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  <p:sldMasterId id="2147483686" r:id="rId2"/>
  </p:sldMasterIdLst>
  <p:notesMasterIdLst>
    <p:notesMasterId r:id="rId31"/>
  </p:notesMasterIdLst>
  <p:handoutMasterIdLst>
    <p:handoutMasterId r:id="rId32"/>
  </p:handoutMasterIdLst>
  <p:sldIdLst>
    <p:sldId id="286" r:id="rId3"/>
    <p:sldId id="265" r:id="rId4"/>
    <p:sldId id="474" r:id="rId5"/>
    <p:sldId id="259" r:id="rId6"/>
    <p:sldId id="323" r:id="rId7"/>
    <p:sldId id="280" r:id="rId8"/>
    <p:sldId id="282" r:id="rId9"/>
    <p:sldId id="289" r:id="rId10"/>
    <p:sldId id="290" r:id="rId11"/>
    <p:sldId id="296" r:id="rId12"/>
    <p:sldId id="291" r:id="rId13"/>
    <p:sldId id="292" r:id="rId14"/>
    <p:sldId id="295" r:id="rId15"/>
    <p:sldId id="312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00" r:id="rId24"/>
    <p:sldId id="355" r:id="rId25"/>
    <p:sldId id="284" r:id="rId26"/>
    <p:sldId id="322" r:id="rId27"/>
    <p:sldId id="285" r:id="rId28"/>
    <p:sldId id="475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minder kaur" initials="ak" lastIdx="1" clrIdx="0">
    <p:extLst>
      <p:ext uri="{19B8F6BF-5375-455C-9EA6-DF929625EA0E}">
        <p15:presenceInfo xmlns:p15="http://schemas.microsoft.com/office/powerpoint/2012/main" xmlns="" userId="a22e12bbabfcda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394" autoAdjust="0"/>
  </p:normalViewPr>
  <p:slideViewPr>
    <p:cSldViewPr snapToGrid="0">
      <p:cViewPr>
        <p:scale>
          <a:sx n="72" d="100"/>
          <a:sy n="72" d="100"/>
        </p:scale>
        <p:origin x="-546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C9E00-C35F-4852-81DC-62A20454CD5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555F372-BF6E-4D70-B96A-A8F57E387DC4}">
      <dgm:prSet phldrT="[Text]" custT="1"/>
      <dgm:spPr/>
      <dgm:t>
        <a:bodyPr/>
        <a:lstStyle/>
        <a:p>
          <a:pPr algn="ctr"/>
          <a:r>
            <a:rPr lang="en-IN" sz="2400" b="1" dirty="0">
              <a:latin typeface="Casper" panose="02000506000000020004"/>
            </a:rPr>
            <a:t>UNIT -1</a:t>
          </a:r>
          <a:r>
            <a:rPr lang="en-IN" sz="2400" dirty="0">
              <a:latin typeface="Casper" panose="02000506000000020004"/>
            </a:rPr>
            <a:t> </a:t>
          </a:r>
        </a:p>
        <a:p>
          <a:pPr algn="ctr"/>
          <a:r>
            <a:rPr lang="en-IN" sz="2400" b="1" dirty="0">
              <a:latin typeface="Casper" panose="02000506000000020004"/>
              <a:cs typeface="Arial" panose="020B0604020202020204" pitchFamily="34" charset="0"/>
            </a:rPr>
            <a:t>BASICS OF SEMICONDUCTOR PHYSICS</a:t>
          </a:r>
          <a:r>
            <a:rPr lang="en-IN" sz="2500" b="1" dirty="0">
              <a:latin typeface="Casper Bold" panose="02000806040000020004"/>
              <a:cs typeface="Arial" panose="020B0604020202020204" pitchFamily="34" charset="0"/>
            </a:rPr>
            <a:t/>
          </a:r>
          <a:br>
            <a:rPr lang="en-IN" sz="2500" b="1" dirty="0">
              <a:latin typeface="Casper Bold" panose="02000806040000020004"/>
              <a:cs typeface="Arial" panose="020B0604020202020204" pitchFamily="34" charset="0"/>
            </a:rPr>
          </a:br>
          <a:endParaRPr lang="en-IN" sz="2500" dirty="0"/>
        </a:p>
      </dgm:t>
    </dgm:pt>
    <dgm:pt modelId="{87CF7B05-C9EF-4245-8587-08783C85F0D4}" type="parTrans" cxnId="{A72D103D-5B1D-47E8-AA83-427D561C0341}">
      <dgm:prSet/>
      <dgm:spPr/>
      <dgm:t>
        <a:bodyPr/>
        <a:lstStyle/>
        <a:p>
          <a:endParaRPr lang="en-IN"/>
        </a:p>
      </dgm:t>
    </dgm:pt>
    <dgm:pt modelId="{60E1D986-97C4-48A2-9E05-F970597D8BA9}" type="sibTrans" cxnId="{A72D103D-5B1D-47E8-AA83-427D561C0341}">
      <dgm:prSet/>
      <dgm:spPr/>
      <dgm:t>
        <a:bodyPr/>
        <a:lstStyle/>
        <a:p>
          <a:endParaRPr lang="en-IN"/>
        </a:p>
      </dgm:t>
    </dgm:pt>
    <dgm:pt modelId="{A5AFC7F1-8BB0-41D1-813B-609A60DF9870}">
      <dgm:prSet phldrT="[Text]" custT="1"/>
      <dgm:spPr/>
      <dgm:t>
        <a:bodyPr/>
        <a:lstStyle/>
        <a:p>
          <a:pPr algn="ctr"/>
          <a:r>
            <a:rPr lang="en-IN" sz="2400" b="1" dirty="0">
              <a:latin typeface="Casper" panose="02000506000000020004"/>
              <a:cs typeface="Arial" panose="020B0604020202020204" pitchFamily="34" charset="0"/>
            </a:rPr>
            <a:t>CHAPTER 1</a:t>
          </a:r>
        </a:p>
        <a:p>
          <a:pPr algn="ctr"/>
          <a:r>
            <a:rPr lang="en-IN" sz="2400" b="1" dirty="0">
              <a:latin typeface="Casper" panose="02000506000000020004"/>
              <a:cs typeface="Arial" panose="020B0604020202020204" pitchFamily="34" charset="0"/>
            </a:rPr>
            <a:t>CRYSTALLOGRAPHY</a:t>
          </a:r>
          <a:endParaRPr lang="en-IN" sz="2400" dirty="0">
            <a:latin typeface="Casper" panose="02000506000000020004"/>
          </a:endParaRPr>
        </a:p>
      </dgm:t>
    </dgm:pt>
    <dgm:pt modelId="{F7C134EE-B2C0-4130-BA90-CDA40B415D71}" type="parTrans" cxnId="{C5BCE058-81D0-409F-8262-237B13CB9B61}">
      <dgm:prSet/>
      <dgm:spPr/>
      <dgm:t>
        <a:bodyPr/>
        <a:lstStyle/>
        <a:p>
          <a:endParaRPr lang="en-IN"/>
        </a:p>
      </dgm:t>
    </dgm:pt>
    <dgm:pt modelId="{FBD71D7E-440B-4C5E-A033-32AEEFCA543C}" type="sibTrans" cxnId="{C5BCE058-81D0-409F-8262-237B13CB9B61}">
      <dgm:prSet/>
      <dgm:spPr/>
      <dgm:t>
        <a:bodyPr/>
        <a:lstStyle/>
        <a:p>
          <a:endParaRPr lang="en-IN"/>
        </a:p>
      </dgm:t>
    </dgm:pt>
    <dgm:pt modelId="{32F0F454-A9E7-47F9-ADF2-020F37E6AB10}">
      <dgm:prSet phldrT="[Text]" custT="1"/>
      <dgm:spPr/>
      <dgm:t>
        <a:bodyPr/>
        <a:lstStyle/>
        <a:p>
          <a:r>
            <a:rPr lang="en-IN" sz="2400" dirty="0">
              <a:solidFill>
                <a:schemeClr val="bg1"/>
              </a:solidFill>
            </a:rPr>
            <a:t>MILLER INDICES, D-SPACING, ATOMIC PACKING FRACTION </a:t>
          </a:r>
        </a:p>
      </dgm:t>
    </dgm:pt>
    <dgm:pt modelId="{B409CC0C-A15A-4786-9FE9-8EBE4D57E1AB}" type="parTrans" cxnId="{9368DE8C-0351-4ACE-964E-3C5D2BE227C0}">
      <dgm:prSet/>
      <dgm:spPr/>
      <dgm:t>
        <a:bodyPr/>
        <a:lstStyle/>
        <a:p>
          <a:endParaRPr lang="en-IN"/>
        </a:p>
      </dgm:t>
    </dgm:pt>
    <dgm:pt modelId="{243E4063-E6E3-4D9A-89F4-C3F0C1DF317A}" type="sibTrans" cxnId="{9368DE8C-0351-4ACE-964E-3C5D2BE227C0}">
      <dgm:prSet/>
      <dgm:spPr/>
      <dgm:t>
        <a:bodyPr/>
        <a:lstStyle/>
        <a:p>
          <a:endParaRPr lang="en-IN"/>
        </a:p>
      </dgm:t>
    </dgm:pt>
    <dgm:pt modelId="{CBBA9C70-17D2-4EFC-B304-8779191443C8}" type="pres">
      <dgm:prSet presAssocID="{8D1C9E00-C35F-4852-81DC-62A20454CD5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562FE8-1956-4904-8AC6-59C167BC5837}" type="pres">
      <dgm:prSet presAssocID="{8D1C9E00-C35F-4852-81DC-62A20454CD52}" presName="dummyMaxCanvas" presStyleCnt="0">
        <dgm:presLayoutVars/>
      </dgm:prSet>
      <dgm:spPr/>
    </dgm:pt>
    <dgm:pt modelId="{6F0B5599-AB67-4D7B-810B-7A3D73FBC18E}" type="pres">
      <dgm:prSet presAssocID="{8D1C9E00-C35F-4852-81DC-62A20454CD52}" presName="ThreeNodes_1" presStyleLbl="node1" presStyleIdx="0" presStyleCnt="3" custScaleY="97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1C7A5-C46A-46EF-B914-27DF644706EC}" type="pres">
      <dgm:prSet presAssocID="{8D1C9E00-C35F-4852-81DC-62A20454CD5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F8172-1EEF-4814-96D1-8216E1DFE46F}" type="pres">
      <dgm:prSet presAssocID="{8D1C9E00-C35F-4852-81DC-62A20454CD5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B2225-1D38-4B75-AC30-F8B8E757FD86}" type="pres">
      <dgm:prSet presAssocID="{8D1C9E00-C35F-4852-81DC-62A20454CD5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FCC98-BB05-4596-8BA6-108808B2BF9E}" type="pres">
      <dgm:prSet presAssocID="{8D1C9E00-C35F-4852-81DC-62A20454CD5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BCA9A3-CABD-4CF9-9888-3F4F1A072B0A}" type="pres">
      <dgm:prSet presAssocID="{8D1C9E00-C35F-4852-81DC-62A20454CD5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87D2F-3834-4D7D-A636-8BEC604B80C3}" type="pres">
      <dgm:prSet presAssocID="{8D1C9E00-C35F-4852-81DC-62A20454CD5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86C5B-42CA-4CAB-8AC3-DAAA18BE2550}" type="pres">
      <dgm:prSet presAssocID="{8D1C9E00-C35F-4852-81DC-62A20454CD5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FE4530-DFBE-4826-BA03-B5C3D49E817E}" type="presOf" srcId="{60E1D986-97C4-48A2-9E05-F970597D8BA9}" destId="{E01B2225-1D38-4B75-AC30-F8B8E757FD86}" srcOrd="0" destOrd="0" presId="urn:microsoft.com/office/officeart/2005/8/layout/vProcess5"/>
    <dgm:cxn modelId="{00156680-DD5D-4115-BB33-B5BB40703751}" type="presOf" srcId="{A5AFC7F1-8BB0-41D1-813B-609A60DF9870}" destId="{1391C7A5-C46A-46EF-B914-27DF644706EC}" srcOrd="0" destOrd="0" presId="urn:microsoft.com/office/officeart/2005/8/layout/vProcess5"/>
    <dgm:cxn modelId="{80590B62-9BB2-4668-A964-9A9843404260}" type="presOf" srcId="{3555F372-BF6E-4D70-B96A-A8F57E387DC4}" destId="{6F0B5599-AB67-4D7B-810B-7A3D73FBC18E}" srcOrd="0" destOrd="0" presId="urn:microsoft.com/office/officeart/2005/8/layout/vProcess5"/>
    <dgm:cxn modelId="{6D27758F-C5E3-41EE-9B94-47246F6B5075}" type="presOf" srcId="{8D1C9E00-C35F-4852-81DC-62A20454CD52}" destId="{CBBA9C70-17D2-4EFC-B304-8779191443C8}" srcOrd="0" destOrd="0" presId="urn:microsoft.com/office/officeart/2005/8/layout/vProcess5"/>
    <dgm:cxn modelId="{180A55F7-AF82-4A67-BBDE-AE222C167AF4}" type="presOf" srcId="{32F0F454-A9E7-47F9-ADF2-020F37E6AB10}" destId="{78686C5B-42CA-4CAB-8AC3-DAAA18BE2550}" srcOrd="1" destOrd="0" presId="urn:microsoft.com/office/officeart/2005/8/layout/vProcess5"/>
    <dgm:cxn modelId="{975A738F-DDC4-4EBB-BD27-2C08D86ADE8B}" type="presOf" srcId="{3555F372-BF6E-4D70-B96A-A8F57E387DC4}" destId="{1EBCA9A3-CABD-4CF9-9888-3F4F1A072B0A}" srcOrd="1" destOrd="0" presId="urn:microsoft.com/office/officeart/2005/8/layout/vProcess5"/>
    <dgm:cxn modelId="{9368DE8C-0351-4ACE-964E-3C5D2BE227C0}" srcId="{8D1C9E00-C35F-4852-81DC-62A20454CD52}" destId="{32F0F454-A9E7-47F9-ADF2-020F37E6AB10}" srcOrd="2" destOrd="0" parTransId="{B409CC0C-A15A-4786-9FE9-8EBE4D57E1AB}" sibTransId="{243E4063-E6E3-4D9A-89F4-C3F0C1DF317A}"/>
    <dgm:cxn modelId="{FFAA63EC-AFBB-4A44-8764-ECE64292B7CD}" type="presOf" srcId="{32F0F454-A9E7-47F9-ADF2-020F37E6AB10}" destId="{DF9F8172-1EEF-4814-96D1-8216E1DFE46F}" srcOrd="0" destOrd="0" presId="urn:microsoft.com/office/officeart/2005/8/layout/vProcess5"/>
    <dgm:cxn modelId="{C5BCE058-81D0-409F-8262-237B13CB9B61}" srcId="{8D1C9E00-C35F-4852-81DC-62A20454CD52}" destId="{A5AFC7F1-8BB0-41D1-813B-609A60DF9870}" srcOrd="1" destOrd="0" parTransId="{F7C134EE-B2C0-4130-BA90-CDA40B415D71}" sibTransId="{FBD71D7E-440B-4C5E-A033-32AEEFCA543C}"/>
    <dgm:cxn modelId="{E0690F60-FC06-4F38-9B39-68A9FDC01A37}" type="presOf" srcId="{FBD71D7E-440B-4C5E-A033-32AEEFCA543C}" destId="{CE1FCC98-BB05-4596-8BA6-108808B2BF9E}" srcOrd="0" destOrd="0" presId="urn:microsoft.com/office/officeart/2005/8/layout/vProcess5"/>
    <dgm:cxn modelId="{A72D103D-5B1D-47E8-AA83-427D561C0341}" srcId="{8D1C9E00-C35F-4852-81DC-62A20454CD52}" destId="{3555F372-BF6E-4D70-B96A-A8F57E387DC4}" srcOrd="0" destOrd="0" parTransId="{87CF7B05-C9EF-4245-8587-08783C85F0D4}" sibTransId="{60E1D986-97C4-48A2-9E05-F970597D8BA9}"/>
    <dgm:cxn modelId="{8948D16A-390A-4B35-AB7E-5227692E1039}" type="presOf" srcId="{A5AFC7F1-8BB0-41D1-813B-609A60DF9870}" destId="{0CF87D2F-3834-4D7D-A636-8BEC604B80C3}" srcOrd="1" destOrd="0" presId="urn:microsoft.com/office/officeart/2005/8/layout/vProcess5"/>
    <dgm:cxn modelId="{322FC717-B10D-4814-AE37-BD62EF6ACD2F}" type="presParOf" srcId="{CBBA9C70-17D2-4EFC-B304-8779191443C8}" destId="{A3562FE8-1956-4904-8AC6-59C167BC5837}" srcOrd="0" destOrd="0" presId="urn:microsoft.com/office/officeart/2005/8/layout/vProcess5"/>
    <dgm:cxn modelId="{309272FF-CA42-4829-A557-150AE4854BDC}" type="presParOf" srcId="{CBBA9C70-17D2-4EFC-B304-8779191443C8}" destId="{6F0B5599-AB67-4D7B-810B-7A3D73FBC18E}" srcOrd="1" destOrd="0" presId="urn:microsoft.com/office/officeart/2005/8/layout/vProcess5"/>
    <dgm:cxn modelId="{F40A3C29-8B85-46A4-A236-B9FA460B0CC4}" type="presParOf" srcId="{CBBA9C70-17D2-4EFC-B304-8779191443C8}" destId="{1391C7A5-C46A-46EF-B914-27DF644706EC}" srcOrd="2" destOrd="0" presId="urn:microsoft.com/office/officeart/2005/8/layout/vProcess5"/>
    <dgm:cxn modelId="{553A314B-734E-45A7-AA34-DF9EE4519373}" type="presParOf" srcId="{CBBA9C70-17D2-4EFC-B304-8779191443C8}" destId="{DF9F8172-1EEF-4814-96D1-8216E1DFE46F}" srcOrd="3" destOrd="0" presId="urn:microsoft.com/office/officeart/2005/8/layout/vProcess5"/>
    <dgm:cxn modelId="{D0B00776-35E5-4F5C-B301-E39E383374D9}" type="presParOf" srcId="{CBBA9C70-17D2-4EFC-B304-8779191443C8}" destId="{E01B2225-1D38-4B75-AC30-F8B8E757FD86}" srcOrd="4" destOrd="0" presId="urn:microsoft.com/office/officeart/2005/8/layout/vProcess5"/>
    <dgm:cxn modelId="{8910FDF8-A658-4BDB-81D1-0531376B258A}" type="presParOf" srcId="{CBBA9C70-17D2-4EFC-B304-8779191443C8}" destId="{CE1FCC98-BB05-4596-8BA6-108808B2BF9E}" srcOrd="5" destOrd="0" presId="urn:microsoft.com/office/officeart/2005/8/layout/vProcess5"/>
    <dgm:cxn modelId="{9AB79A12-90AD-4E2B-A057-D7A592B304D1}" type="presParOf" srcId="{CBBA9C70-17D2-4EFC-B304-8779191443C8}" destId="{1EBCA9A3-CABD-4CF9-9888-3F4F1A072B0A}" srcOrd="6" destOrd="0" presId="urn:microsoft.com/office/officeart/2005/8/layout/vProcess5"/>
    <dgm:cxn modelId="{1B38ED3A-5905-4133-B740-37512D5BEBC8}" type="presParOf" srcId="{CBBA9C70-17D2-4EFC-B304-8779191443C8}" destId="{0CF87D2F-3834-4D7D-A636-8BEC604B80C3}" srcOrd="7" destOrd="0" presId="urn:microsoft.com/office/officeart/2005/8/layout/vProcess5"/>
    <dgm:cxn modelId="{FA48B947-79E5-462C-92E1-D340D8C3E7E1}" type="presParOf" srcId="{CBBA9C70-17D2-4EFC-B304-8779191443C8}" destId="{78686C5B-42CA-4CAB-8AC3-DAAA18BE255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989BE-2206-4439-A0E3-54872D840EBE}" type="doc">
      <dgm:prSet loTypeId="urn:microsoft.com/office/officeart/2005/8/layout/h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654AE0F-17F4-4F2F-82F9-28E02DC92017}">
      <dgm:prSet phldrT="[Text]" custT="1"/>
      <dgm:spPr/>
      <dgm:t>
        <a:bodyPr/>
        <a:lstStyle/>
        <a:p>
          <a:pPr algn="ctr"/>
          <a:r>
            <a:rPr lang="en-IN" sz="2400" dirty="0">
              <a:latin typeface="Casper" panose="02000506000000020004"/>
              <a:cs typeface="Times New Roman" panose="02020603050405020304" pitchFamily="18" charset="0"/>
            </a:rPr>
            <a:t>1</a:t>
          </a:r>
        </a:p>
      </dgm:t>
    </dgm:pt>
    <dgm:pt modelId="{E31F4C33-6294-4261-A46A-71CF983CF439}" type="parTrans" cxnId="{FA835E6C-9CB4-43A8-AAB3-234ABFCFED69}">
      <dgm:prSet/>
      <dgm:spPr/>
      <dgm:t>
        <a:bodyPr/>
        <a:lstStyle/>
        <a:p>
          <a:endParaRPr lang="en-IN"/>
        </a:p>
      </dgm:t>
    </dgm:pt>
    <dgm:pt modelId="{7A1E6718-C462-47C2-8810-D70367D3D3D3}" type="sibTrans" cxnId="{FA835E6C-9CB4-43A8-AAB3-234ABFCFED69}">
      <dgm:prSet/>
      <dgm:spPr/>
      <dgm:t>
        <a:bodyPr/>
        <a:lstStyle/>
        <a:p>
          <a:endParaRPr lang="en-IN"/>
        </a:p>
      </dgm:t>
    </dgm:pt>
    <dgm:pt modelId="{610B2610-1C40-402F-BE56-E928A31AC3A1}">
      <dgm:prSet phldrT="[Text]" custT="1"/>
      <dgm:spPr/>
      <dgm:t>
        <a:bodyPr/>
        <a:lstStyle/>
        <a:p>
          <a:pPr algn="ctr"/>
          <a:r>
            <a:rPr lang="en-IN" sz="2400" dirty="0">
              <a:latin typeface="Casper" panose="02000506000000020004"/>
              <a:cs typeface="Times New Roman" panose="02020603050405020304" pitchFamily="18" charset="0"/>
            </a:rPr>
            <a:t>Student will learn how to measure miller indices.</a:t>
          </a:r>
        </a:p>
      </dgm:t>
    </dgm:pt>
    <dgm:pt modelId="{EA9F417D-E17C-4275-9A09-E1D0E40CD93C}" type="parTrans" cxnId="{A295ACA9-C8E0-4C64-84A0-CF9A03099D2A}">
      <dgm:prSet/>
      <dgm:spPr/>
      <dgm:t>
        <a:bodyPr/>
        <a:lstStyle/>
        <a:p>
          <a:endParaRPr lang="en-IN"/>
        </a:p>
      </dgm:t>
    </dgm:pt>
    <dgm:pt modelId="{0CD95086-0A59-48E2-BC96-878D29349EE4}" type="sibTrans" cxnId="{A295ACA9-C8E0-4C64-84A0-CF9A03099D2A}">
      <dgm:prSet/>
      <dgm:spPr/>
      <dgm:t>
        <a:bodyPr/>
        <a:lstStyle/>
        <a:p>
          <a:endParaRPr lang="en-IN"/>
        </a:p>
      </dgm:t>
    </dgm:pt>
    <dgm:pt modelId="{FEAD7B10-3C6D-4055-904B-530C7786ECF6}">
      <dgm:prSet phldrT="[Text]" custT="1"/>
      <dgm:spPr/>
      <dgm:t>
        <a:bodyPr/>
        <a:lstStyle/>
        <a:p>
          <a:pPr algn="ctr"/>
          <a:r>
            <a:rPr lang="en-IN" sz="2400">
              <a:latin typeface="Casper" panose="02000506000000020004"/>
              <a:cs typeface="Times New Roman" panose="02020603050405020304" pitchFamily="18" charset="0"/>
            </a:rPr>
            <a:t>2</a:t>
          </a:r>
        </a:p>
      </dgm:t>
    </dgm:pt>
    <dgm:pt modelId="{15731E17-5645-42D2-9285-5B387CC7A29A}" type="parTrans" cxnId="{89AA9B12-FE98-483E-9AA4-60F5D3435617}">
      <dgm:prSet/>
      <dgm:spPr/>
      <dgm:t>
        <a:bodyPr/>
        <a:lstStyle/>
        <a:p>
          <a:endParaRPr lang="en-IN"/>
        </a:p>
      </dgm:t>
    </dgm:pt>
    <dgm:pt modelId="{21CDFC93-E57C-4CFF-BC81-6BD365966C94}" type="sibTrans" cxnId="{89AA9B12-FE98-483E-9AA4-60F5D3435617}">
      <dgm:prSet/>
      <dgm:spPr/>
      <dgm:t>
        <a:bodyPr/>
        <a:lstStyle/>
        <a:p>
          <a:endParaRPr lang="en-IN"/>
        </a:p>
      </dgm:t>
    </dgm:pt>
    <dgm:pt modelId="{34E1730F-86EB-4D61-ADDA-9B8399337925}">
      <dgm:prSet phldrT="[Text]" custT="1"/>
      <dgm:spPr/>
      <dgm:t>
        <a:bodyPr/>
        <a:lstStyle/>
        <a:p>
          <a:pPr algn="ctr"/>
          <a:r>
            <a:rPr lang="en-IN" sz="2400" dirty="0">
              <a:latin typeface="Casper" panose="02000506000000020004"/>
              <a:cs typeface="Times New Roman" panose="02020603050405020304" pitchFamily="18" charset="0"/>
            </a:rPr>
            <a:t>Students will get to know about d- spacing.</a:t>
          </a:r>
        </a:p>
      </dgm:t>
    </dgm:pt>
    <dgm:pt modelId="{A35E01A6-C590-4EF0-821C-41E66C2701A0}" type="parTrans" cxnId="{31BC78F8-A01F-494F-955D-667817EC361A}">
      <dgm:prSet/>
      <dgm:spPr/>
      <dgm:t>
        <a:bodyPr/>
        <a:lstStyle/>
        <a:p>
          <a:endParaRPr lang="en-IN"/>
        </a:p>
      </dgm:t>
    </dgm:pt>
    <dgm:pt modelId="{A1911F04-A7F0-4D8C-8391-07899DF88A39}" type="sibTrans" cxnId="{31BC78F8-A01F-494F-955D-667817EC361A}">
      <dgm:prSet/>
      <dgm:spPr/>
      <dgm:t>
        <a:bodyPr/>
        <a:lstStyle/>
        <a:p>
          <a:endParaRPr lang="en-IN"/>
        </a:p>
      </dgm:t>
    </dgm:pt>
    <dgm:pt modelId="{43814B4A-E386-4547-BE9F-C7489689610F}">
      <dgm:prSet phldrT="[Text]" custT="1"/>
      <dgm:spPr/>
      <dgm:t>
        <a:bodyPr/>
        <a:lstStyle/>
        <a:p>
          <a:pPr algn="ctr"/>
          <a:r>
            <a:rPr lang="en-IN" sz="2400">
              <a:latin typeface="Casper" panose="02000506000000020004"/>
              <a:cs typeface="Times New Roman" panose="02020603050405020304" pitchFamily="18" charset="0"/>
            </a:rPr>
            <a:t>3</a:t>
          </a:r>
        </a:p>
      </dgm:t>
    </dgm:pt>
    <dgm:pt modelId="{833049D9-546D-4191-AB3B-83D4ADB8E6E4}" type="parTrans" cxnId="{B9BD2506-DF56-4461-81A3-4B81A39D743C}">
      <dgm:prSet/>
      <dgm:spPr/>
      <dgm:t>
        <a:bodyPr/>
        <a:lstStyle/>
        <a:p>
          <a:endParaRPr lang="en-IN"/>
        </a:p>
      </dgm:t>
    </dgm:pt>
    <dgm:pt modelId="{53D888B3-4D00-4ED6-B910-BC20E48B0425}" type="sibTrans" cxnId="{B9BD2506-DF56-4461-81A3-4B81A39D743C}">
      <dgm:prSet/>
      <dgm:spPr/>
      <dgm:t>
        <a:bodyPr/>
        <a:lstStyle/>
        <a:p>
          <a:endParaRPr lang="en-IN"/>
        </a:p>
      </dgm:t>
    </dgm:pt>
    <dgm:pt modelId="{F22E92C2-A4E4-4BE4-826F-AF1CC217FA54}">
      <dgm:prSet phldrT="[Text]" custT="1"/>
      <dgm:spPr/>
      <dgm:t>
        <a:bodyPr/>
        <a:lstStyle/>
        <a:p>
          <a:pPr algn="ctr"/>
          <a:r>
            <a:rPr lang="en-IN" sz="2400" dirty="0">
              <a:latin typeface="Casper" panose="02000506000000020004"/>
              <a:cs typeface="Times New Roman" panose="02020603050405020304" pitchFamily="18" charset="0"/>
            </a:rPr>
            <a:t>Students will understand about APF and how to calculate it.</a:t>
          </a:r>
        </a:p>
      </dgm:t>
    </dgm:pt>
    <dgm:pt modelId="{3568F985-AA45-4F93-89B3-C2CD03A13EF7}" type="parTrans" cxnId="{BFC2A05A-B450-49C5-B4BB-6188696B912E}">
      <dgm:prSet/>
      <dgm:spPr/>
      <dgm:t>
        <a:bodyPr/>
        <a:lstStyle/>
        <a:p>
          <a:endParaRPr lang="en-IN"/>
        </a:p>
      </dgm:t>
    </dgm:pt>
    <dgm:pt modelId="{516C8675-0838-4D09-B52C-2CA01924B4D7}" type="sibTrans" cxnId="{BFC2A05A-B450-49C5-B4BB-6188696B912E}">
      <dgm:prSet/>
      <dgm:spPr/>
      <dgm:t>
        <a:bodyPr/>
        <a:lstStyle/>
        <a:p>
          <a:endParaRPr lang="en-IN"/>
        </a:p>
      </dgm:t>
    </dgm:pt>
    <dgm:pt modelId="{50803184-B0EF-4B53-9E95-DDD47635A6FB}" type="pres">
      <dgm:prSet presAssocID="{2F4989BE-2206-4439-A0E3-54872D840E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3A768B-252B-43AC-ADBF-146506EF046C}" type="pres">
      <dgm:prSet presAssocID="{1654AE0F-17F4-4F2F-82F9-28E02DC92017}" presName="composite" presStyleCnt="0"/>
      <dgm:spPr/>
    </dgm:pt>
    <dgm:pt modelId="{1C216390-CC1E-4196-9DA4-BD9B8F795B00}" type="pres">
      <dgm:prSet presAssocID="{1654AE0F-17F4-4F2F-82F9-28E02DC9201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27C9C-68ED-4B28-9E45-33E0E262C95C}" type="pres">
      <dgm:prSet presAssocID="{1654AE0F-17F4-4F2F-82F9-28E02DC9201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7556E-9027-492D-9AFD-89C5686615A5}" type="pres">
      <dgm:prSet presAssocID="{7A1E6718-C462-47C2-8810-D70367D3D3D3}" presName="space" presStyleCnt="0"/>
      <dgm:spPr/>
    </dgm:pt>
    <dgm:pt modelId="{79C692A4-6570-4789-96FB-B4DF850D264B}" type="pres">
      <dgm:prSet presAssocID="{FEAD7B10-3C6D-4055-904B-530C7786ECF6}" presName="composite" presStyleCnt="0"/>
      <dgm:spPr/>
    </dgm:pt>
    <dgm:pt modelId="{94E826AD-9700-4F7B-807F-1129D9D083A5}" type="pres">
      <dgm:prSet presAssocID="{FEAD7B10-3C6D-4055-904B-530C7786ECF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60A1C-70F0-4AAD-94DF-4DF4E17105A6}" type="pres">
      <dgm:prSet presAssocID="{FEAD7B10-3C6D-4055-904B-530C7786ECF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83FF7-AF7F-402E-8814-B499C3DAFFF3}" type="pres">
      <dgm:prSet presAssocID="{21CDFC93-E57C-4CFF-BC81-6BD365966C94}" presName="space" presStyleCnt="0"/>
      <dgm:spPr/>
    </dgm:pt>
    <dgm:pt modelId="{23E89CCA-4C99-46B8-A499-461A4409D862}" type="pres">
      <dgm:prSet presAssocID="{43814B4A-E386-4547-BE9F-C7489689610F}" presName="composite" presStyleCnt="0"/>
      <dgm:spPr/>
    </dgm:pt>
    <dgm:pt modelId="{D78CABD5-817D-49A9-BE6E-65A5FD813621}" type="pres">
      <dgm:prSet presAssocID="{43814B4A-E386-4547-BE9F-C748968961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30B6E1-5417-432E-AB11-FF001C69EDC6}" type="pres">
      <dgm:prSet presAssocID="{43814B4A-E386-4547-BE9F-C7489689610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787FE4-378C-4F88-B43E-FF1592D83E5C}" type="presOf" srcId="{1654AE0F-17F4-4F2F-82F9-28E02DC92017}" destId="{1C216390-CC1E-4196-9DA4-BD9B8F795B00}" srcOrd="0" destOrd="0" presId="urn:microsoft.com/office/officeart/2005/8/layout/hList1"/>
    <dgm:cxn modelId="{8FE050F0-0AF1-43D0-BD97-4AC834AECEEE}" type="presOf" srcId="{F22E92C2-A4E4-4BE4-826F-AF1CC217FA54}" destId="{4E30B6E1-5417-432E-AB11-FF001C69EDC6}" srcOrd="0" destOrd="0" presId="urn:microsoft.com/office/officeart/2005/8/layout/hList1"/>
    <dgm:cxn modelId="{BFC2A05A-B450-49C5-B4BB-6188696B912E}" srcId="{43814B4A-E386-4547-BE9F-C7489689610F}" destId="{F22E92C2-A4E4-4BE4-826F-AF1CC217FA54}" srcOrd="0" destOrd="0" parTransId="{3568F985-AA45-4F93-89B3-C2CD03A13EF7}" sibTransId="{516C8675-0838-4D09-B52C-2CA01924B4D7}"/>
    <dgm:cxn modelId="{3828BF7E-9F53-4ED2-B235-C6650F595511}" type="presOf" srcId="{2F4989BE-2206-4439-A0E3-54872D840EBE}" destId="{50803184-B0EF-4B53-9E95-DDD47635A6FB}" srcOrd="0" destOrd="0" presId="urn:microsoft.com/office/officeart/2005/8/layout/hList1"/>
    <dgm:cxn modelId="{BA3BB501-0CC4-4897-82E6-2F4855DCB887}" type="presOf" srcId="{FEAD7B10-3C6D-4055-904B-530C7786ECF6}" destId="{94E826AD-9700-4F7B-807F-1129D9D083A5}" srcOrd="0" destOrd="0" presId="urn:microsoft.com/office/officeart/2005/8/layout/hList1"/>
    <dgm:cxn modelId="{8E22A99D-192C-447E-9CAD-7FD7A5A483A1}" type="presOf" srcId="{610B2610-1C40-402F-BE56-E928A31AC3A1}" destId="{C3327C9C-68ED-4B28-9E45-33E0E262C95C}" srcOrd="0" destOrd="0" presId="urn:microsoft.com/office/officeart/2005/8/layout/hList1"/>
    <dgm:cxn modelId="{89AA9B12-FE98-483E-9AA4-60F5D3435617}" srcId="{2F4989BE-2206-4439-A0E3-54872D840EBE}" destId="{FEAD7B10-3C6D-4055-904B-530C7786ECF6}" srcOrd="1" destOrd="0" parTransId="{15731E17-5645-42D2-9285-5B387CC7A29A}" sibTransId="{21CDFC93-E57C-4CFF-BC81-6BD365966C94}"/>
    <dgm:cxn modelId="{31BC78F8-A01F-494F-955D-667817EC361A}" srcId="{FEAD7B10-3C6D-4055-904B-530C7786ECF6}" destId="{34E1730F-86EB-4D61-ADDA-9B8399337925}" srcOrd="0" destOrd="0" parTransId="{A35E01A6-C590-4EF0-821C-41E66C2701A0}" sibTransId="{A1911F04-A7F0-4D8C-8391-07899DF88A39}"/>
    <dgm:cxn modelId="{B9BD2506-DF56-4461-81A3-4B81A39D743C}" srcId="{2F4989BE-2206-4439-A0E3-54872D840EBE}" destId="{43814B4A-E386-4547-BE9F-C7489689610F}" srcOrd="2" destOrd="0" parTransId="{833049D9-546D-4191-AB3B-83D4ADB8E6E4}" sibTransId="{53D888B3-4D00-4ED6-B910-BC20E48B0425}"/>
    <dgm:cxn modelId="{A295ACA9-C8E0-4C64-84A0-CF9A03099D2A}" srcId="{1654AE0F-17F4-4F2F-82F9-28E02DC92017}" destId="{610B2610-1C40-402F-BE56-E928A31AC3A1}" srcOrd="0" destOrd="0" parTransId="{EA9F417D-E17C-4275-9A09-E1D0E40CD93C}" sibTransId="{0CD95086-0A59-48E2-BC96-878D29349EE4}"/>
    <dgm:cxn modelId="{770B5E5D-536B-4B95-8784-E97E87E0BA91}" type="presOf" srcId="{43814B4A-E386-4547-BE9F-C7489689610F}" destId="{D78CABD5-817D-49A9-BE6E-65A5FD813621}" srcOrd="0" destOrd="0" presId="urn:microsoft.com/office/officeart/2005/8/layout/hList1"/>
    <dgm:cxn modelId="{FA835E6C-9CB4-43A8-AAB3-234ABFCFED69}" srcId="{2F4989BE-2206-4439-A0E3-54872D840EBE}" destId="{1654AE0F-17F4-4F2F-82F9-28E02DC92017}" srcOrd="0" destOrd="0" parTransId="{E31F4C33-6294-4261-A46A-71CF983CF439}" sibTransId="{7A1E6718-C462-47C2-8810-D70367D3D3D3}"/>
    <dgm:cxn modelId="{35165CD3-9C01-4934-A4B4-E8408C0D4819}" type="presOf" srcId="{34E1730F-86EB-4D61-ADDA-9B8399337925}" destId="{94260A1C-70F0-4AAD-94DF-4DF4E17105A6}" srcOrd="0" destOrd="0" presId="urn:microsoft.com/office/officeart/2005/8/layout/hList1"/>
    <dgm:cxn modelId="{27A7ABE8-B80C-46F4-A279-97EA84A5B096}" type="presParOf" srcId="{50803184-B0EF-4B53-9E95-DDD47635A6FB}" destId="{0A3A768B-252B-43AC-ADBF-146506EF046C}" srcOrd="0" destOrd="0" presId="urn:microsoft.com/office/officeart/2005/8/layout/hList1"/>
    <dgm:cxn modelId="{DA2C0B51-FF34-4DBE-A9B3-AA8B82BB8523}" type="presParOf" srcId="{0A3A768B-252B-43AC-ADBF-146506EF046C}" destId="{1C216390-CC1E-4196-9DA4-BD9B8F795B00}" srcOrd="0" destOrd="0" presId="urn:microsoft.com/office/officeart/2005/8/layout/hList1"/>
    <dgm:cxn modelId="{6AFDCD87-1D14-4053-927D-E7D8C33E3E3D}" type="presParOf" srcId="{0A3A768B-252B-43AC-ADBF-146506EF046C}" destId="{C3327C9C-68ED-4B28-9E45-33E0E262C95C}" srcOrd="1" destOrd="0" presId="urn:microsoft.com/office/officeart/2005/8/layout/hList1"/>
    <dgm:cxn modelId="{0BA48107-5B31-4E8F-9947-7D3AF4804DA2}" type="presParOf" srcId="{50803184-B0EF-4B53-9E95-DDD47635A6FB}" destId="{F1B7556E-9027-492D-9AFD-89C5686615A5}" srcOrd="1" destOrd="0" presId="urn:microsoft.com/office/officeart/2005/8/layout/hList1"/>
    <dgm:cxn modelId="{609B28A5-2F49-45AD-805D-13643DA46623}" type="presParOf" srcId="{50803184-B0EF-4B53-9E95-DDD47635A6FB}" destId="{79C692A4-6570-4789-96FB-B4DF850D264B}" srcOrd="2" destOrd="0" presId="urn:microsoft.com/office/officeart/2005/8/layout/hList1"/>
    <dgm:cxn modelId="{CAD634B7-AEF9-45BE-916E-81BA0A1E1688}" type="presParOf" srcId="{79C692A4-6570-4789-96FB-B4DF850D264B}" destId="{94E826AD-9700-4F7B-807F-1129D9D083A5}" srcOrd="0" destOrd="0" presId="urn:microsoft.com/office/officeart/2005/8/layout/hList1"/>
    <dgm:cxn modelId="{F750086B-B2BF-4BA9-8BBD-9B79D80505C8}" type="presParOf" srcId="{79C692A4-6570-4789-96FB-B4DF850D264B}" destId="{94260A1C-70F0-4AAD-94DF-4DF4E17105A6}" srcOrd="1" destOrd="0" presId="urn:microsoft.com/office/officeart/2005/8/layout/hList1"/>
    <dgm:cxn modelId="{FFEBAD1A-FE41-4D94-8B86-E9B13219852B}" type="presParOf" srcId="{50803184-B0EF-4B53-9E95-DDD47635A6FB}" destId="{BF783FF7-AF7F-402E-8814-B499C3DAFFF3}" srcOrd="3" destOrd="0" presId="urn:microsoft.com/office/officeart/2005/8/layout/hList1"/>
    <dgm:cxn modelId="{1C886C05-B5C6-4DC6-B44D-7EAE26C71B5F}" type="presParOf" srcId="{50803184-B0EF-4B53-9E95-DDD47635A6FB}" destId="{23E89CCA-4C99-46B8-A499-461A4409D862}" srcOrd="4" destOrd="0" presId="urn:microsoft.com/office/officeart/2005/8/layout/hList1"/>
    <dgm:cxn modelId="{A4CFAF96-2DA2-47D5-B285-0686A65666D8}" type="presParOf" srcId="{23E89CCA-4C99-46B8-A499-461A4409D862}" destId="{D78CABD5-817D-49A9-BE6E-65A5FD813621}" srcOrd="0" destOrd="0" presId="urn:microsoft.com/office/officeart/2005/8/layout/hList1"/>
    <dgm:cxn modelId="{F3F6AD53-7740-4725-8632-41BDE7E8E833}" type="presParOf" srcId="{23E89CCA-4C99-46B8-A499-461A4409D862}" destId="{4E30B6E1-5417-432E-AB11-FF001C69ED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F83BFE-DBB1-4908-B6C2-F0F77CB62624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4DE7DAB2-3CC9-4F87-A738-939D98FC4D2E}">
      <dgm:prSet custT="1"/>
      <dgm:spPr/>
      <dgm:t>
        <a:bodyPr/>
        <a:lstStyle/>
        <a:p>
          <a:r>
            <a:rPr lang="en-US" sz="2400" dirty="0">
              <a:latin typeface="Casper"/>
            </a:rPr>
            <a:t>MILLER</a:t>
          </a:r>
          <a:r>
            <a:rPr lang="en-US" sz="2400" dirty="0"/>
            <a:t> INDICES- </a:t>
          </a:r>
          <a:endParaRPr lang="en-IN" sz="2400" dirty="0"/>
        </a:p>
      </dgm:t>
    </dgm:pt>
    <dgm:pt modelId="{082AC332-3E80-43A7-B471-9DAE0E403325}" type="parTrans" cxnId="{EDA06099-53AB-4D97-8228-234BD2AD913D}">
      <dgm:prSet/>
      <dgm:spPr/>
      <dgm:t>
        <a:bodyPr/>
        <a:lstStyle/>
        <a:p>
          <a:endParaRPr lang="en-IN"/>
        </a:p>
      </dgm:t>
    </dgm:pt>
    <dgm:pt modelId="{2C6FAD17-2E0F-4419-898B-C8210543087C}" type="sibTrans" cxnId="{EDA06099-53AB-4D97-8228-234BD2AD913D}">
      <dgm:prSet/>
      <dgm:spPr/>
      <dgm:t>
        <a:bodyPr/>
        <a:lstStyle/>
        <a:p>
          <a:endParaRPr lang="en-IN"/>
        </a:p>
      </dgm:t>
    </dgm:pt>
    <dgm:pt modelId="{8DBE4AF4-9625-47F1-BAC2-83856C587971}">
      <dgm:prSet custT="1"/>
      <dgm:spPr/>
      <dgm:t>
        <a:bodyPr/>
        <a:lstStyle/>
        <a:p>
          <a:r>
            <a:rPr lang="en-US" sz="2400" dirty="0">
              <a:latin typeface="Casper"/>
            </a:rPr>
            <a:t>INTRODUCTION</a:t>
          </a:r>
          <a:endParaRPr lang="en-IN" sz="2400" dirty="0">
            <a:latin typeface="Casper"/>
          </a:endParaRPr>
        </a:p>
      </dgm:t>
    </dgm:pt>
    <dgm:pt modelId="{4188D57A-8216-4BB1-B968-ED987AD0B5BC}" type="parTrans" cxnId="{9A6742A3-01EC-49EC-81EC-D50780449700}">
      <dgm:prSet/>
      <dgm:spPr/>
      <dgm:t>
        <a:bodyPr/>
        <a:lstStyle/>
        <a:p>
          <a:endParaRPr lang="en-IN"/>
        </a:p>
      </dgm:t>
    </dgm:pt>
    <dgm:pt modelId="{4C0E298B-1F7E-405C-8220-10B8D554CE2E}" type="sibTrans" cxnId="{9A6742A3-01EC-49EC-81EC-D50780449700}">
      <dgm:prSet/>
      <dgm:spPr/>
      <dgm:t>
        <a:bodyPr/>
        <a:lstStyle/>
        <a:p>
          <a:endParaRPr lang="en-IN"/>
        </a:p>
      </dgm:t>
    </dgm:pt>
    <dgm:pt modelId="{88240869-B12B-459C-A5D2-E5F8C1831452}">
      <dgm:prSet custT="1"/>
      <dgm:spPr/>
      <dgm:t>
        <a:bodyPr/>
        <a:lstStyle/>
        <a:p>
          <a:r>
            <a:rPr lang="en-US" sz="2400" dirty="0">
              <a:latin typeface="Casper"/>
            </a:rPr>
            <a:t>METHOD</a:t>
          </a:r>
          <a:endParaRPr lang="en-IN" sz="2400" dirty="0">
            <a:latin typeface="Casper"/>
          </a:endParaRPr>
        </a:p>
      </dgm:t>
    </dgm:pt>
    <dgm:pt modelId="{86825995-BAE4-4F15-96F0-FFB8F34FC07F}" type="parTrans" cxnId="{BBD95806-0251-40D7-9535-C6D53E2CBD14}">
      <dgm:prSet/>
      <dgm:spPr/>
      <dgm:t>
        <a:bodyPr/>
        <a:lstStyle/>
        <a:p>
          <a:endParaRPr lang="en-IN"/>
        </a:p>
      </dgm:t>
    </dgm:pt>
    <dgm:pt modelId="{5DE6FB1A-F269-4DC8-AABC-4065BC9AD10B}" type="sibTrans" cxnId="{BBD95806-0251-40D7-9535-C6D53E2CBD14}">
      <dgm:prSet/>
      <dgm:spPr/>
      <dgm:t>
        <a:bodyPr/>
        <a:lstStyle/>
        <a:p>
          <a:endParaRPr lang="en-IN"/>
        </a:p>
      </dgm:t>
    </dgm:pt>
    <dgm:pt modelId="{815A5A7C-7C3B-4E99-A752-22537FA717AB}">
      <dgm:prSet custT="1"/>
      <dgm:spPr/>
      <dgm:t>
        <a:bodyPr/>
        <a:lstStyle/>
        <a:p>
          <a:r>
            <a:rPr lang="en-US" sz="2400">
              <a:latin typeface="Casper"/>
            </a:rPr>
            <a:t>NOTATION</a:t>
          </a:r>
          <a:endParaRPr lang="en-IN" sz="2400">
            <a:latin typeface="Casper"/>
          </a:endParaRPr>
        </a:p>
      </dgm:t>
    </dgm:pt>
    <dgm:pt modelId="{C773C0E0-C1BE-4D75-AAD9-CB2A71403C74}" type="parTrans" cxnId="{7478EA94-FD9E-4C4C-AFDE-8A1FAC045AD8}">
      <dgm:prSet/>
      <dgm:spPr/>
      <dgm:t>
        <a:bodyPr/>
        <a:lstStyle/>
        <a:p>
          <a:endParaRPr lang="en-IN"/>
        </a:p>
      </dgm:t>
    </dgm:pt>
    <dgm:pt modelId="{FD4AC7E1-DECF-4D5C-BFD0-ADE75A6DD1D2}" type="sibTrans" cxnId="{7478EA94-FD9E-4C4C-AFDE-8A1FAC045AD8}">
      <dgm:prSet/>
      <dgm:spPr/>
      <dgm:t>
        <a:bodyPr/>
        <a:lstStyle/>
        <a:p>
          <a:endParaRPr lang="en-IN"/>
        </a:p>
      </dgm:t>
    </dgm:pt>
    <dgm:pt modelId="{3B4F657C-C238-434F-963F-4C0C91A18CB4}">
      <dgm:prSet custT="1"/>
      <dgm:spPr/>
      <dgm:t>
        <a:bodyPr/>
        <a:lstStyle/>
        <a:p>
          <a:r>
            <a:rPr lang="en-US" sz="2400">
              <a:latin typeface="Casper"/>
            </a:rPr>
            <a:t>D SPACING- </a:t>
          </a:r>
          <a:endParaRPr lang="en-IN" sz="2400">
            <a:latin typeface="Casper"/>
          </a:endParaRPr>
        </a:p>
      </dgm:t>
    </dgm:pt>
    <dgm:pt modelId="{099FAA68-2E5A-4106-B370-0234ED399D93}" type="parTrans" cxnId="{3D1AED24-50CA-4406-8D0A-606DAC9BA29F}">
      <dgm:prSet/>
      <dgm:spPr/>
      <dgm:t>
        <a:bodyPr/>
        <a:lstStyle/>
        <a:p>
          <a:endParaRPr lang="en-IN"/>
        </a:p>
      </dgm:t>
    </dgm:pt>
    <dgm:pt modelId="{6CA221F9-72AB-425B-B443-594AAD107F73}" type="sibTrans" cxnId="{3D1AED24-50CA-4406-8D0A-606DAC9BA29F}">
      <dgm:prSet/>
      <dgm:spPr/>
      <dgm:t>
        <a:bodyPr/>
        <a:lstStyle/>
        <a:p>
          <a:endParaRPr lang="en-IN"/>
        </a:p>
      </dgm:t>
    </dgm:pt>
    <dgm:pt modelId="{4099AB7B-7D10-427A-B482-580164533B08}">
      <dgm:prSet custT="1"/>
      <dgm:spPr/>
      <dgm:t>
        <a:bodyPr/>
        <a:lstStyle/>
        <a:p>
          <a:r>
            <a:rPr lang="en-US" sz="2400">
              <a:latin typeface="Casper"/>
            </a:rPr>
            <a:t>DERIVATION</a:t>
          </a:r>
          <a:endParaRPr lang="en-IN" sz="2400">
            <a:latin typeface="Casper"/>
          </a:endParaRPr>
        </a:p>
      </dgm:t>
    </dgm:pt>
    <dgm:pt modelId="{E62B89A2-035B-4A05-B33A-77F751196F61}" type="parTrans" cxnId="{7AEE4130-04E1-407C-8074-8888703891D6}">
      <dgm:prSet/>
      <dgm:spPr/>
      <dgm:t>
        <a:bodyPr/>
        <a:lstStyle/>
        <a:p>
          <a:endParaRPr lang="en-IN"/>
        </a:p>
      </dgm:t>
    </dgm:pt>
    <dgm:pt modelId="{56012CF1-6B5A-498F-BDB9-C5A733DEA721}" type="sibTrans" cxnId="{7AEE4130-04E1-407C-8074-8888703891D6}">
      <dgm:prSet/>
      <dgm:spPr/>
      <dgm:t>
        <a:bodyPr/>
        <a:lstStyle/>
        <a:p>
          <a:endParaRPr lang="en-IN"/>
        </a:p>
      </dgm:t>
    </dgm:pt>
    <dgm:pt modelId="{0D297510-E6F3-4F1B-B95D-0C4EA09A274B}">
      <dgm:prSet custT="1"/>
      <dgm:spPr/>
      <dgm:t>
        <a:bodyPr/>
        <a:lstStyle/>
        <a:p>
          <a:r>
            <a:rPr lang="en-US" sz="2400" dirty="0">
              <a:latin typeface="Casper"/>
            </a:rPr>
            <a:t>ATOMIC FRACTION</a:t>
          </a:r>
          <a:endParaRPr lang="en-IN" sz="2400" dirty="0">
            <a:latin typeface="Casper"/>
          </a:endParaRPr>
        </a:p>
      </dgm:t>
    </dgm:pt>
    <dgm:pt modelId="{16BE80E7-5890-475C-8A3B-0667EF7D44F9}" type="parTrans" cxnId="{8EB4FF6A-141E-4D04-962E-0CA1E57B1BB4}">
      <dgm:prSet/>
      <dgm:spPr/>
      <dgm:t>
        <a:bodyPr/>
        <a:lstStyle/>
        <a:p>
          <a:endParaRPr lang="en-IN"/>
        </a:p>
      </dgm:t>
    </dgm:pt>
    <dgm:pt modelId="{210E412B-C286-4503-95EF-7F06735B8942}" type="sibTrans" cxnId="{8EB4FF6A-141E-4D04-962E-0CA1E57B1BB4}">
      <dgm:prSet/>
      <dgm:spPr/>
      <dgm:t>
        <a:bodyPr/>
        <a:lstStyle/>
        <a:p>
          <a:endParaRPr lang="en-IN"/>
        </a:p>
      </dgm:t>
    </dgm:pt>
    <dgm:pt modelId="{04BA6C00-8AA9-429E-BFBB-549F398715CA}">
      <dgm:prSet custT="1"/>
      <dgm:spPr/>
      <dgm:t>
        <a:bodyPr/>
        <a:lstStyle/>
        <a:p>
          <a:r>
            <a:rPr lang="en-US" sz="2400">
              <a:latin typeface="Casper"/>
            </a:rPr>
            <a:t>FCC, SC, BCC, FCC and HCP structures</a:t>
          </a:r>
          <a:endParaRPr lang="en-IN" sz="2400">
            <a:latin typeface="Casper"/>
          </a:endParaRPr>
        </a:p>
      </dgm:t>
    </dgm:pt>
    <dgm:pt modelId="{DE8175E0-441D-4BEB-A429-35F4BF12F30D}" type="parTrans" cxnId="{3DA63FB4-2A4C-4A2B-AB13-85E92DAE8082}">
      <dgm:prSet/>
      <dgm:spPr/>
      <dgm:t>
        <a:bodyPr/>
        <a:lstStyle/>
        <a:p>
          <a:endParaRPr lang="en-IN"/>
        </a:p>
      </dgm:t>
    </dgm:pt>
    <dgm:pt modelId="{3BD96989-0E5F-4680-B83D-845EA0C7CE7A}" type="sibTrans" cxnId="{3DA63FB4-2A4C-4A2B-AB13-85E92DAE8082}">
      <dgm:prSet/>
      <dgm:spPr/>
      <dgm:t>
        <a:bodyPr/>
        <a:lstStyle/>
        <a:p>
          <a:endParaRPr lang="en-IN"/>
        </a:p>
      </dgm:t>
    </dgm:pt>
    <dgm:pt modelId="{471867DA-B485-425E-B49B-5747D6CE4F74}" type="pres">
      <dgm:prSet presAssocID="{AEF83BFE-DBB1-4908-B6C2-F0F77CB626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536D31-119E-4CF1-87FD-1F8E15CCA786}" type="pres">
      <dgm:prSet presAssocID="{4DE7DAB2-3CC9-4F87-A738-939D98FC4D2E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95745-EE22-4ED5-8F69-98EF4F5C9522}" type="pres">
      <dgm:prSet presAssocID="{2C6FAD17-2E0F-4419-898B-C8210543087C}" presName="spacer" presStyleCnt="0"/>
      <dgm:spPr/>
    </dgm:pt>
    <dgm:pt modelId="{7A7BB783-2759-4EA2-BBEE-119A3340F139}" type="pres">
      <dgm:prSet presAssocID="{8DBE4AF4-9625-47F1-BAC2-83856C587971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ECAF1-F8E8-477B-AC37-534C46AE3DFD}" type="pres">
      <dgm:prSet presAssocID="{4C0E298B-1F7E-405C-8220-10B8D554CE2E}" presName="spacer" presStyleCnt="0"/>
      <dgm:spPr/>
    </dgm:pt>
    <dgm:pt modelId="{6CD608CC-9E95-4F7F-84E5-9EC08418A1D9}" type="pres">
      <dgm:prSet presAssocID="{88240869-B12B-459C-A5D2-E5F8C1831452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16FA9-F585-49D2-A18E-AC391429AF8C}" type="pres">
      <dgm:prSet presAssocID="{5DE6FB1A-F269-4DC8-AABC-4065BC9AD10B}" presName="spacer" presStyleCnt="0"/>
      <dgm:spPr/>
    </dgm:pt>
    <dgm:pt modelId="{45F02B21-DC0F-47BF-8282-31C82D8BA2A4}" type="pres">
      <dgm:prSet presAssocID="{815A5A7C-7C3B-4E99-A752-22537FA717A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C909F-DFF2-4A88-BAC8-34881DC07AEC}" type="pres">
      <dgm:prSet presAssocID="{FD4AC7E1-DECF-4D5C-BFD0-ADE75A6DD1D2}" presName="spacer" presStyleCnt="0"/>
      <dgm:spPr/>
    </dgm:pt>
    <dgm:pt modelId="{1405A1C2-9D43-4403-8070-C1F803490C38}" type="pres">
      <dgm:prSet presAssocID="{3B4F657C-C238-434F-963F-4C0C91A18CB4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4CB08-F93E-4BD9-806E-200B7E5BA824}" type="pres">
      <dgm:prSet presAssocID="{6CA221F9-72AB-425B-B443-594AAD107F73}" presName="spacer" presStyleCnt="0"/>
      <dgm:spPr/>
    </dgm:pt>
    <dgm:pt modelId="{F484E518-6F89-4AB1-B2CD-BFD48366F0C1}" type="pres">
      <dgm:prSet presAssocID="{4099AB7B-7D10-427A-B482-580164533B08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3795F-F9AE-4015-B51B-48F6AECE23A1}" type="pres">
      <dgm:prSet presAssocID="{56012CF1-6B5A-498F-BDB9-C5A733DEA721}" presName="spacer" presStyleCnt="0"/>
      <dgm:spPr/>
    </dgm:pt>
    <dgm:pt modelId="{CF25F1FB-2771-4405-9D57-9CBC42E1081B}" type="pres">
      <dgm:prSet presAssocID="{0D297510-E6F3-4F1B-B95D-0C4EA09A274B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F8B0D-808E-4FE1-9F28-9EFC8FC22C4D}" type="pres">
      <dgm:prSet presAssocID="{210E412B-C286-4503-95EF-7F06735B8942}" presName="spacer" presStyleCnt="0"/>
      <dgm:spPr/>
    </dgm:pt>
    <dgm:pt modelId="{60F2DCB6-B54C-4F8C-98CA-9B33E311F7A0}" type="pres">
      <dgm:prSet presAssocID="{04BA6C00-8AA9-429E-BFBB-549F398715C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F49AC2-B56B-4E08-804E-C410FB7DD73E}" type="presOf" srcId="{0D297510-E6F3-4F1B-B95D-0C4EA09A274B}" destId="{CF25F1FB-2771-4405-9D57-9CBC42E1081B}" srcOrd="0" destOrd="0" presId="urn:microsoft.com/office/officeart/2005/8/layout/vList2"/>
    <dgm:cxn modelId="{9A6742A3-01EC-49EC-81EC-D50780449700}" srcId="{AEF83BFE-DBB1-4908-B6C2-F0F77CB62624}" destId="{8DBE4AF4-9625-47F1-BAC2-83856C587971}" srcOrd="1" destOrd="0" parTransId="{4188D57A-8216-4BB1-B968-ED987AD0B5BC}" sibTransId="{4C0E298B-1F7E-405C-8220-10B8D554CE2E}"/>
    <dgm:cxn modelId="{92AC6FE4-CD05-4D51-A432-58D68346E397}" type="presOf" srcId="{8DBE4AF4-9625-47F1-BAC2-83856C587971}" destId="{7A7BB783-2759-4EA2-BBEE-119A3340F139}" srcOrd="0" destOrd="0" presId="urn:microsoft.com/office/officeart/2005/8/layout/vList2"/>
    <dgm:cxn modelId="{3D1AED24-50CA-4406-8D0A-606DAC9BA29F}" srcId="{AEF83BFE-DBB1-4908-B6C2-F0F77CB62624}" destId="{3B4F657C-C238-434F-963F-4C0C91A18CB4}" srcOrd="4" destOrd="0" parTransId="{099FAA68-2E5A-4106-B370-0234ED399D93}" sibTransId="{6CA221F9-72AB-425B-B443-594AAD107F73}"/>
    <dgm:cxn modelId="{A6911CBE-E0F7-44DC-AEA9-6D82B3A28183}" type="presOf" srcId="{04BA6C00-8AA9-429E-BFBB-549F398715CA}" destId="{60F2DCB6-B54C-4F8C-98CA-9B33E311F7A0}" srcOrd="0" destOrd="0" presId="urn:microsoft.com/office/officeart/2005/8/layout/vList2"/>
    <dgm:cxn modelId="{6C27EAFE-51F2-44EC-A42D-E085A8476C27}" type="presOf" srcId="{815A5A7C-7C3B-4E99-A752-22537FA717AB}" destId="{45F02B21-DC0F-47BF-8282-31C82D8BA2A4}" srcOrd="0" destOrd="0" presId="urn:microsoft.com/office/officeart/2005/8/layout/vList2"/>
    <dgm:cxn modelId="{A30AFFE2-843B-4EFD-AE68-7DF7E53D1BBF}" type="presOf" srcId="{4DE7DAB2-3CC9-4F87-A738-939D98FC4D2E}" destId="{D6536D31-119E-4CF1-87FD-1F8E15CCA786}" srcOrd="0" destOrd="0" presId="urn:microsoft.com/office/officeart/2005/8/layout/vList2"/>
    <dgm:cxn modelId="{EDA06099-53AB-4D97-8228-234BD2AD913D}" srcId="{AEF83BFE-DBB1-4908-B6C2-F0F77CB62624}" destId="{4DE7DAB2-3CC9-4F87-A738-939D98FC4D2E}" srcOrd="0" destOrd="0" parTransId="{082AC332-3E80-43A7-B471-9DAE0E403325}" sibTransId="{2C6FAD17-2E0F-4419-898B-C8210543087C}"/>
    <dgm:cxn modelId="{3DA63FB4-2A4C-4A2B-AB13-85E92DAE8082}" srcId="{AEF83BFE-DBB1-4908-B6C2-F0F77CB62624}" destId="{04BA6C00-8AA9-429E-BFBB-549F398715CA}" srcOrd="7" destOrd="0" parTransId="{DE8175E0-441D-4BEB-A429-35F4BF12F30D}" sibTransId="{3BD96989-0E5F-4680-B83D-845EA0C7CE7A}"/>
    <dgm:cxn modelId="{0B58F6D3-C02F-418B-8A5C-9095C94D0697}" type="presOf" srcId="{3B4F657C-C238-434F-963F-4C0C91A18CB4}" destId="{1405A1C2-9D43-4403-8070-C1F803490C38}" srcOrd="0" destOrd="0" presId="urn:microsoft.com/office/officeart/2005/8/layout/vList2"/>
    <dgm:cxn modelId="{7AEE4130-04E1-407C-8074-8888703891D6}" srcId="{AEF83BFE-DBB1-4908-B6C2-F0F77CB62624}" destId="{4099AB7B-7D10-427A-B482-580164533B08}" srcOrd="5" destOrd="0" parTransId="{E62B89A2-035B-4A05-B33A-77F751196F61}" sibTransId="{56012CF1-6B5A-498F-BDB9-C5A733DEA721}"/>
    <dgm:cxn modelId="{9F3332DB-3B53-4FD0-A3AA-71902764ED38}" type="presOf" srcId="{88240869-B12B-459C-A5D2-E5F8C1831452}" destId="{6CD608CC-9E95-4F7F-84E5-9EC08418A1D9}" srcOrd="0" destOrd="0" presId="urn:microsoft.com/office/officeart/2005/8/layout/vList2"/>
    <dgm:cxn modelId="{8EB4FF6A-141E-4D04-962E-0CA1E57B1BB4}" srcId="{AEF83BFE-DBB1-4908-B6C2-F0F77CB62624}" destId="{0D297510-E6F3-4F1B-B95D-0C4EA09A274B}" srcOrd="6" destOrd="0" parTransId="{16BE80E7-5890-475C-8A3B-0667EF7D44F9}" sibTransId="{210E412B-C286-4503-95EF-7F06735B8942}"/>
    <dgm:cxn modelId="{BBD95806-0251-40D7-9535-C6D53E2CBD14}" srcId="{AEF83BFE-DBB1-4908-B6C2-F0F77CB62624}" destId="{88240869-B12B-459C-A5D2-E5F8C1831452}" srcOrd="2" destOrd="0" parTransId="{86825995-BAE4-4F15-96F0-FFB8F34FC07F}" sibTransId="{5DE6FB1A-F269-4DC8-AABC-4065BC9AD10B}"/>
    <dgm:cxn modelId="{AF7B1E67-81A8-4991-A43E-9D1424EEF537}" type="presOf" srcId="{4099AB7B-7D10-427A-B482-580164533B08}" destId="{F484E518-6F89-4AB1-B2CD-BFD48366F0C1}" srcOrd="0" destOrd="0" presId="urn:microsoft.com/office/officeart/2005/8/layout/vList2"/>
    <dgm:cxn modelId="{1FC1573A-0E7E-493C-B46A-F7AD10611649}" type="presOf" srcId="{AEF83BFE-DBB1-4908-B6C2-F0F77CB62624}" destId="{471867DA-B485-425E-B49B-5747D6CE4F74}" srcOrd="0" destOrd="0" presId="urn:microsoft.com/office/officeart/2005/8/layout/vList2"/>
    <dgm:cxn modelId="{7478EA94-FD9E-4C4C-AFDE-8A1FAC045AD8}" srcId="{AEF83BFE-DBB1-4908-B6C2-F0F77CB62624}" destId="{815A5A7C-7C3B-4E99-A752-22537FA717AB}" srcOrd="3" destOrd="0" parTransId="{C773C0E0-C1BE-4D75-AAD9-CB2A71403C74}" sibTransId="{FD4AC7E1-DECF-4D5C-BFD0-ADE75A6DD1D2}"/>
    <dgm:cxn modelId="{48FC4CA2-2E82-4B9D-AF65-BF4B37D93D7F}" type="presParOf" srcId="{471867DA-B485-425E-B49B-5747D6CE4F74}" destId="{D6536D31-119E-4CF1-87FD-1F8E15CCA786}" srcOrd="0" destOrd="0" presId="urn:microsoft.com/office/officeart/2005/8/layout/vList2"/>
    <dgm:cxn modelId="{64B94EA9-4745-4E5D-BCAB-6FEAC9ED7FD1}" type="presParOf" srcId="{471867DA-B485-425E-B49B-5747D6CE4F74}" destId="{AD495745-EE22-4ED5-8F69-98EF4F5C9522}" srcOrd="1" destOrd="0" presId="urn:microsoft.com/office/officeart/2005/8/layout/vList2"/>
    <dgm:cxn modelId="{FB6278B4-CD66-4E51-A368-2D413709B7C9}" type="presParOf" srcId="{471867DA-B485-425E-B49B-5747D6CE4F74}" destId="{7A7BB783-2759-4EA2-BBEE-119A3340F139}" srcOrd="2" destOrd="0" presId="urn:microsoft.com/office/officeart/2005/8/layout/vList2"/>
    <dgm:cxn modelId="{CB4DB852-1BB4-4A56-8210-A48ED71AF218}" type="presParOf" srcId="{471867DA-B485-425E-B49B-5747D6CE4F74}" destId="{1E7ECAF1-F8E8-477B-AC37-534C46AE3DFD}" srcOrd="3" destOrd="0" presId="urn:microsoft.com/office/officeart/2005/8/layout/vList2"/>
    <dgm:cxn modelId="{9C632593-D05C-4E65-819B-1337D76E0DA4}" type="presParOf" srcId="{471867DA-B485-425E-B49B-5747D6CE4F74}" destId="{6CD608CC-9E95-4F7F-84E5-9EC08418A1D9}" srcOrd="4" destOrd="0" presId="urn:microsoft.com/office/officeart/2005/8/layout/vList2"/>
    <dgm:cxn modelId="{6BD2BA86-560F-4323-BC42-56D6C716038D}" type="presParOf" srcId="{471867DA-B485-425E-B49B-5747D6CE4F74}" destId="{E5C16FA9-F585-49D2-A18E-AC391429AF8C}" srcOrd="5" destOrd="0" presId="urn:microsoft.com/office/officeart/2005/8/layout/vList2"/>
    <dgm:cxn modelId="{2614B931-C5C0-4BBF-A781-AA0DB70E1E16}" type="presParOf" srcId="{471867DA-B485-425E-B49B-5747D6CE4F74}" destId="{45F02B21-DC0F-47BF-8282-31C82D8BA2A4}" srcOrd="6" destOrd="0" presId="urn:microsoft.com/office/officeart/2005/8/layout/vList2"/>
    <dgm:cxn modelId="{24602B44-2FDC-4D41-9EEF-AE1E422B328D}" type="presParOf" srcId="{471867DA-B485-425E-B49B-5747D6CE4F74}" destId="{19FC909F-DFF2-4A88-BAC8-34881DC07AEC}" srcOrd="7" destOrd="0" presId="urn:microsoft.com/office/officeart/2005/8/layout/vList2"/>
    <dgm:cxn modelId="{E75DC552-7E65-4796-ACF6-23AB509AADDC}" type="presParOf" srcId="{471867DA-B485-425E-B49B-5747D6CE4F74}" destId="{1405A1C2-9D43-4403-8070-C1F803490C38}" srcOrd="8" destOrd="0" presId="urn:microsoft.com/office/officeart/2005/8/layout/vList2"/>
    <dgm:cxn modelId="{AC480C9F-8DCD-4F05-AB86-BB4581063D62}" type="presParOf" srcId="{471867DA-B485-425E-B49B-5747D6CE4F74}" destId="{2AB4CB08-F93E-4BD9-806E-200B7E5BA824}" srcOrd="9" destOrd="0" presId="urn:microsoft.com/office/officeart/2005/8/layout/vList2"/>
    <dgm:cxn modelId="{D53158B9-016F-4F18-9696-51E84BEDE3CB}" type="presParOf" srcId="{471867DA-B485-425E-B49B-5747D6CE4F74}" destId="{F484E518-6F89-4AB1-B2CD-BFD48366F0C1}" srcOrd="10" destOrd="0" presId="urn:microsoft.com/office/officeart/2005/8/layout/vList2"/>
    <dgm:cxn modelId="{42B38EE6-EF0A-4AB3-B90E-5931BD83638E}" type="presParOf" srcId="{471867DA-B485-425E-B49B-5747D6CE4F74}" destId="{2A33795F-F9AE-4015-B51B-48F6AECE23A1}" srcOrd="11" destOrd="0" presId="urn:microsoft.com/office/officeart/2005/8/layout/vList2"/>
    <dgm:cxn modelId="{321DF846-AEEA-477A-BDA3-DA4C5F5B17E4}" type="presParOf" srcId="{471867DA-B485-425E-B49B-5747D6CE4F74}" destId="{CF25F1FB-2771-4405-9D57-9CBC42E1081B}" srcOrd="12" destOrd="0" presId="urn:microsoft.com/office/officeart/2005/8/layout/vList2"/>
    <dgm:cxn modelId="{F430B8CD-05EE-4D65-A792-AB2BCA80B684}" type="presParOf" srcId="{471867DA-B485-425E-B49B-5747D6CE4F74}" destId="{73CF8B0D-808E-4FE1-9F28-9EFC8FC22C4D}" srcOrd="13" destOrd="0" presId="urn:microsoft.com/office/officeart/2005/8/layout/vList2"/>
    <dgm:cxn modelId="{90A50C46-AEE2-4B93-AAB6-711962F98FA5}" type="presParOf" srcId="{471867DA-B485-425E-B49B-5747D6CE4F74}" destId="{60F2DCB6-B54C-4F8C-98CA-9B33E311F7A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B1F61E-B79E-4921-8CA8-00607D615465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21CF1E-E8F7-48BD-9E2F-0783B4275D4F}">
      <dgm:prSet phldrT="[Text]"/>
      <dgm:spPr/>
      <dgm:t>
        <a:bodyPr/>
        <a:lstStyle/>
        <a:p>
          <a:r>
            <a:rPr lang="en-US" dirty="0"/>
            <a:t>MST(02)</a:t>
          </a:r>
        </a:p>
        <a:p>
          <a:r>
            <a:rPr lang="en-US" dirty="0"/>
            <a:t>20 marks</a:t>
          </a:r>
        </a:p>
      </dgm:t>
    </dgm:pt>
    <dgm:pt modelId="{02672668-E94C-4D3F-B024-3E83EF071008}" type="parTrans" cxnId="{CE872D1B-2201-4155-A282-D98BE8E972C7}">
      <dgm:prSet/>
      <dgm:spPr/>
      <dgm:t>
        <a:bodyPr/>
        <a:lstStyle/>
        <a:p>
          <a:endParaRPr lang="en-US"/>
        </a:p>
      </dgm:t>
    </dgm:pt>
    <dgm:pt modelId="{43870F01-8D0C-493D-87C6-47CDB63CA0C3}" type="sibTrans" cxnId="{CE872D1B-2201-4155-A282-D98BE8E972C7}">
      <dgm:prSet/>
      <dgm:spPr/>
      <dgm:t>
        <a:bodyPr/>
        <a:lstStyle/>
        <a:p>
          <a:endParaRPr lang="en-US"/>
        </a:p>
      </dgm:t>
    </dgm:pt>
    <dgm:pt modelId="{5017CB0E-F067-4C8D-BCC3-1E89F6BF0DB6}">
      <dgm:prSet phldrT="[Text]"/>
      <dgm:spPr/>
      <dgm:t>
        <a:bodyPr/>
        <a:lstStyle/>
        <a:p>
          <a:r>
            <a:rPr lang="en-US"/>
            <a:t>Quiz </a:t>
          </a:r>
        </a:p>
        <a:p>
          <a:r>
            <a:rPr lang="en-US"/>
            <a:t>4 marks</a:t>
          </a:r>
        </a:p>
      </dgm:t>
    </dgm:pt>
    <dgm:pt modelId="{7EA63C5E-7894-4011-8777-E05AB93A5604}" type="parTrans" cxnId="{641E709A-A338-4D2F-966E-DEB104E7D828}">
      <dgm:prSet/>
      <dgm:spPr/>
      <dgm:t>
        <a:bodyPr/>
        <a:lstStyle/>
        <a:p>
          <a:endParaRPr lang="en-US"/>
        </a:p>
      </dgm:t>
    </dgm:pt>
    <dgm:pt modelId="{37F83C70-3700-406D-8C7A-E3B7AE665571}" type="sibTrans" cxnId="{641E709A-A338-4D2F-966E-DEB104E7D828}">
      <dgm:prSet/>
      <dgm:spPr/>
      <dgm:t>
        <a:bodyPr/>
        <a:lstStyle/>
        <a:p>
          <a:endParaRPr lang="en-US"/>
        </a:p>
      </dgm:t>
    </dgm:pt>
    <dgm:pt modelId="{59283DCC-1101-4781-AC16-AC0F39464EAE}">
      <dgm:prSet phldrT="[Text]"/>
      <dgm:spPr/>
      <dgm:t>
        <a:bodyPr/>
        <a:lstStyle/>
        <a:p>
          <a:r>
            <a:rPr lang="en-US"/>
            <a:t>Attendance</a:t>
          </a:r>
        </a:p>
        <a:p>
          <a:r>
            <a:rPr lang="en-US"/>
            <a:t>(&gt;90%)</a:t>
          </a:r>
        </a:p>
        <a:p>
          <a:r>
            <a:rPr lang="en-US"/>
            <a:t>2 marks</a:t>
          </a:r>
        </a:p>
      </dgm:t>
    </dgm:pt>
    <dgm:pt modelId="{8AF003E6-7640-4B86-9B7E-1EE2F34FB260}" type="parTrans" cxnId="{ECBAC60F-6CDF-4972-AEEC-AD2754C3CEF6}">
      <dgm:prSet/>
      <dgm:spPr/>
      <dgm:t>
        <a:bodyPr/>
        <a:lstStyle/>
        <a:p>
          <a:endParaRPr lang="en-US"/>
        </a:p>
      </dgm:t>
    </dgm:pt>
    <dgm:pt modelId="{5A5EC861-6BDC-4E40-8784-85D4598C36F6}" type="sibTrans" cxnId="{ECBAC60F-6CDF-4972-AEEC-AD2754C3CEF6}">
      <dgm:prSet/>
      <dgm:spPr/>
      <dgm:t>
        <a:bodyPr/>
        <a:lstStyle/>
        <a:p>
          <a:endParaRPr lang="en-US"/>
        </a:p>
      </dgm:t>
    </dgm:pt>
    <dgm:pt modelId="{9580402E-56A8-4020-B0A0-91E4A7FEDC15}">
      <dgm:prSet phldrT="[Text]"/>
      <dgm:spPr/>
      <dgm:t>
        <a:bodyPr/>
        <a:lstStyle/>
        <a:p>
          <a:r>
            <a:rPr lang="en-US"/>
            <a:t>Surprise test </a:t>
          </a:r>
        </a:p>
        <a:p>
          <a:r>
            <a:rPr lang="en-US"/>
            <a:t>4 marks</a:t>
          </a:r>
        </a:p>
      </dgm:t>
    </dgm:pt>
    <dgm:pt modelId="{F09904E3-80CF-4644-BAB7-253055CB5E22}" type="parTrans" cxnId="{D1F84F8A-ED12-40FC-A5B7-D11271FC9026}">
      <dgm:prSet/>
      <dgm:spPr/>
      <dgm:t>
        <a:bodyPr/>
        <a:lstStyle/>
        <a:p>
          <a:endParaRPr lang="en-US"/>
        </a:p>
      </dgm:t>
    </dgm:pt>
    <dgm:pt modelId="{B6E7DF34-812C-4586-B586-6E90541E11FE}" type="sibTrans" cxnId="{D1F84F8A-ED12-40FC-A5B7-D11271FC9026}">
      <dgm:prSet/>
      <dgm:spPr/>
      <dgm:t>
        <a:bodyPr/>
        <a:lstStyle/>
        <a:p>
          <a:endParaRPr lang="en-US"/>
        </a:p>
      </dgm:t>
    </dgm:pt>
    <dgm:pt modelId="{CCE52B37-AFF3-4BEC-A5FF-372C919EF95E}">
      <dgm:prSet phldrT="[Text]"/>
      <dgm:spPr/>
      <dgm:t>
        <a:bodyPr/>
        <a:lstStyle/>
        <a:p>
          <a:r>
            <a:rPr lang="en-US"/>
            <a:t>Assignment</a:t>
          </a:r>
        </a:p>
        <a:p>
          <a:r>
            <a:rPr lang="en-US"/>
            <a:t>10 marks</a:t>
          </a:r>
        </a:p>
      </dgm:t>
    </dgm:pt>
    <dgm:pt modelId="{DF7974F8-74F3-4CD9-AF5D-0A97A2BF2554}" type="parTrans" cxnId="{FEEB9898-0349-4CF4-950F-C31AB762AF49}">
      <dgm:prSet/>
      <dgm:spPr/>
      <dgm:t>
        <a:bodyPr/>
        <a:lstStyle/>
        <a:p>
          <a:endParaRPr lang="en-US"/>
        </a:p>
      </dgm:t>
    </dgm:pt>
    <dgm:pt modelId="{F659EAE0-421D-45B5-950B-62BA1296084F}" type="sibTrans" cxnId="{FEEB9898-0349-4CF4-950F-C31AB762AF49}">
      <dgm:prSet/>
      <dgm:spPr/>
      <dgm:t>
        <a:bodyPr/>
        <a:lstStyle/>
        <a:p>
          <a:endParaRPr lang="en-US"/>
        </a:p>
      </dgm:t>
    </dgm:pt>
    <dgm:pt modelId="{CE51EAD9-06C0-4DBC-9F94-7804EE0417E8}" type="pres">
      <dgm:prSet presAssocID="{71B1F61E-B79E-4921-8CA8-00607D61546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392781-824D-4A9A-B53B-15B182F41E67}" type="pres">
      <dgm:prSet presAssocID="{DF21CF1E-E8F7-48BD-9E2F-0783B4275D4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10FB2-D4AF-42A1-AE30-73A7B03AADA8}" type="pres">
      <dgm:prSet presAssocID="{DF21CF1E-E8F7-48BD-9E2F-0783B4275D4F}" presName="spNode" presStyleCnt="0"/>
      <dgm:spPr/>
    </dgm:pt>
    <dgm:pt modelId="{009CE4DD-9E5F-40D8-8D55-613C90442619}" type="pres">
      <dgm:prSet presAssocID="{43870F01-8D0C-493D-87C6-47CDB63CA0C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DF99696A-FB56-42C5-9885-47F68FD8ECED}" type="pres">
      <dgm:prSet presAssocID="{5017CB0E-F067-4C8D-BCC3-1E89F6BF0DB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95E57-2AF9-4A24-9516-6EFC944D88FD}" type="pres">
      <dgm:prSet presAssocID="{5017CB0E-F067-4C8D-BCC3-1E89F6BF0DB6}" presName="spNode" presStyleCnt="0"/>
      <dgm:spPr/>
    </dgm:pt>
    <dgm:pt modelId="{51AFB399-6216-4CAB-9D37-2E01C124612C}" type="pres">
      <dgm:prSet presAssocID="{37F83C70-3700-406D-8C7A-E3B7AE665571}" presName="sibTrans" presStyleLbl="sibTrans1D1" presStyleIdx="1" presStyleCnt="5"/>
      <dgm:spPr/>
      <dgm:t>
        <a:bodyPr/>
        <a:lstStyle/>
        <a:p>
          <a:endParaRPr lang="en-US"/>
        </a:p>
      </dgm:t>
    </dgm:pt>
    <dgm:pt modelId="{AF082927-7D7E-4C80-8E73-A1D76ECCACBF}" type="pres">
      <dgm:prSet presAssocID="{59283DCC-1101-4781-AC16-AC0F39464EA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26764-5B4E-4C3C-B979-5EEB026A7243}" type="pres">
      <dgm:prSet presAssocID="{59283DCC-1101-4781-AC16-AC0F39464EAE}" presName="spNode" presStyleCnt="0"/>
      <dgm:spPr/>
    </dgm:pt>
    <dgm:pt modelId="{65C7ADDB-CFF9-401A-9AFF-9B433EF479D6}" type="pres">
      <dgm:prSet presAssocID="{5A5EC861-6BDC-4E40-8784-85D4598C36F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F37B80F-58DB-4292-BA27-F2C34F018F0C}" type="pres">
      <dgm:prSet presAssocID="{9580402E-56A8-4020-B0A0-91E4A7FEDC1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F26BD-3784-4EEC-9088-9EFABE0AC40B}" type="pres">
      <dgm:prSet presAssocID="{9580402E-56A8-4020-B0A0-91E4A7FEDC15}" presName="spNode" presStyleCnt="0"/>
      <dgm:spPr/>
    </dgm:pt>
    <dgm:pt modelId="{402CB780-F1AA-4127-AE9A-9B3676B7B749}" type="pres">
      <dgm:prSet presAssocID="{B6E7DF34-812C-4586-B586-6E90541E11F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C862B3C-0B13-460D-81F4-100EE59EF602}" type="pres">
      <dgm:prSet presAssocID="{CCE52B37-AFF3-4BEC-A5FF-372C919EF95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CE7B8-92A5-444B-A3B6-166BB6C7DBA8}" type="pres">
      <dgm:prSet presAssocID="{CCE52B37-AFF3-4BEC-A5FF-372C919EF95E}" presName="spNode" presStyleCnt="0"/>
      <dgm:spPr/>
    </dgm:pt>
    <dgm:pt modelId="{66EF00C0-985C-4E09-9508-C02E90F1DCE9}" type="pres">
      <dgm:prSet presAssocID="{F659EAE0-421D-45B5-950B-62BA1296084F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FEEB9898-0349-4CF4-950F-C31AB762AF49}" srcId="{71B1F61E-B79E-4921-8CA8-00607D615465}" destId="{CCE52B37-AFF3-4BEC-A5FF-372C919EF95E}" srcOrd="4" destOrd="0" parTransId="{DF7974F8-74F3-4CD9-AF5D-0A97A2BF2554}" sibTransId="{F659EAE0-421D-45B5-950B-62BA1296084F}"/>
    <dgm:cxn modelId="{82A549BD-3EB1-465F-88B0-5A6651C683D3}" type="presOf" srcId="{59283DCC-1101-4781-AC16-AC0F39464EAE}" destId="{AF082927-7D7E-4C80-8E73-A1D76ECCACBF}" srcOrd="0" destOrd="0" presId="urn:microsoft.com/office/officeart/2005/8/layout/cycle5"/>
    <dgm:cxn modelId="{A57C1BC8-BF88-4005-B4D4-2FADC0671358}" type="presOf" srcId="{71B1F61E-B79E-4921-8CA8-00607D615465}" destId="{CE51EAD9-06C0-4DBC-9F94-7804EE0417E8}" srcOrd="0" destOrd="0" presId="urn:microsoft.com/office/officeart/2005/8/layout/cycle5"/>
    <dgm:cxn modelId="{37E7E446-DB9E-422D-9D1F-11682C997CD0}" type="presOf" srcId="{43870F01-8D0C-493D-87C6-47CDB63CA0C3}" destId="{009CE4DD-9E5F-40D8-8D55-613C90442619}" srcOrd="0" destOrd="0" presId="urn:microsoft.com/office/officeart/2005/8/layout/cycle5"/>
    <dgm:cxn modelId="{0A8B9CF0-8018-4EB3-95F8-FA80479DDC28}" type="presOf" srcId="{B6E7DF34-812C-4586-B586-6E90541E11FE}" destId="{402CB780-F1AA-4127-AE9A-9B3676B7B749}" srcOrd="0" destOrd="0" presId="urn:microsoft.com/office/officeart/2005/8/layout/cycle5"/>
    <dgm:cxn modelId="{BE1AB070-036D-48B2-BE8C-909C8EE8F014}" type="presOf" srcId="{DF21CF1E-E8F7-48BD-9E2F-0783B4275D4F}" destId="{6C392781-824D-4A9A-B53B-15B182F41E67}" srcOrd="0" destOrd="0" presId="urn:microsoft.com/office/officeart/2005/8/layout/cycle5"/>
    <dgm:cxn modelId="{ECBAC60F-6CDF-4972-AEEC-AD2754C3CEF6}" srcId="{71B1F61E-B79E-4921-8CA8-00607D615465}" destId="{59283DCC-1101-4781-AC16-AC0F39464EAE}" srcOrd="2" destOrd="0" parTransId="{8AF003E6-7640-4B86-9B7E-1EE2F34FB260}" sibTransId="{5A5EC861-6BDC-4E40-8784-85D4598C36F6}"/>
    <dgm:cxn modelId="{9178DA6C-FC0F-4DF4-A03B-C93065DFE6A5}" type="presOf" srcId="{37F83C70-3700-406D-8C7A-E3B7AE665571}" destId="{51AFB399-6216-4CAB-9D37-2E01C124612C}" srcOrd="0" destOrd="0" presId="urn:microsoft.com/office/officeart/2005/8/layout/cycle5"/>
    <dgm:cxn modelId="{641E709A-A338-4D2F-966E-DEB104E7D828}" srcId="{71B1F61E-B79E-4921-8CA8-00607D615465}" destId="{5017CB0E-F067-4C8D-BCC3-1E89F6BF0DB6}" srcOrd="1" destOrd="0" parTransId="{7EA63C5E-7894-4011-8777-E05AB93A5604}" sibTransId="{37F83C70-3700-406D-8C7A-E3B7AE665571}"/>
    <dgm:cxn modelId="{5344A2BA-B860-481F-A1DD-ABF91AF18EEF}" type="presOf" srcId="{CCE52B37-AFF3-4BEC-A5FF-372C919EF95E}" destId="{7C862B3C-0B13-460D-81F4-100EE59EF602}" srcOrd="0" destOrd="0" presId="urn:microsoft.com/office/officeart/2005/8/layout/cycle5"/>
    <dgm:cxn modelId="{58EC2172-00AC-4A49-A7D2-5854F1FAD213}" type="presOf" srcId="{F659EAE0-421D-45B5-950B-62BA1296084F}" destId="{66EF00C0-985C-4E09-9508-C02E90F1DCE9}" srcOrd="0" destOrd="0" presId="urn:microsoft.com/office/officeart/2005/8/layout/cycle5"/>
    <dgm:cxn modelId="{D1F84F8A-ED12-40FC-A5B7-D11271FC9026}" srcId="{71B1F61E-B79E-4921-8CA8-00607D615465}" destId="{9580402E-56A8-4020-B0A0-91E4A7FEDC15}" srcOrd="3" destOrd="0" parTransId="{F09904E3-80CF-4644-BAB7-253055CB5E22}" sibTransId="{B6E7DF34-812C-4586-B586-6E90541E11FE}"/>
    <dgm:cxn modelId="{CE872D1B-2201-4155-A282-D98BE8E972C7}" srcId="{71B1F61E-B79E-4921-8CA8-00607D615465}" destId="{DF21CF1E-E8F7-48BD-9E2F-0783B4275D4F}" srcOrd="0" destOrd="0" parTransId="{02672668-E94C-4D3F-B024-3E83EF071008}" sibTransId="{43870F01-8D0C-493D-87C6-47CDB63CA0C3}"/>
    <dgm:cxn modelId="{B9C4CD6E-1275-448A-B120-580649C099E5}" type="presOf" srcId="{5017CB0E-F067-4C8D-BCC3-1E89F6BF0DB6}" destId="{DF99696A-FB56-42C5-9885-47F68FD8ECED}" srcOrd="0" destOrd="0" presId="urn:microsoft.com/office/officeart/2005/8/layout/cycle5"/>
    <dgm:cxn modelId="{3CF6736A-9139-4B33-B667-A71D830EAC5E}" type="presOf" srcId="{9580402E-56A8-4020-B0A0-91E4A7FEDC15}" destId="{6F37B80F-58DB-4292-BA27-F2C34F018F0C}" srcOrd="0" destOrd="0" presId="urn:microsoft.com/office/officeart/2005/8/layout/cycle5"/>
    <dgm:cxn modelId="{9E379B67-9B24-499B-B610-C80E5CF572EC}" type="presOf" srcId="{5A5EC861-6BDC-4E40-8784-85D4598C36F6}" destId="{65C7ADDB-CFF9-401A-9AFF-9B433EF479D6}" srcOrd="0" destOrd="0" presId="urn:microsoft.com/office/officeart/2005/8/layout/cycle5"/>
    <dgm:cxn modelId="{B3A7F1FB-355B-44F7-B929-478C4EA642CB}" type="presParOf" srcId="{CE51EAD9-06C0-4DBC-9F94-7804EE0417E8}" destId="{6C392781-824D-4A9A-B53B-15B182F41E67}" srcOrd="0" destOrd="0" presId="urn:microsoft.com/office/officeart/2005/8/layout/cycle5"/>
    <dgm:cxn modelId="{07813355-4026-4CD9-8B14-F17D14ED06C5}" type="presParOf" srcId="{CE51EAD9-06C0-4DBC-9F94-7804EE0417E8}" destId="{48F10FB2-D4AF-42A1-AE30-73A7B03AADA8}" srcOrd="1" destOrd="0" presId="urn:microsoft.com/office/officeart/2005/8/layout/cycle5"/>
    <dgm:cxn modelId="{4C7AC594-32AA-4AB4-9FF6-172F05B5C166}" type="presParOf" srcId="{CE51EAD9-06C0-4DBC-9F94-7804EE0417E8}" destId="{009CE4DD-9E5F-40D8-8D55-613C90442619}" srcOrd="2" destOrd="0" presId="urn:microsoft.com/office/officeart/2005/8/layout/cycle5"/>
    <dgm:cxn modelId="{2BA34218-1905-4CFB-BF78-08F1C3C10D73}" type="presParOf" srcId="{CE51EAD9-06C0-4DBC-9F94-7804EE0417E8}" destId="{DF99696A-FB56-42C5-9885-47F68FD8ECED}" srcOrd="3" destOrd="0" presId="urn:microsoft.com/office/officeart/2005/8/layout/cycle5"/>
    <dgm:cxn modelId="{5494243E-D5C1-4C32-AE7F-2945DB5FA459}" type="presParOf" srcId="{CE51EAD9-06C0-4DBC-9F94-7804EE0417E8}" destId="{4F295E57-2AF9-4A24-9516-6EFC944D88FD}" srcOrd="4" destOrd="0" presId="urn:microsoft.com/office/officeart/2005/8/layout/cycle5"/>
    <dgm:cxn modelId="{C29E5FDE-3B95-45DE-AE35-A066BDE6FC0B}" type="presParOf" srcId="{CE51EAD9-06C0-4DBC-9F94-7804EE0417E8}" destId="{51AFB399-6216-4CAB-9D37-2E01C124612C}" srcOrd="5" destOrd="0" presId="urn:microsoft.com/office/officeart/2005/8/layout/cycle5"/>
    <dgm:cxn modelId="{918DB399-54E9-4573-9B26-7CE8CC1BFC7F}" type="presParOf" srcId="{CE51EAD9-06C0-4DBC-9F94-7804EE0417E8}" destId="{AF082927-7D7E-4C80-8E73-A1D76ECCACBF}" srcOrd="6" destOrd="0" presId="urn:microsoft.com/office/officeart/2005/8/layout/cycle5"/>
    <dgm:cxn modelId="{B7768DFB-A8F3-4C10-A6C3-DE6140BFA138}" type="presParOf" srcId="{CE51EAD9-06C0-4DBC-9F94-7804EE0417E8}" destId="{10326764-5B4E-4C3C-B979-5EEB026A7243}" srcOrd="7" destOrd="0" presId="urn:microsoft.com/office/officeart/2005/8/layout/cycle5"/>
    <dgm:cxn modelId="{93AF77B3-D26C-4523-86CF-4797CA210DB9}" type="presParOf" srcId="{CE51EAD9-06C0-4DBC-9F94-7804EE0417E8}" destId="{65C7ADDB-CFF9-401A-9AFF-9B433EF479D6}" srcOrd="8" destOrd="0" presId="urn:microsoft.com/office/officeart/2005/8/layout/cycle5"/>
    <dgm:cxn modelId="{0344A7D9-14E7-42AB-9D74-FBFC8C6411B7}" type="presParOf" srcId="{CE51EAD9-06C0-4DBC-9F94-7804EE0417E8}" destId="{6F37B80F-58DB-4292-BA27-F2C34F018F0C}" srcOrd="9" destOrd="0" presId="urn:microsoft.com/office/officeart/2005/8/layout/cycle5"/>
    <dgm:cxn modelId="{BEA57EBC-B77E-4668-B7E8-5007041B94B3}" type="presParOf" srcId="{CE51EAD9-06C0-4DBC-9F94-7804EE0417E8}" destId="{EE5F26BD-3784-4EEC-9088-9EFABE0AC40B}" srcOrd="10" destOrd="0" presId="urn:microsoft.com/office/officeart/2005/8/layout/cycle5"/>
    <dgm:cxn modelId="{E6A7CBB2-295E-40E0-BB60-85A60C1176E7}" type="presParOf" srcId="{CE51EAD9-06C0-4DBC-9F94-7804EE0417E8}" destId="{402CB780-F1AA-4127-AE9A-9B3676B7B749}" srcOrd="11" destOrd="0" presId="urn:microsoft.com/office/officeart/2005/8/layout/cycle5"/>
    <dgm:cxn modelId="{E0B83C24-0B26-4624-9DE8-1670158A9468}" type="presParOf" srcId="{CE51EAD9-06C0-4DBC-9F94-7804EE0417E8}" destId="{7C862B3C-0B13-460D-81F4-100EE59EF602}" srcOrd="12" destOrd="0" presId="urn:microsoft.com/office/officeart/2005/8/layout/cycle5"/>
    <dgm:cxn modelId="{67E34EB6-E3B0-4AE4-A2C3-32091DED1A36}" type="presParOf" srcId="{CE51EAD9-06C0-4DBC-9F94-7804EE0417E8}" destId="{BE0CE7B8-92A5-444B-A3B6-166BB6C7DBA8}" srcOrd="13" destOrd="0" presId="urn:microsoft.com/office/officeart/2005/8/layout/cycle5"/>
    <dgm:cxn modelId="{F04AC750-78DC-4099-8870-16B5AB1416E8}" type="presParOf" srcId="{CE51EAD9-06C0-4DBC-9F94-7804EE0417E8}" destId="{66EF00C0-985C-4E09-9508-C02E90F1DCE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B5599-AB67-4D7B-810B-7A3D73FBC18E}">
      <dsp:nvSpPr>
        <dsp:cNvPr id="0" name=""/>
        <dsp:cNvSpPr/>
      </dsp:nvSpPr>
      <dsp:spPr>
        <a:xfrm>
          <a:off x="0" y="18232"/>
          <a:ext cx="6908800" cy="14684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latin typeface="Casper" panose="02000506000000020004"/>
            </a:rPr>
            <a:t>UNIT -1</a:t>
          </a:r>
          <a:r>
            <a:rPr lang="en-IN" sz="2400" kern="1200" dirty="0">
              <a:latin typeface="Casper" panose="02000506000000020004"/>
            </a:rPr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latin typeface="Casper" panose="02000506000000020004"/>
              <a:cs typeface="Arial" panose="020B0604020202020204" pitchFamily="34" charset="0"/>
            </a:rPr>
            <a:t>BASICS OF SEMICONDUCTOR PHYSICS</a:t>
          </a:r>
          <a:r>
            <a:rPr lang="en-IN" sz="2500" b="1" kern="1200" dirty="0">
              <a:latin typeface="Casper Bold" panose="02000806040000020004"/>
              <a:cs typeface="Arial" panose="020B0604020202020204" pitchFamily="34" charset="0"/>
            </a:rPr>
            <a:t/>
          </a:r>
          <a:br>
            <a:rPr lang="en-IN" sz="2500" b="1" kern="1200" dirty="0">
              <a:latin typeface="Casper Bold" panose="02000806040000020004"/>
              <a:cs typeface="Arial" panose="020B0604020202020204" pitchFamily="34" charset="0"/>
            </a:rPr>
          </a:br>
          <a:endParaRPr lang="en-IN" sz="2500" kern="1200" dirty="0"/>
        </a:p>
      </dsp:txBody>
      <dsp:txXfrm>
        <a:off x="43010" y="61242"/>
        <a:ext cx="5286976" cy="1382466"/>
      </dsp:txXfrm>
    </dsp:sp>
    <dsp:sp modelId="{1391C7A5-C46A-46EF-B914-27DF644706EC}">
      <dsp:nvSpPr>
        <dsp:cNvPr id="0" name=""/>
        <dsp:cNvSpPr/>
      </dsp:nvSpPr>
      <dsp:spPr>
        <a:xfrm>
          <a:off x="609599" y="1755777"/>
          <a:ext cx="6908800" cy="150495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latin typeface="Casper" panose="02000506000000020004"/>
              <a:cs typeface="Arial" panose="020B0604020202020204" pitchFamily="34" charset="0"/>
            </a:rPr>
            <a:t>CHAPTER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latin typeface="Casper" panose="02000506000000020004"/>
              <a:cs typeface="Arial" panose="020B0604020202020204" pitchFamily="34" charset="0"/>
            </a:rPr>
            <a:t>CRYSTALLOGRAPHY</a:t>
          </a:r>
          <a:endParaRPr lang="en-IN" sz="2400" kern="1200" dirty="0">
            <a:latin typeface="Casper" panose="02000506000000020004"/>
          </a:endParaRPr>
        </a:p>
      </dsp:txBody>
      <dsp:txXfrm>
        <a:off x="653678" y="1799856"/>
        <a:ext cx="5232823" cy="1416793"/>
      </dsp:txXfrm>
    </dsp:sp>
    <dsp:sp modelId="{DF9F8172-1EEF-4814-96D1-8216E1DFE46F}">
      <dsp:nvSpPr>
        <dsp:cNvPr id="0" name=""/>
        <dsp:cNvSpPr/>
      </dsp:nvSpPr>
      <dsp:spPr>
        <a:xfrm>
          <a:off x="1219199" y="3511554"/>
          <a:ext cx="6908800" cy="150495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solidFill>
                <a:schemeClr val="bg1"/>
              </a:solidFill>
            </a:rPr>
            <a:t>MILLER INDICES, D-SPACING, ATOMIC PACKING FRACTION </a:t>
          </a:r>
        </a:p>
      </dsp:txBody>
      <dsp:txXfrm>
        <a:off x="1263278" y="3555633"/>
        <a:ext cx="5232823" cy="1416793"/>
      </dsp:txXfrm>
    </dsp:sp>
    <dsp:sp modelId="{E01B2225-1D38-4B75-AC30-F8B8E757FD86}">
      <dsp:nvSpPr>
        <dsp:cNvPr id="0" name=""/>
        <dsp:cNvSpPr/>
      </dsp:nvSpPr>
      <dsp:spPr>
        <a:xfrm>
          <a:off x="5930581" y="1141255"/>
          <a:ext cx="978218" cy="9782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>
        <a:off x="6150680" y="1141255"/>
        <a:ext cx="538020" cy="736109"/>
      </dsp:txXfrm>
    </dsp:sp>
    <dsp:sp modelId="{CE1FCC98-BB05-4596-8BA6-108808B2BF9E}">
      <dsp:nvSpPr>
        <dsp:cNvPr id="0" name=""/>
        <dsp:cNvSpPr/>
      </dsp:nvSpPr>
      <dsp:spPr>
        <a:xfrm>
          <a:off x="6540181" y="2886999"/>
          <a:ext cx="978218" cy="9782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>
        <a:off x="6760280" y="2886999"/>
        <a:ext cx="538020" cy="73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16390-CC1E-4196-9DA4-BD9B8F795B00}">
      <dsp:nvSpPr>
        <dsp:cNvPr id="0" name=""/>
        <dsp:cNvSpPr/>
      </dsp:nvSpPr>
      <dsp:spPr>
        <a:xfrm>
          <a:off x="3286" y="107474"/>
          <a:ext cx="3203971" cy="12815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latin typeface="Casper" panose="02000506000000020004"/>
              <a:cs typeface="Times New Roman" panose="02020603050405020304" pitchFamily="18" charset="0"/>
            </a:rPr>
            <a:t>1</a:t>
          </a:r>
        </a:p>
      </dsp:txBody>
      <dsp:txXfrm>
        <a:off x="3286" y="107474"/>
        <a:ext cx="3203971" cy="1281588"/>
      </dsp:txXfrm>
    </dsp:sp>
    <dsp:sp modelId="{C3327C9C-68ED-4B28-9E45-33E0E262C95C}">
      <dsp:nvSpPr>
        <dsp:cNvPr id="0" name=""/>
        <dsp:cNvSpPr/>
      </dsp:nvSpPr>
      <dsp:spPr>
        <a:xfrm>
          <a:off x="3286" y="1389063"/>
          <a:ext cx="3203971" cy="2854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>
              <a:latin typeface="Casper" panose="02000506000000020004"/>
              <a:cs typeface="Times New Roman" panose="02020603050405020304" pitchFamily="18" charset="0"/>
            </a:rPr>
            <a:t>Student will learn how to measure miller indices.</a:t>
          </a:r>
        </a:p>
      </dsp:txBody>
      <dsp:txXfrm>
        <a:off x="3286" y="1389063"/>
        <a:ext cx="3203971" cy="2854800"/>
      </dsp:txXfrm>
    </dsp:sp>
    <dsp:sp modelId="{94E826AD-9700-4F7B-807F-1129D9D083A5}">
      <dsp:nvSpPr>
        <dsp:cNvPr id="0" name=""/>
        <dsp:cNvSpPr/>
      </dsp:nvSpPr>
      <dsp:spPr>
        <a:xfrm>
          <a:off x="3655814" y="107474"/>
          <a:ext cx="3203971" cy="128158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>
              <a:latin typeface="Casper" panose="02000506000000020004"/>
              <a:cs typeface="Times New Roman" panose="02020603050405020304" pitchFamily="18" charset="0"/>
            </a:rPr>
            <a:t>2</a:t>
          </a:r>
        </a:p>
      </dsp:txBody>
      <dsp:txXfrm>
        <a:off x="3655814" y="107474"/>
        <a:ext cx="3203971" cy="1281588"/>
      </dsp:txXfrm>
    </dsp:sp>
    <dsp:sp modelId="{94260A1C-70F0-4AAD-94DF-4DF4E17105A6}">
      <dsp:nvSpPr>
        <dsp:cNvPr id="0" name=""/>
        <dsp:cNvSpPr/>
      </dsp:nvSpPr>
      <dsp:spPr>
        <a:xfrm>
          <a:off x="3655814" y="1389063"/>
          <a:ext cx="3203971" cy="2854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>
              <a:latin typeface="Casper" panose="02000506000000020004"/>
              <a:cs typeface="Times New Roman" panose="02020603050405020304" pitchFamily="18" charset="0"/>
            </a:rPr>
            <a:t>Students will get to know about d- spacing.</a:t>
          </a:r>
        </a:p>
      </dsp:txBody>
      <dsp:txXfrm>
        <a:off x="3655814" y="1389063"/>
        <a:ext cx="3203971" cy="2854800"/>
      </dsp:txXfrm>
    </dsp:sp>
    <dsp:sp modelId="{D78CABD5-817D-49A9-BE6E-65A5FD813621}">
      <dsp:nvSpPr>
        <dsp:cNvPr id="0" name=""/>
        <dsp:cNvSpPr/>
      </dsp:nvSpPr>
      <dsp:spPr>
        <a:xfrm>
          <a:off x="7308341" y="107474"/>
          <a:ext cx="3203971" cy="128158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>
              <a:latin typeface="Casper" panose="02000506000000020004"/>
              <a:cs typeface="Times New Roman" panose="02020603050405020304" pitchFamily="18" charset="0"/>
            </a:rPr>
            <a:t>3</a:t>
          </a:r>
        </a:p>
      </dsp:txBody>
      <dsp:txXfrm>
        <a:off x="7308341" y="107474"/>
        <a:ext cx="3203971" cy="1281588"/>
      </dsp:txXfrm>
    </dsp:sp>
    <dsp:sp modelId="{4E30B6E1-5417-432E-AB11-FF001C69EDC6}">
      <dsp:nvSpPr>
        <dsp:cNvPr id="0" name=""/>
        <dsp:cNvSpPr/>
      </dsp:nvSpPr>
      <dsp:spPr>
        <a:xfrm>
          <a:off x="7308341" y="1389063"/>
          <a:ext cx="3203971" cy="28548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>
              <a:latin typeface="Casper" panose="02000506000000020004"/>
              <a:cs typeface="Times New Roman" panose="02020603050405020304" pitchFamily="18" charset="0"/>
            </a:rPr>
            <a:t>Students will understand about APF and how to calculate it.</a:t>
          </a:r>
        </a:p>
      </dsp:txBody>
      <dsp:txXfrm>
        <a:off x="7308341" y="1389063"/>
        <a:ext cx="3203971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36D31-119E-4CF1-87FD-1F8E15CCA786}">
      <dsp:nvSpPr>
        <dsp:cNvPr id="0" name=""/>
        <dsp:cNvSpPr/>
      </dsp:nvSpPr>
      <dsp:spPr>
        <a:xfrm>
          <a:off x="0" y="10039"/>
          <a:ext cx="10515600" cy="579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Casper"/>
            </a:rPr>
            <a:t>MILLER</a:t>
          </a:r>
          <a:r>
            <a:rPr lang="en-US" sz="2400" kern="1200" dirty="0"/>
            <a:t> INDICES- </a:t>
          </a:r>
          <a:endParaRPr lang="en-IN" sz="2400" kern="1200" dirty="0"/>
        </a:p>
      </dsp:txBody>
      <dsp:txXfrm>
        <a:off x="28272" y="38311"/>
        <a:ext cx="10459056" cy="522605"/>
      </dsp:txXfrm>
    </dsp:sp>
    <dsp:sp modelId="{7A7BB783-2759-4EA2-BBEE-119A3340F139}">
      <dsp:nvSpPr>
        <dsp:cNvPr id="0" name=""/>
        <dsp:cNvSpPr/>
      </dsp:nvSpPr>
      <dsp:spPr>
        <a:xfrm>
          <a:off x="0" y="615108"/>
          <a:ext cx="10515600" cy="579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Casper"/>
            </a:rPr>
            <a:t>INTRODUCTION</a:t>
          </a:r>
          <a:endParaRPr lang="en-IN" sz="2400" kern="1200" dirty="0">
            <a:latin typeface="Casper"/>
          </a:endParaRPr>
        </a:p>
      </dsp:txBody>
      <dsp:txXfrm>
        <a:off x="28272" y="643380"/>
        <a:ext cx="10459056" cy="522605"/>
      </dsp:txXfrm>
    </dsp:sp>
    <dsp:sp modelId="{6CD608CC-9E95-4F7F-84E5-9EC08418A1D9}">
      <dsp:nvSpPr>
        <dsp:cNvPr id="0" name=""/>
        <dsp:cNvSpPr/>
      </dsp:nvSpPr>
      <dsp:spPr>
        <a:xfrm>
          <a:off x="0" y="1220178"/>
          <a:ext cx="10515600" cy="579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Casper"/>
            </a:rPr>
            <a:t>METHOD</a:t>
          </a:r>
          <a:endParaRPr lang="en-IN" sz="2400" kern="1200" dirty="0">
            <a:latin typeface="Casper"/>
          </a:endParaRPr>
        </a:p>
      </dsp:txBody>
      <dsp:txXfrm>
        <a:off x="28272" y="1248450"/>
        <a:ext cx="10459056" cy="522605"/>
      </dsp:txXfrm>
    </dsp:sp>
    <dsp:sp modelId="{45F02B21-DC0F-47BF-8282-31C82D8BA2A4}">
      <dsp:nvSpPr>
        <dsp:cNvPr id="0" name=""/>
        <dsp:cNvSpPr/>
      </dsp:nvSpPr>
      <dsp:spPr>
        <a:xfrm>
          <a:off x="0" y="1825248"/>
          <a:ext cx="10515600" cy="579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Casper"/>
            </a:rPr>
            <a:t>NOTATION</a:t>
          </a:r>
          <a:endParaRPr lang="en-IN" sz="2400" kern="1200">
            <a:latin typeface="Casper"/>
          </a:endParaRPr>
        </a:p>
      </dsp:txBody>
      <dsp:txXfrm>
        <a:off x="28272" y="1853520"/>
        <a:ext cx="10459056" cy="522605"/>
      </dsp:txXfrm>
    </dsp:sp>
    <dsp:sp modelId="{1405A1C2-9D43-4403-8070-C1F803490C38}">
      <dsp:nvSpPr>
        <dsp:cNvPr id="0" name=""/>
        <dsp:cNvSpPr/>
      </dsp:nvSpPr>
      <dsp:spPr>
        <a:xfrm>
          <a:off x="0" y="2430318"/>
          <a:ext cx="10515600" cy="579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Casper"/>
            </a:rPr>
            <a:t>D SPACING- </a:t>
          </a:r>
          <a:endParaRPr lang="en-IN" sz="2400" kern="1200">
            <a:latin typeface="Casper"/>
          </a:endParaRPr>
        </a:p>
      </dsp:txBody>
      <dsp:txXfrm>
        <a:off x="28272" y="2458590"/>
        <a:ext cx="10459056" cy="522605"/>
      </dsp:txXfrm>
    </dsp:sp>
    <dsp:sp modelId="{F484E518-6F89-4AB1-B2CD-BFD48366F0C1}">
      <dsp:nvSpPr>
        <dsp:cNvPr id="0" name=""/>
        <dsp:cNvSpPr/>
      </dsp:nvSpPr>
      <dsp:spPr>
        <a:xfrm>
          <a:off x="0" y="3035389"/>
          <a:ext cx="10515600" cy="579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Casper"/>
            </a:rPr>
            <a:t>DERIVATION</a:t>
          </a:r>
          <a:endParaRPr lang="en-IN" sz="2400" kern="1200">
            <a:latin typeface="Casper"/>
          </a:endParaRPr>
        </a:p>
      </dsp:txBody>
      <dsp:txXfrm>
        <a:off x="28272" y="3063661"/>
        <a:ext cx="10459056" cy="522605"/>
      </dsp:txXfrm>
    </dsp:sp>
    <dsp:sp modelId="{CF25F1FB-2771-4405-9D57-9CBC42E1081B}">
      <dsp:nvSpPr>
        <dsp:cNvPr id="0" name=""/>
        <dsp:cNvSpPr/>
      </dsp:nvSpPr>
      <dsp:spPr>
        <a:xfrm>
          <a:off x="0" y="3640459"/>
          <a:ext cx="10515600" cy="579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Casper"/>
            </a:rPr>
            <a:t>ATOMIC FRACTION</a:t>
          </a:r>
          <a:endParaRPr lang="en-IN" sz="2400" kern="1200" dirty="0">
            <a:latin typeface="Casper"/>
          </a:endParaRPr>
        </a:p>
      </dsp:txBody>
      <dsp:txXfrm>
        <a:off x="28272" y="3668731"/>
        <a:ext cx="10459056" cy="522605"/>
      </dsp:txXfrm>
    </dsp:sp>
    <dsp:sp modelId="{60F2DCB6-B54C-4F8C-98CA-9B33E311F7A0}">
      <dsp:nvSpPr>
        <dsp:cNvPr id="0" name=""/>
        <dsp:cNvSpPr/>
      </dsp:nvSpPr>
      <dsp:spPr>
        <a:xfrm>
          <a:off x="0" y="4245529"/>
          <a:ext cx="10515600" cy="579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Casper"/>
            </a:rPr>
            <a:t>FCC, SC, BCC, FCC and HCP structures</a:t>
          </a:r>
          <a:endParaRPr lang="en-IN" sz="2400" kern="1200">
            <a:latin typeface="Casper"/>
          </a:endParaRPr>
        </a:p>
      </dsp:txBody>
      <dsp:txXfrm>
        <a:off x="28272" y="4273801"/>
        <a:ext cx="10459056" cy="522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92781-824D-4A9A-B53B-15B182F41E67}">
      <dsp:nvSpPr>
        <dsp:cNvPr id="0" name=""/>
        <dsp:cNvSpPr/>
      </dsp:nvSpPr>
      <dsp:spPr>
        <a:xfrm>
          <a:off x="3533766" y="3111"/>
          <a:ext cx="1540440" cy="10012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MST(02)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20 marks</a:t>
          </a:r>
        </a:p>
      </dsp:txBody>
      <dsp:txXfrm>
        <a:off x="3582645" y="51990"/>
        <a:ext cx="1442682" cy="903528"/>
      </dsp:txXfrm>
    </dsp:sp>
    <dsp:sp modelId="{009CE4DD-9E5F-40D8-8D55-613C90442619}">
      <dsp:nvSpPr>
        <dsp:cNvPr id="0" name=""/>
        <dsp:cNvSpPr/>
      </dsp:nvSpPr>
      <dsp:spPr>
        <a:xfrm>
          <a:off x="2303849" y="503754"/>
          <a:ext cx="4000274" cy="4000274"/>
        </a:xfrm>
        <a:custGeom>
          <a:avLst/>
          <a:gdLst/>
          <a:ahLst/>
          <a:cxnLst/>
          <a:rect l="0" t="0" r="0" b="0"/>
          <a:pathLst>
            <a:path>
              <a:moveTo>
                <a:pt x="2976644" y="254576"/>
              </a:moveTo>
              <a:arcTo wR="2000137" hR="2000137" stAng="17953421" swAng="1211562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9696A-FB56-42C5-9885-47F68FD8ECED}">
      <dsp:nvSpPr>
        <dsp:cNvPr id="0" name=""/>
        <dsp:cNvSpPr/>
      </dsp:nvSpPr>
      <dsp:spPr>
        <a:xfrm>
          <a:off x="5436009" y="1385172"/>
          <a:ext cx="1540440" cy="10012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Quiz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4 marks</a:t>
          </a:r>
        </a:p>
      </dsp:txBody>
      <dsp:txXfrm>
        <a:off x="5484888" y="1434051"/>
        <a:ext cx="1442682" cy="903528"/>
      </dsp:txXfrm>
    </dsp:sp>
    <dsp:sp modelId="{51AFB399-6216-4CAB-9D37-2E01C124612C}">
      <dsp:nvSpPr>
        <dsp:cNvPr id="0" name=""/>
        <dsp:cNvSpPr/>
      </dsp:nvSpPr>
      <dsp:spPr>
        <a:xfrm>
          <a:off x="2303849" y="503754"/>
          <a:ext cx="4000274" cy="4000274"/>
        </a:xfrm>
        <a:custGeom>
          <a:avLst/>
          <a:gdLst/>
          <a:ahLst/>
          <a:cxnLst/>
          <a:rect l="0" t="0" r="0" b="0"/>
          <a:pathLst>
            <a:path>
              <a:moveTo>
                <a:pt x="3995476" y="2138588"/>
              </a:moveTo>
              <a:arcTo wR="2000137" hR="2000137" stAng="21838155" swAng="1359744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82927-7D7E-4C80-8E73-A1D76ECCACBF}">
      <dsp:nvSpPr>
        <dsp:cNvPr id="0" name=""/>
        <dsp:cNvSpPr/>
      </dsp:nvSpPr>
      <dsp:spPr>
        <a:xfrm>
          <a:off x="4709417" y="3621393"/>
          <a:ext cx="1540440" cy="10012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Attendance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(&gt;90%)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2 marks</a:t>
          </a:r>
        </a:p>
      </dsp:txBody>
      <dsp:txXfrm>
        <a:off x="4758296" y="3670272"/>
        <a:ext cx="1442682" cy="903528"/>
      </dsp:txXfrm>
    </dsp:sp>
    <dsp:sp modelId="{65C7ADDB-CFF9-401A-9AFF-9B433EF479D6}">
      <dsp:nvSpPr>
        <dsp:cNvPr id="0" name=""/>
        <dsp:cNvSpPr/>
      </dsp:nvSpPr>
      <dsp:spPr>
        <a:xfrm>
          <a:off x="2303849" y="503754"/>
          <a:ext cx="4000274" cy="4000274"/>
        </a:xfrm>
        <a:custGeom>
          <a:avLst/>
          <a:gdLst/>
          <a:ahLst/>
          <a:cxnLst/>
          <a:rect l="0" t="0" r="0" b="0"/>
          <a:pathLst>
            <a:path>
              <a:moveTo>
                <a:pt x="2245604" y="3985154"/>
              </a:moveTo>
              <a:arcTo wR="2000137" hR="2000137" stAng="4977036" swAng="845929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7B80F-58DB-4292-BA27-F2C34F018F0C}">
      <dsp:nvSpPr>
        <dsp:cNvPr id="0" name=""/>
        <dsp:cNvSpPr/>
      </dsp:nvSpPr>
      <dsp:spPr>
        <a:xfrm>
          <a:off x="2358115" y="3621393"/>
          <a:ext cx="1540440" cy="10012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Surprise test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4 marks</a:t>
          </a:r>
        </a:p>
      </dsp:txBody>
      <dsp:txXfrm>
        <a:off x="2406994" y="3670272"/>
        <a:ext cx="1442682" cy="903528"/>
      </dsp:txXfrm>
    </dsp:sp>
    <dsp:sp modelId="{402CB780-F1AA-4127-AE9A-9B3676B7B749}">
      <dsp:nvSpPr>
        <dsp:cNvPr id="0" name=""/>
        <dsp:cNvSpPr/>
      </dsp:nvSpPr>
      <dsp:spPr>
        <a:xfrm>
          <a:off x="2303849" y="503754"/>
          <a:ext cx="4000274" cy="4000274"/>
        </a:xfrm>
        <a:custGeom>
          <a:avLst/>
          <a:gdLst/>
          <a:ahLst/>
          <a:cxnLst/>
          <a:rect l="0" t="0" r="0" b="0"/>
          <a:pathLst>
            <a:path>
              <a:moveTo>
                <a:pt x="212200" y="2896704"/>
              </a:moveTo>
              <a:arcTo wR="2000137" hR="2000137" stAng="9202101" swAng="1359744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62B3C-0B13-460D-81F4-100EE59EF602}">
      <dsp:nvSpPr>
        <dsp:cNvPr id="0" name=""/>
        <dsp:cNvSpPr/>
      </dsp:nvSpPr>
      <dsp:spPr>
        <a:xfrm>
          <a:off x="1631522" y="1385172"/>
          <a:ext cx="1540440" cy="10012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Assignment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10 marks</a:t>
          </a:r>
        </a:p>
      </dsp:txBody>
      <dsp:txXfrm>
        <a:off x="1680401" y="1434051"/>
        <a:ext cx="1442682" cy="903528"/>
      </dsp:txXfrm>
    </dsp:sp>
    <dsp:sp modelId="{66EF00C0-985C-4E09-9508-C02E90F1DCE9}">
      <dsp:nvSpPr>
        <dsp:cNvPr id="0" name=""/>
        <dsp:cNvSpPr/>
      </dsp:nvSpPr>
      <dsp:spPr>
        <a:xfrm>
          <a:off x="2303849" y="503754"/>
          <a:ext cx="4000274" cy="4000274"/>
        </a:xfrm>
        <a:custGeom>
          <a:avLst/>
          <a:gdLst/>
          <a:ahLst/>
          <a:cxnLst/>
          <a:rect l="0" t="0" r="0" b="0"/>
          <a:pathLst>
            <a:path>
              <a:moveTo>
                <a:pt x="481118" y="698933"/>
              </a:moveTo>
              <a:arcTo wR="2000137" hR="2000137" stAng="13235017" swAng="1211562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5:57:46.622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1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files.askiitians.com/cdn1/images/2017129-155827899-790-body-centred-cubic-unit-cell.p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files.askiitians.com/cdn1/images/2017129-155835852-9275-face-centred-cubic.p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lab.lums.edu.pk/images/3/35/Symmetry_crystals.pdf" TargetMode="External"/><Relationship Id="rId2" Type="http://schemas.openxmlformats.org/officeDocument/2006/relationships/hyperlink" Target="http://users.encs.concordia.ca/~mmedraj/TMG-Library/books/Crystallography_and_the_World_of_Symmetry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FqRUqwAWvo" TargetMode="External"/><Relationship Id="rId2" Type="http://schemas.openxmlformats.org/officeDocument/2006/relationships/hyperlink" Target="https://www.youtube.com/watch?v=8xM3iP1DjG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ZxWyqt3IRE" TargetMode="External"/><Relationship Id="rId5" Type="http://schemas.openxmlformats.org/officeDocument/2006/relationships/hyperlink" Target="https://www.youtube.com/watch?v=xIuuTSJ5Dws" TargetMode="External"/><Relationship Id="rId4" Type="http://schemas.openxmlformats.org/officeDocument/2006/relationships/hyperlink" Target="https://www.youtube.com/watch?v=kQqc9JXw_7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itpoms.ac.uk/tlplib/miller_indices/lattice_draw.php" TargetMode="External"/><Relationship Id="rId2" Type="http://schemas.openxmlformats.org/officeDocument/2006/relationships/hyperlink" Target="https://nptel.ac.in/content/storage2/courses/112108150/pdf/PPTs/MTS_02_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h.edu/~hfang2/MECE3345/Lectures/Chapter3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Miller-indices-of-some-important-planes-in-a-cubic-diamond-crystal_fig13_266740323" TargetMode="External"/><Relationship Id="rId2" Type="http://schemas.openxmlformats.org/officeDocument/2006/relationships/hyperlink" Target="https://fortune.com/2020/06/30/america-tech-semiconductor-manufacturing-investm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skiitians.com/iit-jee-solid-state/packing-fraction/" TargetMode="External"/><Relationship Id="rId5" Type="http://schemas.openxmlformats.org/officeDocument/2006/relationships/hyperlink" Target="https://www.spiedigitallibrary.org/ebooks/FG/Field-Guide-to-Crystal-Growth/Miller-Indices/Miller-Indices/10.1117/3.2309590.ch10?SSO=1&amp;tab=ArticleLinkFigureTable" TargetMode="External"/><Relationship Id="rId4" Type="http://schemas.openxmlformats.org/officeDocument/2006/relationships/hyperlink" Target="https://chem.libretexts.org/Bookshelves/Physical_and_Theoretical_Chemistry_Textbook_Maps/Book:_Surface_Science_(Nix)/01:_Structure_of_Solid_Surfaces/1.02:_Miller_Indices_(hkl)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1" y="4718027"/>
            <a:ext cx="1219200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xmlns="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7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434166" y="6051126"/>
            <a:ext cx="491278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MILLER INDICES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509357" y="1274023"/>
            <a:ext cx="9063318" cy="624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ACADEMIC UNIT </a:t>
            </a: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1 &amp; 4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Name.-QUANTUM AND SEMICONDUCTOR PHYSICS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Code-20SPT-181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Ms.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Arminder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3894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62CDC-E470-473B-8DD8-AE7BC59D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382" y="365125"/>
            <a:ext cx="9861417" cy="999651"/>
          </a:xfrm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en-IN" b="1" dirty="0">
                <a:latin typeface="Casper Bold"/>
              </a:rPr>
              <a:t>CRYSTAL PLANES- 2D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9A1C5A-A13A-46E2-B467-0F358A37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xmlns="" id="{5602AB87-A2D0-4B75-97C2-6D50A5FA0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0" t="31197" r="17510" b="14615"/>
          <a:stretch/>
        </p:blipFill>
        <p:spPr>
          <a:xfrm>
            <a:off x="4858603" y="1965276"/>
            <a:ext cx="6168787" cy="3998795"/>
          </a:xfrm>
          <a:ln>
            <a:solidFill>
              <a:schemeClr val="accent1"/>
            </a:solidFill>
          </a:ln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xmlns="" id="{225F884C-9688-42B7-B81B-CC8EA5D8ABBB}"/>
              </a:ext>
            </a:extLst>
          </p:cNvPr>
          <p:cNvSpPr/>
          <p:nvPr/>
        </p:nvSpPr>
        <p:spPr>
          <a:xfrm>
            <a:off x="655092" y="2072705"/>
            <a:ext cx="3794078" cy="3575715"/>
          </a:xfrm>
          <a:prstGeom prst="cloud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latin typeface="Casper"/>
              </a:rPr>
              <a:t>The plane of interest cuts two of the crystallographic axes</a:t>
            </a:r>
          </a:p>
          <a:p>
            <a:r>
              <a:rPr lang="en-IN" sz="2400" dirty="0">
                <a:latin typeface="Casper"/>
              </a:rPr>
              <a:t>Intercepts (1,1,ꚙ)= (110)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CE98C4-54AE-409E-8C40-B7AAF3A60D82}"/>
              </a:ext>
            </a:extLst>
          </p:cNvPr>
          <p:cNvSpPr txBox="1"/>
          <p:nvPr/>
        </p:nvSpPr>
        <p:spPr>
          <a:xfrm flipH="1">
            <a:off x="5654947" y="6268431"/>
            <a:ext cx="45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2.4 two Dimensional planes [3]</a:t>
            </a:r>
          </a:p>
        </p:txBody>
      </p:sp>
    </p:spTree>
    <p:extLst>
      <p:ext uri="{BB962C8B-B14F-4D97-AF65-F5344CB8AC3E}">
        <p14:creationId xmlns:p14="http://schemas.microsoft.com/office/powerpoint/2010/main" val="374953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C4150A-A58B-468E-8376-C3EE259C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11</a:t>
            </a:fld>
            <a:endParaRPr lang="en-US" dirty="0"/>
          </a:p>
        </p:txBody>
      </p:sp>
      <p:pic>
        <p:nvPicPr>
          <p:cNvPr id="12290" name="Picture 2" descr="Miller Indices">
            <a:extLst>
              <a:ext uri="{FF2B5EF4-FFF2-40B4-BE49-F238E27FC236}">
                <a16:creationId xmlns:a16="http://schemas.microsoft.com/office/drawing/2014/main" xmlns="" id="{89EEE095-2B32-481C-9BC5-F70564D330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7" y="1690688"/>
            <a:ext cx="10603173" cy="435133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34EA4CCE-77EF-4D09-B55C-1288FDD1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4" y="365125"/>
            <a:ext cx="9975376" cy="1011239"/>
          </a:xfrm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en-IN" b="1" dirty="0">
                <a:latin typeface="Casper Bold"/>
              </a:rPr>
              <a:t>CRYSTAL PLANES- 3D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7F9B7D-E433-4149-87FB-5CA40D9251A1}"/>
              </a:ext>
            </a:extLst>
          </p:cNvPr>
          <p:cNvSpPr txBox="1"/>
          <p:nvPr/>
        </p:nvSpPr>
        <p:spPr>
          <a:xfrm flipH="1">
            <a:off x="3293885" y="6308209"/>
            <a:ext cx="45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2.5 three Dimensional planes [4]</a:t>
            </a:r>
          </a:p>
        </p:txBody>
      </p:sp>
    </p:spTree>
    <p:extLst>
      <p:ext uri="{BB962C8B-B14F-4D97-AF65-F5344CB8AC3E}">
        <p14:creationId xmlns:p14="http://schemas.microsoft.com/office/powerpoint/2010/main" val="397141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008388-49C2-4E56-8DC8-7F370607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90" y="365125"/>
            <a:ext cx="10070910" cy="1048267"/>
          </a:xfrm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asper Bold"/>
              </a:rPr>
              <a:t>FAMILY OF PLANES-Notation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C9AF46-E386-4C36-A1BD-5EDF73E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12</a:t>
            </a:fld>
            <a:endParaRPr lang="en-US"/>
          </a:p>
        </p:txBody>
      </p:sp>
      <p:pic>
        <p:nvPicPr>
          <p:cNvPr id="13314" name="Picture 2" descr="Miller Indices">
            <a:extLst>
              <a:ext uri="{FF2B5EF4-FFF2-40B4-BE49-F238E27FC236}">
                <a16:creationId xmlns:a16="http://schemas.microsoft.com/office/drawing/2014/main" xmlns="" id="{F77C9A73-BEF4-437F-AFE0-8732811B7A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332" y="1583414"/>
            <a:ext cx="5722535" cy="419583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EC5AB0-7582-4E28-82DD-88F88F9C5AE5}"/>
              </a:ext>
            </a:extLst>
          </p:cNvPr>
          <p:cNvSpPr txBox="1"/>
          <p:nvPr/>
        </p:nvSpPr>
        <p:spPr>
          <a:xfrm>
            <a:off x="186306" y="2019340"/>
            <a:ext cx="5286446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Casper "/>
              </a:rPr>
              <a:t>Notation Summary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Casper "/>
              </a:rPr>
              <a:t> (</a:t>
            </a:r>
            <a:r>
              <a:rPr lang="en-US" sz="2400" dirty="0" err="1">
                <a:latin typeface="Casper "/>
              </a:rPr>
              <a:t>h,k,l</a:t>
            </a:r>
            <a:r>
              <a:rPr lang="en-US" sz="2400" dirty="0">
                <a:latin typeface="Casper "/>
              </a:rPr>
              <a:t>) represents a point – note the exclusive use of commas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Casper "/>
              </a:rPr>
              <a:t>Negative numbers/directions are denoted with a bar on top of the number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Casper "/>
              </a:rPr>
              <a:t>(</a:t>
            </a:r>
            <a:r>
              <a:rPr lang="en-US" sz="2400" dirty="0" err="1">
                <a:latin typeface="Casper "/>
              </a:rPr>
              <a:t>hkl</a:t>
            </a:r>
            <a:r>
              <a:rPr lang="en-US" sz="2400" dirty="0">
                <a:latin typeface="Casper "/>
              </a:rPr>
              <a:t>) represents a plane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Casper "/>
              </a:rPr>
              <a:t>{</a:t>
            </a:r>
            <a:r>
              <a:rPr lang="en-US" sz="2400" dirty="0" err="1">
                <a:latin typeface="Casper "/>
              </a:rPr>
              <a:t>hkl</a:t>
            </a:r>
            <a:r>
              <a:rPr lang="en-US" sz="2400" dirty="0">
                <a:latin typeface="Casper "/>
              </a:rPr>
              <a:t>} represents a family of planes</a:t>
            </a:r>
            <a:endParaRPr lang="en-IN" sz="2400" dirty="0">
              <a:latin typeface="Casper 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41EA5F-C078-4BE7-AAED-735ADC004F1F}"/>
              </a:ext>
            </a:extLst>
          </p:cNvPr>
          <p:cNvSpPr txBox="1"/>
          <p:nvPr/>
        </p:nvSpPr>
        <p:spPr>
          <a:xfrm flipH="1">
            <a:off x="6596642" y="6123543"/>
            <a:ext cx="455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2.6 family of planes one Dimensional planes [3]</a:t>
            </a:r>
          </a:p>
        </p:txBody>
      </p:sp>
    </p:spTree>
    <p:extLst>
      <p:ext uri="{BB962C8B-B14F-4D97-AF65-F5344CB8AC3E}">
        <p14:creationId xmlns:p14="http://schemas.microsoft.com/office/powerpoint/2010/main" val="195835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87FE0-4881-4397-AE5A-E12BE5EF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242" y="136526"/>
            <a:ext cx="10084558" cy="992968"/>
          </a:xfrm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en-IN" b="1" dirty="0">
                <a:latin typeface="Casper Bold"/>
              </a:rPr>
              <a:t>Miller indices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EE0AA0-7A7D-4728-94CB-B6B38D0D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C057A44B-8BC2-4A3A-8ABB-8DBCB3F4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35" y="1266019"/>
            <a:ext cx="10515600" cy="3851891"/>
          </a:xfrm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600" dirty="0">
                <a:solidFill>
                  <a:srgbClr val="000000"/>
                </a:solidFill>
                <a:latin typeface="Casper "/>
              </a:rPr>
              <a:t>If a Miller index is zero, the plane is parallel to that axis.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600" dirty="0">
                <a:solidFill>
                  <a:srgbClr val="000000"/>
                </a:solidFill>
                <a:latin typeface="Casper "/>
              </a:rPr>
              <a:t> </a:t>
            </a:r>
            <a:r>
              <a:rPr lang="en-US" sz="9600" dirty="0" smtClean="0">
                <a:solidFill>
                  <a:srgbClr val="000000"/>
                </a:solidFill>
                <a:latin typeface="Casper "/>
              </a:rPr>
              <a:t>Parallel planes have same Miller Indices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600" dirty="0">
                <a:solidFill>
                  <a:srgbClr val="000000"/>
                </a:solidFill>
                <a:latin typeface="Casper "/>
              </a:rPr>
              <a:t> </a:t>
            </a:r>
            <a:r>
              <a:rPr lang="en-US" sz="9600" dirty="0" smtClean="0">
                <a:solidFill>
                  <a:srgbClr val="000000"/>
                </a:solidFill>
                <a:latin typeface="Casper "/>
              </a:rPr>
              <a:t>If a plane is passing through origin , Miller indices are determined for another plane parallel to this one, both will have same </a:t>
            </a:r>
            <a:r>
              <a:rPr lang="en-US" sz="9600" dirty="0">
                <a:solidFill>
                  <a:srgbClr val="000000"/>
                </a:solidFill>
                <a:latin typeface="Casper "/>
              </a:rPr>
              <a:t>M</a:t>
            </a:r>
            <a:r>
              <a:rPr lang="en-US" sz="9600" dirty="0" smtClean="0">
                <a:solidFill>
                  <a:srgbClr val="000000"/>
                </a:solidFill>
                <a:latin typeface="Casper "/>
              </a:rPr>
              <a:t>iller Indices</a:t>
            </a:r>
            <a:endParaRPr lang="en-US" sz="9600" dirty="0">
              <a:solidFill>
                <a:srgbClr val="000000"/>
              </a:solidFill>
              <a:latin typeface="Casper 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600" dirty="0">
                <a:solidFill>
                  <a:srgbClr val="000000"/>
                </a:solidFill>
                <a:latin typeface="Casper "/>
              </a:rPr>
              <a:t>Multiplying or dividing a Miller index by a constant has no effect on the orientation of the </a:t>
            </a:r>
            <a:r>
              <a:rPr lang="en-US" sz="9600" dirty="0" smtClean="0">
                <a:solidFill>
                  <a:srgbClr val="000000"/>
                </a:solidFill>
                <a:latin typeface="Casper "/>
              </a:rPr>
              <a:t>plane.</a:t>
            </a:r>
            <a:endParaRPr lang="en-US" sz="9600" dirty="0">
              <a:solidFill>
                <a:srgbClr val="000000"/>
              </a:solidFill>
              <a:latin typeface="Casper 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25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F1A09-0E85-405C-BE33-EAC53D0E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537" y="136525"/>
            <a:ext cx="10173173" cy="1017913"/>
          </a:xfrm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en-IN" b="1" dirty="0">
                <a:latin typeface="Casper Bold"/>
              </a:rPr>
              <a:t>D-SPACING</a:t>
            </a:r>
            <a:r>
              <a:rPr lang="en-IN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34E3FD-827E-48AB-8E86-70A2C137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14</a:t>
            </a:fld>
            <a:endParaRPr lang="en-US"/>
          </a:p>
        </p:txBody>
      </p:sp>
      <p:pic>
        <p:nvPicPr>
          <p:cNvPr id="10242" name="Picture 2" descr="Structural Characterization of Nanocrystalline Ni&lt;sub&gt;(50-x)&lt;/sub ...">
            <a:extLst>
              <a:ext uri="{FF2B5EF4-FFF2-40B4-BE49-F238E27FC236}">
                <a16:creationId xmlns:a16="http://schemas.microsoft.com/office/drawing/2014/main" xmlns="" id="{D10BEF0D-2B2C-4D9E-BB5E-12ABB0EBC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9621"/>
            <a:ext cx="3378957" cy="19738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697F26-EF62-40A2-9261-3DDB29670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97" y="1509747"/>
            <a:ext cx="6919416" cy="43821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8DB908-9016-4E63-BDF7-1D4BB3DCBEA9}"/>
              </a:ext>
            </a:extLst>
          </p:cNvPr>
          <p:cNvSpPr txBox="1"/>
          <p:nvPr/>
        </p:nvSpPr>
        <p:spPr>
          <a:xfrm flipH="1">
            <a:off x="5131557" y="6123543"/>
            <a:ext cx="601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2.7 distance between planes [self-made]</a:t>
            </a:r>
          </a:p>
        </p:txBody>
      </p:sp>
    </p:spTree>
    <p:extLst>
      <p:ext uri="{BB962C8B-B14F-4D97-AF65-F5344CB8AC3E}">
        <p14:creationId xmlns:p14="http://schemas.microsoft.com/office/powerpoint/2010/main" val="121329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BD13787-E426-4898-AD31-DAE369AB5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7481"/>
                <a:ext cx="10631510" cy="4839482"/>
              </a:xfrm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Tringle OMP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Cosα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𝑂𝑀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𝑂𝑃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𝑎𝑑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IN" dirty="0"/>
                  <a:t> -----</a:t>
                </a:r>
                <a:r>
                  <a:rPr lang="en-IN" dirty="0" err="1"/>
                  <a:t>i</a:t>
                </a:r>
                <a:endParaRPr lang="en-IN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Tringle OMQ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Cosβ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𝑂𝑀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𝑂𝑄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𝑏𝑑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IN" dirty="0"/>
                  <a:t>……ii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Tringle OMR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 err="1"/>
                  <a:t>Cosγ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𝑂𝑀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𝑂𝑅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𝐶𝑑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IN" dirty="0"/>
                  <a:t>……iii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Cos</a:t>
                </a:r>
                <a:r>
                  <a:rPr lang="en-IN" baseline="30000" dirty="0"/>
                  <a:t>2</a:t>
                </a:r>
                <a:r>
                  <a:rPr lang="en-IN" dirty="0"/>
                  <a:t>α+ Cos</a:t>
                </a:r>
                <a:r>
                  <a:rPr lang="en-IN" baseline="30000" dirty="0"/>
                  <a:t>2</a:t>
                </a:r>
                <a:r>
                  <a:rPr lang="en-IN" dirty="0"/>
                  <a:t>β+ Cos</a:t>
                </a:r>
                <a:r>
                  <a:rPr lang="en-IN" baseline="30000" dirty="0"/>
                  <a:t>2</a:t>
                </a:r>
                <a:r>
                  <a:rPr lang="en-IN" dirty="0"/>
                  <a:t>γ = 1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IN" dirty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IN" dirty="0"/>
                  <a:t> = 1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D13787-E426-4898-AD31-DAE369AB5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7481"/>
                <a:ext cx="10631510" cy="4839482"/>
              </a:xfrm>
              <a:blipFill>
                <a:blip r:embed="rId2"/>
                <a:stretch>
                  <a:fillRect l="-974" t="-1884" b="-100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59DEBF-98B7-42F0-A417-9CAB14BA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E67A9D8-3C95-4B33-9D5A-9757B1DC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537" y="136525"/>
            <a:ext cx="10173173" cy="1017913"/>
          </a:xfrm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en-IN" b="1" dirty="0">
                <a:latin typeface="Casper Bold"/>
              </a:rPr>
              <a:t>D-SPACING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144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019F0-553B-4A38-8659-8BF48D9F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958" y="365125"/>
            <a:ext cx="9879842" cy="1325563"/>
          </a:xfrm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en-IN" b="1" dirty="0">
                <a:latin typeface="Casper"/>
              </a:rPr>
              <a:t>ATOMIC PACKING FACTOR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ACF8D0-6904-4E45-9930-F80D309A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17C36D-A3B2-4277-BB9F-8CE8E1F5C8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21" y="2705099"/>
            <a:ext cx="5635175" cy="25902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xmlns="" id="{6488C009-9425-436B-A227-15420D213047}"/>
              </a:ext>
            </a:extLst>
          </p:cNvPr>
          <p:cNvSpPr/>
          <p:nvPr/>
        </p:nvSpPr>
        <p:spPr>
          <a:xfrm>
            <a:off x="791570" y="2047164"/>
            <a:ext cx="4612943" cy="4571999"/>
          </a:xfrm>
          <a:prstGeom prst="clou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latin typeface="Casper"/>
              </a:rPr>
              <a:t>It can be defined as the ratio between the volume of the basic atoms of the unit cell (which represent the volume of all atoms in one-unit cell) to the volume of the unit cell itself.</a:t>
            </a:r>
          </a:p>
        </p:txBody>
      </p:sp>
    </p:spTree>
    <p:extLst>
      <p:ext uri="{BB962C8B-B14F-4D97-AF65-F5344CB8AC3E}">
        <p14:creationId xmlns:p14="http://schemas.microsoft.com/office/powerpoint/2010/main" val="129122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9A34FF-D2D5-4130-9AF0-C628B0E9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32ABCE3-587F-4747-AABE-9F6A7753828F}"/>
              </a:ext>
            </a:extLst>
          </p:cNvPr>
          <p:cNvSpPr/>
          <p:nvPr/>
        </p:nvSpPr>
        <p:spPr>
          <a:xfrm>
            <a:off x="1965278" y="140633"/>
            <a:ext cx="9225885" cy="150560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 PACKING FACTOR FOR SIMPLE CUBIC 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3AD58E1F-51BF-4544-A035-1C31F59ED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9435" y="2018157"/>
            <a:ext cx="6125956" cy="369331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Let ‘a’ be the edge length of the unit cell and r be the radius of sphere.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As sphere are touching each other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Therefore a = 2r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No. of spheres per unit cell = 1/8 × 8 = 1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Volume of the sphere = 4/3 πr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Volume of the cube = a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= (2r)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 = 8r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4C4C4C"/>
              </a:solidFill>
              <a:effectLst/>
              <a:latin typeface="Casper" panose="0200050600000002000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∴ Fraction of the space occupied =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4/3πr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 / 8r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 = 0.524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 panose="02000506000000020004"/>
              </a:rPr>
              <a:t>∴ % occupied = 52.4 %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per" panose="020005060000000200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6FC4711-3A06-42E2-A67F-C81E53947E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2" t="39000" r="41567" b="33723"/>
          <a:stretch/>
        </p:blipFill>
        <p:spPr>
          <a:xfrm>
            <a:off x="6905768" y="2018157"/>
            <a:ext cx="4448032" cy="3693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0030EB-15E5-4E78-B412-EA045DD3945C}"/>
              </a:ext>
            </a:extLst>
          </p:cNvPr>
          <p:cNvSpPr txBox="1"/>
          <p:nvPr/>
        </p:nvSpPr>
        <p:spPr>
          <a:xfrm flipH="1">
            <a:off x="6596642" y="6123543"/>
            <a:ext cx="45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2.8 simple cubic unit cell [5]</a:t>
            </a:r>
          </a:p>
        </p:txBody>
      </p:sp>
    </p:spTree>
    <p:extLst>
      <p:ext uri="{BB962C8B-B14F-4D97-AF65-F5344CB8AC3E}">
        <p14:creationId xmlns:p14="http://schemas.microsoft.com/office/powerpoint/2010/main" val="7806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D2F045-50C8-4692-B670-AA16459D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1D04C9AA-6B02-4F54-9050-60082A0A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49" y="1829931"/>
            <a:ext cx="10863618" cy="470898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C8002"/>
                </a:solidFill>
                <a:effectLst/>
                <a:latin typeface="Open Sans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Open Sans"/>
              </a:rPr>
              <a:t>In body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latin typeface="Open Sans"/>
              </a:rPr>
              <a:t>centred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Open Sans"/>
              </a:rPr>
              <a:t> cubic unit cell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4C4C4C"/>
                </a:solidFill>
                <a:latin typeface="Open Sans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n   tringle EFD                       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Let DF= b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and we know that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ED=EF= a (edge length)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Now,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b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 = a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2 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+ a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 = 2a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4C4C4C"/>
              </a:solidFill>
              <a:effectLst/>
              <a:latin typeface="Casper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In  Triangle AFD                     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Let,  AF =  c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We know that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FD = b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&amp;  AD = a (edge length)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per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36F7A53-E296-4699-BB8F-32B0BCBD5D24}"/>
              </a:ext>
            </a:extLst>
          </p:cNvPr>
          <p:cNvSpPr/>
          <p:nvPr/>
        </p:nvSpPr>
        <p:spPr>
          <a:xfrm>
            <a:off x="2251882" y="159566"/>
            <a:ext cx="9225885" cy="150560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 PACKING FACTOR FOR BCC 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Body-centred Cubic Unit Cell">
            <a:hlinkClick r:id="rId2"/>
            <a:extLst>
              <a:ext uri="{FF2B5EF4-FFF2-40B4-BE49-F238E27FC236}">
                <a16:creationId xmlns:a16="http://schemas.microsoft.com/office/drawing/2014/main" xmlns="" id="{E6B67DED-2D47-4679-9673-78F0656AA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92" y="2374581"/>
            <a:ext cx="2602173" cy="280638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ABB85C-F947-43A2-8A82-D4041C4A8C5B}"/>
              </a:ext>
            </a:extLst>
          </p:cNvPr>
          <p:cNvSpPr txBox="1"/>
          <p:nvPr/>
        </p:nvSpPr>
        <p:spPr>
          <a:xfrm flipH="1">
            <a:off x="6528403" y="5661384"/>
            <a:ext cx="45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2.9 body centred cubic unit cell [5]</a:t>
            </a:r>
          </a:p>
        </p:txBody>
      </p:sp>
    </p:spTree>
    <p:extLst>
      <p:ext uri="{BB962C8B-B14F-4D97-AF65-F5344CB8AC3E}">
        <p14:creationId xmlns:p14="http://schemas.microsoft.com/office/powerpoint/2010/main" val="47827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19D168-12E9-4CF9-A72C-9DCB16C7B9D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Now,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c</a:t>
            </a:r>
            <a:r>
              <a:rPr lang="en-US" altLang="en-US" sz="2400" baseline="30000" dirty="0">
                <a:solidFill>
                  <a:srgbClr val="4C4C4C"/>
                </a:solidFill>
                <a:latin typeface="Casper"/>
              </a:rPr>
              <a:t>2</a:t>
            </a: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 = a</a:t>
            </a:r>
            <a:r>
              <a:rPr lang="en-US" altLang="en-US" sz="2400" baseline="30000" dirty="0">
                <a:solidFill>
                  <a:srgbClr val="4C4C4C"/>
                </a:solidFill>
                <a:latin typeface="Casper"/>
              </a:rPr>
              <a:t>2 </a:t>
            </a: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+ b</a:t>
            </a:r>
            <a:r>
              <a:rPr lang="en-US" altLang="en-US" sz="2400" baseline="30000" dirty="0">
                <a:solidFill>
                  <a:srgbClr val="4C4C4C"/>
                </a:solidFill>
                <a:latin typeface="Casper"/>
              </a:rPr>
              <a:t>2</a:t>
            </a: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 = a</a:t>
            </a:r>
            <a:r>
              <a:rPr lang="en-US" altLang="en-US" sz="2400" baseline="30000" dirty="0">
                <a:solidFill>
                  <a:srgbClr val="4C4C4C"/>
                </a:solidFill>
                <a:latin typeface="Casper"/>
              </a:rPr>
              <a:t>2 </a:t>
            </a: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+ 2a</a:t>
            </a:r>
            <a:r>
              <a:rPr lang="en-US" altLang="en-US" sz="2400" baseline="30000" dirty="0">
                <a:solidFill>
                  <a:srgbClr val="4C4C4C"/>
                </a:solidFill>
                <a:latin typeface="Casper"/>
              </a:rPr>
              <a:t>2 </a:t>
            </a: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= 2a</a:t>
            </a:r>
            <a:r>
              <a:rPr lang="en-US" altLang="en-US" sz="2400" baseline="30000" dirty="0">
                <a:solidFill>
                  <a:srgbClr val="4C4C4C"/>
                </a:solidFill>
                <a:latin typeface="Casper"/>
              </a:rPr>
              <a:t>2</a:t>
            </a:r>
            <a:endParaRPr lang="en-US" altLang="en-US" sz="2400" dirty="0">
              <a:solidFill>
                <a:srgbClr val="4C4C4C"/>
              </a:solidFill>
              <a:latin typeface="Casper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or c = √3 a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we know that c is body diagonal. As the sphere at the </a:t>
            </a:r>
            <a:r>
              <a:rPr lang="en-US" altLang="en-US" sz="2400" dirty="0" err="1">
                <a:solidFill>
                  <a:srgbClr val="4C4C4C"/>
                </a:solidFill>
                <a:latin typeface="Casper"/>
              </a:rPr>
              <a:t>centre</a:t>
            </a: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 touches the sphere at the corner. Therefore body diagonal c = 4r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i.e. √3 a = 4r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or r = (√3/4)a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or  a = 4r  / √3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∴ Volume of the unit cell = a</a:t>
            </a:r>
            <a:r>
              <a:rPr lang="en-US" altLang="en-US" sz="2400" baseline="30000" dirty="0">
                <a:solidFill>
                  <a:srgbClr val="4C4C4C"/>
                </a:solidFill>
                <a:latin typeface="Casper"/>
              </a:rPr>
              <a:t>3</a:t>
            </a: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 = (4r / √3)</a:t>
            </a:r>
            <a:r>
              <a:rPr lang="en-US" altLang="en-US" sz="2400" baseline="30000" dirty="0">
                <a:solidFill>
                  <a:srgbClr val="4C4C4C"/>
                </a:solidFill>
                <a:latin typeface="Casper"/>
              </a:rPr>
              <a:t>3</a:t>
            </a: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 = 64r</a:t>
            </a:r>
            <a:r>
              <a:rPr lang="en-US" altLang="en-US" sz="2400" baseline="30000" dirty="0">
                <a:solidFill>
                  <a:srgbClr val="4C4C4C"/>
                </a:solidFill>
                <a:latin typeface="Casper"/>
              </a:rPr>
              <a:t>3</a:t>
            </a: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 / 3√3 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No. of spheres in bcc = 2 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∴ volume of 2 spheres = 2 × 4/3πr</a:t>
            </a:r>
            <a:r>
              <a:rPr lang="en-US" altLang="en-US" sz="2400" baseline="30000" dirty="0">
                <a:solidFill>
                  <a:srgbClr val="4C4C4C"/>
                </a:solidFill>
                <a:latin typeface="Casper"/>
              </a:rPr>
              <a:t>3</a:t>
            </a: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 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4C4C4C"/>
                </a:solidFill>
                <a:latin typeface="Casper"/>
              </a:rPr>
              <a:t>APF= 68 PER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837C4A-43DC-40E9-AF95-4057DB4E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FC9273C-9C1E-4E2A-A6AA-A22E0B37908D}"/>
              </a:ext>
            </a:extLst>
          </p:cNvPr>
          <p:cNvSpPr/>
          <p:nvPr/>
        </p:nvSpPr>
        <p:spPr>
          <a:xfrm>
            <a:off x="2251882" y="159566"/>
            <a:ext cx="9225885" cy="150560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 PACKING FACTOR FOR BCC 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2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9166" y="6356350"/>
            <a:ext cx="223234" cy="365125"/>
          </a:xfrm>
          <a:ln>
            <a:solidFill>
              <a:schemeClr val="accent1"/>
            </a:solidFill>
          </a:ln>
        </p:spPr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6EF3AC-12D8-4376-826F-0CDE220D0DD9}"/>
              </a:ext>
            </a:extLst>
          </p:cNvPr>
          <p:cNvSpPr txBox="1"/>
          <p:nvPr/>
        </p:nvSpPr>
        <p:spPr>
          <a:xfrm>
            <a:off x="1376833" y="515155"/>
            <a:ext cx="10062693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Casper Bold"/>
              </a:rPr>
              <a:t>COURSE OBJECTIVES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E9E0D1A-55C5-463F-89FE-BD77E41FFD1A}"/>
              </a:ext>
            </a:extLst>
          </p:cNvPr>
          <p:cNvSpPr/>
          <p:nvPr/>
        </p:nvSpPr>
        <p:spPr>
          <a:xfrm>
            <a:off x="1197735" y="1837121"/>
            <a:ext cx="10241791" cy="38707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marR="38100" lvl="0" indent="-342900" algn="just">
              <a:lnSpc>
                <a:spcPct val="93000"/>
              </a:lnSpc>
              <a:spcAft>
                <a:spcPts val="0"/>
              </a:spcAft>
              <a:buFont typeface="+mj-lt"/>
              <a:buAutoNum type="arabicPeriod"/>
              <a:tabLst>
                <a:tab pos="330200" algn="l"/>
              </a:tabLst>
            </a:pPr>
            <a:r>
              <a:rPr lang="en-IN" sz="2400" dirty="0">
                <a:latin typeface="Casper" panose="02000506000000020004"/>
                <a:ea typeface="Times New Roman" panose="02020603050405020304" pitchFamily="18" charset="0"/>
              </a:rPr>
              <a:t>The course is designed to make the students industry ready to contribute in the growing demand of the industry at local, national and international level.</a:t>
            </a:r>
          </a:p>
          <a:p>
            <a:pPr marL="342900" marR="38100" lvl="0" indent="-342900" algn="just">
              <a:lnSpc>
                <a:spcPct val="93000"/>
              </a:lnSpc>
              <a:spcAft>
                <a:spcPts val="0"/>
              </a:spcAft>
              <a:buFont typeface="+mj-lt"/>
              <a:buAutoNum type="arabicPeriod"/>
              <a:tabLst>
                <a:tab pos="330200" algn="l"/>
              </a:tabLst>
            </a:pPr>
            <a:r>
              <a:rPr lang="en-IN" sz="2400" dirty="0">
                <a:latin typeface="Casper" panose="02000506000000020004"/>
                <a:ea typeface="Times New Roman" panose="02020603050405020304" pitchFamily="18" charset="0"/>
              </a:rPr>
              <a:t>It will make the students competent to understand basic concepts and applications of advanced engineering physics and apply its principles in their respective fields at global platform.</a:t>
            </a:r>
          </a:p>
          <a:p>
            <a:pPr marL="342900" marR="38100" lvl="0" indent="-342900" algn="just">
              <a:lnSpc>
                <a:spcPct val="93000"/>
              </a:lnSpc>
              <a:spcAft>
                <a:spcPts val="0"/>
              </a:spcAft>
              <a:buFont typeface="+mj-lt"/>
              <a:buAutoNum type="arabicPeriod"/>
              <a:tabLst>
                <a:tab pos="330200" algn="l"/>
              </a:tabLst>
            </a:pPr>
            <a:r>
              <a:rPr lang="en-IN" sz="2400" dirty="0">
                <a:latin typeface="Casper" panose="02000506000000020004"/>
                <a:ea typeface="Times New Roman" panose="02020603050405020304" pitchFamily="18" charset="0"/>
              </a:rPr>
              <a:t>It will enhance the skill level of the students and shall make them preferred choice for getting employment in industry and research labs.</a:t>
            </a:r>
          </a:p>
          <a:p>
            <a:pPr marL="342900" marR="38100" lvl="0" indent="-342900" algn="just">
              <a:lnSpc>
                <a:spcPct val="93000"/>
              </a:lnSpc>
              <a:spcAft>
                <a:spcPts val="0"/>
              </a:spcAft>
              <a:buFont typeface="+mj-lt"/>
              <a:buAutoNum type="arabicPeriod"/>
              <a:tabLst>
                <a:tab pos="330200" algn="l"/>
              </a:tabLst>
            </a:pPr>
            <a:r>
              <a:rPr lang="en-IN" sz="2400" dirty="0">
                <a:latin typeface="Casper" panose="02000506000000020004"/>
                <a:ea typeface="Times New Roman" panose="02020603050405020304" pitchFamily="18" charset="0"/>
              </a:rPr>
              <a:t>It will give thorough knowledge of the discipline to enable students to disseminate knowledge in pursuing excellence in academic areas</a:t>
            </a:r>
            <a:r>
              <a:rPr lang="en-IN" sz="2400" dirty="0" smtClean="0">
                <a:latin typeface="Casper" panose="02000506000000020004"/>
                <a:ea typeface="Times New Roman" panose="02020603050405020304" pitchFamily="18" charset="0"/>
              </a:rPr>
              <a:t>.</a:t>
            </a:r>
          </a:p>
          <a:p>
            <a:pPr marR="38100" lvl="0" algn="just">
              <a:lnSpc>
                <a:spcPct val="93000"/>
              </a:lnSpc>
              <a:spcAft>
                <a:spcPts val="0"/>
              </a:spcAft>
              <a:tabLst>
                <a:tab pos="330200" algn="l"/>
              </a:tabLst>
            </a:pPr>
            <a:endParaRPr lang="en-IN" sz="2400" dirty="0">
              <a:effectLst/>
              <a:latin typeface="Casper" panose="02000506000000020004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0BFB9A-6A7D-4CEE-A838-07C43A2E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C5C265-377D-4813-BCFB-2C5372D8B4DB}"/>
              </a:ext>
            </a:extLst>
          </p:cNvPr>
          <p:cNvSpPr/>
          <p:nvPr/>
        </p:nvSpPr>
        <p:spPr>
          <a:xfrm>
            <a:off x="2251882" y="159566"/>
            <a:ext cx="9225885" cy="150560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 PACKING FACTOR FOR FCC 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EDE9EB29-DEA0-493D-9C4C-219128846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88" y="1924367"/>
            <a:ext cx="11380624" cy="443198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C8002"/>
                </a:solidFill>
                <a:effectLst/>
                <a:latin typeface="Open Sans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Let ‘r’ be the radius of sphere and ‘a’ be the edge length of the cube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As there are 4 sphere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fcc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 unit cell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∴ Volume of four spheres = 4 (4/3 πr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)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fcc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, the corner spheres are in touch with the face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centred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 sphere. Therefore, face diagonal AD is equal to four times the radius of sphere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AC= 4r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But from the right angled triangle ACD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AC = √AD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 + DC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 = √a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 + a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= √2a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4r = √2a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or a = 4/√2 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∴ volume of cube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(4/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√2 r)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sper"/>
              </a:rPr>
              <a:t>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4C4C4C"/>
                </a:solidFill>
                <a:latin typeface="Casper"/>
              </a:rPr>
              <a:t>APF= 74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per"/>
            </a:endParaRPr>
          </a:p>
        </p:txBody>
      </p:sp>
      <p:pic>
        <p:nvPicPr>
          <p:cNvPr id="15362" name="Picture 2" descr="Face-Centred Cubic">
            <a:hlinkClick r:id="rId2"/>
            <a:extLst>
              <a:ext uri="{FF2B5EF4-FFF2-40B4-BE49-F238E27FC236}">
                <a16:creationId xmlns:a16="http://schemas.microsoft.com/office/drawing/2014/main" xmlns="" id="{6AFB60FD-302B-4F0C-AB7B-EFC71358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07" y="3429000"/>
            <a:ext cx="3332257" cy="21119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69BC0D-02C5-4710-8FE5-5AC29EB91F98}"/>
              </a:ext>
            </a:extLst>
          </p:cNvPr>
          <p:cNvSpPr txBox="1"/>
          <p:nvPr/>
        </p:nvSpPr>
        <p:spPr>
          <a:xfrm flipH="1">
            <a:off x="6963846" y="5800187"/>
            <a:ext cx="45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2.10 face centred cubic unit cell [5]</a:t>
            </a:r>
          </a:p>
        </p:txBody>
      </p:sp>
    </p:spTree>
    <p:extLst>
      <p:ext uri="{BB962C8B-B14F-4D97-AF65-F5344CB8AC3E}">
        <p14:creationId xmlns:p14="http://schemas.microsoft.com/office/powerpoint/2010/main" val="1208403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B3652F-2E37-441C-A7C1-E6948552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84" y="365125"/>
            <a:ext cx="10043615" cy="1013299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en-IN" b="1" dirty="0">
                <a:latin typeface="Casper Bold"/>
              </a:rPr>
              <a:t>SUMMARY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9689A2-2691-4591-AC85-2ED96D0C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839"/>
            <a:ext cx="10515600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Casper"/>
              </a:rPr>
              <a:t>Miller indices use for measuring direction in crystal systems.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Casper"/>
              </a:rPr>
              <a:t>The miller indices denote as (</a:t>
            </a:r>
            <a:r>
              <a:rPr lang="en-IN" sz="2400" dirty="0" err="1">
                <a:latin typeface="Casper"/>
              </a:rPr>
              <a:t>hkl</a:t>
            </a:r>
            <a:r>
              <a:rPr lang="en-IN" sz="2400" dirty="0">
                <a:latin typeface="Casper"/>
              </a:rPr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Casper"/>
              </a:rPr>
              <a:t>The coordinator of plane parallel to axis is infinity.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Casper"/>
              </a:rPr>
              <a:t>The negative of miller indices denote as bar of number.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Casper"/>
              </a:rPr>
              <a:t>Interplanar distance can be measured by using miller indices.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Casper"/>
              </a:rPr>
              <a:t>Atomic packing determine how closely atoms are packed in unit cell.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Casper"/>
              </a:rPr>
              <a:t>The APF for SC, BCC, FCC,HCP is 52 per, 68 per, 74 per respectively.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EC5110-2117-444B-B483-C03F3375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7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97D8E-8C48-4057-BB98-FF57A21F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480" y="365126"/>
            <a:ext cx="10016319" cy="958708"/>
          </a:xfrm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just"/>
            <a:r>
              <a:rPr lang="en-IN" dirty="0"/>
              <a:t>	</a:t>
            </a:r>
            <a:r>
              <a:rPr lang="en-IN" b="1" dirty="0">
                <a:latin typeface="Casper Bold" panose="02000806040000020004"/>
              </a:rPr>
              <a:t>FREQUENTLY ASKED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7F128C-CEF3-4F3A-9DD2-A021EC8C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0042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Casper"/>
              </a:rPr>
              <a:t>Give example of 1 D, 2D, 3D miller indices and draw them.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Casper"/>
              </a:rPr>
              <a:t>Determine</a:t>
            </a:r>
            <a:r>
              <a:rPr lang="en-IN" sz="2400" dirty="0" smtClean="0">
                <a:latin typeface="Casper"/>
              </a:rPr>
              <a:t> </a:t>
            </a:r>
            <a:r>
              <a:rPr lang="en-IN" sz="2400" dirty="0">
                <a:latin typeface="Casper"/>
              </a:rPr>
              <a:t>miller indices for (3,4,6)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Casper"/>
              </a:rPr>
              <a:t>Illustrate concept of calculating </a:t>
            </a:r>
            <a:r>
              <a:rPr lang="en-IN" sz="2400" dirty="0">
                <a:latin typeface="Casper"/>
              </a:rPr>
              <a:t>miller </a:t>
            </a:r>
            <a:r>
              <a:rPr lang="en-IN" sz="2400" dirty="0" smtClean="0">
                <a:latin typeface="Casper"/>
              </a:rPr>
              <a:t>indices</a:t>
            </a:r>
            <a:endParaRPr lang="en-IN" sz="2400" dirty="0">
              <a:latin typeface="Casper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Casper"/>
              </a:rPr>
              <a:t>Derive expression for D- spacing.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Casper"/>
              </a:rPr>
              <a:t>Justify the importance of</a:t>
            </a:r>
            <a:r>
              <a:rPr lang="en-IN" sz="2400" dirty="0">
                <a:latin typeface="Casper"/>
              </a:rPr>
              <a:t> </a:t>
            </a:r>
            <a:r>
              <a:rPr lang="en-IN" sz="2400" dirty="0" smtClean="0">
                <a:latin typeface="Casper"/>
              </a:rPr>
              <a:t>atomic </a:t>
            </a:r>
            <a:r>
              <a:rPr lang="en-IN" sz="2400" dirty="0">
                <a:latin typeface="Casper"/>
              </a:rPr>
              <a:t>packing </a:t>
            </a:r>
            <a:r>
              <a:rPr lang="en-IN" sz="2400" dirty="0" smtClean="0">
                <a:latin typeface="Casper"/>
              </a:rPr>
              <a:t>fraction</a:t>
            </a:r>
            <a:endParaRPr lang="en-IN" sz="2400" dirty="0">
              <a:latin typeface="Casper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Casper"/>
              </a:rPr>
              <a:t>Find the value for APF for BCC.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Casper"/>
              </a:rPr>
              <a:t>Justify</a:t>
            </a:r>
            <a:r>
              <a:rPr lang="en-IN" sz="2400" dirty="0" smtClean="0">
                <a:latin typeface="Casper"/>
              </a:rPr>
              <a:t> the </a:t>
            </a:r>
            <a:r>
              <a:rPr lang="en-IN" sz="2400" dirty="0">
                <a:latin typeface="Casper"/>
              </a:rPr>
              <a:t>importance of miller </a:t>
            </a:r>
            <a:r>
              <a:rPr lang="en-IN" sz="2400" dirty="0" smtClean="0">
                <a:latin typeface="Casper"/>
              </a:rPr>
              <a:t>indices</a:t>
            </a:r>
            <a:endParaRPr lang="en-IN" sz="2400" dirty="0">
              <a:latin typeface="Casper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Casper"/>
              </a:rPr>
              <a:t>Illustrate</a:t>
            </a:r>
            <a:r>
              <a:rPr lang="en-IN" sz="2400" dirty="0" smtClean="0">
                <a:latin typeface="Casper"/>
              </a:rPr>
              <a:t> the </a:t>
            </a:r>
            <a:r>
              <a:rPr lang="en-IN" sz="2400" dirty="0">
                <a:latin typeface="Casper"/>
              </a:rPr>
              <a:t>family of planes {1 1 0</a:t>
            </a:r>
            <a:r>
              <a:rPr lang="en-IN" sz="2400" dirty="0" smtClean="0">
                <a:latin typeface="Casper"/>
              </a:rPr>
              <a:t>}</a:t>
            </a:r>
            <a:endParaRPr lang="en-IN" sz="2400" dirty="0">
              <a:latin typeface="Casper"/>
            </a:endParaRPr>
          </a:p>
          <a:p>
            <a:pPr marL="514350" indent="-514350">
              <a:buFont typeface="+mj-lt"/>
              <a:buAutoNum type="arabicPeriod"/>
            </a:pPr>
            <a:endParaRPr lang="en-IN" sz="2400" dirty="0">
              <a:latin typeface="Casper"/>
            </a:endParaRPr>
          </a:p>
          <a:p>
            <a:pPr marL="0" indent="0">
              <a:buNone/>
            </a:pPr>
            <a:endParaRPr lang="en-IN" sz="2400" dirty="0">
              <a:latin typeface="Casper"/>
            </a:endParaRP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Casper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2ECA2E-87EA-4CA3-8F71-C3B203EC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ASSESSMENT PATTERN 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/>
          <p:cNvGraphicFramePr/>
          <p:nvPr/>
        </p:nvGraphicFramePr>
        <p:xfrm>
          <a:off x="1718441" y="1803399"/>
          <a:ext cx="8607973" cy="4691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234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196" y="360362"/>
            <a:ext cx="9811603" cy="1045358"/>
          </a:xfrm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en-US" b="1" dirty="0">
                <a:latin typeface="Casper Bold" panose="02000806040000020004" pitchFamily="2" charset="0"/>
                <a:cs typeface="Arial" panose="020B0604020202020204" pitchFamily="34" charset="0"/>
              </a:rPr>
              <a:t>REFERENCES-BOOKS</a:t>
            </a:r>
            <a:r>
              <a:rPr lang="en-US" sz="2800" b="1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2800" b="1" dirty="0"/>
              <a:t>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IN" sz="16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dirty="0">
                <a:latin typeface="Casper" panose="02000506000000020004"/>
              </a:rPr>
              <a:t>Malik H.K, Singh A.K. (2011) Engineering Physics, TMH, New Delhi. ISBN: 9780070671539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>
                <a:latin typeface="Casper" panose="02000506000000020004"/>
              </a:rPr>
              <a:t>T2</a:t>
            </a:r>
            <a:r>
              <a:rPr lang="en-IN" sz="2400" dirty="0">
                <a:latin typeface="Casper" panose="02000506000000020004"/>
              </a:rPr>
              <a:t>. </a:t>
            </a:r>
            <a:r>
              <a:rPr lang="en-IN" sz="2400" dirty="0" err="1">
                <a:latin typeface="Casper" panose="02000506000000020004"/>
              </a:rPr>
              <a:t>Beiser</a:t>
            </a:r>
            <a:r>
              <a:rPr lang="en-IN" sz="2400" dirty="0">
                <a:latin typeface="Casper" panose="02000506000000020004"/>
              </a:rPr>
              <a:t> A. (2002) Concepts of Modern Physics, McGraw Hill Education. ISBN:   9780070495531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u="sng" dirty="0">
                <a:latin typeface="Casper" panose="02000506000000020004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http://users.encs.concordia.ca/~mmedraj/TMG-Library/books/Crystallography_and_the_World_of_Symmetry.pdf</a:t>
            </a:r>
            <a:endParaRPr lang="en-IN" sz="2400" dirty="0">
              <a:latin typeface="Casper" panose="02000506000000020004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u="sng" dirty="0">
                <a:latin typeface="Casper" panose="02000506000000020004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https://physlab.lums.edu.pk/images/3/35/Symmetry_crystals.pdf</a:t>
            </a:r>
            <a:endParaRPr lang="en-IN" sz="2400" dirty="0">
              <a:latin typeface="Casper" panose="02000506000000020004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Casper" panose="02000506000000020004"/>
            </a:endParaRP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8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827E1B-FA72-46A2-BDE3-AD692BA7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366"/>
            <a:ext cx="10515600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IN" sz="2400" u="sng" dirty="0">
                <a:latin typeface="Casper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https://www.youtube.com/watch?v=8xM3iP1DjG0</a:t>
            </a:r>
            <a:endParaRPr lang="en-IN" sz="2400" dirty="0">
              <a:latin typeface="Casper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u="sng" dirty="0">
                <a:latin typeface="Casper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https://www.youtube.com/watch?v=iFqRUqwAWvo</a:t>
            </a:r>
            <a:endParaRPr lang="en-IN" sz="2400" dirty="0">
              <a:latin typeface="Casper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u="sng" dirty="0">
                <a:latin typeface="Casper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https://www.youtube.com/watch?v=kQqc9JXw_7I</a:t>
            </a:r>
            <a:endParaRPr lang="en-IN" sz="2400" dirty="0">
              <a:latin typeface="Casper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u="sng" dirty="0">
                <a:latin typeface="Casper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https://www.youtube.com/watch?v=xIuuTSJ5Dws</a:t>
            </a:r>
            <a:endParaRPr lang="en-IN" sz="2400" dirty="0">
              <a:latin typeface="Casper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u="sng" dirty="0">
                <a:latin typeface="Casper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https://www.youtube.com/watch?v=xIuuTSJ5Dws</a:t>
            </a:r>
            <a:endParaRPr lang="en-IN" sz="2400" dirty="0">
              <a:latin typeface="Casper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u="sng" dirty="0">
                <a:latin typeface="Casper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https://www.youtube.com/watch?v=rZxWyqt3IRE</a:t>
            </a:r>
            <a:endParaRPr lang="en-IN" sz="2400" dirty="0">
              <a:latin typeface="Casp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357D08-C8DF-492D-B091-92F7A107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911A6BF-63EE-4BCE-8A53-0B0D2D5C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96" y="360362"/>
            <a:ext cx="9811603" cy="1045358"/>
          </a:xfrm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en-US" b="1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r>
              <a:rPr lang="en-US" sz="2800" b="1" dirty="0">
                <a:latin typeface="Casper Bold" panose="02000806040000020004" pitchFamily="2" charset="0"/>
                <a:cs typeface="Arial" panose="020B0604020202020204" pitchFamily="34" charset="0"/>
              </a:rPr>
              <a:t> -</a:t>
            </a:r>
            <a:r>
              <a:rPr lang="en-US" b="1" dirty="0">
                <a:latin typeface="Casper Bold" panose="02000806040000020004" pitchFamily="2" charset="0"/>
                <a:cs typeface="Arial" panose="020B0604020202020204" pitchFamily="34" charset="0"/>
              </a:rPr>
              <a:t>VIDEOS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4115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36E0C7-352C-473F-9256-1F1E018B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3671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IN" sz="2400" u="sng" dirty="0">
                <a:latin typeface="Casper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https://nptel.ac.in/content/storage2/courses/112108150/pdf/PPTs/MTS_02_m.pdf</a:t>
            </a:r>
            <a:endParaRPr lang="en-IN" sz="2400" dirty="0">
              <a:latin typeface="Casper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u="sng" dirty="0">
                <a:latin typeface="Casper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https://www.doitpoms.ac.uk/tlplib/miller_indices/lattice_draw.php</a:t>
            </a:r>
            <a:endParaRPr lang="en-IN" sz="2400" dirty="0">
              <a:latin typeface="Casper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u="sng" dirty="0">
                <a:latin typeface="Casper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https://uh.edu/~hfang2/MECE3345/Lectures/Chapter3.pdf</a:t>
            </a:r>
            <a:endParaRPr lang="en-IN" sz="2400" dirty="0">
              <a:latin typeface="Casper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AE05B9-2025-41E4-A18B-080BEAAF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1EFFB61-AD56-4A45-8303-70CEBA36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96" y="360362"/>
            <a:ext cx="9811603" cy="1045358"/>
          </a:xfrm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en-US" b="1" dirty="0">
                <a:latin typeface="Casper Bold" panose="02000806040000020004" pitchFamily="2" charset="0"/>
                <a:cs typeface="Arial" panose="020B0604020202020204" pitchFamily="34" charset="0"/>
              </a:rPr>
              <a:t>REFERENCES-WEBSITE</a:t>
            </a:r>
            <a:r>
              <a:rPr lang="en-US" sz="2800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280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11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F641F-2578-4E24-91F0-D745123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3424"/>
          </a:xfrm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en-IN" b="1" dirty="0">
                <a:latin typeface="Casper"/>
              </a:rPr>
              <a:t>IMAGES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3A3930-3372-4718-BF4E-2DAAD54BD1C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asper" panose="02000506000000020004"/>
              </a:rPr>
              <a:t>[1] </a:t>
            </a:r>
            <a:r>
              <a:rPr lang="en-IN" sz="2400" u="sng" dirty="0">
                <a:latin typeface="Casper" panose="02000506000000020004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https://fortune.com/2020/06/30/america-tech-semiconductor-manufacturing-investment/</a:t>
            </a:r>
            <a:endParaRPr lang="en-IN" sz="2400" dirty="0">
              <a:latin typeface="Casper" panose="02000506000000020004"/>
            </a:endParaRPr>
          </a:p>
          <a:p>
            <a:pPr marL="0" indent="0">
              <a:buNone/>
            </a:pPr>
            <a:r>
              <a:rPr lang="en-IN" sz="2400" dirty="0">
                <a:latin typeface="Casper" panose="02000506000000020004"/>
              </a:rPr>
              <a:t>[2] </a:t>
            </a:r>
            <a:r>
              <a:rPr lang="en-IN" sz="2400" u="sng" dirty="0">
                <a:latin typeface="Casper" panose="02000506000000020004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https://www.researchgate.net/figure/Miller-indices-of-some-important-planes-in-a-cubic-diamond-crystal_fig13_266740323</a:t>
            </a:r>
            <a:endParaRPr lang="en-IN" sz="2400" dirty="0">
              <a:latin typeface="Casper" panose="02000506000000020004"/>
            </a:endParaRPr>
          </a:p>
          <a:p>
            <a:pPr marL="0" indent="0">
              <a:buNone/>
            </a:pPr>
            <a:r>
              <a:rPr lang="en-IN" sz="2400" u="sng" dirty="0">
                <a:latin typeface="Casper" panose="02000506000000020004"/>
              </a:rPr>
              <a:t>[3]</a:t>
            </a:r>
            <a:r>
              <a:rPr lang="en-IN" sz="2400" u="sng" dirty="0">
                <a:latin typeface="Casper" panose="02000506000000020004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https://chem.libretexts.org/Bookshelves/Physical_and_Theoretical_Chemistry_Textbook_Maps/Book%3A_Surface_Science_(Nix)/01%3A_Structure_of_Solid_Surfaces/1.02%3A_Miller_Indices_(hkl)</a:t>
            </a:r>
            <a:endParaRPr lang="en-IN" sz="2400" dirty="0">
              <a:latin typeface="Casper" panose="02000506000000020004"/>
            </a:endParaRPr>
          </a:p>
          <a:p>
            <a:pPr marL="0" indent="0">
              <a:buNone/>
            </a:pPr>
            <a:r>
              <a:rPr lang="en-IN" sz="2400" dirty="0">
                <a:latin typeface="Casper" panose="02000506000000020004"/>
              </a:rPr>
              <a:t>[4] </a:t>
            </a:r>
            <a:r>
              <a:rPr lang="en-IN" sz="2400" u="sng" dirty="0">
                <a:latin typeface="Casper" panose="02000506000000020004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https://www.spiedigitallibrary.org/ebooks/FG/Field-Guide-to-Crystal-Growth/Miller-Indices/Miller-Indices/10.1117/3.2309590.ch10?SSO=1&amp;tab=ArticleLinkFigureTable</a:t>
            </a:r>
            <a:endParaRPr lang="en-IN" sz="2400" dirty="0">
              <a:latin typeface="Casper" panose="02000506000000020004"/>
            </a:endParaRPr>
          </a:p>
          <a:p>
            <a:pPr marL="0" indent="0">
              <a:buNone/>
            </a:pPr>
            <a:r>
              <a:rPr lang="en-IN" sz="2400" dirty="0">
                <a:latin typeface="Casper" panose="02000506000000020004"/>
              </a:rPr>
              <a:t>[5] </a:t>
            </a:r>
            <a:r>
              <a:rPr lang="en-IN" sz="2400" u="sng" dirty="0">
                <a:latin typeface="Casper" panose="02000506000000020004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https://www.askiitians.com/iit-jee-solid-state/packing-fraction/</a:t>
            </a:r>
            <a:endParaRPr lang="en-IN" sz="2400" dirty="0">
              <a:latin typeface="Casper" panose="020005060000000200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F8A305-1507-4419-9E68-B879EE8F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16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510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subject_code_2019@gmail.com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8468" y="418837"/>
            <a:ext cx="4929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Caper bold "/>
                <a:ea typeface="Cambria" panose="02040503050406030204" pitchFamily="18" charset="0"/>
              </a:rPr>
              <a:t>Course Outcomes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591946" y="2665387"/>
            <a:ext cx="1105068" cy="43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02983" y="6254497"/>
            <a:ext cx="59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per"/>
              </a:rPr>
              <a:t>                       </a:t>
            </a:r>
            <a:r>
              <a:rPr lang="en-US" b="1" dirty="0"/>
              <a:t>Figure 2.1 Manufacturing of semiconductor [1</a:t>
            </a:r>
            <a:r>
              <a:rPr lang="en-US" sz="1600" dirty="0">
                <a:latin typeface="Casper"/>
              </a:rPr>
              <a:t>]</a:t>
            </a:r>
          </a:p>
        </p:txBody>
      </p:sp>
      <p:pic>
        <p:nvPicPr>
          <p:cNvPr id="11266" name="Picture 2" descr="Semiconductors: Why America needs to make more of its own chips ...">
            <a:extLst>
              <a:ext uri="{FF2B5EF4-FFF2-40B4-BE49-F238E27FC236}">
                <a16:creationId xmlns:a16="http://schemas.microsoft.com/office/drawing/2014/main" xmlns="" id="{F06553B2-A9A6-46B5-BD2B-1933453E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14" y="592428"/>
            <a:ext cx="4520262" cy="555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86250"/>
              </p:ext>
            </p:extLst>
          </p:nvPr>
        </p:nvGraphicFramePr>
        <p:xfrm>
          <a:off x="399613" y="2069040"/>
          <a:ext cx="5458263" cy="43316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4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618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2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099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CO Number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Title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completion of this course, the students are expected to learn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Level 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6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basic concepts of crystallography and apply its principles in determination of various crystal structures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Understand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Applying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6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basic concepts of semiconductor physics, illustrate the working of various semiconductor components and use its principles in design of devices and its applications.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Applying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Analyze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96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12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working principle of various lasers, identify its components and justify their importance and applications in different fields of technology.</a:t>
                      </a:r>
                      <a:endParaRPr lang="en-IN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</a:rPr>
                        <a:t>Understand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Applying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Analyze</a:t>
                      </a:r>
                    </a:p>
                  </a:txBody>
                  <a:tcPr marL="68580" marR="68580" marT="0" marB="0"/>
                </a:tc>
              </a:tr>
              <a:tr h="5796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12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working principle of optical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fibre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predict the various losses and recommend its wide applications mainly in communication.</a:t>
                      </a:r>
                      <a:endParaRPr lang="en-IN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</a:rPr>
                        <a:t>Understand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Applying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Analyze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76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2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basic concepts of quantum mechanics, use its principles in solving quantum mechanical problems and recommend its applications in quantum computing and nanotechnology.</a:t>
                      </a:r>
                      <a:endParaRPr lang="en-IN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</a:rPr>
                        <a:t>Understand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Applying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1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8AC7EE2D-EA09-47AE-8E42-93B7EFA7B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763349"/>
              </p:ext>
            </p:extLst>
          </p:nvPr>
        </p:nvGraphicFramePr>
        <p:xfrm>
          <a:off x="2250059" y="1310186"/>
          <a:ext cx="8128000" cy="501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DD4BA6F-458C-471C-8C28-91ED72EAB6B6}"/>
              </a:ext>
            </a:extLst>
          </p:cNvPr>
          <p:cNvSpPr txBox="1"/>
          <p:nvPr/>
        </p:nvSpPr>
        <p:spPr>
          <a:xfrm>
            <a:off x="1416676" y="259122"/>
            <a:ext cx="10045521" cy="769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Casper Bold" panose="02000806040000020004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6159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816B0E-1F9E-4AB3-A8DB-9B8EC1A1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90" y="365125"/>
            <a:ext cx="10070910" cy="1095185"/>
          </a:xfrm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en-IN" b="1" dirty="0">
                <a:latin typeface="Casper" panose="02000506000000020004"/>
              </a:rPr>
              <a:t>LECTURE 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4A666C-B06C-4C5F-A5D3-460C93A5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6E8D9216-FFAA-47B4-A2F8-8032473C3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055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18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76" y="360362"/>
            <a:ext cx="9989024" cy="9771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sper Bold" panose="02000806040000020004" pitchFamily="2" charset="0"/>
                <a:cs typeface="Arial" panose="020B0604020202020204" pitchFamily="34" charset="0"/>
              </a:rPr>
              <a:t> CONTENT</a:t>
            </a:r>
            <a:endParaRPr lang="en-US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7D2F583D-8769-4180-B368-2E040E1DA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312794"/>
              </p:ext>
            </p:extLst>
          </p:nvPr>
        </p:nvGraphicFramePr>
        <p:xfrm>
          <a:off x="838200" y="1521632"/>
          <a:ext cx="10515600" cy="483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549" y="360361"/>
            <a:ext cx="9825251" cy="929519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sper Bold" panose="02000806040000020004" pitchFamily="2" charset="0"/>
                <a:cs typeface="Arial" panose="020B0604020202020204" pitchFamily="34" charset="0"/>
              </a:rPr>
              <a:t>MILLER INDICES </a:t>
            </a:r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1637801"/>
            <a:ext cx="4429836" cy="431262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sper" panose="02000506000000020004"/>
              </a:rPr>
              <a:t>Definition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sper" panose="02000506000000020004"/>
              </a:rPr>
              <a:t>Miller indices are used to specify directions and planes.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sper" panose="02000506000000020004"/>
              </a:rPr>
              <a:t>The number of indices will match with the dimension of the lattice or the crystal.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sper" panose="02000506000000020004"/>
              </a:rPr>
              <a:t>E.g. in 1D there will be 1 index and 2D there will be two indices etc.</a:t>
            </a:r>
          </a:p>
          <a:p>
            <a:pPr marL="0" indent="0">
              <a:buNone/>
            </a:pPr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7</a:t>
            </a:fld>
            <a:endParaRPr lang="en-US"/>
          </a:p>
        </p:txBody>
      </p:sp>
      <p:pic>
        <p:nvPicPr>
          <p:cNvPr id="10242" name="Picture 2" descr="Crystals | MyScope">
            <a:extLst>
              <a:ext uri="{FF2B5EF4-FFF2-40B4-BE49-F238E27FC236}">
                <a16:creationId xmlns:a16="http://schemas.microsoft.com/office/drawing/2014/main" xmlns="" id="{016650FF-BBB8-41D9-AFDA-3A808ADFE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037" y="1474029"/>
            <a:ext cx="6085764" cy="464016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1F379D-F35A-4D2D-89FB-4400CD5FC7CA}"/>
              </a:ext>
            </a:extLst>
          </p:cNvPr>
          <p:cNvSpPr txBox="1"/>
          <p:nvPr/>
        </p:nvSpPr>
        <p:spPr>
          <a:xfrm flipH="1">
            <a:off x="5654947" y="6312973"/>
            <a:ext cx="45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2.2 different planes in crystal [2]</a:t>
            </a:r>
          </a:p>
        </p:txBody>
      </p:sp>
    </p:spTree>
    <p:extLst>
      <p:ext uri="{BB962C8B-B14F-4D97-AF65-F5344CB8AC3E}">
        <p14:creationId xmlns:p14="http://schemas.microsoft.com/office/powerpoint/2010/main" val="40488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A6973-95F7-4C8F-804C-91AAF385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096" y="365126"/>
            <a:ext cx="9497704" cy="1054242"/>
          </a:xfrm>
          <a:ln>
            <a:solidFill>
              <a:srgbClr val="C00000"/>
            </a:solidFill>
          </a:ln>
        </p:spPr>
        <p:txBody>
          <a:bodyPr anchor="t">
            <a:normAutofit fontScale="90000"/>
          </a:bodyPr>
          <a:lstStyle/>
          <a:p>
            <a:pPr algn="ctr"/>
            <a:r>
              <a:rPr lang="en-IN" b="1" dirty="0">
                <a:latin typeface="Casper Bold"/>
              </a:rPr>
              <a:t>HOW TO FIND-METHOD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B3F0C8-9DDF-4D1A-86F5-D0BF3C6F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8</a:t>
            </a:fld>
            <a:endParaRPr lang="en-US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xmlns="" id="{C49818DF-C192-4C98-9EF7-DC6FFF2C2123}"/>
              </a:ext>
            </a:extLst>
          </p:cNvPr>
          <p:cNvSpPr/>
          <p:nvPr/>
        </p:nvSpPr>
        <p:spPr>
          <a:xfrm>
            <a:off x="914400" y="1569492"/>
            <a:ext cx="10235821" cy="4786857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asper "/>
              </a:rPr>
              <a:t>Determine the intercepts of the face along the crystallographic axes, </a:t>
            </a:r>
            <a:r>
              <a:rPr lang="en-US" sz="2400" i="1" dirty="0">
                <a:latin typeface="Casper "/>
              </a:rPr>
              <a:t>in terms of unit cell dimensions.</a:t>
            </a:r>
            <a:endParaRPr lang="en-US" sz="2400" dirty="0">
              <a:latin typeface="Casper 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sper "/>
              </a:rPr>
              <a:t>Take the reciprocals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sper "/>
              </a:rPr>
              <a:t>Clear fractions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sper "/>
              </a:rPr>
              <a:t>Reduce to lowest terms</a:t>
            </a:r>
          </a:p>
          <a:p>
            <a:r>
              <a:rPr lang="en-US" sz="2400" b="1" dirty="0">
                <a:latin typeface="Casper "/>
              </a:rPr>
              <a:t>For example</a:t>
            </a:r>
            <a:r>
              <a:rPr lang="en-US" sz="2400" dirty="0">
                <a:latin typeface="Casper "/>
              </a:rPr>
              <a:t>, if the x-, y-, and z- intercepts are 2, 1, and 3, the Miller indices are calculated as: Take reciprocals: 1/2, 1/1, 1/3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sper "/>
              </a:rPr>
              <a:t>Clear fractions (multiply by 6): 3, 6, 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sper "/>
              </a:rPr>
              <a:t>Reduce to lowest terms (already there)</a:t>
            </a:r>
          </a:p>
        </p:txBody>
      </p:sp>
    </p:spTree>
    <p:extLst>
      <p:ext uri="{BB962C8B-B14F-4D97-AF65-F5344CB8AC3E}">
        <p14:creationId xmlns:p14="http://schemas.microsoft.com/office/powerpoint/2010/main" val="156861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0B70B-E13D-4309-968A-DA054FD5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84" y="365125"/>
            <a:ext cx="9729716" cy="1012617"/>
          </a:xfrm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en-IN" b="1" dirty="0">
                <a:latin typeface="Casper Bold"/>
              </a:rPr>
              <a:t>CRYSTAL PLANES-I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B4A06A-DDE3-4B70-B9F0-C7EF1317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xmlns="" id="{1CB3728C-3CF8-458E-B4D1-D4669175F0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7" t="28946" r="17357" b="7584"/>
          <a:stretch/>
        </p:blipFill>
        <p:spPr>
          <a:xfrm>
            <a:off x="4856330" y="1828800"/>
            <a:ext cx="6209733" cy="423511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C2A665-6F52-42A1-AAE2-31B809D8E9C2}"/>
                  </a:ext>
                </a:extLst>
              </p14:cNvPr>
              <p14:cNvContentPartPr/>
              <p14:nvPr/>
            </p14:nvContentPartPr>
            <p14:xfrm>
              <a:off x="5991029" y="162392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79C2A665-6F52-42A1-AAE2-31B809D8E9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3029" y="151592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92161F-DBA6-44F9-8E06-C33A1A6A148A}"/>
              </a:ext>
            </a:extLst>
          </p:cNvPr>
          <p:cNvSpPr txBox="1"/>
          <p:nvPr/>
        </p:nvSpPr>
        <p:spPr>
          <a:xfrm flipH="1">
            <a:off x="1274013" y="1828800"/>
            <a:ext cx="2956792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sper"/>
              </a:rPr>
              <a:t>Pink Face</a:t>
            </a:r>
          </a:p>
          <a:p>
            <a:r>
              <a:rPr lang="en-IN" sz="2400" dirty="0">
                <a:latin typeface="Casper"/>
              </a:rPr>
              <a:t>= (1/1, 1/ꚙ, 1/ꚙ)</a:t>
            </a:r>
          </a:p>
          <a:p>
            <a:r>
              <a:rPr lang="en-IN" sz="2400" dirty="0">
                <a:latin typeface="Casper"/>
              </a:rPr>
              <a:t>= (100)</a:t>
            </a:r>
          </a:p>
          <a:p>
            <a:r>
              <a:rPr lang="en-IN" sz="2400" dirty="0">
                <a:latin typeface="Casper"/>
              </a:rPr>
              <a:t>Green face </a:t>
            </a:r>
          </a:p>
          <a:p>
            <a:r>
              <a:rPr lang="en-IN" sz="2400" dirty="0">
                <a:latin typeface="Casper"/>
              </a:rPr>
              <a:t>=(1/ꚙ, 1/ꚙ, 1/1)</a:t>
            </a:r>
          </a:p>
          <a:p>
            <a:r>
              <a:rPr lang="en-IN" sz="2400" dirty="0">
                <a:latin typeface="Casper"/>
              </a:rPr>
              <a:t>=(001)</a:t>
            </a:r>
          </a:p>
          <a:p>
            <a:r>
              <a:rPr lang="en-IN" sz="2400" dirty="0">
                <a:latin typeface="Casper"/>
              </a:rPr>
              <a:t>Yellow face</a:t>
            </a:r>
          </a:p>
          <a:p>
            <a:r>
              <a:rPr lang="en-IN" sz="2400" dirty="0">
                <a:latin typeface="Casper"/>
              </a:rPr>
              <a:t>=(1/ꚙ, 1/1, 1/ꚙ</a:t>
            </a:r>
          </a:p>
          <a:p>
            <a:r>
              <a:rPr lang="en-IN" sz="2400" dirty="0">
                <a:latin typeface="Casper"/>
              </a:rPr>
              <a:t>= (010)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A45F97-C5CB-4496-9EC1-F5578778793A}"/>
              </a:ext>
            </a:extLst>
          </p:cNvPr>
          <p:cNvSpPr txBox="1"/>
          <p:nvPr/>
        </p:nvSpPr>
        <p:spPr>
          <a:xfrm flipH="1">
            <a:off x="5654947" y="6268431"/>
            <a:ext cx="45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2.3 one Dimensional planes [3]</a:t>
            </a:r>
          </a:p>
        </p:txBody>
      </p:sp>
    </p:spTree>
    <p:extLst>
      <p:ext uri="{BB962C8B-B14F-4D97-AF65-F5344CB8AC3E}">
        <p14:creationId xmlns:p14="http://schemas.microsoft.com/office/powerpoint/2010/main" val="3889929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1482</TotalTime>
  <Words>1247</Words>
  <Application>Microsoft Office PowerPoint</Application>
  <PresentationFormat>Custom</PresentationFormat>
  <Paragraphs>260</Paragraphs>
  <Slides>28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1_Office Theme</vt:lpstr>
      <vt:lpstr>Contents Slide Master</vt:lpstr>
      <vt:lpstr>CorelDRAW</vt:lpstr>
      <vt:lpstr>PowerPoint Presentation</vt:lpstr>
      <vt:lpstr>PowerPoint Presentation</vt:lpstr>
      <vt:lpstr>PowerPoint Presentation</vt:lpstr>
      <vt:lpstr>PowerPoint Presentation</vt:lpstr>
      <vt:lpstr>LECTURE OBJECTIVE</vt:lpstr>
      <vt:lpstr> CONTENT</vt:lpstr>
      <vt:lpstr>MILLER INDICES    </vt:lpstr>
      <vt:lpstr>HOW TO FIND-METHOD </vt:lpstr>
      <vt:lpstr>CRYSTAL PLANES-I D</vt:lpstr>
      <vt:lpstr>CRYSTAL PLANES- 2D </vt:lpstr>
      <vt:lpstr>CRYSTAL PLANES- 3D </vt:lpstr>
      <vt:lpstr>FAMILY OF PLANES-Notation  </vt:lpstr>
      <vt:lpstr>Miller indices  </vt:lpstr>
      <vt:lpstr>D-SPACING </vt:lpstr>
      <vt:lpstr>D-SPACING </vt:lpstr>
      <vt:lpstr>ATOMIC PACKING FACTOR</vt:lpstr>
      <vt:lpstr>PowerPoint Presentation</vt:lpstr>
      <vt:lpstr>PowerPoint Presentation</vt:lpstr>
      <vt:lpstr>PowerPoint Presentation</vt:lpstr>
      <vt:lpstr>PowerPoint Presentation</vt:lpstr>
      <vt:lpstr>SUMMARY </vt:lpstr>
      <vt:lpstr> FREQUENTLY ASKED QUESTIONS</vt:lpstr>
      <vt:lpstr>ASSESSMENT PATTERN </vt:lpstr>
      <vt:lpstr>REFERENCES-BOOKS   </vt:lpstr>
      <vt:lpstr>REFERENCES -VIDEOS</vt:lpstr>
      <vt:lpstr>REFERENCES-WEBSITE   </vt:lpstr>
      <vt:lpstr>IMAGES 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DELL INSPIRON</cp:lastModifiedBy>
  <cp:revision>104</cp:revision>
  <dcterms:created xsi:type="dcterms:W3CDTF">2019-01-09T10:33:58Z</dcterms:created>
  <dcterms:modified xsi:type="dcterms:W3CDTF">2021-01-22T08:30:46Z</dcterms:modified>
</cp:coreProperties>
</file>