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5"/>
  </p:notesMasterIdLst>
  <p:handoutMasterIdLst>
    <p:handoutMasterId r:id="rId26"/>
  </p:handoutMasterIdLst>
  <p:sldIdLst>
    <p:sldId id="425" r:id="rId3"/>
    <p:sldId id="426" r:id="rId4"/>
    <p:sldId id="427" r:id="rId5"/>
    <p:sldId id="428" r:id="rId6"/>
    <p:sldId id="429" r:id="rId7"/>
    <p:sldId id="327" r:id="rId8"/>
    <p:sldId id="386" r:id="rId9"/>
    <p:sldId id="396" r:id="rId10"/>
    <p:sldId id="412" r:id="rId11"/>
    <p:sldId id="414" r:id="rId12"/>
    <p:sldId id="422" r:id="rId13"/>
    <p:sldId id="418" r:id="rId14"/>
    <p:sldId id="405" r:id="rId15"/>
    <p:sldId id="423" r:id="rId16"/>
    <p:sldId id="400" r:id="rId17"/>
    <p:sldId id="424" r:id="rId18"/>
    <p:sldId id="401" r:id="rId19"/>
    <p:sldId id="391" r:id="rId20"/>
    <p:sldId id="375" r:id="rId21"/>
    <p:sldId id="368" r:id="rId22"/>
    <p:sldId id="410" r:id="rId23"/>
    <p:sldId id="3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735" autoAdjust="0"/>
    <p:restoredTop sz="94660" autoAdjust="0"/>
  </p:normalViewPr>
  <p:slideViewPr>
    <p:cSldViewPr snapToGrid="0">
      <p:cViewPr varScale="1">
        <p:scale>
          <a:sx n="73" d="100"/>
          <a:sy n="73" d="100"/>
        </p:scale>
        <p:origin x="-594" y="-102"/>
      </p:cViewPr>
      <p:guideLst>
        <p:guide orient="horz" pos="2160"/>
        <p:guide pos="3840"/>
      </p:guideLst>
    </p:cSldViewPr>
  </p:slideViewPr>
  <p:outlineViewPr>
    <p:cViewPr>
      <p:scale>
        <a:sx n="33" d="100"/>
        <a:sy n="33" d="100"/>
      </p:scale>
      <p:origin x="42" y="860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2/2/2021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a-levelphysicstutor.com/images/waves/dopp-redshift01.jpg" TargetMode="External"/><Relationship Id="rId3" Type="http://schemas.openxmlformats.org/officeDocument/2006/relationships/hyperlink" Target="https://in.pinterest.com/pin/842243567793191631/" TargetMode="External"/><Relationship Id="rId7" Type="http://schemas.openxmlformats.org/officeDocument/2006/relationships/hyperlink" Target="http://buphy.bu.edu/~duffy/PY105/34b.GIF" TargetMode="External"/><Relationship Id="rId2" Type="http://schemas.openxmlformats.org/officeDocument/2006/relationships/hyperlink" Target="https://images.app.goo.gl/onXTfVDfo1WiwTcK9" TargetMode="External"/><Relationship Id="rId1" Type="http://schemas.openxmlformats.org/officeDocument/2006/relationships/slideLayout" Target="../slideLayouts/slideLayout2.xml"/><Relationship Id="rId6" Type="http://schemas.openxmlformats.org/officeDocument/2006/relationships/hyperlink" Target="https://physicsabout.com/doppler-effect/" TargetMode="External"/><Relationship Id="rId5" Type="http://schemas.openxmlformats.org/officeDocument/2006/relationships/hyperlink" Target="https://hearinghealthmatters.org/waynesworld/files/2016/11/Figure-2.jpeg" TargetMode="External"/><Relationship Id="rId4" Type="http://schemas.openxmlformats.org/officeDocument/2006/relationships/hyperlink" Target="https://www.iiserkol.ac.in/~ph324/ExptManuals/ResistivityFourProbe.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VcwZ3N9anzc" TargetMode="External"/><Relationship Id="rId2" Type="http://schemas.openxmlformats.org/officeDocument/2006/relationships/hyperlink" Target="https://vlab.amrita.edu/?sub=1&amp;brch=201&amp;sim=368&amp;cnt=2" TargetMode="External"/><Relationship Id="rId1" Type="http://schemas.openxmlformats.org/officeDocument/2006/relationships/slideLayout" Target="../slideLayouts/slideLayout2.xml"/><Relationship Id="rId4" Type="http://schemas.openxmlformats.org/officeDocument/2006/relationships/hyperlink" Target="https://youtu.be/vDvIhiCnatE"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p:oleObj spid="_x0000_s59394"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76457" y="6239017"/>
            <a:ext cx="5034485"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DOPPLER EFFECT</a:t>
            </a:r>
            <a:endParaRPr lang="en-US" sz="1600" dirty="0">
              <a:latin typeface="Raleway ExtraBold" pitchFamily="34" charset="-52"/>
            </a:endParaRPr>
          </a:p>
        </p:txBody>
      </p:sp>
      <p:sp>
        <p:nvSpPr>
          <p:cNvPr id="26" name="TextBox 25"/>
          <p:cNvSpPr txBox="1">
            <a:spLocks noChangeArrowheads="1"/>
          </p:cNvSpPr>
          <p:nvPr/>
        </p:nvSpPr>
        <p:spPr bwMode="auto">
          <a:xfrm>
            <a:off x="2011680" y="1593669"/>
            <a:ext cx="9229197" cy="4317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a:t>
            </a:r>
            <a:r>
              <a:rPr lang="en-US" sz="3200" b="1" dirty="0" smtClean="0">
                <a:latin typeface="Arial Black" panose="020B0A04020102020204" pitchFamily="34" charset="0"/>
                <a:ea typeface="Karla" pitchFamily="2" charset="0"/>
                <a:cs typeface="Karla" pitchFamily="2" charset="0"/>
              </a:rPr>
              <a:t>:UIE</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 1&amp;4</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and Code:</a:t>
            </a:r>
          </a:p>
          <a:p>
            <a:pPr algn="ctr" defTabSz="622300">
              <a:lnSpc>
                <a:spcPct val="90000"/>
              </a:lnSpc>
              <a:spcBef>
                <a:spcPct val="0"/>
              </a:spcBef>
              <a:spcAft>
                <a:spcPct val="35000"/>
              </a:spcAft>
            </a:pPr>
            <a:r>
              <a:rPr lang="en-IN" sz="2800" dirty="0" smtClean="0">
                <a:latin typeface="Times New Roman" panose="02020603050405020304" pitchFamily="18" charset="0"/>
                <a:ea typeface="Calibri" panose="020F0502020204030204" pitchFamily="34" charset="0"/>
                <a:cs typeface="Times New Roman" panose="02020603050405020304" pitchFamily="18" charset="0"/>
              </a:rPr>
              <a:t>Quantum and Semiconductor Physics Lab</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20SPP-182</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Prepared by: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Ms. Sanjoli</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Assistant </a:t>
            </a:r>
            <a:r>
              <a:rPr lang="en-US" sz="2800" dirty="0">
                <a:latin typeface="Times New Roman" panose="02020603050405020304" pitchFamily="18" charset="0"/>
                <a:ea typeface="Calibri" panose="020F0502020204030204" pitchFamily="34" charset="0"/>
                <a:cs typeface="Times New Roman" panose="02020603050405020304" pitchFamily="18" charset="0"/>
              </a:rPr>
              <a:t>Prof. Physics</a:t>
            </a:r>
          </a:p>
          <a:p>
            <a:pPr lvl="0" algn="ctr" defTabSz="622300">
              <a:lnSpc>
                <a:spcPct val="90000"/>
              </a:lnSpc>
              <a:spcBef>
                <a:spcPct val="0"/>
              </a:spcBef>
              <a:spcAft>
                <a:spcPct val="35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478953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latin typeface="Cambria" pitchFamily="18" charset="0"/>
              </a:rPr>
              <a:t>                                 </a:t>
            </a:r>
            <a:r>
              <a:rPr lang="en-US" b="1" dirty="0" smtClean="0">
                <a:latin typeface="Cambria" pitchFamily="18" charset="0"/>
              </a:rPr>
              <a:t>Theory</a:t>
            </a:r>
            <a:endParaRPr lang="en-US" b="1"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9" name="Content Placeholder 8"/>
          <p:cNvSpPr>
            <a:spLocks noGrp="1"/>
          </p:cNvSpPr>
          <p:nvPr>
            <p:ph idx="1"/>
          </p:nvPr>
        </p:nvSpPr>
        <p:spPr>
          <a:xfrm>
            <a:off x="838200" y="1825625"/>
            <a:ext cx="10539549" cy="4351338"/>
          </a:xfrm>
        </p:spPr>
        <p:style>
          <a:lnRef idx="2">
            <a:schemeClr val="dk1"/>
          </a:lnRef>
          <a:fillRef idx="1">
            <a:schemeClr val="lt1"/>
          </a:fillRef>
          <a:effectRef idx="0">
            <a:schemeClr val="dk1"/>
          </a:effectRef>
          <a:fontRef idx="minor">
            <a:schemeClr val="dk1"/>
          </a:fontRef>
        </p:style>
        <p:txBody>
          <a:bodyPr>
            <a:normAutofit/>
          </a:bodyPr>
          <a:lstStyle/>
          <a:p>
            <a:pPr algn="just"/>
            <a:endParaRPr lang="en-US" sz="2400" dirty="0" smtClean="0">
              <a:latin typeface="Cambria" pitchFamily="18" charset="0"/>
            </a:endParaRPr>
          </a:p>
          <a:p>
            <a:pPr algn="just"/>
            <a:r>
              <a:rPr lang="en-US" sz="2400" dirty="0" smtClean="0">
                <a:latin typeface="Cambria" pitchFamily="18" charset="0"/>
              </a:rPr>
              <a:t> The effect was first observed by Christian Doppler in 1842.</a:t>
            </a:r>
          </a:p>
          <a:p>
            <a:pPr algn="just"/>
            <a:r>
              <a:rPr lang="en-US" sz="2400" dirty="0" smtClean="0">
                <a:latin typeface="Cambria" pitchFamily="18" charset="0"/>
              </a:rPr>
              <a:t> The effect is used to measure velocities usually by reflection of a transmitted wave from the moving objects like galaxies (red shift), radar for speeding cars and thunderstorms, etc. </a:t>
            </a:r>
          </a:p>
          <a:p>
            <a:pPr algn="just"/>
            <a:r>
              <a:rPr lang="en-US" sz="2400" dirty="0" smtClean="0">
                <a:latin typeface="Cambria" pitchFamily="18" charset="0"/>
              </a:rPr>
              <a:t>It is commonly observed when a vehicle with sounding a siren approaches, passes and recedes from an observer.</a:t>
            </a:r>
          </a:p>
          <a:p>
            <a:pPr algn="just"/>
            <a:r>
              <a:rPr lang="en-US" sz="2400" dirty="0" smtClean="0">
                <a:latin typeface="Cambria" pitchFamily="18" charset="0"/>
              </a:rPr>
              <a:t>As the source moves toward the observer, there forms a compression of waves between the source and the observer reducing its length which in effect increases the frequency.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latin typeface="Cambria" pitchFamily="18" charset="0"/>
              </a:rPr>
              <a:t>                                </a:t>
            </a:r>
            <a:r>
              <a:rPr lang="en-US" b="1" dirty="0" smtClean="0">
                <a:latin typeface="Cambria" pitchFamily="18" charset="0"/>
              </a:rPr>
              <a:t>Theory</a:t>
            </a:r>
            <a:endParaRPr lang="en-US" b="1" dirty="0">
              <a:latin typeface="Cambria" pitchFamily="18" charset="0"/>
            </a:endParaRPr>
          </a:p>
        </p:txBody>
      </p:sp>
      <p:sp>
        <p:nvSpPr>
          <p:cNvPr id="3" name="Content Placeholder 2"/>
          <p:cNvSpPr>
            <a:spLocks noGrp="1"/>
          </p:cNvSpPr>
          <p:nvPr>
            <p:ph idx="1"/>
          </p:nvPr>
        </p:nvSpPr>
        <p:spPr>
          <a:xfrm>
            <a:off x="838201" y="1825625"/>
            <a:ext cx="4609010" cy="4351338"/>
          </a:xfrm>
        </p:spPr>
        <p:style>
          <a:lnRef idx="2">
            <a:schemeClr val="dk1"/>
          </a:lnRef>
          <a:fillRef idx="1">
            <a:schemeClr val="lt1"/>
          </a:fillRef>
          <a:effectRef idx="0">
            <a:schemeClr val="dk1"/>
          </a:effectRef>
          <a:fontRef idx="minor">
            <a:schemeClr val="dk1"/>
          </a:fontRef>
        </p:style>
        <p:txBody>
          <a:bodyPr>
            <a:normAutofit lnSpcReduction="10000"/>
          </a:bodyPr>
          <a:lstStyle/>
          <a:p>
            <a:pPr algn="just"/>
            <a:r>
              <a:rPr lang="en-US" sz="2400" dirty="0" smtClean="0">
                <a:latin typeface="Cambria" pitchFamily="18" charset="0"/>
              </a:rPr>
              <a:t>The Doppler Effect for light waves is commonly expressed in terms of colours rather than frequency. </a:t>
            </a:r>
          </a:p>
          <a:p>
            <a:pPr algn="just"/>
            <a:endParaRPr lang="en-US" sz="2400" dirty="0" smtClean="0">
              <a:latin typeface="Cambria" pitchFamily="18" charset="0"/>
            </a:endParaRPr>
          </a:p>
          <a:p>
            <a:pPr algn="just"/>
            <a:r>
              <a:rPr lang="en-US" sz="2400" dirty="0" smtClean="0">
                <a:latin typeface="Cambria" pitchFamily="18" charset="0"/>
              </a:rPr>
              <a:t>A red shift occurs when the source and observer are moving away each other .</a:t>
            </a:r>
          </a:p>
          <a:p>
            <a:pPr algn="just"/>
            <a:endParaRPr lang="en-US" sz="2400" dirty="0" smtClean="0">
              <a:latin typeface="Cambria" pitchFamily="18" charset="0"/>
            </a:endParaRPr>
          </a:p>
          <a:p>
            <a:pPr algn="just"/>
            <a:r>
              <a:rPr lang="en-US" sz="2400" dirty="0" smtClean="0">
                <a:latin typeface="Cambria" pitchFamily="18" charset="0"/>
              </a:rPr>
              <a:t> A blue shift occurs when the source and observer are moving towards each other.</a:t>
            </a:r>
          </a:p>
          <a:p>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descr="dopp-redshift01.jpg"/>
          <p:cNvPicPr>
            <a:picLocks noChangeAspect="1"/>
          </p:cNvPicPr>
          <p:nvPr/>
        </p:nvPicPr>
        <p:blipFill>
          <a:blip r:embed="rId2"/>
          <a:stretch>
            <a:fillRect/>
          </a:stretch>
        </p:blipFill>
        <p:spPr>
          <a:xfrm>
            <a:off x="6348548" y="1907177"/>
            <a:ext cx="4950823" cy="3657599"/>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7563393" y="5773783"/>
            <a:ext cx="3161212" cy="369332"/>
          </a:xfrm>
          <a:prstGeom prst="rect">
            <a:avLst/>
          </a:prstGeom>
          <a:noFill/>
        </p:spPr>
        <p:txBody>
          <a:bodyPr wrap="square" rtlCol="0">
            <a:spAutoFit/>
          </a:bodyPr>
          <a:lstStyle/>
          <a:p>
            <a:r>
              <a:rPr lang="en-US" dirty="0" smtClean="0"/>
              <a:t>Figure 5: </a:t>
            </a:r>
            <a:r>
              <a:rPr lang="en-US" dirty="0" smtClean="0"/>
              <a:t>Red and blue shit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b="1" dirty="0" smtClean="0">
                <a:latin typeface="+mn-lt"/>
              </a:rPr>
              <a:t>                           Formula used</a:t>
            </a:r>
            <a:endParaRPr lang="en-US" b="1" dirty="0">
              <a:latin typeface="+mn-lt"/>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endParaRPr lang="en-US" sz="2400" dirty="0" smtClean="0">
              <a:latin typeface="Cambria" pitchFamily="18" charset="0"/>
            </a:endParaRPr>
          </a:p>
          <a:p>
            <a:r>
              <a:rPr lang="en-US" sz="2400" dirty="0" smtClean="0">
                <a:latin typeface="Cambria" pitchFamily="18" charset="0"/>
              </a:rPr>
              <a:t>Moving towards the source    f = f</a:t>
            </a:r>
            <a:r>
              <a:rPr lang="en-US" sz="2400" baseline="-25000" dirty="0" smtClean="0">
                <a:latin typeface="Cambria" pitchFamily="18" charset="0"/>
              </a:rPr>
              <a:t>0   </a:t>
            </a:r>
            <a:r>
              <a:rPr lang="en-US" sz="2400" dirty="0" smtClean="0">
                <a:latin typeface="Cambria" pitchFamily="18" charset="0"/>
              </a:rPr>
              <a:t> ( v + v</a:t>
            </a:r>
            <a:r>
              <a:rPr lang="en-US" sz="2400" baseline="-25000" dirty="0" smtClean="0">
                <a:latin typeface="Cambria" pitchFamily="18" charset="0"/>
              </a:rPr>
              <a:t>0</a:t>
            </a:r>
            <a:r>
              <a:rPr lang="en-US" sz="2400" dirty="0" smtClean="0">
                <a:latin typeface="Cambria" pitchFamily="18" charset="0"/>
              </a:rPr>
              <a:t> )/ (v – v </a:t>
            </a:r>
            <a:r>
              <a:rPr lang="en-US" sz="2400" baseline="-25000" dirty="0" smtClean="0">
                <a:latin typeface="Cambria" pitchFamily="18" charset="0"/>
              </a:rPr>
              <a:t>s</a:t>
            </a:r>
            <a:r>
              <a:rPr lang="en-US" sz="2400" dirty="0" smtClean="0">
                <a:latin typeface="Cambria" pitchFamily="18" charset="0"/>
              </a:rPr>
              <a:t> )                                   (1)</a:t>
            </a:r>
            <a:r>
              <a:rPr lang="en-US" sz="2400" baseline="-25000" dirty="0" smtClean="0">
                <a:latin typeface="Cambria" pitchFamily="18" charset="0"/>
              </a:rPr>
              <a:t>  </a:t>
            </a:r>
          </a:p>
          <a:p>
            <a:endParaRPr lang="en-US" sz="2400" dirty="0" smtClean="0">
              <a:latin typeface="Cambria" pitchFamily="18" charset="0"/>
            </a:endParaRPr>
          </a:p>
          <a:p>
            <a:r>
              <a:rPr lang="en-US" sz="2400" dirty="0" smtClean="0">
                <a:latin typeface="Cambria" pitchFamily="18" charset="0"/>
              </a:rPr>
              <a:t>  Moving away from source      f = f</a:t>
            </a:r>
            <a:r>
              <a:rPr lang="en-US" sz="2400" baseline="-25000" dirty="0" smtClean="0">
                <a:latin typeface="Cambria" pitchFamily="18" charset="0"/>
              </a:rPr>
              <a:t>0  </a:t>
            </a:r>
            <a:r>
              <a:rPr lang="en-US" sz="2400" dirty="0" smtClean="0">
                <a:latin typeface="Cambria" pitchFamily="18" charset="0"/>
              </a:rPr>
              <a:t>( v - v</a:t>
            </a:r>
            <a:r>
              <a:rPr lang="en-US" sz="2400" baseline="-25000" dirty="0" smtClean="0">
                <a:latin typeface="Cambria" pitchFamily="18" charset="0"/>
              </a:rPr>
              <a:t>0</a:t>
            </a:r>
            <a:r>
              <a:rPr lang="en-US" sz="2400" dirty="0" smtClean="0">
                <a:latin typeface="Cambria" pitchFamily="18" charset="0"/>
              </a:rPr>
              <a:t> )/ (v + v </a:t>
            </a:r>
            <a:r>
              <a:rPr lang="en-US" sz="2400" baseline="-25000" dirty="0" smtClean="0">
                <a:latin typeface="Cambria" pitchFamily="18" charset="0"/>
              </a:rPr>
              <a:t>s</a:t>
            </a:r>
            <a:r>
              <a:rPr lang="en-US" sz="2400" dirty="0" smtClean="0">
                <a:latin typeface="Cambria" pitchFamily="18" charset="0"/>
              </a:rPr>
              <a:t> )                                     (2)</a:t>
            </a:r>
          </a:p>
          <a:p>
            <a:pPr>
              <a:lnSpc>
                <a:spcPct val="150000"/>
              </a:lnSpc>
            </a:pPr>
            <a:endParaRPr lang="en-US" sz="2400"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430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latin typeface="Cambria" pitchFamily="18" charset="0"/>
              </a:rPr>
              <a:t>                              </a:t>
            </a:r>
            <a:r>
              <a:rPr lang="en-US" b="1" dirty="0" smtClean="0">
                <a:latin typeface="Cambria" pitchFamily="18" charset="0"/>
              </a:rPr>
              <a:t>Procedure</a:t>
            </a:r>
            <a:endParaRPr lang="en-US" b="1" dirty="0">
              <a:latin typeface="Cambria" pitchFamily="18" charset="0"/>
            </a:endParaRPr>
          </a:p>
        </p:txBody>
      </p:sp>
      <p:sp>
        <p:nvSpPr>
          <p:cNvPr id="3" name="Content Placeholder 2"/>
          <p:cNvSpPr>
            <a:spLocks noGrp="1"/>
          </p:cNvSpPr>
          <p:nvPr>
            <p:ph idx="1"/>
          </p:nvPr>
        </p:nvSpPr>
        <p:spPr>
          <a:xfrm>
            <a:off x="849086" y="2155370"/>
            <a:ext cx="10528663" cy="3696789"/>
          </a:xfrm>
        </p:spPr>
        <p:style>
          <a:lnRef idx="2">
            <a:schemeClr val="dk1"/>
          </a:lnRef>
          <a:fillRef idx="1">
            <a:schemeClr val="lt1"/>
          </a:fillRef>
          <a:effectRef idx="0">
            <a:schemeClr val="dk1"/>
          </a:effectRef>
          <a:fontRef idx="minor">
            <a:schemeClr val="dk1"/>
          </a:fontRef>
        </p:style>
        <p:txBody>
          <a:bodyPr>
            <a:noAutofit/>
          </a:bodyPr>
          <a:lstStyle/>
          <a:p>
            <a:pPr lvl="0">
              <a:buFont typeface="Wingdings" pitchFamily="2" charset="2"/>
              <a:buChar char="§"/>
            </a:pPr>
            <a:endParaRPr lang="en-US" sz="2400" dirty="0" smtClean="0">
              <a:latin typeface="Cambria" pitchFamily="18" charset="0"/>
            </a:endParaRPr>
          </a:p>
          <a:p>
            <a:pPr lvl="0"/>
            <a:r>
              <a:rPr lang="en-US" sz="2400" dirty="0" smtClean="0">
                <a:latin typeface="Cambria" pitchFamily="18" charset="0"/>
              </a:rPr>
              <a:t>Click the start button.</a:t>
            </a:r>
            <a:br>
              <a:rPr lang="en-US" sz="2400" dirty="0" smtClean="0">
                <a:latin typeface="Cambria" pitchFamily="18" charset="0"/>
              </a:rPr>
            </a:br>
            <a:r>
              <a:rPr lang="en-US" sz="2400" dirty="0" smtClean="0">
                <a:latin typeface="Cambria" pitchFamily="18" charset="0"/>
              </a:rPr>
              <a:t> </a:t>
            </a:r>
          </a:p>
          <a:p>
            <a:pPr lvl="0"/>
            <a:r>
              <a:rPr lang="en-US" sz="2400" dirty="0" smtClean="0">
                <a:latin typeface="Cambria" pitchFamily="18" charset="0"/>
              </a:rPr>
              <a:t>Click on the drop down combo box for selecting the medium.</a:t>
            </a:r>
            <a:br>
              <a:rPr lang="en-US" sz="2400" dirty="0" smtClean="0">
                <a:latin typeface="Cambria" pitchFamily="18" charset="0"/>
              </a:rPr>
            </a:br>
            <a:r>
              <a:rPr lang="en-US" sz="2400" dirty="0" smtClean="0">
                <a:latin typeface="Cambria" pitchFamily="18" charset="0"/>
              </a:rPr>
              <a:t> </a:t>
            </a:r>
          </a:p>
          <a:p>
            <a:pPr lvl="0"/>
            <a:r>
              <a:rPr lang="en-US" sz="2400" dirty="0" smtClean="0">
                <a:latin typeface="Cambria" pitchFamily="18" charset="0"/>
              </a:rPr>
              <a:t>Select the detector direction and source direction from the drop down combo box.</a:t>
            </a:r>
            <a:br>
              <a:rPr lang="en-US" sz="2400" dirty="0" smtClean="0">
                <a:latin typeface="Cambria" pitchFamily="18" charset="0"/>
              </a:rPr>
            </a:br>
            <a:r>
              <a:rPr lang="en-US" sz="2400" dirty="0" smtClean="0">
                <a:latin typeface="Cambria" pitchFamily="18" charset="0"/>
              </a:rPr>
              <a:t> </a:t>
            </a:r>
          </a:p>
          <a:p>
            <a:pPr lvl="0"/>
            <a:r>
              <a:rPr lang="en-US" sz="2400" dirty="0" smtClean="0">
                <a:latin typeface="Cambria" pitchFamily="18" charset="0"/>
              </a:rPr>
              <a:t>The velocity of the source and observer are adjusted by clicking on the slider.</a:t>
            </a:r>
            <a:br>
              <a:rPr lang="en-US" sz="2400" dirty="0" smtClean="0">
                <a:latin typeface="Cambria" pitchFamily="18" charset="0"/>
              </a:rPr>
            </a:br>
            <a:r>
              <a:rPr lang="en-US" sz="2400" dirty="0" smtClean="0">
                <a:latin typeface="Cambria" pitchFamily="18"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latin typeface="Cambria" pitchFamily="18" charset="0"/>
              </a:rPr>
              <a:t>                          </a:t>
            </a:r>
            <a:r>
              <a:rPr lang="en-US" b="1" dirty="0" smtClean="0">
                <a:latin typeface="Cambria" pitchFamily="18" charset="0"/>
              </a:rPr>
              <a:t>Procedure</a:t>
            </a:r>
            <a:endParaRPr lang="en-US" dirty="0">
              <a:latin typeface="Cambria" pitchFamily="18" charset="0"/>
            </a:endParaRPr>
          </a:p>
        </p:txBody>
      </p:sp>
      <p:sp>
        <p:nvSpPr>
          <p:cNvPr id="3" name="Content Placeholder 2"/>
          <p:cNvSpPr>
            <a:spLocks noGrp="1"/>
          </p:cNvSpPr>
          <p:nvPr>
            <p:ph idx="1"/>
          </p:nvPr>
        </p:nvSpPr>
        <p:spPr>
          <a:xfrm>
            <a:off x="838200" y="2024743"/>
            <a:ext cx="10515600" cy="4152220"/>
          </a:xfrm>
        </p:spPr>
        <p:style>
          <a:lnRef idx="2">
            <a:schemeClr val="dk1"/>
          </a:lnRef>
          <a:fillRef idx="1">
            <a:schemeClr val="lt1"/>
          </a:fillRef>
          <a:effectRef idx="0">
            <a:schemeClr val="dk1"/>
          </a:effectRef>
          <a:fontRef idx="minor">
            <a:schemeClr val="dk1"/>
          </a:fontRef>
        </p:style>
        <p:txBody>
          <a:bodyPr>
            <a:normAutofit/>
          </a:bodyPr>
          <a:lstStyle/>
          <a:p>
            <a:pPr lvl="0"/>
            <a:endParaRPr lang="en-US" sz="2400" dirty="0" smtClean="0">
              <a:latin typeface="Cambria" pitchFamily="18" charset="0"/>
            </a:endParaRPr>
          </a:p>
          <a:p>
            <a:pPr lvl="0"/>
            <a:r>
              <a:rPr lang="en-US" sz="2400" dirty="0" smtClean="0">
                <a:latin typeface="Cambria" pitchFamily="18" charset="0"/>
              </a:rPr>
              <a:t>The frequency of the source is adjusted by clicking on the slider.</a:t>
            </a:r>
            <a:br>
              <a:rPr lang="en-US" sz="2400" dirty="0" smtClean="0">
                <a:latin typeface="Cambria" pitchFamily="18" charset="0"/>
              </a:rPr>
            </a:br>
            <a:r>
              <a:rPr lang="en-US" sz="2400" dirty="0" smtClean="0">
                <a:latin typeface="Cambria" pitchFamily="18" charset="0"/>
              </a:rPr>
              <a:t> </a:t>
            </a:r>
          </a:p>
          <a:p>
            <a:pPr lvl="0"/>
            <a:r>
              <a:rPr lang="en-US" sz="2400" dirty="0" smtClean="0">
                <a:latin typeface="Cambria" pitchFamily="18" charset="0"/>
              </a:rPr>
              <a:t>The detected frequency can be calculated using the equation (1).</a:t>
            </a:r>
            <a:br>
              <a:rPr lang="en-US" sz="2400" dirty="0" smtClean="0">
                <a:latin typeface="Cambria" pitchFamily="18" charset="0"/>
              </a:rPr>
            </a:br>
            <a:r>
              <a:rPr lang="en-US" sz="2400" dirty="0" smtClean="0">
                <a:latin typeface="Cambria" pitchFamily="18" charset="0"/>
              </a:rPr>
              <a:t> </a:t>
            </a:r>
          </a:p>
          <a:p>
            <a:pPr lvl="0"/>
            <a:r>
              <a:rPr lang="en-US" sz="2400" dirty="0" smtClean="0">
                <a:latin typeface="Cambria" pitchFamily="18" charset="0"/>
              </a:rPr>
              <a:t>The reset button reset all the default values.</a:t>
            </a:r>
            <a:br>
              <a:rPr lang="en-US" sz="2400" dirty="0" smtClean="0">
                <a:latin typeface="Cambria" pitchFamily="18" charset="0"/>
              </a:rPr>
            </a:br>
            <a:r>
              <a:rPr lang="en-US" sz="2400" dirty="0" smtClean="0">
                <a:latin typeface="Cambria" pitchFamily="18" charset="0"/>
              </a:rPr>
              <a:t> </a:t>
            </a:r>
          </a:p>
          <a:p>
            <a:pPr lvl="0"/>
            <a:r>
              <a:rPr lang="en-US" sz="2400" dirty="0" smtClean="0">
                <a:latin typeface="Cambria" pitchFamily="18" charset="0"/>
              </a:rPr>
              <a:t>The user can do the experiment with another set of values.</a:t>
            </a:r>
          </a:p>
          <a:p>
            <a:endParaRPr lang="en-US" sz="2400"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smtClean="0">
                <a:latin typeface="Cambria" pitchFamily="18" charset="0"/>
              </a:rPr>
              <a:t>   Observation </a:t>
            </a:r>
            <a:r>
              <a:rPr lang="en-US" b="1" dirty="0">
                <a:latin typeface="Cambria" pitchFamily="18" charset="0"/>
              </a:rPr>
              <a:t>Table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graphicFrame>
        <p:nvGraphicFramePr>
          <p:cNvPr id="9" name="Object 8"/>
          <p:cNvGraphicFramePr>
            <a:graphicFrameLocks noChangeAspect="1"/>
          </p:cNvGraphicFramePr>
          <p:nvPr/>
        </p:nvGraphicFramePr>
        <p:xfrm>
          <a:off x="6038850" y="3319463"/>
          <a:ext cx="114300" cy="215900"/>
        </p:xfrm>
        <a:graphic>
          <a:graphicData uri="http://schemas.openxmlformats.org/presentationml/2006/ole">
            <p:oleObj spid="_x0000_s39937" name="Equation" r:id="rId3" imgW="114120" imgH="215640" progId="Equation.3">
              <p:embed/>
            </p:oleObj>
          </a:graphicData>
        </a:graphic>
      </p:graphicFrame>
      <p:graphicFrame>
        <p:nvGraphicFramePr>
          <p:cNvPr id="10" name="Object 9"/>
          <p:cNvGraphicFramePr>
            <a:graphicFrameLocks noChangeAspect="1"/>
          </p:cNvGraphicFramePr>
          <p:nvPr/>
        </p:nvGraphicFramePr>
        <p:xfrm>
          <a:off x="6038850" y="3319463"/>
          <a:ext cx="114300" cy="215900"/>
        </p:xfrm>
        <a:graphic>
          <a:graphicData uri="http://schemas.openxmlformats.org/presentationml/2006/ole">
            <p:oleObj spid="_x0000_s39938" name="Equation" r:id="rId4" imgW="114120" imgH="215640" progId="Equation.3">
              <p:embed/>
            </p:oleObj>
          </a:graphicData>
        </a:graphic>
      </p:graphicFrame>
      <p:graphicFrame>
        <p:nvGraphicFramePr>
          <p:cNvPr id="11" name="Object 10"/>
          <p:cNvGraphicFramePr>
            <a:graphicFrameLocks noChangeAspect="1"/>
          </p:cNvGraphicFramePr>
          <p:nvPr/>
        </p:nvGraphicFramePr>
        <p:xfrm>
          <a:off x="6038850" y="3319463"/>
          <a:ext cx="114300" cy="215900"/>
        </p:xfrm>
        <a:graphic>
          <a:graphicData uri="http://schemas.openxmlformats.org/presentationml/2006/ole">
            <p:oleObj spid="_x0000_s39939" name="Equation" r:id="rId5" imgW="114120" imgH="215640" progId="Equation.3">
              <p:embed/>
            </p:oleObj>
          </a:graphicData>
        </a:graphic>
      </p:graphicFrame>
      <p:graphicFrame>
        <p:nvGraphicFramePr>
          <p:cNvPr id="13" name="Content Placeholder 12"/>
          <p:cNvGraphicFramePr>
            <a:graphicFrameLocks noGrp="1"/>
          </p:cNvGraphicFramePr>
          <p:nvPr>
            <p:ph idx="1"/>
          </p:nvPr>
        </p:nvGraphicFramePr>
        <p:xfrm>
          <a:off x="838200" y="2207622"/>
          <a:ext cx="10515601" cy="4305610"/>
        </p:xfrm>
        <a:graphic>
          <a:graphicData uri="http://schemas.openxmlformats.org/drawingml/2006/table">
            <a:tbl>
              <a:tblPr firstRow="1" bandRow="1">
                <a:tableStyleId>{073A0DAA-6AF3-43AB-8588-CEC1D06C72B9}</a:tableStyleId>
              </a:tblPr>
              <a:tblGrid>
                <a:gridCol w="1478643"/>
                <a:gridCol w="2150654"/>
                <a:gridCol w="1628504"/>
                <a:gridCol w="1752600"/>
                <a:gridCol w="1752600"/>
                <a:gridCol w="1752600"/>
              </a:tblGrid>
              <a:tr h="1698172">
                <a:tc>
                  <a:txBody>
                    <a:bodyPr/>
                    <a:lstStyle/>
                    <a:p>
                      <a:r>
                        <a:rPr lang="en-US" sz="2400" baseline="0" dirty="0">
                          <a:latin typeface="Cambria" pitchFamily="18" charset="0"/>
                        </a:rPr>
                        <a:t> </a:t>
                      </a:r>
                      <a:r>
                        <a:rPr lang="en-US" sz="2400" baseline="0" dirty="0" smtClean="0">
                          <a:latin typeface="Cambria" pitchFamily="18" charset="0"/>
                        </a:rPr>
                        <a:t> </a:t>
                      </a:r>
                      <a:r>
                        <a:rPr lang="en-US" sz="2400" baseline="0" dirty="0" smtClean="0">
                          <a:latin typeface="Cambria" pitchFamily="18" charset="0"/>
                        </a:rPr>
                        <a:t>S.No.</a:t>
                      </a:r>
                      <a:endParaRPr lang="en-US" sz="2400" dirty="0" smtClean="0">
                        <a:latin typeface="Cambria" pitchFamily="18" charset="0"/>
                      </a:endParaRPr>
                    </a:p>
                  </a:txBody>
                  <a:tcPr/>
                </a:tc>
                <a:tc>
                  <a:txBody>
                    <a:bodyPr/>
                    <a:lstStyle/>
                    <a:p>
                      <a:pPr marL="0" marR="0" algn="just">
                        <a:lnSpc>
                          <a:spcPct val="150000"/>
                        </a:lnSpc>
                        <a:spcBef>
                          <a:spcPts val="0"/>
                        </a:spcBef>
                        <a:spcAft>
                          <a:spcPts val="0"/>
                        </a:spcAft>
                      </a:pPr>
                      <a:r>
                        <a:rPr lang="en-US" sz="2400" dirty="0">
                          <a:latin typeface="Cambria" pitchFamily="18" charset="0"/>
                          <a:ea typeface="Calibri"/>
                          <a:cs typeface="Times New Roman"/>
                        </a:rPr>
                        <a:t>Direction</a:t>
                      </a:r>
                    </a:p>
                  </a:txBody>
                  <a:tcPr marL="68580" marR="68580" marT="0" marB="0"/>
                </a:tc>
                <a:tc>
                  <a:txBody>
                    <a:bodyPr/>
                    <a:lstStyle/>
                    <a:p>
                      <a:pPr marL="0" marR="0" algn="just">
                        <a:lnSpc>
                          <a:spcPct val="150000"/>
                        </a:lnSpc>
                        <a:spcBef>
                          <a:spcPts val="0"/>
                        </a:spcBef>
                        <a:spcAft>
                          <a:spcPts val="0"/>
                        </a:spcAft>
                      </a:pPr>
                      <a:r>
                        <a:rPr lang="en-US" sz="2400" dirty="0">
                          <a:latin typeface="Cambria" pitchFamily="18" charset="0"/>
                          <a:ea typeface="Calibri"/>
                          <a:cs typeface="Times New Roman"/>
                        </a:rPr>
                        <a:t>Source velocity </a:t>
                      </a:r>
                    </a:p>
                    <a:p>
                      <a:pPr marL="0" marR="0" algn="just">
                        <a:lnSpc>
                          <a:spcPct val="150000"/>
                        </a:lnSpc>
                        <a:spcBef>
                          <a:spcPts val="0"/>
                        </a:spcBef>
                        <a:spcAft>
                          <a:spcPts val="0"/>
                        </a:spcAft>
                      </a:pPr>
                      <a:r>
                        <a:rPr lang="en-US" sz="2400" dirty="0">
                          <a:latin typeface="Cambria" pitchFamily="18" charset="0"/>
                          <a:ea typeface="Calibri"/>
                          <a:cs typeface="Times New Roman"/>
                        </a:rPr>
                        <a:t>v </a:t>
                      </a:r>
                      <a:r>
                        <a:rPr lang="en-US" sz="2400" baseline="-25000" dirty="0">
                          <a:latin typeface="Cambria" pitchFamily="18" charset="0"/>
                          <a:ea typeface="Calibri"/>
                          <a:cs typeface="Times New Roman"/>
                        </a:rPr>
                        <a:t>s</a:t>
                      </a:r>
                      <a:r>
                        <a:rPr lang="en-US" sz="2400" dirty="0">
                          <a:latin typeface="Cambria" pitchFamily="18" charset="0"/>
                          <a:ea typeface="Calibri"/>
                          <a:cs typeface="Times New Roman"/>
                        </a:rPr>
                        <a:t>(m/s)</a:t>
                      </a:r>
                    </a:p>
                  </a:txBody>
                  <a:tcPr marL="68580" marR="68580" marT="0" marB="0"/>
                </a:tc>
                <a:tc>
                  <a:txBody>
                    <a:bodyPr/>
                    <a:lstStyle/>
                    <a:p>
                      <a:pPr marL="0" marR="0" algn="just">
                        <a:lnSpc>
                          <a:spcPct val="150000"/>
                        </a:lnSpc>
                        <a:spcBef>
                          <a:spcPts val="0"/>
                        </a:spcBef>
                        <a:spcAft>
                          <a:spcPts val="0"/>
                        </a:spcAft>
                      </a:pPr>
                      <a:r>
                        <a:rPr lang="en-US" sz="2400" dirty="0">
                          <a:latin typeface="Cambria" pitchFamily="18" charset="0"/>
                          <a:ea typeface="Calibri"/>
                          <a:cs typeface="Times New Roman"/>
                        </a:rPr>
                        <a:t>Detector velocity v</a:t>
                      </a:r>
                      <a:r>
                        <a:rPr lang="en-US" sz="2400" baseline="-25000" dirty="0">
                          <a:latin typeface="Cambria" pitchFamily="18" charset="0"/>
                          <a:ea typeface="Calibri"/>
                          <a:cs typeface="Times New Roman"/>
                        </a:rPr>
                        <a:t>0</a:t>
                      </a:r>
                      <a:r>
                        <a:rPr lang="en-US" sz="2400" dirty="0">
                          <a:latin typeface="Cambria" pitchFamily="18" charset="0"/>
                          <a:ea typeface="Calibri"/>
                          <a:cs typeface="Times New Roman"/>
                        </a:rPr>
                        <a:t>(m/s)</a:t>
                      </a:r>
                    </a:p>
                  </a:txBody>
                  <a:tcPr marL="68580" marR="68580" marT="0" marB="0"/>
                </a:tc>
                <a:tc>
                  <a:txBody>
                    <a:bodyPr/>
                    <a:lstStyle/>
                    <a:p>
                      <a:pPr marL="0" marR="0" algn="just">
                        <a:lnSpc>
                          <a:spcPct val="150000"/>
                        </a:lnSpc>
                        <a:spcBef>
                          <a:spcPts val="0"/>
                        </a:spcBef>
                        <a:spcAft>
                          <a:spcPts val="0"/>
                        </a:spcAft>
                      </a:pPr>
                      <a:r>
                        <a:rPr lang="en-US" sz="2400" dirty="0">
                          <a:latin typeface="Cambria" pitchFamily="18" charset="0"/>
                          <a:ea typeface="Calibri"/>
                          <a:cs typeface="Times New Roman"/>
                        </a:rPr>
                        <a:t>Source frequency f</a:t>
                      </a:r>
                      <a:r>
                        <a:rPr lang="en-US" sz="2400" baseline="-25000" dirty="0">
                          <a:latin typeface="Cambria" pitchFamily="18" charset="0"/>
                          <a:ea typeface="Calibri"/>
                          <a:cs typeface="Times New Roman"/>
                        </a:rPr>
                        <a:t>0</a:t>
                      </a:r>
                      <a:r>
                        <a:rPr lang="en-US" sz="2400" dirty="0">
                          <a:latin typeface="Cambria" pitchFamily="18" charset="0"/>
                          <a:ea typeface="Calibri"/>
                          <a:cs typeface="Times New Roman"/>
                        </a:rPr>
                        <a:t>(Hz)</a:t>
                      </a:r>
                    </a:p>
                  </a:txBody>
                  <a:tcPr marL="68580" marR="68580" marT="0" marB="0"/>
                </a:tc>
                <a:tc>
                  <a:txBody>
                    <a:bodyPr/>
                    <a:lstStyle/>
                    <a:p>
                      <a:pPr marL="0" marR="0" algn="just">
                        <a:lnSpc>
                          <a:spcPct val="150000"/>
                        </a:lnSpc>
                        <a:spcBef>
                          <a:spcPts val="0"/>
                        </a:spcBef>
                        <a:spcAft>
                          <a:spcPts val="0"/>
                        </a:spcAft>
                      </a:pPr>
                      <a:r>
                        <a:rPr lang="en-US" sz="2400" dirty="0">
                          <a:latin typeface="Cambria" pitchFamily="18" charset="0"/>
                          <a:ea typeface="Calibri"/>
                          <a:cs typeface="Times New Roman"/>
                        </a:rPr>
                        <a:t>Detected frequency f(Hz)</a:t>
                      </a:r>
                    </a:p>
                  </a:txBody>
                  <a:tcPr marL="68580" marR="68580" marT="0" marB="0"/>
                </a:tc>
              </a:tr>
              <a:tr h="1336866">
                <a:tc>
                  <a:txBody>
                    <a:bodyPr/>
                    <a:lstStyle/>
                    <a:p>
                      <a:pPr algn="ctr"/>
                      <a:r>
                        <a:rPr lang="en-US" sz="2400" dirty="0" smtClean="0">
                          <a:latin typeface="Cambria" pitchFamily="18" charset="0"/>
                        </a:rPr>
                        <a:t> 1</a:t>
                      </a:r>
                      <a:endParaRPr lang="en-US" sz="2400" dirty="0">
                        <a:latin typeface="Cambria" pitchFamily="18" charset="0"/>
                      </a:endParaRPr>
                    </a:p>
                  </a:txBody>
                  <a:tcPr/>
                </a:tc>
                <a:tc>
                  <a:txBody>
                    <a:bodyPr/>
                    <a:lstStyle/>
                    <a:p>
                      <a:pPr marL="0" marR="0" algn="just">
                        <a:lnSpc>
                          <a:spcPct val="150000"/>
                        </a:lnSpc>
                        <a:spcBef>
                          <a:spcPts val="0"/>
                        </a:spcBef>
                        <a:spcAft>
                          <a:spcPts val="0"/>
                        </a:spcAft>
                      </a:pPr>
                      <a:r>
                        <a:rPr lang="en-US" sz="2400" dirty="0" smtClean="0">
                          <a:latin typeface="Cambria" pitchFamily="18" charset="0"/>
                          <a:ea typeface="Calibri"/>
                          <a:cs typeface="Times New Roman"/>
                        </a:rPr>
                        <a:t>Moving</a:t>
                      </a:r>
                      <a:r>
                        <a:rPr lang="en-US" sz="2400" baseline="0" dirty="0" smtClean="0">
                          <a:latin typeface="Cambria" pitchFamily="18" charset="0"/>
                          <a:ea typeface="Calibri"/>
                          <a:cs typeface="Times New Roman"/>
                        </a:rPr>
                        <a:t> </a:t>
                      </a:r>
                      <a:r>
                        <a:rPr lang="en-US" sz="2400" dirty="0" smtClean="0">
                          <a:latin typeface="Cambria" pitchFamily="18" charset="0"/>
                          <a:ea typeface="Calibri"/>
                          <a:cs typeface="Times New Roman"/>
                        </a:rPr>
                        <a:t>towards the </a:t>
                      </a:r>
                      <a:r>
                        <a:rPr lang="en-US" sz="2400" dirty="0">
                          <a:latin typeface="Cambria" pitchFamily="18" charset="0"/>
                          <a:ea typeface="Calibri"/>
                          <a:cs typeface="Times New Roman"/>
                        </a:rPr>
                        <a:t>source</a:t>
                      </a:r>
                    </a:p>
                  </a:txBody>
                  <a:tcPr marL="68580" marR="68580" marT="0" marB="0"/>
                </a:tc>
                <a:tc>
                  <a:txBody>
                    <a:bodyPr/>
                    <a:lstStyle/>
                    <a:p>
                      <a:endParaRPr lang="en-US" sz="2400" dirty="0">
                        <a:latin typeface="Cambria" pitchFamily="18" charset="0"/>
                      </a:endParaRPr>
                    </a:p>
                  </a:txBody>
                  <a:tcPr/>
                </a:tc>
                <a:tc>
                  <a:txBody>
                    <a:bodyPr/>
                    <a:lstStyle/>
                    <a:p>
                      <a:endParaRPr lang="en-US" sz="2400" dirty="0">
                        <a:latin typeface="Cambria" pitchFamily="18" charset="0"/>
                      </a:endParaRPr>
                    </a:p>
                  </a:txBody>
                  <a:tcPr/>
                </a:tc>
                <a:tc>
                  <a:txBody>
                    <a:bodyPr/>
                    <a:lstStyle/>
                    <a:p>
                      <a:endParaRPr lang="en-US" sz="2400">
                        <a:latin typeface="Cambria" pitchFamily="18" charset="0"/>
                      </a:endParaRPr>
                    </a:p>
                  </a:txBody>
                  <a:tcPr/>
                </a:tc>
                <a:tc>
                  <a:txBody>
                    <a:bodyPr/>
                    <a:lstStyle/>
                    <a:p>
                      <a:endParaRPr lang="en-US" sz="2400" dirty="0">
                        <a:latin typeface="Cambria" pitchFamily="18" charset="0"/>
                      </a:endParaRPr>
                    </a:p>
                  </a:txBody>
                  <a:tcPr/>
                </a:tc>
              </a:tr>
              <a:tr h="862331">
                <a:tc>
                  <a:txBody>
                    <a:bodyPr/>
                    <a:lstStyle/>
                    <a:p>
                      <a:pPr algn="ctr"/>
                      <a:r>
                        <a:rPr lang="en-US" sz="2400" dirty="0" smtClean="0">
                          <a:latin typeface="Cambria" pitchFamily="18" charset="0"/>
                        </a:rPr>
                        <a:t>2</a:t>
                      </a:r>
                      <a:endParaRPr lang="en-US" sz="2400" dirty="0">
                        <a:latin typeface="Cambria" pitchFamily="18" charset="0"/>
                      </a:endParaRPr>
                    </a:p>
                  </a:txBody>
                  <a:tcPr/>
                </a:tc>
                <a:tc>
                  <a:txBody>
                    <a:bodyPr/>
                    <a:lstStyle/>
                    <a:p>
                      <a:pPr marL="0" marR="0" algn="just">
                        <a:lnSpc>
                          <a:spcPct val="150000"/>
                        </a:lnSpc>
                        <a:spcBef>
                          <a:spcPts val="0"/>
                        </a:spcBef>
                        <a:spcAft>
                          <a:spcPts val="0"/>
                        </a:spcAft>
                      </a:pPr>
                      <a:r>
                        <a:rPr lang="en-US" sz="2400" dirty="0">
                          <a:latin typeface="Cambria" pitchFamily="18" charset="0"/>
                          <a:ea typeface="Calibri"/>
                          <a:cs typeface="Times New Roman"/>
                        </a:rPr>
                        <a:t>Moving away from source</a:t>
                      </a:r>
                    </a:p>
                  </a:txBody>
                  <a:tcPr marL="68580" marR="68580" marT="0" marB="0"/>
                </a:tc>
                <a:tc>
                  <a:txBody>
                    <a:bodyPr/>
                    <a:lstStyle/>
                    <a:p>
                      <a:endParaRPr lang="en-US" sz="2400">
                        <a:latin typeface="Cambria" pitchFamily="18" charset="0"/>
                      </a:endParaRPr>
                    </a:p>
                  </a:txBody>
                  <a:tcPr/>
                </a:tc>
                <a:tc>
                  <a:txBody>
                    <a:bodyPr/>
                    <a:lstStyle/>
                    <a:p>
                      <a:endParaRPr lang="en-US" sz="2400">
                        <a:latin typeface="Cambria" pitchFamily="18" charset="0"/>
                      </a:endParaRPr>
                    </a:p>
                  </a:txBody>
                  <a:tcPr/>
                </a:tc>
                <a:tc>
                  <a:txBody>
                    <a:bodyPr/>
                    <a:lstStyle/>
                    <a:p>
                      <a:endParaRPr lang="en-US" sz="2400">
                        <a:latin typeface="Cambria" pitchFamily="18" charset="0"/>
                      </a:endParaRPr>
                    </a:p>
                  </a:txBody>
                  <a:tcPr/>
                </a:tc>
                <a:tc>
                  <a:txBody>
                    <a:bodyPr/>
                    <a:lstStyle/>
                    <a:p>
                      <a:endParaRPr lang="en-US" sz="2400" dirty="0">
                        <a:latin typeface="Cambria" pitchFamily="18"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latin typeface="Cambria" pitchFamily="18" charset="0"/>
              </a:rPr>
              <a:t>                           </a:t>
            </a:r>
            <a:r>
              <a:rPr lang="en-US" b="1" dirty="0" smtClean="0">
                <a:latin typeface="Cambria" pitchFamily="18" charset="0"/>
              </a:rPr>
              <a:t>Calculation</a:t>
            </a:r>
            <a:endParaRPr lang="en-US" b="1" dirty="0">
              <a:latin typeface="Cambria"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sz="2400" dirty="0" smtClean="0">
                <a:latin typeface="Cambria" pitchFamily="18" charset="0"/>
              </a:rPr>
              <a:t>Select medium : Air/Glass/Steel/Water</a:t>
            </a:r>
          </a:p>
          <a:p>
            <a:endParaRPr lang="en-US" sz="2400" dirty="0" smtClean="0">
              <a:latin typeface="Cambria" pitchFamily="18" charset="0"/>
            </a:endParaRPr>
          </a:p>
          <a:p>
            <a:r>
              <a:rPr lang="en-US" sz="2400" dirty="0" smtClean="0">
                <a:latin typeface="Cambria" pitchFamily="18" charset="0"/>
              </a:rPr>
              <a:t>Select source direction: Left/ Right</a:t>
            </a:r>
          </a:p>
          <a:p>
            <a:endParaRPr lang="en-US" sz="2400" dirty="0" smtClean="0">
              <a:latin typeface="Cambria" pitchFamily="18" charset="0"/>
            </a:endParaRPr>
          </a:p>
          <a:p>
            <a:r>
              <a:rPr lang="en-US" sz="2400" dirty="0" smtClean="0">
                <a:latin typeface="Cambria" pitchFamily="18" charset="0"/>
              </a:rPr>
              <a:t>Select receiver direction: Left/ Right</a:t>
            </a:r>
          </a:p>
          <a:p>
            <a:endParaRPr lang="en-US" sz="2400" dirty="0" smtClean="0">
              <a:latin typeface="Cambria" pitchFamily="18" charset="0"/>
            </a:endParaRPr>
          </a:p>
          <a:p>
            <a:r>
              <a:rPr lang="en-US" sz="2400" dirty="0" smtClean="0">
                <a:latin typeface="Cambria" pitchFamily="18" charset="0"/>
              </a:rPr>
              <a:t>Moving towards the source    f = f</a:t>
            </a:r>
            <a:r>
              <a:rPr lang="en-US" sz="2400" baseline="-25000" dirty="0" smtClean="0">
                <a:latin typeface="Cambria" pitchFamily="18" charset="0"/>
              </a:rPr>
              <a:t>0 </a:t>
            </a:r>
            <a:r>
              <a:rPr lang="en-US" sz="2400" dirty="0" smtClean="0">
                <a:latin typeface="Cambria" pitchFamily="18" charset="0"/>
              </a:rPr>
              <a:t>( v + v</a:t>
            </a:r>
            <a:r>
              <a:rPr lang="en-US" sz="2400" baseline="-25000" dirty="0" smtClean="0">
                <a:latin typeface="Cambria" pitchFamily="18" charset="0"/>
              </a:rPr>
              <a:t>0</a:t>
            </a:r>
            <a:r>
              <a:rPr lang="en-US" sz="2400" dirty="0" smtClean="0">
                <a:latin typeface="Cambria" pitchFamily="18" charset="0"/>
              </a:rPr>
              <a:t> )/ (v – v </a:t>
            </a:r>
            <a:r>
              <a:rPr lang="en-US" sz="2400" baseline="-25000" dirty="0" smtClean="0">
                <a:latin typeface="Cambria" pitchFamily="18" charset="0"/>
              </a:rPr>
              <a:t>s</a:t>
            </a:r>
            <a:r>
              <a:rPr lang="en-US" sz="2400" dirty="0" smtClean="0">
                <a:latin typeface="Cambria" pitchFamily="18" charset="0"/>
              </a:rPr>
              <a:t> ) </a:t>
            </a:r>
            <a:endParaRPr lang="en-US" sz="2400" baseline="-25000" dirty="0" smtClean="0">
              <a:latin typeface="Cambria" pitchFamily="18" charset="0"/>
            </a:endParaRPr>
          </a:p>
          <a:p>
            <a:endParaRPr lang="en-US" sz="2400" dirty="0" smtClean="0">
              <a:latin typeface="Cambria" pitchFamily="18" charset="0"/>
            </a:endParaRPr>
          </a:p>
          <a:p>
            <a:r>
              <a:rPr lang="en-US" sz="2400" dirty="0" smtClean="0">
                <a:latin typeface="Cambria" pitchFamily="18" charset="0"/>
              </a:rPr>
              <a:t>   Moving away from source      f = f</a:t>
            </a:r>
            <a:r>
              <a:rPr lang="en-US" sz="2400" baseline="-25000" dirty="0" smtClean="0">
                <a:latin typeface="Cambria" pitchFamily="18" charset="0"/>
              </a:rPr>
              <a:t>0 </a:t>
            </a:r>
            <a:r>
              <a:rPr lang="en-US" sz="2400" dirty="0" smtClean="0">
                <a:latin typeface="Cambria" pitchFamily="18" charset="0"/>
              </a:rPr>
              <a:t>( v - v</a:t>
            </a:r>
            <a:r>
              <a:rPr lang="en-US" sz="2400" baseline="-25000" dirty="0" smtClean="0">
                <a:latin typeface="Cambria" pitchFamily="18" charset="0"/>
              </a:rPr>
              <a:t>0</a:t>
            </a:r>
            <a:r>
              <a:rPr lang="en-US" sz="2400" dirty="0" smtClean="0">
                <a:latin typeface="Cambria" pitchFamily="18" charset="0"/>
              </a:rPr>
              <a:t> )/ (v + v </a:t>
            </a:r>
            <a:r>
              <a:rPr lang="en-US" sz="2400" baseline="-25000" dirty="0" smtClean="0">
                <a:latin typeface="Cambria" pitchFamily="18" charset="0"/>
              </a:rPr>
              <a:t>s</a:t>
            </a:r>
            <a:r>
              <a:rPr lang="en-US" sz="2400" dirty="0" smtClean="0">
                <a:latin typeface="Cambria" pitchFamily="18" charset="0"/>
              </a:rPr>
              <a:t> ) </a:t>
            </a:r>
          </a:p>
          <a:p>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smtClean="0">
                <a:latin typeface="Cambria" pitchFamily="18" charset="0"/>
              </a:rPr>
              <a:t>Result</a:t>
            </a:r>
            <a:endParaRPr lang="en-US" b="1" dirty="0">
              <a:latin typeface="Cambria" pitchFamily="18" charset="0"/>
            </a:endParaRPr>
          </a:p>
        </p:txBody>
      </p:sp>
      <p:sp>
        <p:nvSpPr>
          <p:cNvPr id="3" name="Content Placeholder 2"/>
          <p:cNvSpPr>
            <a:spLocks noGrp="1"/>
          </p:cNvSpPr>
          <p:nvPr>
            <p:ph idx="1"/>
          </p:nvPr>
        </p:nvSpPr>
        <p:spPr>
          <a:xfrm>
            <a:off x="864326" y="2415177"/>
            <a:ext cx="10515600" cy="2039258"/>
          </a:xfrm>
        </p:spPr>
        <p:style>
          <a:lnRef idx="1">
            <a:schemeClr val="accent3"/>
          </a:lnRef>
          <a:fillRef idx="2">
            <a:schemeClr val="accent3"/>
          </a:fillRef>
          <a:effectRef idx="1">
            <a:schemeClr val="accent3"/>
          </a:effectRef>
          <a:fontRef idx="minor">
            <a:schemeClr val="dk1"/>
          </a:fontRef>
        </p:style>
        <p:txBody>
          <a:bodyPr>
            <a:normAutofit/>
          </a:bodyPr>
          <a:lstStyle/>
          <a:p>
            <a:pPr algn="just">
              <a:buNone/>
            </a:pPr>
            <a:endParaRPr lang="en-US" dirty="0" smtClean="0">
              <a:latin typeface="Cambria" pitchFamily="18" charset="0"/>
            </a:endParaRPr>
          </a:p>
          <a:p>
            <a:pPr>
              <a:buNone/>
            </a:pPr>
            <a:r>
              <a:rPr lang="en-US" sz="2600" dirty="0" smtClean="0">
                <a:latin typeface="Cambria" pitchFamily="18" charset="0"/>
              </a:rPr>
              <a:t> </a:t>
            </a:r>
            <a:r>
              <a:rPr lang="en-US" sz="2400" b="1" dirty="0" smtClean="0">
                <a:latin typeface="Cambria" pitchFamily="18" charset="0"/>
              </a:rPr>
              <a:t>Detected frequency f (Hz) =_________ Hz</a:t>
            </a:r>
            <a:endParaRPr lang="en-US" sz="2600" b="1" dirty="0" smtClean="0">
              <a:latin typeface="Cambria"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graphicFrame>
        <p:nvGraphicFramePr>
          <p:cNvPr id="6" name="Object 5"/>
          <p:cNvGraphicFramePr>
            <a:graphicFrameLocks noChangeAspect="1"/>
          </p:cNvGraphicFramePr>
          <p:nvPr/>
        </p:nvGraphicFramePr>
        <p:xfrm>
          <a:off x="6038850" y="3319463"/>
          <a:ext cx="114300" cy="215900"/>
        </p:xfrm>
        <a:graphic>
          <a:graphicData uri="http://schemas.openxmlformats.org/presentationml/2006/ole">
            <p:oleObj spid="_x0000_s37889" name="Equation" r:id="rId3" imgW="114120" imgH="21564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247560"/>
            <a:ext cx="10408920" cy="1325563"/>
          </a:xfrm>
        </p:spPr>
        <p:style>
          <a:lnRef idx="2">
            <a:schemeClr val="dk1"/>
          </a:lnRef>
          <a:fillRef idx="1">
            <a:schemeClr val="lt1"/>
          </a:fillRef>
          <a:effectRef idx="0">
            <a:schemeClr val="dk1"/>
          </a:effectRef>
          <a:fontRef idx="minor">
            <a:schemeClr val="dk1"/>
          </a:fontRef>
        </p:style>
        <p:txBody>
          <a:bodyPr/>
          <a:lstStyle/>
          <a:p>
            <a:pPr algn="ctr"/>
            <a:r>
              <a:rPr lang="en-US" b="1" dirty="0">
                <a:latin typeface="Cambria" pitchFamily="18" charset="0"/>
              </a:rPr>
              <a:t>Learning Outcomes</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a:buNone/>
            </a:pPr>
            <a:r>
              <a:rPr lang="en-IN" sz="2400" dirty="0">
                <a:latin typeface="Cambria" pitchFamily="18" charset="0"/>
                <a:cs typeface="Times New Roman" pitchFamily="18" charset="0"/>
              </a:rPr>
              <a:t>On completion </a:t>
            </a:r>
            <a:r>
              <a:rPr lang="en-IN" sz="2400" dirty="0" smtClean="0">
                <a:latin typeface="Cambria" pitchFamily="18" charset="0"/>
                <a:cs typeface="Times New Roman" pitchFamily="18" charset="0"/>
              </a:rPr>
              <a:t>students </a:t>
            </a:r>
            <a:r>
              <a:rPr lang="en-IN" sz="2400" dirty="0">
                <a:latin typeface="Cambria" pitchFamily="18" charset="0"/>
                <a:cs typeface="Times New Roman" pitchFamily="18" charset="0"/>
              </a:rPr>
              <a:t>will be able to </a:t>
            </a:r>
            <a:r>
              <a:rPr lang="en-IN" sz="2400" dirty="0" smtClean="0">
                <a:latin typeface="Cambria" pitchFamily="18" charset="0"/>
                <a:cs typeface="Times New Roman" pitchFamily="18" charset="0"/>
              </a:rPr>
              <a:t>understand</a:t>
            </a:r>
          </a:p>
          <a:p>
            <a:pPr>
              <a:buNone/>
            </a:pPr>
            <a:endParaRPr lang="en-IN" sz="2400" dirty="0" smtClean="0">
              <a:latin typeface="Cambria" pitchFamily="18" charset="0"/>
              <a:cs typeface="Times New Roman" pitchFamily="18" charset="0"/>
            </a:endParaRPr>
          </a:p>
          <a:p>
            <a:pPr>
              <a:buFont typeface="Wingdings" pitchFamily="2" charset="2"/>
              <a:buChar char="v"/>
            </a:pPr>
            <a:r>
              <a:rPr lang="en-US" sz="2400" dirty="0" smtClean="0">
                <a:latin typeface="Cambria" pitchFamily="18" charset="0"/>
              </a:rPr>
              <a:t>The observed frequencies of a sound changes with the velocities of the source and the observer.</a:t>
            </a:r>
            <a:endParaRPr lang="en-IN" sz="2400" dirty="0" smtClean="0">
              <a:latin typeface="Cambria" pitchFamily="18" charset="0"/>
              <a:cs typeface="Times New Roman" pitchFamily="18" charset="0"/>
            </a:endParaRPr>
          </a:p>
          <a:p>
            <a:pPr>
              <a:buFont typeface="Wingdings" pitchFamily="2" charset="2"/>
              <a:buChar char="v"/>
            </a:pPr>
            <a:r>
              <a:rPr lang="en-US" sz="2400" dirty="0" smtClean="0">
                <a:latin typeface="Cambria" pitchFamily="18" charset="0"/>
              </a:rPr>
              <a:t>When source and observer are moving towards, the observer hears a frequency higher than the source frequency.</a:t>
            </a:r>
          </a:p>
          <a:p>
            <a:pPr>
              <a:buFont typeface="Wingdings" pitchFamily="2" charset="2"/>
              <a:buChar char="v"/>
            </a:pPr>
            <a:r>
              <a:rPr lang="en-US" sz="2400" dirty="0" smtClean="0">
                <a:latin typeface="Cambria" pitchFamily="18" charset="0"/>
              </a:rPr>
              <a:t>When they move away each other, the observer hears a frequency lower than the source frequency.</a:t>
            </a:r>
            <a:endParaRPr lang="en-IN" sz="2400" dirty="0" smtClean="0">
              <a:latin typeface="Cambria" pitchFamily="18" charset="0"/>
              <a:cs typeface="Times New Roman" pitchFamily="18" charset="0"/>
            </a:endParaRPr>
          </a:p>
          <a:p>
            <a:pPr>
              <a:buFont typeface="Wingdings" pitchFamily="2" charset="2"/>
              <a:buChar char="v"/>
            </a:pPr>
            <a:endParaRPr lang="en-IN" sz="2400" dirty="0" smtClean="0">
              <a:latin typeface="Cambria" pitchFamily="18" charset="0"/>
              <a:cs typeface="Times New Roman" pitchFamily="18" charset="0"/>
            </a:endParaRPr>
          </a:p>
          <a:p>
            <a:pPr>
              <a:buNone/>
            </a:pPr>
            <a:endParaRPr lang="en-US" sz="2400" dirty="0">
              <a:solidFill>
                <a:schemeClr val="tx1"/>
              </a:solidFill>
              <a:latin typeface="Cambria" pitchFamily="18" charset="0"/>
              <a:cs typeface="Times New Roman" pitchFamily="18" charset="0"/>
            </a:endParaRPr>
          </a:p>
          <a:p>
            <a:pPr>
              <a:buFont typeface="Wingdings" pitchFamily="2" charset="2"/>
              <a:buChar char="v"/>
            </a:pPr>
            <a:endParaRPr lang="en-US" sz="2400" dirty="0">
              <a:solidFill>
                <a:schemeClr val="tx1"/>
              </a:solidFill>
              <a:latin typeface="Cambria"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style>
          <a:lnRef idx="2">
            <a:schemeClr val="dk1"/>
          </a:lnRef>
          <a:fillRef idx="1">
            <a:schemeClr val="lt1"/>
          </a:fillRef>
          <a:effectRef idx="0">
            <a:schemeClr val="dk1"/>
          </a:effectRef>
          <a:fontRef idx="minor">
            <a:schemeClr val="dk1"/>
          </a:fontRef>
        </p:style>
        <p:txBody>
          <a:bodyPr/>
          <a:lstStyle/>
          <a:p>
            <a:pPr algn="ctr"/>
            <a:r>
              <a:rPr lang="en-US" b="1" dirty="0">
                <a:latin typeface="Cambria" pitchFamily="18" charset="0"/>
              </a:rPr>
              <a:t>Summary</a:t>
            </a:r>
          </a:p>
        </p:txBody>
      </p:sp>
      <p:sp>
        <p:nvSpPr>
          <p:cNvPr id="3" name="Content Placeholder 2"/>
          <p:cNvSpPr>
            <a:spLocks noGrp="1"/>
          </p:cNvSpPr>
          <p:nvPr>
            <p:ph idx="1"/>
          </p:nvPr>
        </p:nvSpPr>
        <p:spPr>
          <a:xfrm>
            <a:off x="825137" y="1603557"/>
            <a:ext cx="10515600" cy="4351338"/>
          </a:xfrm>
        </p:spPr>
        <p:style>
          <a:lnRef idx="2">
            <a:schemeClr val="dk1"/>
          </a:lnRef>
          <a:fillRef idx="1">
            <a:schemeClr val="lt1"/>
          </a:fillRef>
          <a:effectRef idx="0">
            <a:schemeClr val="dk1"/>
          </a:effectRef>
          <a:fontRef idx="minor">
            <a:schemeClr val="dk1"/>
          </a:fontRef>
        </p:style>
        <p:txBody>
          <a:bodyPr>
            <a:normAutofit/>
          </a:bodyPr>
          <a:lstStyle/>
          <a:p>
            <a:endParaRPr lang="en-US" sz="2400" dirty="0" smtClean="0">
              <a:latin typeface="Cambria" pitchFamily="18" charset="0"/>
            </a:endParaRPr>
          </a:p>
          <a:p>
            <a:r>
              <a:rPr lang="en-US" sz="2400" dirty="0" smtClean="0">
                <a:latin typeface="Cambria" pitchFamily="18" charset="0"/>
              </a:rPr>
              <a:t>Introduction to Doppler Effect</a:t>
            </a:r>
          </a:p>
          <a:p>
            <a:endParaRPr lang="en-US" sz="2400" dirty="0">
              <a:latin typeface="Cambria" pitchFamily="18" charset="0"/>
            </a:endParaRPr>
          </a:p>
          <a:p>
            <a:r>
              <a:rPr lang="en-US" sz="2400" dirty="0" smtClean="0">
                <a:latin typeface="Cambria" pitchFamily="18" charset="0"/>
              </a:rPr>
              <a:t>Description of Equipments.</a:t>
            </a:r>
          </a:p>
          <a:p>
            <a:endParaRPr lang="en-US" sz="2400" dirty="0">
              <a:latin typeface="Cambria" pitchFamily="18" charset="0"/>
            </a:endParaRPr>
          </a:p>
          <a:p>
            <a:r>
              <a:rPr lang="en-US" sz="2400" dirty="0">
                <a:latin typeface="Cambria" pitchFamily="18" charset="0"/>
              </a:rPr>
              <a:t>Observation table</a:t>
            </a:r>
            <a:r>
              <a:rPr lang="en-US" sz="2400" dirty="0" smtClean="0">
                <a:latin typeface="Cambria" pitchFamily="18" charset="0"/>
              </a:rPr>
              <a:t>.</a:t>
            </a:r>
          </a:p>
          <a:p>
            <a:endParaRPr lang="en-US" sz="2400" dirty="0" smtClean="0">
              <a:latin typeface="Cambria" pitchFamily="18" charset="0"/>
            </a:endParaRPr>
          </a:p>
          <a:p>
            <a:r>
              <a:rPr lang="en-US" sz="2400" dirty="0" smtClean="0">
                <a:latin typeface="Cambria" pitchFamily="18" charset="0"/>
              </a:rPr>
              <a:t>Result</a:t>
            </a:r>
          </a:p>
          <a:p>
            <a:endParaRPr lang="en-US" sz="2400" dirty="0">
              <a:latin typeface="Cambria" pitchFamily="18" charset="0"/>
            </a:endParaRPr>
          </a:p>
          <a:p>
            <a:endParaRPr lang="en-US" sz="2400" dirty="0">
              <a:latin typeface="Cambria" pitchFamily="18" charset="0"/>
            </a:endParaRPr>
          </a:p>
          <a:p>
            <a:endParaRPr lang="en-US" sz="2400"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3600" b="1" dirty="0">
                <a:latin typeface="Cambria" pitchFamily="18" charset="0"/>
                <a:cs typeface="Arial" panose="020B0604020202020204" pitchFamily="34" charset="0"/>
              </a:rPr>
              <a:t>Importance </a:t>
            </a:r>
            <a:r>
              <a:rPr lang="en-US" sz="3600" b="1" dirty="0" smtClean="0">
                <a:latin typeface="Cambria" pitchFamily="18" charset="0"/>
                <a:cs typeface="Arial" panose="020B0604020202020204" pitchFamily="34" charset="0"/>
              </a:rPr>
              <a:t>of Advanced Engineering Physics</a:t>
            </a:r>
            <a:endParaRPr lang="en-US" sz="3600" b="1" dirty="0">
              <a:latin typeface="Cambria"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342900" lvl="0" indent="-342900">
              <a:lnSpc>
                <a:spcPct val="100000"/>
              </a:lnSpc>
              <a:spcBef>
                <a:spcPts val="0"/>
              </a:spcBef>
              <a:buAutoNum type="arabicPeriod"/>
            </a:pPr>
            <a:endParaRPr lang="en-IN" dirty="0">
              <a:solidFill>
                <a:prstClr val="black"/>
              </a:solidFill>
              <a:latin typeface="Casper"/>
              <a:cs typeface="Times New Roman" pitchFamily="18" charset="0"/>
            </a:endParaRPr>
          </a:p>
          <a:p>
            <a:pPr marL="342900" lvl="0" indent="-342900" algn="just">
              <a:lnSpc>
                <a:spcPct val="150000"/>
              </a:lnSpc>
              <a:spcBef>
                <a:spcPts val="0"/>
              </a:spcBef>
            </a:pPr>
            <a:r>
              <a:rPr lang="en-IN" sz="2400" dirty="0" smtClean="0">
                <a:solidFill>
                  <a:prstClr val="black"/>
                </a:solidFill>
                <a:latin typeface="Cambria" pitchFamily="18" charset="0"/>
                <a:cs typeface="Times New Roman" pitchFamily="18" charset="0"/>
              </a:rPr>
              <a:t>The electrical devices which are used as home appliances are based on physics rules and laws.</a:t>
            </a:r>
          </a:p>
          <a:p>
            <a:pPr marL="342900" lvl="0" indent="-342900" algn="just">
              <a:lnSpc>
                <a:spcPct val="150000"/>
              </a:lnSpc>
              <a:spcBef>
                <a:spcPts val="0"/>
              </a:spcBef>
            </a:pPr>
            <a:r>
              <a:rPr lang="en-IN" sz="2400" dirty="0" smtClean="0">
                <a:solidFill>
                  <a:prstClr val="black"/>
                </a:solidFill>
                <a:latin typeface="Cambria" pitchFamily="18" charset="0"/>
                <a:cs typeface="Times New Roman" pitchFamily="18" charset="0"/>
              </a:rPr>
              <a:t>Automobile technology is based on the principle of thermodynamics.</a:t>
            </a:r>
          </a:p>
          <a:p>
            <a:pPr marL="342900" lvl="0" indent="-342900" algn="just">
              <a:lnSpc>
                <a:spcPct val="150000"/>
              </a:lnSpc>
              <a:spcBef>
                <a:spcPts val="0"/>
              </a:spcBef>
            </a:pPr>
            <a:r>
              <a:rPr lang="en-IN" sz="2400" dirty="0" smtClean="0">
                <a:solidFill>
                  <a:prstClr val="black"/>
                </a:solidFill>
                <a:latin typeface="Cambria" pitchFamily="18" charset="0"/>
                <a:cs typeface="Times New Roman" pitchFamily="18" charset="0"/>
              </a:rPr>
              <a:t>Lasers are widely used in medical sciences.</a:t>
            </a:r>
          </a:p>
          <a:p>
            <a:pPr marL="342900" lvl="0" indent="-342900" algn="just">
              <a:lnSpc>
                <a:spcPct val="150000"/>
              </a:lnSpc>
              <a:spcBef>
                <a:spcPts val="0"/>
              </a:spcBef>
            </a:pPr>
            <a:r>
              <a:rPr lang="en-IN" sz="2400" dirty="0" smtClean="0">
                <a:solidFill>
                  <a:prstClr val="black"/>
                </a:solidFill>
                <a:latin typeface="Cambria" pitchFamily="18" charset="0"/>
                <a:cs typeface="Times New Roman" pitchFamily="18" charset="0"/>
              </a:rPr>
              <a:t>Radar technology is based on the rules of Physics.</a:t>
            </a:r>
          </a:p>
          <a:p>
            <a:pPr marL="342900" lvl="0" indent="-342900" algn="just">
              <a:lnSpc>
                <a:spcPct val="150000"/>
              </a:lnSpc>
              <a:spcBef>
                <a:spcPts val="0"/>
              </a:spcBef>
            </a:pPr>
            <a:r>
              <a:rPr lang="en-IN" sz="2400" dirty="0" smtClean="0">
                <a:solidFill>
                  <a:prstClr val="black"/>
                </a:solidFill>
                <a:latin typeface="Cambria" pitchFamily="18" charset="0"/>
                <a:cs typeface="Times New Roman" pitchFamily="18" charset="0"/>
              </a:rPr>
              <a:t>Nuclear energy is used on a large scale to produce electric power.</a:t>
            </a:r>
          </a:p>
          <a:p>
            <a:pPr marL="342900" lvl="0" indent="-342900" algn="just">
              <a:lnSpc>
                <a:spcPct val="150000"/>
              </a:lnSpc>
              <a:spcBef>
                <a:spcPts val="0"/>
              </a:spcBef>
              <a:buAutoNum type="arabicPeriod"/>
            </a:pPr>
            <a:endParaRPr lang="en-IN" dirty="0">
              <a:solidFill>
                <a:prstClr val="black"/>
              </a:solidFill>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237023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107115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smtClean="0">
                <a:latin typeface="Cambria" pitchFamily="18" charset="0"/>
              </a:rPr>
              <a:t/>
            </a:r>
            <a:br>
              <a:rPr lang="en-US" dirty="0" smtClean="0">
                <a:latin typeface="Cambria" pitchFamily="18" charset="0"/>
              </a:rPr>
            </a:br>
            <a:r>
              <a:rPr lang="en-US" sz="4900" b="1" dirty="0" smtClean="0">
                <a:latin typeface="Cambria" pitchFamily="18" charset="0"/>
              </a:rPr>
              <a:t>References</a:t>
            </a:r>
            <a:endParaRPr lang="en-US" sz="4900" b="1" dirty="0">
              <a:latin typeface="Cambria" pitchFamily="18" charset="0"/>
            </a:endParaRPr>
          </a:p>
        </p:txBody>
      </p:sp>
      <p:sp>
        <p:nvSpPr>
          <p:cNvPr id="3" name="Content Placeholder 2"/>
          <p:cNvSpPr>
            <a:spLocks noGrp="1"/>
          </p:cNvSpPr>
          <p:nvPr>
            <p:ph idx="1"/>
          </p:nvPr>
        </p:nvSpPr>
        <p:spPr>
          <a:xfrm>
            <a:off x="785948" y="1802674"/>
            <a:ext cx="10515600" cy="245581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1800" dirty="0" smtClean="0">
                <a:latin typeface="Cambria" pitchFamily="18" charset="0"/>
                <a:ea typeface="Cambria" panose="02040503050406030204" pitchFamily="18" charset="0"/>
                <a:cs typeface="Times New Roman" panose="02020603050405020304" pitchFamily="18" charset="0"/>
              </a:rPr>
              <a:t>[1]  </a:t>
            </a:r>
            <a:r>
              <a:rPr lang="en-US" sz="1800" dirty="0" smtClean="0">
                <a:latin typeface="Cambria" pitchFamily="18" charset="0"/>
                <a:hlinkClick r:id="rId2"/>
              </a:rPr>
              <a:t>https://images.app.goo.gl/onXTfVDfo1WiwTcK9</a:t>
            </a:r>
            <a:endParaRPr lang="en-IN" sz="1800" dirty="0" smtClean="0">
              <a:latin typeface="Cambria" pitchFamily="18" charset="0"/>
              <a:hlinkClick r:id="rId3"/>
            </a:endParaRPr>
          </a:p>
          <a:p>
            <a:pPr marL="0" indent="0">
              <a:buNone/>
            </a:pPr>
            <a:r>
              <a:rPr lang="en-IN" sz="1800" dirty="0" smtClean="0">
                <a:latin typeface="Cambria" pitchFamily="18" charset="0"/>
                <a:ea typeface="Cambria" panose="02040503050406030204" pitchFamily="18" charset="0"/>
                <a:cs typeface="Times New Roman" panose="02020603050405020304" pitchFamily="18" charset="0"/>
              </a:rPr>
              <a:t>[2] </a:t>
            </a:r>
            <a:r>
              <a:rPr lang="en-US" sz="1800" dirty="0" smtClean="0">
                <a:latin typeface="Cambria" pitchFamily="18" charset="0"/>
                <a:ea typeface="Cambria" panose="02040503050406030204" pitchFamily="18" charset="0"/>
                <a:hlinkClick r:id="rId3"/>
              </a:rPr>
              <a:t>  </a:t>
            </a:r>
            <a:r>
              <a:rPr lang="en-US" sz="1800" dirty="0" smtClean="0">
                <a:latin typeface="Cambria" pitchFamily="18" charset="0"/>
                <a:hlinkClick r:id="rId3"/>
              </a:rPr>
              <a:t>https://in.pinterest.com/pin/842243567793191631/</a:t>
            </a:r>
            <a:endParaRPr lang="en-US" sz="1800" dirty="0" smtClean="0">
              <a:latin typeface="Cambria" pitchFamily="18" charset="0"/>
              <a:hlinkClick r:id="rId4"/>
            </a:endParaRPr>
          </a:p>
          <a:p>
            <a:pPr marL="0" indent="0">
              <a:buNone/>
            </a:pPr>
            <a:r>
              <a:rPr lang="en-IN" sz="1800" dirty="0" smtClean="0">
                <a:latin typeface="Cambria" pitchFamily="18" charset="0"/>
                <a:ea typeface="Cambria" panose="02040503050406030204" pitchFamily="18" charset="0"/>
                <a:cs typeface="Times New Roman" panose="02020603050405020304" pitchFamily="18" charset="0"/>
              </a:rPr>
              <a:t>[3]</a:t>
            </a:r>
            <a:r>
              <a:rPr lang="en-US" sz="1800" dirty="0" smtClean="0">
                <a:latin typeface="Cambria" pitchFamily="18" charset="0"/>
                <a:hlinkClick r:id="rId5"/>
              </a:rPr>
              <a:t>  https://hearinghealthmatters.org/waynesworld/files/2016/11/Figure-2.jpeg</a:t>
            </a:r>
            <a:endParaRPr lang="en-US" sz="1800" dirty="0" smtClean="0">
              <a:latin typeface="Cambria" pitchFamily="18" charset="0"/>
            </a:endParaRPr>
          </a:p>
          <a:p>
            <a:pPr marL="0" indent="0">
              <a:buNone/>
            </a:pPr>
            <a:r>
              <a:rPr lang="en-IN" sz="1800" dirty="0" smtClean="0">
                <a:latin typeface="Cambria" pitchFamily="18" charset="0"/>
                <a:ea typeface="Cambria" panose="02040503050406030204" pitchFamily="18" charset="0"/>
                <a:cs typeface="Times New Roman" panose="02020603050405020304" pitchFamily="18" charset="0"/>
              </a:rPr>
              <a:t>[4]</a:t>
            </a:r>
            <a:r>
              <a:rPr lang="en-US" sz="1800" dirty="0" smtClean="0">
                <a:latin typeface="Cambria" pitchFamily="18" charset="0"/>
                <a:hlinkClick r:id="rId6"/>
              </a:rPr>
              <a:t>      </a:t>
            </a:r>
            <a:r>
              <a:rPr lang="en-US" sz="1800" dirty="0" smtClean="0">
                <a:latin typeface="Cambria" pitchFamily="18" charset="0"/>
                <a:hlinkClick r:id="rId7"/>
              </a:rPr>
              <a:t>http://buphy.bu.edu/~</a:t>
            </a:r>
            <a:r>
              <a:rPr lang="en-US" sz="1800" dirty="0" smtClean="0">
                <a:latin typeface="Cambria" pitchFamily="18" charset="0"/>
                <a:hlinkClick r:id="rId7"/>
              </a:rPr>
              <a:t>duffy/PY105/34b.GIF</a:t>
            </a:r>
            <a:endParaRPr lang="en-US" sz="1800" dirty="0" smtClean="0">
              <a:latin typeface="Cambria" pitchFamily="18" charset="0"/>
            </a:endParaRPr>
          </a:p>
          <a:p>
            <a:pPr marL="0" indent="0">
              <a:buNone/>
            </a:pPr>
            <a:r>
              <a:rPr lang="en-IN" sz="1800" dirty="0" smtClean="0">
                <a:latin typeface="Cambria" pitchFamily="18" charset="0"/>
                <a:ea typeface="Cambria" panose="02040503050406030204" pitchFamily="18" charset="0"/>
                <a:cs typeface="Times New Roman" panose="02020603050405020304" pitchFamily="18" charset="0"/>
              </a:rPr>
              <a:t>[5]</a:t>
            </a:r>
            <a:r>
              <a:rPr lang="en-US" sz="1800" dirty="0" smtClean="0">
                <a:latin typeface="Cambria" pitchFamily="18" charset="0"/>
                <a:ea typeface="Cambria" panose="02040503050406030204" pitchFamily="18" charset="0"/>
                <a:cs typeface="Times New Roman" panose="02020603050405020304" pitchFamily="18" charset="0"/>
              </a:rPr>
              <a:t> </a:t>
            </a:r>
            <a:r>
              <a:rPr lang="en-US" sz="1800" dirty="0" smtClean="0">
                <a:latin typeface="Cambria" pitchFamily="18" charset="0"/>
                <a:hlinkClick r:id="rId8"/>
              </a:rPr>
              <a:t>http</a:t>
            </a:r>
            <a:r>
              <a:rPr lang="en-US" sz="1800" dirty="0" smtClean="0">
                <a:latin typeface="Cambria" pitchFamily="18" charset="0"/>
                <a:hlinkClick r:id="rId8"/>
              </a:rPr>
              <a:t>://a-levelphysicstutor.com/images/waves/dopp-redshift01.jpg</a:t>
            </a:r>
            <a:endParaRPr lang="en-US" sz="1800" dirty="0" smtClean="0">
              <a:latin typeface="Cambria" pitchFamily="18" charset="0"/>
            </a:endParaRPr>
          </a:p>
          <a:p>
            <a:pPr marL="0" indent="0">
              <a:buNone/>
            </a:pPr>
            <a:endParaRPr lang="en-US" sz="2400" dirty="0" smtClean="0"/>
          </a:p>
          <a:p>
            <a:pPr marL="0" indent="0">
              <a:buNone/>
            </a:pPr>
            <a:endParaRPr lang="en-US" sz="2400" dirty="0" smtClean="0">
              <a:hlinkClick r:id="rId6"/>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1306286"/>
          </a:xfrm>
        </p:spPr>
        <p:style>
          <a:lnRef idx="2">
            <a:schemeClr val="dk1"/>
          </a:lnRef>
          <a:fillRef idx="1">
            <a:schemeClr val="lt1"/>
          </a:fillRef>
          <a:effectRef idx="0">
            <a:schemeClr val="dk1"/>
          </a:effectRef>
          <a:fontRef idx="minor">
            <a:schemeClr val="dk1"/>
          </a:fontRef>
        </p:style>
        <p:txBody>
          <a:bodyPr>
            <a:normAutofit/>
          </a:bodyPr>
          <a:lstStyle/>
          <a:p>
            <a:r>
              <a:rPr lang="en-US" b="1" dirty="0" smtClean="0">
                <a:latin typeface="Cambria" pitchFamily="18" charset="0"/>
                <a:cs typeface="Times New Roman" pitchFamily="18" charset="0"/>
              </a:rPr>
              <a:t>              </a:t>
            </a:r>
            <a:br>
              <a:rPr lang="en-US" b="1" dirty="0" smtClean="0">
                <a:latin typeface="Cambria" pitchFamily="18" charset="0"/>
                <a:cs typeface="Times New Roman" pitchFamily="18" charset="0"/>
              </a:rPr>
            </a:br>
            <a:r>
              <a:rPr lang="en-US" b="1" dirty="0" smtClean="0">
                <a:latin typeface="Cambria" pitchFamily="18" charset="0"/>
                <a:cs typeface="Times New Roman" pitchFamily="18" charset="0"/>
              </a:rPr>
              <a:t>              Simulation and video links </a:t>
            </a:r>
            <a:endParaRPr lang="en-US" dirty="0">
              <a:latin typeface="Cambria" pitchFamily="18" charset="0"/>
            </a:endParaRPr>
          </a:p>
        </p:txBody>
      </p:sp>
      <p:sp>
        <p:nvSpPr>
          <p:cNvPr id="3" name="Content Placeholder 2"/>
          <p:cNvSpPr>
            <a:spLocks noGrp="1"/>
          </p:cNvSpPr>
          <p:nvPr>
            <p:ph idx="1"/>
          </p:nvPr>
        </p:nvSpPr>
        <p:spPr>
          <a:xfrm>
            <a:off x="838200" y="1658983"/>
            <a:ext cx="10515600" cy="4754880"/>
          </a:xfrm>
        </p:spPr>
        <p:style>
          <a:lnRef idx="2">
            <a:schemeClr val="dk1"/>
          </a:lnRef>
          <a:fillRef idx="1">
            <a:schemeClr val="lt1"/>
          </a:fillRef>
          <a:effectRef idx="0">
            <a:schemeClr val="dk1"/>
          </a:effectRef>
          <a:fontRef idx="minor">
            <a:schemeClr val="dk1"/>
          </a:fontRef>
        </p:style>
        <p:txBody>
          <a:bodyPr>
            <a:noAutofit/>
          </a:bodyPr>
          <a:lstStyle/>
          <a:p>
            <a:pPr algn="just">
              <a:lnSpc>
                <a:spcPct val="150000"/>
              </a:lnSpc>
            </a:pPr>
            <a:endParaRPr lang="en-US" sz="2400" b="1" dirty="0" smtClean="0">
              <a:cs typeface="Times New Roman" pitchFamily="18" charset="0"/>
            </a:endParaRPr>
          </a:p>
          <a:p>
            <a:pPr algn="just">
              <a:lnSpc>
                <a:spcPct val="150000"/>
              </a:lnSpc>
            </a:pPr>
            <a:r>
              <a:rPr lang="en-US" sz="2400" b="1" dirty="0" smtClean="0">
                <a:latin typeface="Cambria" pitchFamily="18" charset="0"/>
                <a:cs typeface="Times New Roman" pitchFamily="18" charset="0"/>
              </a:rPr>
              <a:t>Simulation Link:-</a:t>
            </a:r>
          </a:p>
          <a:p>
            <a:pPr algn="just">
              <a:lnSpc>
                <a:spcPct val="150000"/>
              </a:lnSpc>
              <a:buNone/>
            </a:pPr>
            <a:r>
              <a:rPr lang="en-US" sz="2400" dirty="0" smtClean="0">
                <a:hlinkClick r:id="rId2"/>
              </a:rPr>
              <a:t>https://vlab.amrita.edu/?sub=1&amp;brch=201&amp;sim=368&amp;cnt=2</a:t>
            </a:r>
            <a:r>
              <a:rPr lang="en-US" sz="2400" b="1" dirty="0" smtClean="0">
                <a:cs typeface="Times New Roman" pitchFamily="18" charset="0"/>
              </a:rPr>
              <a:t>	</a:t>
            </a:r>
          </a:p>
          <a:p>
            <a:pPr algn="just">
              <a:lnSpc>
                <a:spcPct val="150000"/>
              </a:lnSpc>
            </a:pPr>
            <a:r>
              <a:rPr lang="en-US" sz="2400" b="1" dirty="0" smtClean="0">
                <a:latin typeface="Cambria" pitchFamily="18" charset="0"/>
                <a:cs typeface="Times New Roman" pitchFamily="18" charset="0"/>
              </a:rPr>
              <a:t>Link for related video</a:t>
            </a:r>
            <a:r>
              <a:rPr lang="en-US" sz="2400" dirty="0" smtClean="0">
                <a:latin typeface="Cambria" pitchFamily="18" charset="0"/>
                <a:cs typeface="Times New Roman" pitchFamily="18" charset="0"/>
              </a:rPr>
              <a:t>: -</a:t>
            </a:r>
          </a:p>
          <a:p>
            <a:pPr marL="457200" indent="-457200" algn="just">
              <a:lnSpc>
                <a:spcPct val="150000"/>
              </a:lnSpc>
              <a:buFont typeface="+mj-lt"/>
              <a:buAutoNum type="arabicPeriod"/>
            </a:pPr>
            <a:r>
              <a:rPr lang="en-US" sz="2400" dirty="0" smtClean="0">
                <a:hlinkClick r:id="rId3"/>
              </a:rPr>
              <a:t>https://youtu.be/VcwZ3N9anzc</a:t>
            </a:r>
            <a:endParaRPr lang="en-US" sz="2400" dirty="0" smtClean="0"/>
          </a:p>
          <a:p>
            <a:pPr marL="457200" indent="-457200" algn="just">
              <a:lnSpc>
                <a:spcPct val="150000"/>
              </a:lnSpc>
              <a:buFont typeface="+mj-lt"/>
              <a:buAutoNum type="arabicPeriod"/>
            </a:pPr>
            <a:r>
              <a:rPr lang="en-US" sz="2400" dirty="0" smtClean="0">
                <a:hlinkClick r:id="rId4"/>
              </a:rPr>
              <a:t>https://youtu.be/vDvIhiCnatE</a:t>
            </a:r>
            <a:endParaRPr lang="en-US" sz="2400" dirty="0" smtClean="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2049" name="CorelDRAW" r:id="rId3" imgW="2169000" imgH="2169360" progId="">
                <p:embed/>
              </p:oleObj>
            </a:graphicData>
          </a:graphic>
        </p:graphicFrame>
      </p:grpSp>
      <p:sp>
        <p:nvSpPr>
          <p:cNvPr id="2" name="Rectangle 1"/>
          <p:cNvSpPr/>
          <p:nvPr/>
        </p:nvSpPr>
        <p:spPr>
          <a:xfrm>
            <a:off x="4114005" y="5394449"/>
            <a:ext cx="3623171" cy="369332"/>
          </a:xfrm>
          <a:prstGeom prst="rect">
            <a:avLst/>
          </a:prstGeom>
        </p:spPr>
        <p:txBody>
          <a:bodyPr wrap="none">
            <a:spAutoFit/>
          </a:bodyPr>
          <a:lstStyle/>
          <a:p>
            <a:r>
              <a:rPr lang="en-US" dirty="0">
                <a:ea typeface="Segoe UI" panose="020B0502040204020203" pitchFamily="34" charset="0"/>
                <a:cs typeface="Segoe UI" panose="020B0502040204020203" pitchFamily="34" charset="0"/>
              </a:rPr>
              <a:t>For </a:t>
            </a:r>
            <a:r>
              <a:rPr lang="en-US" dirty="0" smtClean="0">
                <a:ea typeface="Segoe UI" panose="020B0502040204020203" pitchFamily="34" charset="0"/>
                <a:cs typeface="Segoe UI" panose="020B0502040204020203" pitchFamily="34" charset="0"/>
              </a:rPr>
              <a:t>queries:Sanjoli.e8737@cumail.in</a:t>
            </a:r>
            <a:endParaRPr lang="en-US" dirty="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287717" y="1297692"/>
            <a:ext cx="4456567" cy="1328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a:ea typeface="Karla" pitchFamily="2" charset="0"/>
                <a:cs typeface="Karla" pitchFamily="2" charset="0"/>
              </a:rPr>
              <a:t/>
            </a:r>
            <a:br>
              <a:rPr lang="en-US" sz="4400" b="1" dirty="0">
                <a:latin typeface="Casper Bold"/>
                <a:ea typeface="Karla" pitchFamily="2" charset="0"/>
                <a:cs typeface="Karla" pitchFamily="2" charset="0"/>
              </a:rPr>
            </a:br>
            <a:endParaRPr lang="en-US" sz="4400" dirty="0">
              <a:latin typeface="Casper Bold"/>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30311" y="1429553"/>
            <a:ext cx="7199289" cy="3785652"/>
          </a:xfrm>
          <a:prstGeom prst="rect">
            <a:avLst/>
          </a:prstGeom>
        </p:spPr>
        <p:txBody>
          <a:bodyPr wrap="square">
            <a:spAutoFit/>
          </a:bodyPr>
          <a:lstStyle/>
          <a:p>
            <a:endParaRPr lang="en-US" sz="2400" dirty="0"/>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train engineering students in </a:t>
            </a:r>
            <a:r>
              <a:rPr lang="en-IN" sz="2400" dirty="0" smtClean="0">
                <a:latin typeface="Cambria" panose="02040503050406030204" pitchFamily="18" charset="0"/>
                <a:ea typeface="Cambria" panose="02040503050406030204" pitchFamily="18" charset="0"/>
              </a:rPr>
              <a:t>basics </a:t>
            </a:r>
            <a:r>
              <a:rPr lang="en-IN" sz="2400" dirty="0">
                <a:latin typeface="Cambria" panose="02040503050406030204" pitchFamily="18" charset="0"/>
                <a:ea typeface="Cambria" panose="02040503050406030204" pitchFamily="18" charset="0"/>
              </a:rPr>
              <a:t>of measurements and the instruments.</a:t>
            </a:r>
            <a:endParaRPr lang="en-US" sz="2400" dirty="0">
              <a:latin typeface="Cambria" panose="02040503050406030204" pitchFamily="18" charset="0"/>
              <a:ea typeface="Cambria" panose="02040503050406030204" pitchFamily="18" charset="0"/>
            </a:endParaRPr>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give practical training on basic Physics experiments which are useful to engineers.</a:t>
            </a:r>
            <a:endParaRPr lang="en-US" sz="2400" dirty="0">
              <a:latin typeface="Cambria" panose="02040503050406030204" pitchFamily="18" charset="0"/>
              <a:ea typeface="Cambria" panose="02040503050406030204" pitchFamily="18" charset="0"/>
            </a:endParaRPr>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 </a:t>
            </a:r>
            <a:r>
              <a:rPr lang="en-IN" sz="2400" dirty="0" smtClean="0">
                <a:latin typeface="Cambria" panose="02040503050406030204" pitchFamily="18" charset="0"/>
                <a:ea typeface="Cambria" panose="02040503050406030204" pitchFamily="18" charset="0"/>
              </a:rPr>
              <a:t>To </a:t>
            </a:r>
            <a:r>
              <a:rPr lang="en-IN" sz="2400" dirty="0">
                <a:latin typeface="Cambria" panose="02040503050406030204" pitchFamily="18" charset="0"/>
                <a:ea typeface="Cambria" panose="02040503050406030204" pitchFamily="18" charset="0"/>
              </a:rPr>
              <a:t>equip the students with practical knowledge in electronics and optics.</a:t>
            </a:r>
            <a:endParaRPr lang="en-US" sz="2400" dirty="0">
              <a:latin typeface="Cambria" panose="02040503050406030204" pitchFamily="18" charset="0"/>
              <a:ea typeface="Cambria" panose="02040503050406030204" pitchFamily="18" charset="0"/>
            </a:endParaRPr>
          </a:p>
        </p:txBody>
      </p:sp>
      <p:sp>
        <p:nvSpPr>
          <p:cNvPr id="4" name="TextBox 3"/>
          <p:cNvSpPr txBox="1"/>
          <p:nvPr/>
        </p:nvSpPr>
        <p:spPr>
          <a:xfrm>
            <a:off x="2347416" y="423081"/>
            <a:ext cx="6741994"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COURSE OBJECTIVES</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pic>
        <p:nvPicPr>
          <p:cNvPr id="7" name="Picture 6" descr="images.jpg"/>
          <p:cNvPicPr>
            <a:picLocks noChangeAspect="1"/>
          </p:cNvPicPr>
          <p:nvPr/>
        </p:nvPicPr>
        <p:blipFill>
          <a:blip r:embed="rId2"/>
          <a:stretch>
            <a:fillRect/>
          </a:stretch>
        </p:blipFill>
        <p:spPr>
          <a:xfrm>
            <a:off x="8739957" y="1593670"/>
            <a:ext cx="2990489" cy="333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9261566" y="5421086"/>
            <a:ext cx="1267097" cy="369332"/>
          </a:xfrm>
          <a:prstGeom prst="rect">
            <a:avLst/>
          </a:prstGeom>
          <a:noFill/>
        </p:spPr>
        <p:txBody>
          <a:bodyPr wrap="square" rtlCol="0">
            <a:spAutoFit/>
          </a:bodyPr>
          <a:lstStyle/>
          <a:p>
            <a:r>
              <a:rPr lang="en-US" dirty="0" smtClean="0"/>
              <a:t>Figure 1 [1]</a:t>
            </a:r>
            <a:endParaRPr lang="en-US" dirty="0"/>
          </a:p>
        </p:txBody>
      </p:sp>
    </p:spTree>
    <p:extLst>
      <p:ext uri="{BB962C8B-B14F-4D97-AF65-F5344CB8AC3E}">
        <p14:creationId xmlns:p14="http://schemas.microsoft.com/office/powerpoint/2010/main" xmlns="" val="956549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6" name="Table 5"/>
          <p:cNvGraphicFramePr>
            <a:graphicFrameLocks noGrp="1"/>
          </p:cNvGraphicFramePr>
          <p:nvPr>
            <p:extLst/>
          </p:nvPr>
        </p:nvGraphicFramePr>
        <p:xfrm>
          <a:off x="0" y="1115569"/>
          <a:ext cx="7219478" cy="5742431"/>
        </p:xfrm>
        <a:graphic>
          <a:graphicData uri="http://schemas.openxmlformats.org/drawingml/2006/table">
            <a:tbl>
              <a:tblPr firstRow="1" firstCol="1" bandRow="1">
                <a:tableStyleId>{5940675A-B579-460E-94D1-54222C63F5DA}</a:tableStyleId>
              </a:tblPr>
              <a:tblGrid>
                <a:gridCol w="1090071"/>
                <a:gridCol w="4812914"/>
                <a:gridCol w="1316493"/>
              </a:tblGrid>
              <a:tr h="950865">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CO Number</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Title </a:t>
                      </a:r>
                      <a:endParaRPr lang="en-US" sz="1800" b="0" dirty="0" smtClean="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IN" sz="1800" kern="1200" dirty="0" smtClean="0">
                          <a:solidFill>
                            <a:schemeClr val="tx1"/>
                          </a:solidFill>
                          <a:effectLst/>
                          <a:latin typeface="Cambria" panose="02040503050406030204" pitchFamily="18" charset="0"/>
                          <a:ea typeface="Cambria" panose="02040503050406030204" pitchFamily="18" charset="0"/>
                          <a:cs typeface="+mn-cs"/>
                        </a:rPr>
                        <a:t>On completion of this course, the students are expected to learn</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Level </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208595">
                <a:tc>
                  <a:txBody>
                    <a:bodyPr/>
                    <a:lstStyle/>
                    <a:p>
                      <a:pPr marL="0" marR="0">
                        <a:lnSpc>
                          <a:spcPct val="115000"/>
                        </a:lnSpc>
                        <a:spcBef>
                          <a:spcPts val="0"/>
                        </a:spcBef>
                        <a:spcAft>
                          <a:spcPts val="0"/>
                        </a:spcAft>
                      </a:pPr>
                      <a:r>
                        <a:rPr lang="en-US" sz="1800" b="0" dirty="0" smtClean="0">
                          <a:solidFill>
                            <a:schemeClr val="tx1"/>
                          </a:solidFill>
                          <a:effectLst/>
                          <a:latin typeface="Cambria" panose="02040503050406030204" pitchFamily="18" charset="0"/>
                          <a:ea typeface="Cambria" panose="02040503050406030204" pitchFamily="18" charset="0"/>
                        </a:rPr>
                        <a:t>CO1</a:t>
                      </a:r>
                      <a:endParaRPr lang="en-US"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solidFill>
                            <a:srgbClr val="000000"/>
                          </a:solidFill>
                          <a:effectLst/>
                          <a:latin typeface="Cambria" panose="02040503050406030204" pitchFamily="18" charset="0"/>
                          <a:ea typeface="Cambria" panose="02040503050406030204" pitchFamily="18" charset="0"/>
                        </a:rPr>
                        <a:t>It will provide the modest experience that allows students to develop and improve their experimental skills and develop ability to analyze data.</a:t>
                      </a:r>
                      <a:endParaRPr lang="en-US" sz="1800" dirty="0" smtClean="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txBody>
                  <a:tcPr marL="68580" marR="68580" marT="0" marB="0"/>
                </a:tc>
              </a:tr>
              <a:tr h="1929292">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CO2</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effectLst/>
                          <a:latin typeface="Cambria" panose="02040503050406030204" pitchFamily="18" charset="0"/>
                          <a:ea typeface="Cambria" panose="02040503050406030204" pitchFamily="18" charset="0"/>
                        </a:rPr>
                        <a:t>Ability to demonstrate the practical skill on measurements and instrumentation techniques of some Physics experiments. Students will develop the ability to use appropriate physical concepts to obtain quantitative solutions to problems in physics.</a:t>
                      </a:r>
                    </a:p>
                    <a:p>
                      <a:pPr marL="0" marR="0" lvl="0" indent="0" algn="just">
                        <a:buFont typeface="+mj-lt"/>
                        <a:buNone/>
                      </a:pPr>
                      <a:endParaRPr lang="en-US" sz="1800" dirty="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txBody>
                  <a:tcPr marL="68580" marR="68580" marT="0" marB="0"/>
                </a:tc>
              </a:tr>
              <a:tr h="1653679">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CO3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solidFill>
                            <a:srgbClr val="1A1A1A"/>
                          </a:solidFill>
                          <a:effectLst/>
                          <a:latin typeface="Cambria" panose="02040503050406030204" pitchFamily="18" charset="0"/>
                          <a:ea typeface="Cambria" panose="02040503050406030204" pitchFamily="18" charset="0"/>
                        </a:rPr>
                        <a:t>Students will demonstrate basic experimental skills by setting up laboratory equipment safely and efficiently, plan and carry out experimental procedures, and report verbally and in written language the results of the experiment. </a:t>
                      </a:r>
                      <a:endParaRPr lang="en-US" sz="1800" dirty="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bl>
          </a:graphicData>
        </a:graphic>
      </p:graphicFrame>
      <p:sp>
        <p:nvSpPr>
          <p:cNvPr id="8" name="Rectangle 7"/>
          <p:cNvSpPr/>
          <p:nvPr/>
        </p:nvSpPr>
        <p:spPr>
          <a:xfrm>
            <a:off x="859536" y="182880"/>
            <a:ext cx="5870448" cy="769441"/>
          </a:xfrm>
          <a:prstGeom prst="rect">
            <a:avLst/>
          </a:prstGeom>
        </p:spPr>
        <p:txBody>
          <a:bodyPr wrap="square">
            <a:spAutoFit/>
          </a:bodyPr>
          <a:lstStyle/>
          <a:p>
            <a:pPr algn="ctr"/>
            <a:r>
              <a:rPr lang="en-IN" sz="4400" b="1" dirty="0" smtClean="0">
                <a:latin typeface="Cambria" panose="02040503050406030204" pitchFamily="18" charset="0"/>
                <a:ea typeface="Cambria" panose="02040503050406030204" pitchFamily="18" charset="0"/>
              </a:rPr>
              <a:t>COURSE OUTCOMES</a:t>
            </a:r>
            <a:endParaRPr lang="en-US" sz="4400" dirty="0">
              <a:latin typeface="Cambria" panose="02040503050406030204" pitchFamily="18" charset="0"/>
              <a:ea typeface="Cambria" panose="02040503050406030204" pitchFamily="18" charset="0"/>
            </a:endParaRPr>
          </a:p>
        </p:txBody>
      </p:sp>
      <p:pic>
        <p:nvPicPr>
          <p:cNvPr id="10242" name="Picture 2" descr="physics labs, fun physics labs, college physics experiments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19478" y="1115568"/>
            <a:ext cx="4587008" cy="497433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8038530" y="6356350"/>
            <a:ext cx="1910687" cy="338554"/>
          </a:xfrm>
          <a:prstGeom prst="rect">
            <a:avLst/>
          </a:prstGeom>
          <a:noFill/>
        </p:spPr>
        <p:txBody>
          <a:bodyPr wrap="square" rtlCol="0">
            <a:spAutoFit/>
          </a:bodyPr>
          <a:lstStyle/>
          <a:p>
            <a:r>
              <a:rPr lang="en-US" sz="1600" dirty="0" smtClean="0">
                <a:latin typeface="Cambria" panose="02040503050406030204" pitchFamily="18" charset="0"/>
                <a:ea typeface="Cambria" panose="02040503050406030204" pitchFamily="18" charset="0"/>
              </a:rPr>
              <a:t>Figure 2 [2]</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4208241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
        <p:nvSpPr>
          <p:cNvPr id="6" name="Rectangle 5"/>
          <p:cNvSpPr/>
          <p:nvPr/>
        </p:nvSpPr>
        <p:spPr>
          <a:xfrm>
            <a:off x="1436914" y="404949"/>
            <a:ext cx="8177349" cy="769441"/>
          </a:xfrm>
          <a:prstGeom prst="rect">
            <a:avLst/>
          </a:prstGeom>
        </p:spPr>
        <p:txBody>
          <a:bodyPr wrap="square">
            <a:spAutoFit/>
          </a:bodyPr>
          <a:lstStyle/>
          <a:p>
            <a:pPr algn="ctr"/>
            <a:r>
              <a:rPr lang="en-US" sz="4400" b="1" dirty="0" smtClean="0">
                <a:latin typeface="Cambria" panose="02040503050406030204" pitchFamily="18" charset="0"/>
                <a:ea typeface="Cambria" panose="02040503050406030204" pitchFamily="18" charset="0"/>
                <a:cs typeface="Times New Roman" pitchFamily="18" charset="0"/>
              </a:rPr>
              <a:t>           LIST OF EXPERIMENTS </a:t>
            </a:r>
            <a:endParaRPr lang="en-US" sz="4400" dirty="0">
              <a:latin typeface="Cambria" panose="02040503050406030204" pitchFamily="18" charset="0"/>
              <a:ea typeface="Cambria" panose="02040503050406030204" pitchFamily="18" charset="0"/>
            </a:endParaRPr>
          </a:p>
        </p:txBody>
      </p:sp>
      <p:sp>
        <p:nvSpPr>
          <p:cNvPr id="7" name="AutoShape 2" descr="LASER shines on Munich – Physics Wor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ASER shines on Munich – Physics Worl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bstract red laser beam transparent isolated on Vector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half" idx="2"/>
          </p:nvPr>
        </p:nvSpPr>
        <p:spPr>
          <a:xfrm>
            <a:off x="765175" y="1249730"/>
            <a:ext cx="10193977" cy="5608270"/>
          </a:xfrm>
        </p:spPr>
        <p:txBody>
          <a:bodyPr>
            <a:normAutofit lnSpcReduction="10000"/>
          </a:bodyPr>
          <a:lstStyle/>
          <a:p>
            <a:pPr marL="285750" indent="-285750">
              <a:lnSpc>
                <a:spcPct val="100000"/>
              </a:lnSpc>
              <a:buFont typeface="Wingdings" pitchFamily="2" charset="2"/>
              <a:buChar char="v"/>
            </a:pPr>
            <a:r>
              <a:rPr lang="en-US" sz="2400" dirty="0" smtClean="0">
                <a:latin typeface="Cambria" pitchFamily="18" charset="0"/>
              </a:rPr>
              <a:t>To determine the Hall Voltage and Hall Coefficient Using Hall Effect</a:t>
            </a:r>
            <a:r>
              <a:rPr lang="en-IN" sz="2400" dirty="0" smtClean="0">
                <a:latin typeface="Cambria" pitchFamily="18" charset="0"/>
                <a:ea typeface="Cambria" panose="02040503050406030204" pitchFamily="18" charset="0"/>
              </a:rPr>
              <a:t>.</a:t>
            </a:r>
          </a:p>
          <a:p>
            <a:pPr marL="285750" indent="-285750">
              <a:lnSpc>
                <a:spcPct val="100000"/>
              </a:lnSpc>
              <a:buFont typeface="Wingdings" pitchFamily="2" charset="2"/>
              <a:buChar char="v"/>
            </a:pPr>
            <a:r>
              <a:rPr lang="en-US" sz="2400" dirty="0" smtClean="0">
                <a:latin typeface="Cambria" pitchFamily="18" charset="0"/>
              </a:rPr>
              <a:t>To determine the resistivity of semiconductors by four probe Method.</a:t>
            </a:r>
          </a:p>
          <a:p>
            <a:pPr marL="285750" indent="-285750">
              <a:lnSpc>
                <a:spcPct val="100000"/>
              </a:lnSpc>
              <a:buFont typeface="Wingdings" pitchFamily="2" charset="2"/>
              <a:buChar char="v"/>
            </a:pPr>
            <a:r>
              <a:rPr lang="en-US" sz="2400" dirty="0" smtClean="0">
                <a:latin typeface="Cambria" pitchFamily="18" charset="0"/>
              </a:rPr>
              <a:t>To draw the static current- voltage characteristics of a Zener diode.</a:t>
            </a:r>
          </a:p>
          <a:p>
            <a:pPr marL="285750" indent="-285750">
              <a:lnSpc>
                <a:spcPct val="100000"/>
              </a:lnSpc>
              <a:buFont typeface="Wingdings" pitchFamily="2" charset="2"/>
              <a:buChar char="v"/>
            </a:pPr>
            <a:r>
              <a:rPr lang="en-US" sz="2400" dirty="0" smtClean="0">
                <a:latin typeface="Cambria" pitchFamily="18" charset="0"/>
              </a:rPr>
              <a:t>To calculate the frequencies at constant intensity for material using photoelectric effect.</a:t>
            </a:r>
          </a:p>
          <a:p>
            <a:pPr marL="285750" indent="-285750">
              <a:lnSpc>
                <a:spcPct val="100000"/>
              </a:lnSpc>
              <a:buFont typeface="Wingdings" pitchFamily="2" charset="2"/>
              <a:buChar char="v"/>
            </a:pPr>
            <a:r>
              <a:rPr lang="en-US" sz="2400" dirty="0" smtClean="0">
                <a:latin typeface="Cambria" pitchFamily="18" charset="0"/>
              </a:rPr>
              <a:t>To determine the diffraction using LASER beam and find the grating element of diffraction grating.</a:t>
            </a:r>
          </a:p>
          <a:p>
            <a:pPr marL="285750" indent="-285750">
              <a:lnSpc>
                <a:spcPct val="100000"/>
              </a:lnSpc>
              <a:buFont typeface="Wingdings" pitchFamily="2" charset="2"/>
              <a:buChar char="v"/>
            </a:pPr>
            <a:r>
              <a:rPr lang="en-US" sz="2400" dirty="0" smtClean="0">
                <a:latin typeface="Cambria" pitchFamily="18" charset="0"/>
              </a:rPr>
              <a:t>To determine the numerical aperture of optical Fiber.</a:t>
            </a:r>
          </a:p>
          <a:p>
            <a:pPr marL="285750" indent="-285750">
              <a:lnSpc>
                <a:spcPct val="100000"/>
              </a:lnSpc>
              <a:buFont typeface="Wingdings" pitchFamily="2" charset="2"/>
              <a:buChar char="v"/>
            </a:pPr>
            <a:r>
              <a:rPr lang="en-US" sz="2400" dirty="0" smtClean="0">
                <a:latin typeface="Cambria" pitchFamily="18" charset="0"/>
              </a:rPr>
              <a:t>To find the divergence of LASER beam.</a:t>
            </a:r>
          </a:p>
          <a:p>
            <a:pPr marL="285750" indent="-285750">
              <a:lnSpc>
                <a:spcPct val="100000"/>
              </a:lnSpc>
              <a:buFont typeface="Wingdings" pitchFamily="2" charset="2"/>
              <a:buChar char="v"/>
            </a:pPr>
            <a:r>
              <a:rPr lang="en-US" sz="2400" dirty="0" smtClean="0">
                <a:latin typeface="Cambria" pitchFamily="18" charset="0"/>
              </a:rPr>
              <a:t>Determination of ‘h’ using photocell.</a:t>
            </a:r>
          </a:p>
          <a:p>
            <a:pPr marL="285750" indent="-285750">
              <a:lnSpc>
                <a:spcPct val="100000"/>
              </a:lnSpc>
              <a:buFont typeface="Wingdings" pitchFamily="2" charset="2"/>
              <a:buChar char="v"/>
            </a:pPr>
            <a:r>
              <a:rPr lang="en-US" sz="2400" dirty="0" smtClean="0">
                <a:latin typeface="Cambria" pitchFamily="18" charset="0"/>
              </a:rPr>
              <a:t>To find the velocity of ultrasonic wave in the given liquid.</a:t>
            </a:r>
          </a:p>
          <a:p>
            <a:pPr marL="285750" indent="-285750">
              <a:lnSpc>
                <a:spcPct val="100000"/>
              </a:lnSpc>
              <a:buFont typeface="Wingdings" pitchFamily="2" charset="2"/>
              <a:buChar char="v"/>
            </a:pPr>
            <a:r>
              <a:rPr lang="en-US" sz="2400" dirty="0" smtClean="0">
                <a:solidFill>
                  <a:srgbClr val="FF0000"/>
                </a:solidFill>
                <a:latin typeface="Cambria" pitchFamily="18" charset="0"/>
              </a:rPr>
              <a:t>Investigating the Doppler Effect with ultrasonic waves.</a:t>
            </a:r>
            <a:endParaRPr lang="en-US" sz="2400" dirty="0">
              <a:solidFill>
                <a:srgbClr val="FF0000"/>
              </a:solidFill>
              <a:latin typeface="Cambria" pitchFamily="18" charset="0"/>
              <a:ea typeface="Cambria" panose="02040503050406030204" pitchFamily="18" charset="0"/>
            </a:endParaRPr>
          </a:p>
          <a:p>
            <a:endParaRPr lang="en-US" sz="2000" dirty="0"/>
          </a:p>
        </p:txBody>
      </p:sp>
    </p:spTree>
    <p:extLst>
      <p:ext uri="{BB962C8B-B14F-4D97-AF65-F5344CB8AC3E}">
        <p14:creationId xmlns:p14="http://schemas.microsoft.com/office/powerpoint/2010/main" xmlns="" val="910662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pPr algn="ctr">
              <a:defRPr/>
            </a:pPr>
            <a:r>
              <a:rPr lang="en-IN" b="1" dirty="0">
                <a:latin typeface="Cambria" pitchFamily="18" charset="0"/>
              </a:rPr>
              <a:t>Objective</a:t>
            </a:r>
          </a:p>
        </p:txBody>
      </p:sp>
      <p:sp>
        <p:nvSpPr>
          <p:cNvPr id="3" name="Content Placeholder 2"/>
          <p:cNvSpPr>
            <a:spLocks noGrp="1"/>
          </p:cNvSpPr>
          <p:nvPr>
            <p:ph idx="1"/>
          </p:nvPr>
        </p:nvSpPr>
        <p:spPr>
          <a:xfrm>
            <a:off x="772886" y="2090056"/>
            <a:ext cx="10515600" cy="1959429"/>
          </a:xfrm>
        </p:spPr>
        <p:style>
          <a:lnRef idx="2">
            <a:schemeClr val="dk1"/>
          </a:lnRef>
          <a:fillRef idx="1001">
            <a:schemeClr val="lt2"/>
          </a:fillRef>
          <a:effectRef idx="0">
            <a:schemeClr val="dk1"/>
          </a:effectRef>
          <a:fontRef idx="minor">
            <a:schemeClr val="dk1"/>
          </a:fontRef>
        </p:style>
        <p:txBody>
          <a:bodyPr>
            <a:noAutofit/>
          </a:bodyPr>
          <a:lstStyle/>
          <a:p>
            <a:pPr algn="just">
              <a:buNone/>
            </a:pPr>
            <a:endParaRPr lang="en-IN" sz="2400" dirty="0" smtClean="0">
              <a:latin typeface="Cambria" pitchFamily="18" charset="0"/>
              <a:cs typeface="Times New Roman" pitchFamily="18" charset="0"/>
            </a:endParaRPr>
          </a:p>
          <a:p>
            <a:pPr>
              <a:buNone/>
            </a:pPr>
            <a:r>
              <a:rPr lang="en-IN" sz="2400" b="1" dirty="0" smtClean="0">
                <a:latin typeface="Cambria" pitchFamily="18" charset="0"/>
                <a:cs typeface="Times New Roman" pitchFamily="18" charset="0"/>
              </a:rPr>
              <a:t>   The objective of this lab activity is </a:t>
            </a:r>
            <a:r>
              <a:rPr lang="en-US" sz="2400" b="1" dirty="0" smtClean="0">
                <a:latin typeface="Cambria" pitchFamily="18" charset="0"/>
                <a:cs typeface="Times New Roman" pitchFamily="18" charset="0"/>
              </a:rPr>
              <a:t>t</a:t>
            </a:r>
            <a:r>
              <a:rPr lang="en-US" sz="2400" b="1" dirty="0" smtClean="0">
                <a:latin typeface="Cambria" pitchFamily="18" charset="0"/>
              </a:rPr>
              <a:t>o calculate change in frequency of sound emitted by source moving relative to observer using Doppler Effect.</a:t>
            </a:r>
          </a:p>
          <a:p>
            <a:pPr>
              <a:buNone/>
            </a:pPr>
            <a:endParaRPr lang="en-US" sz="2400" b="1" dirty="0">
              <a:latin typeface="Cambria"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 xmlns:p14="http://schemas.microsoft.com/office/powerpoint/2010/main" val="60491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1123406"/>
          </a:xfrm>
        </p:spPr>
        <p:style>
          <a:lnRef idx="2">
            <a:schemeClr val="dk1"/>
          </a:lnRef>
          <a:fillRef idx="1">
            <a:schemeClr val="lt1"/>
          </a:fillRef>
          <a:effectRef idx="0">
            <a:schemeClr val="dk1"/>
          </a:effectRef>
          <a:fontRef idx="minor">
            <a:schemeClr val="dk1"/>
          </a:fontRef>
        </p:style>
        <p:txBody>
          <a:bodyPr/>
          <a:lstStyle/>
          <a:p>
            <a:pPr algn="ctr"/>
            <a:r>
              <a:rPr lang="en-US" b="1" dirty="0">
                <a:latin typeface="Cambria" pitchFamily="18" charset="0"/>
              </a:rPr>
              <a:t>Apparatus Required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graphicFrame>
        <p:nvGraphicFramePr>
          <p:cNvPr id="5" name="Content Placeholder 3"/>
          <p:cNvGraphicFramePr>
            <a:graphicFrameLocks noGrp="1"/>
          </p:cNvGraphicFramePr>
          <p:nvPr>
            <p:ph idx="1"/>
          </p:nvPr>
        </p:nvGraphicFramePr>
        <p:xfrm>
          <a:off x="1632857" y="1946367"/>
          <a:ext cx="8686800" cy="3579221"/>
        </p:xfrm>
        <a:graphic>
          <a:graphicData uri="http://schemas.openxmlformats.org/drawingml/2006/table">
            <a:tbl>
              <a:tblPr firstRow="1" bandRow="1">
                <a:tableStyleId>{073A0DAA-6AF3-43AB-8588-CEC1D06C72B9}</a:tableStyleId>
              </a:tblPr>
              <a:tblGrid>
                <a:gridCol w="2483204">
                  <a:extLst>
                    <a:ext uri="{9D8B030D-6E8A-4147-A177-3AD203B41FA5}">
                      <a16:colId xmlns="" xmlns:a16="http://schemas.microsoft.com/office/drawing/2014/main" val="20000"/>
                    </a:ext>
                  </a:extLst>
                </a:gridCol>
                <a:gridCol w="3497324">
                  <a:extLst>
                    <a:ext uri="{9D8B030D-6E8A-4147-A177-3AD203B41FA5}">
                      <a16:colId xmlns="" xmlns:a16="http://schemas.microsoft.com/office/drawing/2014/main" val="20001"/>
                    </a:ext>
                  </a:extLst>
                </a:gridCol>
                <a:gridCol w="2706272">
                  <a:extLst>
                    <a:ext uri="{9D8B030D-6E8A-4147-A177-3AD203B41FA5}">
                      <a16:colId xmlns="" xmlns:a16="http://schemas.microsoft.com/office/drawing/2014/main" val="20003"/>
                    </a:ext>
                  </a:extLst>
                </a:gridCol>
              </a:tblGrid>
              <a:tr h="1329066">
                <a:tc>
                  <a:txBody>
                    <a:bodyPr/>
                    <a:lstStyle/>
                    <a:p>
                      <a:pPr algn="ctr"/>
                      <a:r>
                        <a:rPr lang="en-US" sz="2400" dirty="0">
                          <a:latin typeface="Cambria" pitchFamily="18" charset="0"/>
                        </a:rPr>
                        <a:t>S.No.</a:t>
                      </a:r>
                      <a:endParaRPr lang="en-US" sz="2400" dirty="0">
                        <a:latin typeface="Cambria" pitchFamily="18" charset="0"/>
                        <a:cs typeface="Times New Roman" pitchFamily="18" charset="0"/>
                      </a:endParaRPr>
                    </a:p>
                  </a:txBody>
                  <a:tcPr/>
                </a:tc>
                <a:tc>
                  <a:txBody>
                    <a:bodyPr/>
                    <a:lstStyle/>
                    <a:p>
                      <a:pPr algn="ctr"/>
                      <a:r>
                        <a:rPr lang="en-US" sz="2400" dirty="0" smtClean="0">
                          <a:latin typeface="Cambria" pitchFamily="18" charset="0"/>
                          <a:cs typeface="Times New Roman" pitchFamily="18" charset="0"/>
                        </a:rPr>
                        <a:t>Equipment</a:t>
                      </a:r>
                      <a:endParaRPr lang="en-US" sz="2400" dirty="0">
                        <a:latin typeface="Cambria" pitchFamily="18" charset="0"/>
                        <a:cs typeface="Times New Roman" pitchFamily="18" charset="0"/>
                      </a:endParaRPr>
                    </a:p>
                  </a:txBody>
                  <a:tcPr/>
                </a:tc>
                <a:tc>
                  <a:txBody>
                    <a:bodyPr/>
                    <a:lstStyle/>
                    <a:p>
                      <a:pPr algn="ctr"/>
                      <a:r>
                        <a:rPr lang="en-US" sz="2400" dirty="0">
                          <a:latin typeface="Cambria" pitchFamily="18" charset="0"/>
                        </a:rPr>
                        <a:t>Quantities in No.</a:t>
                      </a:r>
                      <a:endParaRPr lang="en-US" sz="2400" dirty="0">
                        <a:latin typeface="Cambria" pitchFamily="18" charset="0"/>
                        <a:cs typeface="Times New Roman" pitchFamily="18" charset="0"/>
                      </a:endParaRPr>
                    </a:p>
                  </a:txBody>
                  <a:tcPr/>
                </a:tc>
                <a:extLst>
                  <a:ext uri="{0D108BD9-81ED-4DB2-BD59-A6C34878D82A}">
                    <a16:rowId xmlns="" xmlns:a16="http://schemas.microsoft.com/office/drawing/2014/main" val="10000"/>
                  </a:ext>
                </a:extLst>
              </a:tr>
              <a:tr h="1246069">
                <a:tc>
                  <a:txBody>
                    <a:bodyPr/>
                    <a:lstStyle/>
                    <a:p>
                      <a:pPr marL="0" marR="0" algn="ctr">
                        <a:lnSpc>
                          <a:spcPts val="1315"/>
                        </a:lnSpc>
                        <a:spcBef>
                          <a:spcPts val="0"/>
                        </a:spcBef>
                        <a:spcAft>
                          <a:spcPts val="0"/>
                        </a:spcAft>
                      </a:pPr>
                      <a:endParaRPr lang="en-IN" sz="2400" dirty="0" smtClean="0">
                        <a:latin typeface="Cambria" pitchFamily="18" charset="0"/>
                      </a:endParaRPr>
                    </a:p>
                    <a:p>
                      <a:pPr marL="0" marR="0" algn="ctr">
                        <a:lnSpc>
                          <a:spcPts val="1315"/>
                        </a:lnSpc>
                        <a:spcBef>
                          <a:spcPts val="0"/>
                        </a:spcBef>
                        <a:spcAft>
                          <a:spcPts val="0"/>
                        </a:spcAft>
                      </a:pPr>
                      <a:r>
                        <a:rPr lang="en-IN" sz="2400" dirty="0" smtClean="0">
                          <a:latin typeface="Cambria" pitchFamily="18" charset="0"/>
                        </a:rPr>
                        <a:t>1</a:t>
                      </a:r>
                      <a:endParaRPr lang="en-US" sz="2400" dirty="0">
                        <a:latin typeface="Cambria" pitchFamily="18" charset="0"/>
                        <a:ea typeface="Times New Roman"/>
                        <a:cs typeface="Times New Roman"/>
                      </a:endParaRPr>
                    </a:p>
                  </a:txBody>
                  <a:tcPr marL="0" marR="0" marT="0" marB="0" anchor="ctr"/>
                </a:tc>
                <a:tc>
                  <a:txBody>
                    <a:bodyPr/>
                    <a:lstStyle/>
                    <a:p>
                      <a:r>
                        <a:rPr lang="en-US" sz="2400" dirty="0" smtClean="0">
                          <a:latin typeface="Cambria" pitchFamily="18" charset="0"/>
                        </a:rPr>
                        <a:t>              </a:t>
                      </a:r>
                    </a:p>
                    <a:p>
                      <a:r>
                        <a:rPr lang="en-US" sz="2400" dirty="0" smtClean="0">
                          <a:latin typeface="Cambria" pitchFamily="18" charset="0"/>
                        </a:rPr>
                        <a:t>               </a:t>
                      </a:r>
                      <a:r>
                        <a:rPr lang="en-US" sz="2400" baseline="0" dirty="0" smtClean="0">
                          <a:latin typeface="Cambria" pitchFamily="18" charset="0"/>
                        </a:rPr>
                        <a:t> </a:t>
                      </a:r>
                      <a:r>
                        <a:rPr lang="en-US" sz="2400" dirty="0" smtClean="0">
                          <a:latin typeface="Cambria" pitchFamily="18" charset="0"/>
                        </a:rPr>
                        <a:t> Source</a:t>
                      </a:r>
                      <a:endParaRPr lang="en-US" sz="2400" dirty="0">
                        <a:latin typeface="Cambria" pitchFamily="18" charset="0"/>
                      </a:endParaRPr>
                    </a:p>
                  </a:txBody>
                  <a:tcPr marL="68580" marR="68580" marT="0" marB="0"/>
                </a:tc>
                <a:tc>
                  <a:txBody>
                    <a:bodyPr/>
                    <a:lstStyle/>
                    <a:p>
                      <a:pPr marL="0" marR="0" algn="ctr">
                        <a:lnSpc>
                          <a:spcPts val="1505"/>
                        </a:lnSpc>
                        <a:spcBef>
                          <a:spcPts val="0"/>
                        </a:spcBef>
                        <a:spcAft>
                          <a:spcPts val="0"/>
                        </a:spcAft>
                      </a:pPr>
                      <a:r>
                        <a:rPr lang="en-US" sz="2400" dirty="0">
                          <a:solidFill>
                            <a:srgbClr val="000000"/>
                          </a:solidFill>
                          <a:latin typeface="Cambria" pitchFamily="18" charset="0"/>
                          <a:ea typeface="Times New Roman"/>
                          <a:cs typeface="Times New Roman"/>
                        </a:rPr>
                        <a:t>         </a:t>
                      </a:r>
                      <a:endParaRPr lang="en-US" sz="2400" dirty="0" smtClean="0">
                        <a:solidFill>
                          <a:srgbClr val="000000"/>
                        </a:solidFill>
                        <a:latin typeface="Cambria" pitchFamily="18" charset="0"/>
                        <a:ea typeface="Times New Roman"/>
                        <a:cs typeface="Times New Roman"/>
                      </a:endParaRPr>
                    </a:p>
                    <a:p>
                      <a:pPr marL="0" marR="0" algn="ctr">
                        <a:lnSpc>
                          <a:spcPts val="1505"/>
                        </a:lnSpc>
                        <a:spcBef>
                          <a:spcPts val="0"/>
                        </a:spcBef>
                        <a:spcAft>
                          <a:spcPts val="0"/>
                        </a:spcAft>
                      </a:pPr>
                      <a:r>
                        <a:rPr lang="en-US" sz="2400" dirty="0" smtClean="0">
                          <a:solidFill>
                            <a:srgbClr val="000000"/>
                          </a:solidFill>
                          <a:latin typeface="Cambria" pitchFamily="18" charset="0"/>
                          <a:ea typeface="Times New Roman"/>
                          <a:cs typeface="Times New Roman"/>
                        </a:rPr>
                        <a:t>  </a:t>
                      </a:r>
                    </a:p>
                    <a:p>
                      <a:pPr marL="0" marR="0" algn="ctr">
                        <a:lnSpc>
                          <a:spcPts val="1505"/>
                        </a:lnSpc>
                        <a:spcBef>
                          <a:spcPts val="0"/>
                        </a:spcBef>
                        <a:spcAft>
                          <a:spcPts val="0"/>
                        </a:spcAft>
                      </a:pPr>
                      <a:endParaRPr lang="en-US" sz="2400" dirty="0" smtClean="0">
                        <a:solidFill>
                          <a:srgbClr val="000000"/>
                        </a:solidFill>
                        <a:latin typeface="Cambria" pitchFamily="18" charset="0"/>
                        <a:ea typeface="Times New Roman"/>
                        <a:cs typeface="Times New Roman"/>
                      </a:endParaRPr>
                    </a:p>
                    <a:p>
                      <a:pPr marL="0" marR="0" algn="ctr">
                        <a:lnSpc>
                          <a:spcPts val="1505"/>
                        </a:lnSpc>
                        <a:spcBef>
                          <a:spcPts val="0"/>
                        </a:spcBef>
                        <a:spcAft>
                          <a:spcPts val="0"/>
                        </a:spcAft>
                      </a:pPr>
                      <a:r>
                        <a:rPr lang="en-US" sz="2400" dirty="0" smtClean="0">
                          <a:solidFill>
                            <a:srgbClr val="000000"/>
                          </a:solidFill>
                          <a:latin typeface="Cambria" pitchFamily="18" charset="0"/>
                          <a:ea typeface="Times New Roman"/>
                          <a:cs typeface="Times New Roman"/>
                        </a:rPr>
                        <a:t>  </a:t>
                      </a:r>
                      <a:r>
                        <a:rPr lang="en-US" sz="2400" dirty="0">
                          <a:solidFill>
                            <a:srgbClr val="000000"/>
                          </a:solidFill>
                          <a:latin typeface="Cambria" pitchFamily="18" charset="0"/>
                          <a:ea typeface="Times New Roman"/>
                          <a:cs typeface="Times New Roman"/>
                        </a:rPr>
                        <a:t>1</a:t>
                      </a:r>
                      <a:endParaRPr lang="en-US" sz="2400" dirty="0">
                        <a:latin typeface="Cambria" pitchFamily="18" charset="0"/>
                        <a:ea typeface="Calibri"/>
                        <a:cs typeface="Times New Roman"/>
                      </a:endParaRPr>
                    </a:p>
                  </a:txBody>
                  <a:tcPr marL="68580" marR="68580" marT="0" marB="0"/>
                </a:tc>
                <a:extLst>
                  <a:ext uri="{0D108BD9-81ED-4DB2-BD59-A6C34878D82A}">
                    <a16:rowId xmlns="" xmlns:a16="http://schemas.microsoft.com/office/drawing/2014/main" val="10001"/>
                  </a:ext>
                </a:extLst>
              </a:tr>
              <a:tr h="1004086">
                <a:tc>
                  <a:txBody>
                    <a:bodyPr/>
                    <a:lstStyle/>
                    <a:p>
                      <a:pPr marL="0" marR="0" algn="ctr">
                        <a:lnSpc>
                          <a:spcPts val="1315"/>
                        </a:lnSpc>
                        <a:spcBef>
                          <a:spcPts val="0"/>
                        </a:spcBef>
                        <a:spcAft>
                          <a:spcPts val="0"/>
                        </a:spcAft>
                      </a:pPr>
                      <a:endParaRPr lang="en-US" sz="2400" dirty="0" smtClean="0">
                        <a:latin typeface="Cambria" pitchFamily="18" charset="0"/>
                        <a:ea typeface="Times New Roman"/>
                        <a:cs typeface="Times New Roman"/>
                      </a:endParaRPr>
                    </a:p>
                    <a:p>
                      <a:pPr marL="0" marR="0" algn="ctr">
                        <a:lnSpc>
                          <a:spcPts val="1315"/>
                        </a:lnSpc>
                        <a:spcBef>
                          <a:spcPts val="0"/>
                        </a:spcBef>
                        <a:spcAft>
                          <a:spcPts val="0"/>
                        </a:spcAft>
                      </a:pPr>
                      <a:r>
                        <a:rPr lang="en-US" sz="2400" dirty="0" smtClean="0">
                          <a:latin typeface="Cambria" pitchFamily="18" charset="0"/>
                          <a:ea typeface="Times New Roman"/>
                          <a:cs typeface="Times New Roman"/>
                        </a:rPr>
                        <a:t>2</a:t>
                      </a:r>
                    </a:p>
                  </a:txBody>
                  <a:tcPr marL="0" marR="0" marT="0" marB="0" anchor="ctr"/>
                </a:tc>
                <a:tc>
                  <a:txBody>
                    <a:bodyPr/>
                    <a:lstStyle/>
                    <a:p>
                      <a:r>
                        <a:rPr lang="en-US" sz="2400" dirty="0" smtClean="0">
                          <a:latin typeface="Cambria" pitchFamily="18" charset="0"/>
                        </a:rPr>
                        <a:t>            </a:t>
                      </a:r>
                    </a:p>
                    <a:p>
                      <a:r>
                        <a:rPr lang="en-US" sz="2400" baseline="0" dirty="0" smtClean="0">
                          <a:latin typeface="Cambria" pitchFamily="18" charset="0"/>
                        </a:rPr>
                        <a:t>          </a:t>
                      </a:r>
                      <a:r>
                        <a:rPr lang="en-US" sz="2400" dirty="0" smtClean="0">
                          <a:latin typeface="Cambria" pitchFamily="18" charset="0"/>
                        </a:rPr>
                        <a:t>Detector/Observer </a:t>
                      </a:r>
                      <a:endParaRPr lang="en-US" sz="2400" dirty="0">
                        <a:latin typeface="Cambria" pitchFamily="18" charset="0"/>
                      </a:endParaRPr>
                    </a:p>
                  </a:txBody>
                  <a:tcPr marL="68580" marR="68580" marT="0" marB="0"/>
                </a:tc>
                <a:tc>
                  <a:txBody>
                    <a:bodyPr/>
                    <a:lstStyle/>
                    <a:p>
                      <a:pPr marL="0" marR="0" algn="ctr">
                        <a:lnSpc>
                          <a:spcPts val="1505"/>
                        </a:lnSpc>
                        <a:spcBef>
                          <a:spcPts val="0"/>
                        </a:spcBef>
                        <a:spcAft>
                          <a:spcPts val="0"/>
                        </a:spcAft>
                      </a:pPr>
                      <a:r>
                        <a:rPr lang="en-US" sz="2400" dirty="0">
                          <a:solidFill>
                            <a:srgbClr val="000000"/>
                          </a:solidFill>
                          <a:latin typeface="Cambria" pitchFamily="18" charset="0"/>
                          <a:ea typeface="Times New Roman"/>
                          <a:cs typeface="Times New Roman"/>
                        </a:rPr>
                        <a:t>           </a:t>
                      </a:r>
                      <a:endParaRPr lang="en-US" sz="2400" dirty="0" smtClean="0">
                        <a:solidFill>
                          <a:srgbClr val="000000"/>
                        </a:solidFill>
                        <a:latin typeface="Cambria" pitchFamily="18" charset="0"/>
                        <a:ea typeface="Times New Roman"/>
                        <a:cs typeface="Times New Roman"/>
                      </a:endParaRPr>
                    </a:p>
                    <a:p>
                      <a:pPr marL="0" marR="0" algn="ctr">
                        <a:lnSpc>
                          <a:spcPts val="1505"/>
                        </a:lnSpc>
                        <a:spcBef>
                          <a:spcPts val="0"/>
                        </a:spcBef>
                        <a:spcAft>
                          <a:spcPts val="0"/>
                        </a:spcAft>
                      </a:pPr>
                      <a:r>
                        <a:rPr lang="en-US" sz="2400" baseline="0" dirty="0" smtClean="0">
                          <a:solidFill>
                            <a:srgbClr val="000000"/>
                          </a:solidFill>
                          <a:latin typeface="Cambria" pitchFamily="18" charset="0"/>
                          <a:ea typeface="Times New Roman"/>
                          <a:cs typeface="Times New Roman"/>
                        </a:rPr>
                        <a:t>  </a:t>
                      </a:r>
                    </a:p>
                    <a:p>
                      <a:pPr marL="0" marR="0" algn="ctr">
                        <a:lnSpc>
                          <a:spcPts val="1505"/>
                        </a:lnSpc>
                        <a:spcBef>
                          <a:spcPts val="0"/>
                        </a:spcBef>
                        <a:spcAft>
                          <a:spcPts val="0"/>
                        </a:spcAft>
                      </a:pPr>
                      <a:endParaRPr lang="en-US" sz="2400" baseline="0" dirty="0" smtClean="0">
                        <a:solidFill>
                          <a:srgbClr val="000000"/>
                        </a:solidFill>
                        <a:latin typeface="Cambria" pitchFamily="18" charset="0"/>
                        <a:ea typeface="Times New Roman"/>
                        <a:cs typeface="Times New Roman"/>
                      </a:endParaRPr>
                    </a:p>
                    <a:p>
                      <a:pPr marL="0" marR="0" algn="ctr">
                        <a:lnSpc>
                          <a:spcPts val="1505"/>
                        </a:lnSpc>
                        <a:spcBef>
                          <a:spcPts val="0"/>
                        </a:spcBef>
                        <a:spcAft>
                          <a:spcPts val="0"/>
                        </a:spcAft>
                      </a:pPr>
                      <a:r>
                        <a:rPr lang="en-US" sz="2400" baseline="0" dirty="0" smtClean="0">
                          <a:solidFill>
                            <a:srgbClr val="000000"/>
                          </a:solidFill>
                          <a:latin typeface="Cambria" pitchFamily="18" charset="0"/>
                          <a:ea typeface="Times New Roman"/>
                          <a:cs typeface="Times New Roman"/>
                        </a:rPr>
                        <a:t> </a:t>
                      </a:r>
                      <a:r>
                        <a:rPr lang="en-US" sz="2400" dirty="0" smtClean="0">
                          <a:solidFill>
                            <a:srgbClr val="000000"/>
                          </a:solidFill>
                          <a:latin typeface="Cambria" pitchFamily="18" charset="0"/>
                          <a:ea typeface="Times New Roman"/>
                          <a:cs typeface="Times New Roman"/>
                        </a:rPr>
                        <a:t> </a:t>
                      </a:r>
                      <a:r>
                        <a:rPr lang="en-US" sz="2400" dirty="0">
                          <a:solidFill>
                            <a:srgbClr val="000000"/>
                          </a:solidFill>
                          <a:latin typeface="Cambria" pitchFamily="18" charset="0"/>
                          <a:ea typeface="Times New Roman"/>
                          <a:cs typeface="Times New Roman"/>
                        </a:rPr>
                        <a:t>1</a:t>
                      </a:r>
                      <a:endParaRPr lang="en-US" sz="2400" dirty="0">
                        <a:latin typeface="Cambria" pitchFamily="18" charset="0"/>
                        <a:ea typeface="Calibri"/>
                        <a:cs typeface="Times New Roman"/>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smtClean="0">
                <a:latin typeface="Cambria" pitchFamily="18" charset="0"/>
                <a:cs typeface="Times New Roman" pitchFamily="18" charset="0"/>
              </a:rPr>
              <a:t> Doppler Effect</a:t>
            </a:r>
            <a:endParaRPr lang="en-US" b="1" dirty="0">
              <a:latin typeface="Cambria" pitchFamily="18" charset="0"/>
            </a:endParaRPr>
          </a:p>
        </p:txBody>
      </p:sp>
      <p:sp>
        <p:nvSpPr>
          <p:cNvPr id="3" name="Content Placeholder 2"/>
          <p:cNvSpPr>
            <a:spLocks noGrp="1"/>
          </p:cNvSpPr>
          <p:nvPr>
            <p:ph idx="1"/>
          </p:nvPr>
        </p:nvSpPr>
        <p:spPr>
          <a:xfrm>
            <a:off x="986972" y="2299063"/>
            <a:ext cx="5361577" cy="3161211"/>
          </a:xfrm>
        </p:spPr>
        <p:style>
          <a:lnRef idx="2">
            <a:schemeClr val="dk1"/>
          </a:lnRef>
          <a:fillRef idx="1">
            <a:schemeClr val="lt1"/>
          </a:fillRef>
          <a:effectRef idx="0">
            <a:schemeClr val="dk1"/>
          </a:effectRef>
          <a:fontRef idx="minor">
            <a:schemeClr val="dk1"/>
          </a:fontRef>
        </p:style>
        <p:txBody>
          <a:bodyPr>
            <a:normAutofit/>
          </a:bodyPr>
          <a:lstStyle/>
          <a:p>
            <a:pPr algn="just">
              <a:buNone/>
            </a:pPr>
            <a:endParaRPr lang="en-US" dirty="0" smtClean="0">
              <a:latin typeface="Cambria" pitchFamily="18" charset="0"/>
              <a:cs typeface="Times New Roman" pitchFamily="18" charset="0"/>
            </a:endParaRPr>
          </a:p>
          <a:p>
            <a:pPr algn="just">
              <a:buNone/>
            </a:pPr>
            <a:r>
              <a:rPr lang="en-US" sz="2400" dirty="0" smtClean="0">
                <a:latin typeface="Cambria" pitchFamily="18" charset="0"/>
                <a:cs typeface="Times New Roman" pitchFamily="18" charset="0"/>
              </a:rPr>
              <a:t>    </a:t>
            </a:r>
            <a:r>
              <a:rPr lang="en-US" sz="2400" dirty="0" smtClean="0">
                <a:latin typeface="Cambria" pitchFamily="18" charset="0"/>
              </a:rPr>
              <a:t>Doppler Effect is the change in frequency of electromagnetic waves due to the relative motion between source and observer.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6" name="TextBox 5"/>
          <p:cNvSpPr txBox="1"/>
          <p:nvPr/>
        </p:nvSpPr>
        <p:spPr>
          <a:xfrm>
            <a:off x="8464732" y="5460274"/>
            <a:ext cx="184731" cy="369332"/>
          </a:xfrm>
          <a:prstGeom prst="rect">
            <a:avLst/>
          </a:prstGeom>
          <a:noFill/>
        </p:spPr>
        <p:txBody>
          <a:bodyPr wrap="none" rtlCol="0">
            <a:spAutoFit/>
          </a:bodyPr>
          <a:lstStyle/>
          <a:p>
            <a:endParaRPr lang="en-US" dirty="0"/>
          </a:p>
        </p:txBody>
      </p:sp>
      <p:sp>
        <p:nvSpPr>
          <p:cNvPr id="44033" name="Rectangle 1"/>
          <p:cNvSpPr>
            <a:spLocks noChangeArrowheads="1"/>
          </p:cNvSpPr>
          <p:nvPr/>
        </p:nvSpPr>
        <p:spPr bwMode="auto">
          <a:xfrm>
            <a:off x="0" y="0"/>
            <a:ext cx="121920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Box 9"/>
          <p:cNvSpPr txBox="1"/>
          <p:nvPr/>
        </p:nvSpPr>
        <p:spPr>
          <a:xfrm>
            <a:off x="7798526" y="5747657"/>
            <a:ext cx="3383280" cy="369332"/>
          </a:xfrm>
          <a:prstGeom prst="rect">
            <a:avLst/>
          </a:prstGeom>
          <a:noFill/>
        </p:spPr>
        <p:txBody>
          <a:bodyPr wrap="square" rtlCol="0">
            <a:spAutoFit/>
          </a:bodyPr>
          <a:lstStyle/>
          <a:p>
            <a:r>
              <a:rPr lang="en-US" dirty="0" smtClean="0"/>
              <a:t>           </a:t>
            </a:r>
            <a:r>
              <a:rPr lang="en-US" dirty="0" smtClean="0">
                <a:latin typeface="Cambria" pitchFamily="18" charset="0"/>
              </a:rPr>
              <a:t>Figure 3 </a:t>
            </a:r>
            <a:r>
              <a:rPr lang="en-US" dirty="0" smtClean="0">
                <a:latin typeface="Cambria" pitchFamily="18" charset="0"/>
              </a:rPr>
              <a:t>Doppler Effect </a:t>
            </a:r>
            <a:endParaRPr lang="en-US" dirty="0">
              <a:latin typeface="Cambria" pitchFamily="18" charset="0"/>
            </a:endParaRPr>
          </a:p>
        </p:txBody>
      </p:sp>
      <p:sp>
        <p:nvSpPr>
          <p:cNvPr id="51201" name="Rectangle 1"/>
          <p:cNvSpPr>
            <a:spLocks noChangeArrowheads="1"/>
          </p:cNvSpPr>
          <p:nvPr/>
        </p:nvSpPr>
        <p:spPr bwMode="auto">
          <a:xfrm>
            <a:off x="0" y="0"/>
            <a:ext cx="121920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Picture 10" descr="doppler.jpeg"/>
          <p:cNvPicPr>
            <a:picLocks noChangeAspect="1"/>
          </p:cNvPicPr>
          <p:nvPr/>
        </p:nvPicPr>
        <p:blipFill>
          <a:blip r:embed="rId2"/>
          <a:stretch>
            <a:fillRect/>
          </a:stretch>
        </p:blipFill>
        <p:spPr>
          <a:xfrm>
            <a:off x="6983702" y="2076994"/>
            <a:ext cx="4341795" cy="3331029"/>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latin typeface="Cambria" pitchFamily="18" charset="0"/>
              </a:rPr>
              <a:t>                        </a:t>
            </a:r>
            <a:r>
              <a:rPr lang="en-US" b="1" dirty="0" smtClean="0">
                <a:latin typeface="Cambria" pitchFamily="18" charset="0"/>
              </a:rPr>
              <a:t>Source and Observer </a:t>
            </a:r>
            <a:endParaRPr lang="en-US" b="1" dirty="0">
              <a:latin typeface="Cambria" pitchFamily="18" charset="0"/>
            </a:endParaRPr>
          </a:p>
        </p:txBody>
      </p:sp>
      <p:sp>
        <p:nvSpPr>
          <p:cNvPr id="3" name="Content Placeholder 2"/>
          <p:cNvSpPr>
            <a:spLocks noGrp="1"/>
          </p:cNvSpPr>
          <p:nvPr>
            <p:ph idx="1"/>
          </p:nvPr>
        </p:nvSpPr>
        <p:spPr>
          <a:xfrm>
            <a:off x="838200" y="2638697"/>
            <a:ext cx="5183777" cy="2860766"/>
          </a:xfrm>
        </p:spPr>
        <p:style>
          <a:lnRef idx="2">
            <a:schemeClr val="dk1"/>
          </a:lnRef>
          <a:fillRef idx="1">
            <a:schemeClr val="lt1"/>
          </a:fillRef>
          <a:effectRef idx="0">
            <a:schemeClr val="dk1"/>
          </a:effectRef>
          <a:fontRef idx="minor">
            <a:schemeClr val="dk1"/>
          </a:fontRef>
        </p:style>
        <p:txBody>
          <a:bodyPr>
            <a:normAutofit lnSpcReduction="10000"/>
          </a:bodyPr>
          <a:lstStyle/>
          <a:p>
            <a:pPr algn="just">
              <a:buNone/>
            </a:pPr>
            <a:r>
              <a:rPr lang="en-US" sz="2400" dirty="0" smtClean="0">
                <a:latin typeface="Cambria" pitchFamily="18" charset="0"/>
              </a:rPr>
              <a:t>    The </a:t>
            </a:r>
            <a:r>
              <a:rPr lang="en-US" sz="2400" b="1" dirty="0" smtClean="0">
                <a:latin typeface="Cambria" pitchFamily="18" charset="0"/>
              </a:rPr>
              <a:t>Doppler Effect</a:t>
            </a:r>
            <a:r>
              <a:rPr lang="en-US" sz="2400" dirty="0" smtClean="0">
                <a:latin typeface="Cambria" pitchFamily="18" charset="0"/>
              </a:rPr>
              <a:t> can be described as the effect produced by a moving source of waves in which there is an apparent upward shift in frequency for observers towards whom the source is approaching and an apparent downward shift in frequency for observers from whom the source is receding.</a:t>
            </a:r>
            <a:endParaRPr lang="en-US" sz="2400"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9" name="Picture 8" descr="34b.gif"/>
          <p:cNvPicPr>
            <a:picLocks noChangeAspect="1"/>
          </p:cNvPicPr>
          <p:nvPr/>
        </p:nvPicPr>
        <p:blipFill>
          <a:blip r:embed="rId2"/>
          <a:stretch>
            <a:fillRect/>
          </a:stretch>
        </p:blipFill>
        <p:spPr>
          <a:xfrm>
            <a:off x="7197633" y="2259873"/>
            <a:ext cx="3944983" cy="3448596"/>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7654833" y="5839097"/>
            <a:ext cx="3448595" cy="369332"/>
          </a:xfrm>
          <a:prstGeom prst="rect">
            <a:avLst/>
          </a:prstGeom>
          <a:noFill/>
        </p:spPr>
        <p:txBody>
          <a:bodyPr wrap="square" rtlCol="0">
            <a:spAutoFit/>
          </a:bodyPr>
          <a:lstStyle/>
          <a:p>
            <a:r>
              <a:rPr lang="en-US" dirty="0" smtClean="0">
                <a:latin typeface="Cambria" pitchFamily="18" charset="0"/>
              </a:rPr>
              <a:t>Fig</a:t>
            </a:r>
            <a:r>
              <a:rPr lang="en-US" dirty="0" smtClean="0">
                <a:latin typeface="Cambria" pitchFamily="18" charset="0"/>
              </a:rPr>
              <a:t>ure 4</a:t>
            </a:r>
            <a:r>
              <a:rPr lang="en-US" dirty="0" smtClean="0">
                <a:latin typeface="Cambria" pitchFamily="18" charset="0"/>
              </a:rPr>
              <a:t>  </a:t>
            </a:r>
            <a:r>
              <a:rPr lang="en-US" dirty="0" smtClean="0">
                <a:latin typeface="Cambria" pitchFamily="18" charset="0"/>
              </a:rPr>
              <a:t>Source and Observer </a:t>
            </a:r>
            <a:endParaRPr lang="en-US" dirty="0">
              <a:latin typeface="Cambria"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3453</TotalTime>
  <Words>954</Words>
  <Application>Microsoft Office PowerPoint</Application>
  <PresentationFormat>Custom</PresentationFormat>
  <Paragraphs>193</Paragraphs>
  <Slides>22</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22</vt:i4>
      </vt:variant>
    </vt:vector>
  </HeadingPairs>
  <TitlesOfParts>
    <vt:vector size="26" baseType="lpstr">
      <vt:lpstr>1_Office Theme</vt:lpstr>
      <vt:lpstr>Contents Slide Master</vt:lpstr>
      <vt:lpstr>Equation</vt:lpstr>
      <vt:lpstr>CorelDRAW</vt:lpstr>
      <vt:lpstr>Slide 1</vt:lpstr>
      <vt:lpstr>Importance of Advanced Engineering Physics</vt:lpstr>
      <vt:lpstr> </vt:lpstr>
      <vt:lpstr>Slide 4</vt:lpstr>
      <vt:lpstr>Slide 5</vt:lpstr>
      <vt:lpstr>Objective</vt:lpstr>
      <vt:lpstr>Apparatus Required</vt:lpstr>
      <vt:lpstr> Doppler Effect</vt:lpstr>
      <vt:lpstr>                        Source and Observer </vt:lpstr>
      <vt:lpstr>                                 Theory</vt:lpstr>
      <vt:lpstr>                                Theory</vt:lpstr>
      <vt:lpstr>                           Formula used</vt:lpstr>
      <vt:lpstr>                              Procedure</vt:lpstr>
      <vt:lpstr>                          Procedure</vt:lpstr>
      <vt:lpstr>   Observation Table</vt:lpstr>
      <vt:lpstr>                           Calculation</vt:lpstr>
      <vt:lpstr>Result</vt:lpstr>
      <vt:lpstr>Learning Outcomes</vt:lpstr>
      <vt:lpstr>Summary</vt:lpstr>
      <vt:lpstr> References</vt:lpstr>
      <vt:lpstr>                             Simulation and video links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cp:lastModifiedBy>
  <cp:revision>346</cp:revision>
  <dcterms:created xsi:type="dcterms:W3CDTF">2019-01-09T10:33:58Z</dcterms:created>
  <dcterms:modified xsi:type="dcterms:W3CDTF">2021-02-02T04:49:09Z</dcterms:modified>
</cp:coreProperties>
</file>