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5"/>
  </p:notesMasterIdLst>
  <p:handoutMasterIdLst>
    <p:handoutMasterId r:id="rId26"/>
  </p:handoutMasterIdLst>
  <p:sldIdLst>
    <p:sldId id="321" r:id="rId3"/>
    <p:sldId id="322" r:id="rId4"/>
    <p:sldId id="323" r:id="rId5"/>
    <p:sldId id="324" r:id="rId6"/>
    <p:sldId id="325" r:id="rId7"/>
    <p:sldId id="265" r:id="rId8"/>
    <p:sldId id="312" r:id="rId9"/>
    <p:sldId id="285" r:id="rId10"/>
    <p:sldId id="317" r:id="rId11"/>
    <p:sldId id="288" r:id="rId12"/>
    <p:sldId id="318" r:id="rId13"/>
    <p:sldId id="326" r:id="rId14"/>
    <p:sldId id="313" r:id="rId15"/>
    <p:sldId id="319" r:id="rId16"/>
    <p:sldId id="289" r:id="rId17"/>
    <p:sldId id="316" r:id="rId18"/>
    <p:sldId id="327" r:id="rId19"/>
    <p:sldId id="328" r:id="rId20"/>
    <p:sldId id="329" r:id="rId21"/>
    <p:sldId id="320" r:id="rId22"/>
    <p:sldId id="284"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B3F5B"/>
    <a:srgbClr val="860000"/>
    <a:srgbClr val="00B0F0"/>
    <a:srgbClr val="ED8137"/>
    <a:srgbClr val="BC8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34" autoAdjust="0"/>
    <p:restoredTop sz="94660"/>
  </p:normalViewPr>
  <p:slideViewPr>
    <p:cSldViewPr snapToGrid="0">
      <p:cViewPr varScale="1">
        <p:scale>
          <a:sx n="73" d="100"/>
          <a:sy n="73" d="100"/>
        </p:scale>
        <p:origin x="-59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n.pinterest.com/pin/842243567793191631/" TargetMode="External"/><Relationship Id="rId2" Type="http://schemas.openxmlformats.org/officeDocument/2006/relationships/hyperlink" Target="https://images.app.goo.gl/onXTfVDfo1WiwTcK9" TargetMode="External"/><Relationship Id="rId1" Type="http://schemas.openxmlformats.org/officeDocument/2006/relationships/slideLayout" Target="../slideLayouts/slideLayout2.xml"/><Relationship Id="rId6" Type="http://schemas.openxmlformats.org/officeDocument/2006/relationships/hyperlink" Target="https://en.wikipedia.org/wiki/Light-emitting_diode" TargetMode="External"/><Relationship Id="rId5" Type="http://schemas.openxmlformats.org/officeDocument/2006/relationships/hyperlink" Target="https://encrypted-tbn0.gstatic.com/images?q=tbn:ANd9GcTQiSFC0GqYyj-xc50GWY_Iur3ov7AHRJh9fA&amp;usqp=CAU" TargetMode="External"/><Relationship Id="rId4" Type="http://schemas.openxmlformats.org/officeDocument/2006/relationships/hyperlink" Target="https://qph.fs.quoracdn.net/main-qimg-05460cdca5570bce106259bef3dbb34f"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nvPr>
        </p:nvGraphicFramePr>
        <p:xfrm>
          <a:off x="76788" y="3121720"/>
          <a:ext cx="3303056" cy="3148059"/>
        </p:xfrm>
        <a:graphic>
          <a:graphicData uri="http://schemas.openxmlformats.org/presentationml/2006/ole">
            <p:oleObj spid="_x0000_s49154"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670856" y="6363121"/>
            <a:ext cx="3875387"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PLANK’S CONSTANT</a:t>
            </a:r>
            <a:endParaRPr lang="en-US" sz="1600" dirty="0">
              <a:latin typeface="Raleway ExtraBold" pitchFamily="34" charset="-52"/>
            </a:endParaRPr>
          </a:p>
        </p:txBody>
      </p:sp>
      <p:sp>
        <p:nvSpPr>
          <p:cNvPr id="26" name="TextBox 25"/>
          <p:cNvSpPr txBox="1">
            <a:spLocks noChangeArrowheads="1"/>
          </p:cNvSpPr>
          <p:nvPr/>
        </p:nvSpPr>
        <p:spPr bwMode="auto">
          <a:xfrm>
            <a:off x="2279561" y="1562755"/>
            <a:ext cx="8961316" cy="43488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a:t>
            </a:r>
            <a:r>
              <a:rPr lang="en-US" sz="3200" b="1" dirty="0" smtClean="0">
                <a:latin typeface="Arial Black" panose="020B0A04020102020204" pitchFamily="34" charset="0"/>
                <a:ea typeface="Karla" pitchFamily="2" charset="0"/>
                <a:cs typeface="Karla" pitchFamily="2" charset="0"/>
              </a:rPr>
              <a:t>:UIE</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ACADEMIC UNIT 1&amp;4</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(Computer Science &amp; Engineering)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and Code:</a:t>
            </a:r>
          </a:p>
          <a:p>
            <a:pPr algn="ctr" defTabSz="622300">
              <a:lnSpc>
                <a:spcPct val="90000"/>
              </a:lnSpc>
              <a:spcBef>
                <a:spcPct val="0"/>
              </a:spcBef>
              <a:spcAft>
                <a:spcPct val="35000"/>
              </a:spcAft>
            </a:pPr>
            <a:r>
              <a:rPr lang="en-IN" sz="2800" dirty="0" smtClean="0">
                <a:latin typeface="Times New Roman" panose="02020603050405020304" pitchFamily="18" charset="0"/>
                <a:ea typeface="Calibri" panose="020F0502020204030204" pitchFamily="34" charset="0"/>
                <a:cs typeface="Times New Roman" panose="02020603050405020304" pitchFamily="18" charset="0"/>
              </a:rPr>
              <a:t>Quantum and Semiconductor Physics Lab</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20SPP-182</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Prepared by: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Anjana</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Sharma,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Assistant </a:t>
            </a:r>
            <a:r>
              <a:rPr lang="en-US" sz="2800" dirty="0">
                <a:latin typeface="Times New Roman" panose="02020603050405020304" pitchFamily="18" charset="0"/>
                <a:ea typeface="Calibri" panose="020F0502020204030204" pitchFamily="34" charset="0"/>
                <a:cs typeface="Times New Roman" panose="02020603050405020304" pitchFamily="18" charset="0"/>
              </a:rPr>
              <a:t>Prof. Physics</a:t>
            </a:r>
          </a:p>
          <a:p>
            <a:pPr lvl="0" algn="ctr" defTabSz="622300">
              <a:lnSpc>
                <a:spcPct val="90000"/>
              </a:lnSpc>
              <a:spcBef>
                <a:spcPct val="0"/>
              </a:spcBef>
              <a:spcAft>
                <a:spcPct val="350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727134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10</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11369" y="1197735"/>
            <a:ext cx="10140552" cy="3785652"/>
          </a:xfrm>
          <a:prstGeom prst="rect">
            <a:avLst/>
          </a:prstGeom>
        </p:spPr>
        <p:txBody>
          <a:bodyPr wrap="square" anchor="t">
            <a:spAutoFit/>
          </a:bodyPr>
          <a:lstStyle/>
          <a:p>
            <a:pPr algn="just"/>
            <a:r>
              <a:rPr lang="en-US" sz="2400" dirty="0" smtClean="0">
                <a:latin typeface="Cambria" pitchFamily="18" charset="0"/>
              </a:rPr>
              <a:t>The objective of this experiment is to determine Planck's constant using light emitting diodes (LED's) by observing the ’reverse photo-electric effect’. In the case of the photoelectric effect, an electron is emitted from a metal if the energy of the photon is greater than the work function of the metal. If the energy of said photon is greater than the work function of a given material then the electron emitted possesses a voltage, which equals the difference in these energies. In the case of an LED's the opposite is true. If an electron of sufficient voltage is passed across a material then a photon is emitted whose energy is equivalent to the work function of that material. The voltage at which this effect is first observed is the 'turn on voltage'. </a:t>
            </a:r>
            <a:endParaRPr lang="en-IN" sz="2400" dirty="0" smtClean="0">
              <a:latin typeface="Cambria" pitchFamily="18" charset="0"/>
            </a:endParaRPr>
          </a:p>
        </p:txBody>
      </p:sp>
      <p:sp>
        <p:nvSpPr>
          <p:cNvPr id="21" name="AutoShape 7" descr="Expm 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xmlns="" id="{5A164630-7B47-4D22-BFD5-5FEA929DD020}"/>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
        <p:nvSpPr>
          <p:cNvPr id="2" name="TextBox 1"/>
          <p:cNvSpPr txBox="1"/>
          <p:nvPr/>
        </p:nvSpPr>
        <p:spPr>
          <a:xfrm>
            <a:off x="4468969" y="257578"/>
            <a:ext cx="2859111" cy="769441"/>
          </a:xfrm>
          <a:prstGeom prst="rect">
            <a:avLst/>
          </a:prstGeom>
          <a:noFill/>
        </p:spPr>
        <p:txBody>
          <a:bodyPr wrap="square" rtlCol="0">
            <a:spAutoFit/>
          </a:bodyPr>
          <a:lstStyle/>
          <a:p>
            <a:r>
              <a:rPr lang="en-IN" sz="4400" b="1" dirty="0">
                <a:latin typeface="Cambria" pitchFamily="18" charset="0"/>
              </a:rPr>
              <a:t>Theory</a:t>
            </a:r>
            <a:endParaRPr lang="en-US" sz="4400" dirty="0"/>
          </a:p>
        </p:txBody>
      </p:sp>
    </p:spTree>
    <p:extLst>
      <p:ext uri="{BB962C8B-B14F-4D97-AF65-F5344CB8AC3E}">
        <p14:creationId xmlns:p14="http://schemas.microsoft.com/office/powerpoint/2010/main" xmlns="" val="286174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11</a:t>
            </a:fld>
            <a:endParaRPr lang="en-US"/>
          </a:p>
        </p:txBody>
      </p:sp>
      <p:sp>
        <p:nvSpPr>
          <p:cNvPr id="6" name="Rectangle 5"/>
          <p:cNvSpPr/>
          <p:nvPr/>
        </p:nvSpPr>
        <p:spPr>
          <a:xfrm>
            <a:off x="476517" y="5045484"/>
            <a:ext cx="4031089" cy="369332"/>
          </a:xfrm>
          <a:prstGeom prst="rect">
            <a:avLst/>
          </a:prstGeom>
        </p:spPr>
        <p:txBody>
          <a:bodyPr wrap="square">
            <a:spAutoFit/>
          </a:bodyPr>
          <a:lstStyle/>
          <a:p>
            <a:r>
              <a:rPr lang="en-US" dirty="0" smtClean="0">
                <a:latin typeface="Cambria" panose="02040503050406030204" pitchFamily="18" charset="0"/>
                <a:ea typeface="Cambria" panose="02040503050406030204" pitchFamily="18" charset="0"/>
              </a:rPr>
              <a:t>Figure </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4</a:t>
            </a:r>
            <a:r>
              <a:rPr lang="en-US" dirty="0" smtClean="0">
                <a:latin typeface="Cambria" panose="02040503050406030204" pitchFamily="18" charset="0"/>
                <a:ea typeface="Cambria" panose="02040503050406030204" pitchFamily="18" charset="0"/>
              </a:rPr>
              <a:t>(a</a:t>
            </a:r>
            <a:r>
              <a:rPr lang="en-US" dirty="0" smtClean="0">
                <a:latin typeface="Cambria" panose="02040503050406030204" pitchFamily="18" charset="0"/>
                <a:ea typeface="Cambria" panose="02040503050406030204" pitchFamily="18" charset="0"/>
              </a:rPr>
              <a:t>) Planck’s Constant Kit.</a:t>
            </a:r>
            <a:endParaRPr lang="en-US" dirty="0">
              <a:latin typeface="Cambria" panose="02040503050406030204" pitchFamily="18" charset="0"/>
              <a:ea typeface="Cambria" panose="02040503050406030204" pitchFamily="18" charset="0"/>
            </a:endParaRPr>
          </a:p>
        </p:txBody>
      </p:sp>
      <p:sp>
        <p:nvSpPr>
          <p:cNvPr id="7" name="Rectangle 6"/>
          <p:cNvSpPr/>
          <p:nvPr/>
        </p:nvSpPr>
        <p:spPr>
          <a:xfrm>
            <a:off x="5918916" y="5089810"/>
            <a:ext cx="5434884" cy="369332"/>
          </a:xfrm>
          <a:prstGeom prst="rect">
            <a:avLst/>
          </a:prstGeom>
        </p:spPr>
        <p:txBody>
          <a:bodyPr wrap="square">
            <a:spAutoFit/>
          </a:bodyPr>
          <a:lstStyle/>
          <a:p>
            <a:r>
              <a:rPr lang="en-US" dirty="0" smtClean="0">
                <a:latin typeface="Cambria" panose="02040503050406030204" pitchFamily="18" charset="0"/>
                <a:ea typeface="Cambria" panose="02040503050406030204" pitchFamily="18" charset="0"/>
              </a:rPr>
              <a:t>Figure </a:t>
            </a:r>
            <a:r>
              <a:rPr lang="en-US" dirty="0" smtClean="0">
                <a:latin typeface="Cambria" panose="02040503050406030204" pitchFamily="18" charset="0"/>
                <a:ea typeface="Cambria" panose="02040503050406030204" pitchFamily="18" charset="0"/>
              </a:rPr>
              <a:t>4</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(b) Circuit Diagram Of Planck Constant </a:t>
            </a:r>
            <a:r>
              <a:rPr lang="en-US"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4</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8" name="TextBox 7"/>
          <p:cNvSpPr txBox="1"/>
          <p:nvPr/>
        </p:nvSpPr>
        <p:spPr>
          <a:xfrm>
            <a:off x="1357313" y="193965"/>
            <a:ext cx="8629650" cy="769441"/>
          </a:xfrm>
          <a:prstGeom prst="rect">
            <a:avLst/>
          </a:prstGeom>
          <a:noFill/>
        </p:spPr>
        <p:txBody>
          <a:bodyPr wrap="square" rtlCol="0">
            <a:spAutoFit/>
          </a:bodyPr>
          <a:lstStyle/>
          <a:p>
            <a:pPr algn="ctr"/>
            <a:r>
              <a:rPr lang="en-US" sz="4400" b="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Planck’s Constant diagram</a:t>
            </a:r>
            <a:endParaRPr lang="en-US" sz="4400" b="1" dirty="0">
              <a:latin typeface="Cambria" panose="02040503050406030204" pitchFamily="18" charset="0"/>
              <a:ea typeface="Cambria" panose="02040503050406030204" pitchFamily="18" charset="0"/>
            </a:endParaRPr>
          </a:p>
        </p:txBody>
      </p:sp>
      <p:pic>
        <p:nvPicPr>
          <p:cNvPr id="9" name="Picture 8"/>
          <p:cNvPicPr/>
          <p:nvPr/>
        </p:nvPicPr>
        <p:blipFill>
          <a:blip r:embed="rId2"/>
          <a:srcRect/>
          <a:stretch>
            <a:fillRect/>
          </a:stretch>
        </p:blipFill>
        <p:spPr bwMode="auto">
          <a:xfrm>
            <a:off x="678873" y="2507140"/>
            <a:ext cx="3934691" cy="2466642"/>
          </a:xfrm>
          <a:prstGeom prst="rect">
            <a:avLst/>
          </a:prstGeom>
          <a:noFill/>
          <a:ln w="9525">
            <a:noFill/>
            <a:miter lim="800000"/>
            <a:headEnd/>
            <a:tailEnd/>
          </a:ln>
        </p:spPr>
      </p:pic>
      <p:pic>
        <p:nvPicPr>
          <p:cNvPr id="4098" name="Picture 2" descr="https://encrypted-tbn0.gstatic.com/images?q=tbn%3AANd9GcTQiSFC0GqYyj-xc50GWY_Iur3ov7AHRJh9fA&amp;usqp=CAU"/>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94658" y="2305318"/>
            <a:ext cx="4483579" cy="26684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Cambria" pitchFamily="18" charset="0"/>
              </a:rPr>
              <a:t>LED’s</a:t>
            </a:r>
            <a:endParaRPr lang="en-US" b="1" dirty="0">
              <a:latin typeface="Cambria" pitchFamily="18" charset="0"/>
            </a:endParaRPr>
          </a:p>
        </p:txBody>
      </p:sp>
      <p:sp>
        <p:nvSpPr>
          <p:cNvPr id="3" name="Content Placeholder 2"/>
          <p:cNvSpPr>
            <a:spLocks noGrp="1"/>
          </p:cNvSpPr>
          <p:nvPr>
            <p:ph idx="1"/>
          </p:nvPr>
        </p:nvSpPr>
        <p:spPr>
          <a:xfrm>
            <a:off x="394063" y="1629682"/>
            <a:ext cx="6032863" cy="4351338"/>
          </a:xfrm>
        </p:spPr>
        <p:txBody>
          <a:bodyPr>
            <a:noAutofit/>
          </a:bodyPr>
          <a:lstStyle/>
          <a:p>
            <a:pPr algn="just"/>
            <a:r>
              <a:rPr lang="en-US" sz="2400" dirty="0" smtClean="0">
                <a:latin typeface="Cambria" pitchFamily="18" charset="0"/>
              </a:rPr>
              <a:t>A light-emitting </a:t>
            </a:r>
            <a:r>
              <a:rPr lang="en-US" sz="2400" dirty="0" smtClean="0">
                <a:latin typeface="Cambria" pitchFamily="18" charset="0"/>
              </a:rPr>
              <a:t>diode (LED) is a semiconductor light source that emits light when current flows through it. </a:t>
            </a:r>
          </a:p>
          <a:p>
            <a:pPr algn="just"/>
            <a:r>
              <a:rPr lang="en-US" sz="2400" dirty="0" smtClean="0">
                <a:latin typeface="Cambria" pitchFamily="18" charset="0"/>
              </a:rPr>
              <a:t>Electrons in the semiconductor recombine with electron holes, releasing energy in the form of photons. The color of the light (corresponding to the energy of the photons) is determined by the energy required for electrons to cross the band gap of the semiconductor. </a:t>
            </a:r>
          </a:p>
          <a:p>
            <a:pPr algn="just"/>
            <a:r>
              <a:rPr lang="en-US" sz="2400" dirty="0" smtClean="0">
                <a:latin typeface="Cambria" pitchFamily="18" charset="0"/>
              </a:rPr>
              <a:t>White light is obtained by using multiple semiconductors or a layer of light-emitting phosphor on the semiconductor device.</a:t>
            </a:r>
            <a:endParaRPr lang="en-US" sz="2400" dirty="0">
              <a:latin typeface="Cambria"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6" name="TextBox 5"/>
          <p:cNvSpPr txBox="1"/>
          <p:nvPr/>
        </p:nvSpPr>
        <p:spPr>
          <a:xfrm>
            <a:off x="8307977" y="5290458"/>
            <a:ext cx="2000676" cy="369332"/>
          </a:xfrm>
          <a:prstGeom prst="rect">
            <a:avLst/>
          </a:prstGeom>
          <a:noFill/>
        </p:spPr>
        <p:txBody>
          <a:bodyPr wrap="none" rtlCol="0">
            <a:spAutoFit/>
          </a:bodyPr>
          <a:lstStyle/>
          <a:p>
            <a:r>
              <a:rPr lang="en-US" dirty="0" smtClean="0">
                <a:latin typeface="Cambria" pitchFamily="18" charset="0"/>
              </a:rPr>
              <a:t>Figure 5 LED’s [5] </a:t>
            </a:r>
            <a:endParaRPr lang="en-US" dirty="0">
              <a:latin typeface="Cambria" pitchFamily="18" charset="0"/>
            </a:endParaRPr>
          </a:p>
        </p:txBody>
      </p:sp>
      <p:pic>
        <p:nvPicPr>
          <p:cNvPr id="8" name="Picture 7" descr="led.jpg"/>
          <p:cNvPicPr>
            <a:picLocks noChangeAspect="1"/>
          </p:cNvPicPr>
          <p:nvPr/>
        </p:nvPicPr>
        <p:blipFill>
          <a:blip r:embed="rId2"/>
          <a:stretch>
            <a:fillRect/>
          </a:stretch>
        </p:blipFill>
        <p:spPr>
          <a:xfrm>
            <a:off x="6941127" y="1648692"/>
            <a:ext cx="4655128" cy="350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13</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777284" y="0"/>
            <a:ext cx="7856113" cy="769441"/>
          </a:xfrm>
          <a:prstGeom prst="rect">
            <a:avLst/>
          </a:prstGeom>
        </p:spPr>
        <p:txBody>
          <a:bodyPr wrap="square" anchor="t">
            <a:spAutoFit/>
          </a:bodyPr>
          <a:lstStyle/>
          <a:p>
            <a:pPr algn="ctr"/>
            <a:r>
              <a:rPr lang="en-IN" sz="4400" b="1" dirty="0">
                <a:latin typeface="Cambria" pitchFamily="18" charset="0"/>
              </a:rPr>
              <a:t>Theory and Formula </a:t>
            </a:r>
            <a:r>
              <a:rPr lang="en-IN" sz="4400" b="1" dirty="0" smtClean="0">
                <a:latin typeface="Cambria" pitchFamily="18" charset="0"/>
              </a:rPr>
              <a:t>Used</a:t>
            </a:r>
            <a:endParaRPr lang="en-US" sz="4400" dirty="0">
              <a:latin typeface="Cambria" pitchFamily="18" charset="0"/>
            </a:endParaRPr>
          </a:p>
        </p:txBody>
      </p:sp>
      <p:sp>
        <p:nvSpPr>
          <p:cNvPr id="3993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99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3"/>
          <p:cNvSpPr/>
          <p:nvPr/>
        </p:nvSpPr>
        <p:spPr>
          <a:xfrm>
            <a:off x="729803" y="666410"/>
            <a:ext cx="11432146" cy="6370975"/>
          </a:xfrm>
          <a:prstGeom prst="rect">
            <a:avLst/>
          </a:prstGeom>
        </p:spPr>
        <p:txBody>
          <a:bodyPr wrap="square">
            <a:spAutoFit/>
          </a:bodyPr>
          <a:lstStyle/>
          <a:p>
            <a:r>
              <a:rPr lang="en-US" sz="2400" dirty="0" smtClean="0">
                <a:latin typeface="Cambria" pitchFamily="18" charset="0"/>
              </a:rPr>
              <a:t>When a semiconductor is doped with impurities of the III periodic group elements it then has a lack of electrons in the valance band. </a:t>
            </a:r>
          </a:p>
          <a:p>
            <a:r>
              <a:rPr lang="en-US" sz="2400" b="1" dirty="0" smtClean="0">
                <a:latin typeface="Cambria" pitchFamily="18" charset="0"/>
              </a:rPr>
              <a:t>Formula Used</a:t>
            </a:r>
          </a:p>
          <a:p>
            <a:r>
              <a:rPr lang="en-US" sz="2400" dirty="0" smtClean="0">
                <a:latin typeface="Cambria" pitchFamily="18" charset="0"/>
              </a:rPr>
              <a:t>E= </a:t>
            </a:r>
            <a:r>
              <a:rPr lang="en-US" sz="2400" dirty="0" err="1" smtClean="0">
                <a:latin typeface="Cambria" pitchFamily="18" charset="0"/>
              </a:rPr>
              <a:t>hʋ</a:t>
            </a:r>
            <a:r>
              <a:rPr lang="en-US" sz="2400" dirty="0" smtClean="0">
                <a:latin typeface="Cambria" pitchFamily="18" charset="0"/>
              </a:rPr>
              <a:t>                                       (1)</a:t>
            </a:r>
            <a:endParaRPr lang="en-IN" sz="2400" dirty="0" smtClean="0">
              <a:latin typeface="Cambria" pitchFamily="18" charset="0"/>
            </a:endParaRPr>
          </a:p>
          <a:p>
            <a:r>
              <a:rPr lang="en-US" sz="2400" dirty="0" smtClean="0">
                <a:latin typeface="Cambria" pitchFamily="18" charset="0"/>
              </a:rPr>
              <a:t>E=eV                                        (2)  </a:t>
            </a:r>
            <a:endParaRPr lang="en-IN" sz="2400" dirty="0" smtClean="0">
              <a:latin typeface="Cambria" pitchFamily="18" charset="0"/>
            </a:endParaRPr>
          </a:p>
          <a:p>
            <a:r>
              <a:rPr lang="en-US" sz="2400" dirty="0" smtClean="0">
                <a:latin typeface="Cambria" pitchFamily="18" charset="0"/>
              </a:rPr>
              <a:t>Where e = 1.6 × 10</a:t>
            </a:r>
            <a:r>
              <a:rPr lang="en-US" sz="2400" baseline="30000" dirty="0" smtClean="0">
                <a:latin typeface="Cambria" pitchFamily="18" charset="0"/>
              </a:rPr>
              <a:t>-19 </a:t>
            </a:r>
            <a:r>
              <a:rPr lang="en-US" sz="2400" dirty="0" smtClean="0">
                <a:latin typeface="Cambria" pitchFamily="18" charset="0"/>
              </a:rPr>
              <a:t>C</a:t>
            </a:r>
            <a:endParaRPr lang="en-IN" sz="2400" dirty="0" smtClean="0">
              <a:latin typeface="Cambria" pitchFamily="18" charset="0"/>
            </a:endParaRPr>
          </a:p>
          <a:p>
            <a:r>
              <a:rPr lang="en-US" sz="2400" dirty="0" smtClean="0">
                <a:latin typeface="Cambria" pitchFamily="18" charset="0"/>
              </a:rPr>
              <a:t>We then solve equation (1) for h and replace the E term with the equivalent of E in equation (2), as well as replace υ with:  </a:t>
            </a:r>
            <a:endParaRPr lang="en-IN" sz="2400" dirty="0" smtClean="0">
              <a:latin typeface="Cambria" pitchFamily="18" charset="0"/>
            </a:endParaRPr>
          </a:p>
          <a:p>
            <a:r>
              <a:rPr lang="en-US" sz="2400" dirty="0" smtClean="0">
                <a:latin typeface="Cambria" pitchFamily="18" charset="0"/>
              </a:rPr>
              <a:t> υ=c/ λ</a:t>
            </a:r>
            <a:endParaRPr lang="en-IN" sz="2400" dirty="0" smtClean="0">
              <a:latin typeface="Cambria" pitchFamily="18" charset="0"/>
            </a:endParaRPr>
          </a:p>
          <a:p>
            <a:r>
              <a:rPr lang="en-US" sz="2400" dirty="0" smtClean="0">
                <a:latin typeface="Cambria" pitchFamily="18" charset="0"/>
              </a:rPr>
              <a:t>Where c = 3 × 10</a:t>
            </a:r>
            <a:r>
              <a:rPr lang="en-US" sz="2400" baseline="30000" dirty="0" smtClean="0">
                <a:latin typeface="Cambria" pitchFamily="18" charset="0"/>
              </a:rPr>
              <a:t>8</a:t>
            </a:r>
            <a:r>
              <a:rPr lang="en-US" sz="2400" dirty="0" smtClean="0">
                <a:latin typeface="Cambria" pitchFamily="18" charset="0"/>
              </a:rPr>
              <a:t> m/sec </a:t>
            </a:r>
            <a:endParaRPr lang="en-IN" sz="2400" dirty="0" smtClean="0">
              <a:latin typeface="Cambria" pitchFamily="18" charset="0"/>
            </a:endParaRPr>
          </a:p>
          <a:p>
            <a:r>
              <a:rPr lang="en-US" sz="2400" dirty="0" smtClean="0">
                <a:latin typeface="Cambria" pitchFamily="18" charset="0"/>
              </a:rPr>
              <a:t>We then get:</a:t>
            </a:r>
            <a:endParaRPr lang="en-IN" sz="2400" dirty="0" smtClean="0">
              <a:latin typeface="Cambria" pitchFamily="18" charset="0"/>
            </a:endParaRPr>
          </a:p>
          <a:p>
            <a:r>
              <a:rPr lang="en-US" sz="2400" dirty="0" smtClean="0">
                <a:latin typeface="Cambria" pitchFamily="18" charset="0"/>
              </a:rPr>
              <a:t>h=eV λ/c                                     (3)</a:t>
            </a:r>
            <a:endParaRPr lang="en-IN" sz="2400" dirty="0" smtClean="0">
              <a:latin typeface="Cambria" pitchFamily="18" charset="0"/>
            </a:endParaRPr>
          </a:p>
          <a:p>
            <a:r>
              <a:rPr lang="en-US" sz="2400" dirty="0" smtClean="0">
                <a:latin typeface="Cambria" pitchFamily="18" charset="0"/>
              </a:rPr>
              <a:t> this equation can be rewritten as  </a:t>
            </a:r>
            <a:endParaRPr lang="en-IN" sz="2400" dirty="0" smtClean="0">
              <a:latin typeface="Cambria" pitchFamily="18" charset="0"/>
            </a:endParaRPr>
          </a:p>
          <a:p>
            <a:r>
              <a:rPr lang="en-US" sz="2400" dirty="0" smtClean="0">
                <a:latin typeface="Cambria" pitchFamily="18" charset="0"/>
              </a:rPr>
              <a:t>V=</a:t>
            </a:r>
            <a:r>
              <a:rPr lang="en-US" sz="2400" dirty="0" err="1" smtClean="0">
                <a:latin typeface="Cambria" pitchFamily="18" charset="0"/>
              </a:rPr>
              <a:t>hc</a:t>
            </a:r>
            <a:r>
              <a:rPr lang="en-US" sz="2400" dirty="0" smtClean="0">
                <a:latin typeface="Cambria" pitchFamily="18" charset="0"/>
              </a:rPr>
              <a:t>/e λ                                      (4)</a:t>
            </a:r>
            <a:endParaRPr lang="en-IN" sz="2400" dirty="0" smtClean="0">
              <a:latin typeface="Cambria" pitchFamily="18" charset="0"/>
            </a:endParaRPr>
          </a:p>
          <a:p>
            <a:r>
              <a:rPr lang="en-US" sz="2400" dirty="0" smtClean="0">
                <a:latin typeface="Cambria" pitchFamily="18" charset="0"/>
              </a:rPr>
              <a:t>It is this equation that we will use to determine Planck's constant.  </a:t>
            </a:r>
            <a:endParaRPr lang="en-IN" sz="2400" dirty="0" smtClean="0">
              <a:latin typeface="Cambria" pitchFamily="18" charset="0"/>
            </a:endParaRPr>
          </a:p>
          <a:p>
            <a:r>
              <a:rPr lang="en-US" sz="2400" dirty="0" smtClean="0">
                <a:latin typeface="Cambria" pitchFamily="18" charset="0"/>
              </a:rPr>
              <a:t>Where h is Planck’s Constant, </a:t>
            </a:r>
            <a:r>
              <a:rPr lang="en-US" sz="2400" dirty="0">
                <a:latin typeface="Cambria" pitchFamily="18" charset="0"/>
              </a:rPr>
              <a:t>ʋ is the frequency of light</a:t>
            </a:r>
            <a:endParaRPr lang="en-IN" sz="2400" dirty="0">
              <a:latin typeface="Cambria" pitchFamily="18" charset="0"/>
            </a:endParaRPr>
          </a:p>
          <a:p>
            <a:endParaRPr lang="en-US" sz="2400" dirty="0" smtClean="0">
              <a:latin typeface="Cambria" pitchFamily="18" charset="0"/>
            </a:endParaRPr>
          </a:p>
        </p:txBody>
      </p:sp>
    </p:spTree>
    <p:extLst>
      <p:ext uri="{BB962C8B-B14F-4D97-AF65-F5344CB8AC3E}">
        <p14:creationId xmlns:p14="http://schemas.microsoft.com/office/powerpoint/2010/main" xmlns="" val="3792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75657"/>
            <a:ext cx="10288588" cy="4685393"/>
          </a:xfrm>
        </p:spPr>
        <p:txBody>
          <a:bodyPr>
            <a:normAutofit/>
          </a:bodyPr>
          <a:lstStyle/>
          <a:p>
            <a:pPr marL="12065" marR="3368675" indent="0">
              <a:lnSpc>
                <a:spcPts val="4600"/>
              </a:lnSpc>
              <a:spcBef>
                <a:spcPts val="175"/>
              </a:spcBef>
              <a:buNone/>
              <a:tabLst>
                <a:tab pos="355600" algn="l"/>
                <a:tab pos="356235" algn="l"/>
              </a:tabLst>
            </a:pPr>
            <a:endParaRPr lang="en-US" dirty="0">
              <a:latin typeface="Book Antiqua"/>
              <a:cs typeface="Book Antiqua"/>
            </a:endParaRPr>
          </a:p>
          <a:p>
            <a:pPr marL="0" indent="0">
              <a:buNone/>
            </a:pPr>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a:p>
        </p:txBody>
      </p:sp>
      <p:sp>
        <p:nvSpPr>
          <p:cNvPr id="8" name="TextBox 7"/>
          <p:cNvSpPr txBox="1"/>
          <p:nvPr/>
        </p:nvSpPr>
        <p:spPr>
          <a:xfrm>
            <a:off x="154546" y="1416783"/>
            <a:ext cx="3747753" cy="769441"/>
          </a:xfrm>
          <a:prstGeom prst="rect">
            <a:avLst/>
          </a:prstGeom>
          <a:noFill/>
        </p:spPr>
        <p:txBody>
          <a:bodyPr wrap="square" rtlCol="0">
            <a:spAutoFit/>
          </a:bodyPr>
          <a:lstStyle/>
          <a:p>
            <a:r>
              <a:rPr lang="en-US" sz="4400" b="1" dirty="0" smtClean="0">
                <a:latin typeface="Cambria" panose="02040503050406030204" pitchFamily="18" charset="0"/>
                <a:ea typeface="Cambria" panose="02040503050406030204" pitchFamily="18" charset="0"/>
              </a:rPr>
              <a:t>Formula Used</a:t>
            </a:r>
            <a:endParaRPr lang="en-US" sz="4400" b="1" dirty="0">
              <a:latin typeface="Cambria" panose="02040503050406030204" pitchFamily="18" charset="0"/>
              <a:ea typeface="Cambria" panose="02040503050406030204" pitchFamily="18" charset="0"/>
            </a:endParaRPr>
          </a:p>
        </p:txBody>
      </p:sp>
      <p:sp>
        <p:nvSpPr>
          <p:cNvPr id="9" name="TextBox 8"/>
          <p:cNvSpPr txBox="1"/>
          <p:nvPr/>
        </p:nvSpPr>
        <p:spPr>
          <a:xfrm>
            <a:off x="3799267" y="651163"/>
            <a:ext cx="7985612" cy="6070312"/>
          </a:xfrm>
          <a:prstGeom prst="rect">
            <a:avLst/>
          </a:prstGeom>
          <a:noFill/>
        </p:spPr>
        <p:txBody>
          <a:bodyPr wrap="square" rtlCol="0">
            <a:spAutoFit/>
          </a:bodyPr>
          <a:lstStyle/>
          <a:p>
            <a:pPr>
              <a:lnSpc>
                <a:spcPct val="200000"/>
              </a:lnSpc>
            </a:pPr>
            <a:r>
              <a:rPr lang="en-US" sz="2400" dirty="0" smtClean="0">
                <a:latin typeface="Cambria" pitchFamily="18" charset="0"/>
              </a:rPr>
              <a:t>1.Connect the L.E.D. to the jack provided on the front panel and switch ON the unit. </a:t>
            </a:r>
            <a:endParaRPr lang="en-IN" sz="2400" dirty="0" smtClean="0">
              <a:latin typeface="Cambria" pitchFamily="18" charset="0"/>
            </a:endParaRPr>
          </a:p>
          <a:p>
            <a:pPr>
              <a:lnSpc>
                <a:spcPct val="200000"/>
              </a:lnSpc>
            </a:pPr>
            <a:r>
              <a:rPr lang="en-US" sz="2400" dirty="0" smtClean="0">
                <a:latin typeface="Cambria" pitchFamily="18" charset="0"/>
              </a:rPr>
              <a:t>2. Take the different voltage and current measurement of LED (as tabulated below) for V-I characteristic of LED:  </a:t>
            </a:r>
            <a:endParaRPr lang="en-IN" sz="2400" dirty="0" smtClean="0">
              <a:latin typeface="Cambria" pitchFamily="18" charset="0"/>
            </a:endParaRPr>
          </a:p>
          <a:p>
            <a:pPr>
              <a:lnSpc>
                <a:spcPct val="200000"/>
              </a:lnSpc>
            </a:pPr>
            <a:r>
              <a:rPr lang="en-US" sz="2400" dirty="0" smtClean="0">
                <a:latin typeface="Cambria" pitchFamily="18" charset="0"/>
              </a:rPr>
              <a:t>3. Take different LEDs and follow step 2. </a:t>
            </a:r>
            <a:endParaRPr lang="en-IN" sz="2400" dirty="0" smtClean="0">
              <a:latin typeface="Cambria" pitchFamily="18" charset="0"/>
            </a:endParaRPr>
          </a:p>
          <a:p>
            <a:pPr>
              <a:lnSpc>
                <a:spcPct val="200000"/>
              </a:lnSpc>
            </a:pPr>
            <a:r>
              <a:rPr lang="en-US" sz="2400" dirty="0" smtClean="0">
                <a:latin typeface="Cambria" pitchFamily="18" charset="0"/>
              </a:rPr>
              <a:t>4. Now plot the V-I characteristics of all the LEDs on graph paper and take voltages corresponding to a constant current as shown on graph in next page.</a:t>
            </a:r>
            <a:endParaRPr lang="en-IN" sz="2400" dirty="0" smtClean="0">
              <a:latin typeface="Cambria" pitchFamily="18" charset="0"/>
            </a:endParaRPr>
          </a:p>
        </p:txBody>
      </p:sp>
      <p:sp>
        <p:nvSpPr>
          <p:cNvPr id="10" name="TextBox 9"/>
          <p:cNvSpPr txBox="1"/>
          <p:nvPr/>
        </p:nvSpPr>
        <p:spPr>
          <a:xfrm>
            <a:off x="3686175" y="-110840"/>
            <a:ext cx="6481953" cy="769441"/>
          </a:xfrm>
          <a:prstGeom prst="rect">
            <a:avLst/>
          </a:prstGeom>
          <a:noFill/>
        </p:spPr>
        <p:txBody>
          <a:bodyPr wrap="square" rtlCol="0">
            <a:spAutoFit/>
          </a:bodyPr>
          <a:lstStyle/>
          <a:p>
            <a:pPr algn="ctr"/>
            <a:r>
              <a:rPr lang="en-US" sz="4400" b="1" dirty="0" smtClean="0">
                <a:latin typeface="Cambria" panose="02040503050406030204" pitchFamily="18" charset="0"/>
                <a:ea typeface="Cambria" panose="02040503050406030204" pitchFamily="18" charset="0"/>
              </a:rPr>
              <a:t>Procedure</a:t>
            </a:r>
            <a:endParaRPr lang="en-US" sz="4400" b="1" dirty="0">
              <a:latin typeface="Cambria" panose="02040503050406030204" pitchFamily="18" charset="0"/>
              <a:ea typeface="Cambria" panose="02040503050406030204" pitchFamily="18" charset="0"/>
            </a:endParaRPr>
          </a:p>
        </p:txBody>
      </p:sp>
      <p:sp>
        <p:nvSpPr>
          <p:cNvPr id="12" name="Rectangle 11"/>
          <p:cNvSpPr/>
          <p:nvPr/>
        </p:nvSpPr>
        <p:spPr>
          <a:xfrm>
            <a:off x="637309" y="3244334"/>
            <a:ext cx="2064327" cy="461665"/>
          </a:xfrm>
          <a:prstGeom prst="rect">
            <a:avLst/>
          </a:prstGeom>
        </p:spPr>
        <p:txBody>
          <a:bodyPr wrap="square">
            <a:spAutoFit/>
          </a:bodyPr>
          <a:lstStyle/>
          <a:p>
            <a:r>
              <a:rPr lang="en-US" sz="2400" b="1" dirty="0">
                <a:latin typeface="Cambria" pitchFamily="18" charset="0"/>
              </a:rPr>
              <a:t>υ</a:t>
            </a:r>
            <a:r>
              <a:rPr lang="en-US" sz="2400" b="1" dirty="0" smtClean="0">
                <a:latin typeface="Cambria" pitchFamily="18" charset="0"/>
              </a:rPr>
              <a:t>=</a:t>
            </a:r>
            <a:r>
              <a:rPr lang="en-US" sz="2400" b="1" dirty="0" err="1" smtClean="0">
                <a:latin typeface="Cambria" pitchFamily="18" charset="0"/>
              </a:rPr>
              <a:t>hc</a:t>
            </a:r>
            <a:r>
              <a:rPr lang="en-US" sz="2400" b="1" dirty="0" smtClean="0">
                <a:latin typeface="Cambria" pitchFamily="18" charset="0"/>
              </a:rPr>
              <a:t>/e λ</a:t>
            </a:r>
            <a:endParaRPr lang="en-IN" sz="2400" b="1" dirty="0">
              <a:latin typeface="Cambria" pitchFamily="18" charset="0"/>
            </a:endParaRPr>
          </a:p>
        </p:txBody>
      </p:sp>
    </p:spTree>
    <p:extLst>
      <p:ext uri="{BB962C8B-B14F-4D97-AF65-F5344CB8AC3E}">
        <p14:creationId xmlns:p14="http://schemas.microsoft.com/office/powerpoint/2010/main" xmlns="" val="6107697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91982" y="0"/>
            <a:ext cx="9953522" cy="769441"/>
          </a:xfrm>
          <a:prstGeom prst="rect">
            <a:avLst/>
          </a:prstGeom>
        </p:spPr>
        <p:txBody>
          <a:bodyPr wrap="square">
            <a:spAutoFit/>
          </a:bodyPr>
          <a:lstStyle/>
          <a:p>
            <a:pPr algn="ctr"/>
            <a:r>
              <a:rPr lang="en-IN" sz="4400" b="1" dirty="0">
                <a:latin typeface="Cambria" pitchFamily="18" charset="0"/>
              </a:rPr>
              <a:t>Observation </a:t>
            </a:r>
            <a:r>
              <a:rPr lang="en-IN" sz="4400" b="1" dirty="0" smtClean="0">
                <a:latin typeface="Cambria" pitchFamily="18" charset="0"/>
              </a:rPr>
              <a:t>Table </a:t>
            </a:r>
            <a:r>
              <a:rPr lang="en-IN" sz="4400" b="1" dirty="0">
                <a:latin typeface="Cambria" pitchFamily="18" charset="0"/>
              </a:rPr>
              <a:t>&amp; </a:t>
            </a:r>
            <a:r>
              <a:rPr lang="en-IN" sz="4400" b="1" dirty="0" smtClean="0">
                <a:latin typeface="Cambria" pitchFamily="18" charset="0"/>
              </a:rPr>
              <a:t>Calculations</a:t>
            </a:r>
            <a:endParaRPr lang="en-US" sz="4400" dirty="0">
              <a:latin typeface="Cambria" pitchFamily="18" charset="0"/>
            </a:endParaRPr>
          </a:p>
        </p:txBody>
      </p:sp>
      <p:sp>
        <p:nvSpPr>
          <p:cNvPr id="11" name="Rectangle 10"/>
          <p:cNvSpPr/>
          <p:nvPr/>
        </p:nvSpPr>
        <p:spPr>
          <a:xfrm>
            <a:off x="905950" y="5935572"/>
            <a:ext cx="10039554" cy="464871"/>
          </a:xfrm>
          <a:prstGeom prst="rect">
            <a:avLst/>
          </a:prstGeom>
        </p:spPr>
        <p:txBody>
          <a:bodyPr wrap="square" anchor="t">
            <a:spAutoFit/>
          </a:bodyPr>
          <a:lstStyle/>
          <a:p>
            <a:pPr>
              <a:lnSpc>
                <a:spcPct val="150000"/>
              </a:lnSpc>
            </a:pPr>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2653013121"/>
              </p:ext>
            </p:extLst>
          </p:nvPr>
        </p:nvGraphicFramePr>
        <p:xfrm>
          <a:off x="1133342" y="1275008"/>
          <a:ext cx="9105362" cy="3726483"/>
        </p:xfrm>
        <a:graphic>
          <a:graphicData uri="http://schemas.openxmlformats.org/drawingml/2006/table">
            <a:tbl>
              <a:tblPr/>
              <a:tblGrid>
                <a:gridCol w="940060"/>
                <a:gridCol w="1063066"/>
                <a:gridCol w="1316263"/>
                <a:gridCol w="843989"/>
                <a:gridCol w="1167219"/>
                <a:gridCol w="1196848"/>
                <a:gridCol w="1609904"/>
                <a:gridCol w="968013"/>
              </a:tblGrid>
              <a:tr h="1504533">
                <a:tc>
                  <a:txBody>
                    <a:bodyPr/>
                    <a:lstStyle/>
                    <a:p>
                      <a:pPr algn="just">
                        <a:lnSpc>
                          <a:spcPct val="115000"/>
                        </a:lnSpc>
                        <a:spcAft>
                          <a:spcPts val="1000"/>
                        </a:spcAft>
                      </a:pPr>
                      <a:r>
                        <a:rPr lang="en-US" sz="1800" b="1" dirty="0" smtClean="0">
                          <a:latin typeface="Cambria" pitchFamily="18" charset="0"/>
                          <a:ea typeface="Times New Roman"/>
                          <a:cs typeface="Times New Roman"/>
                        </a:rPr>
                        <a:t>S.No.</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1" dirty="0">
                          <a:latin typeface="Cambria" pitchFamily="18" charset="0"/>
                          <a:ea typeface="Times New Roman"/>
                          <a:cs typeface="Times New Roman"/>
                        </a:rPr>
                        <a:t>L.E.D. Colour</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dirty="0">
                          <a:latin typeface="Cambria" pitchFamily="18" charset="0"/>
                          <a:ea typeface="Times New Roman"/>
                          <a:cs typeface="Times New Roman"/>
                        </a:rPr>
                        <a:t>Wavelength</a:t>
                      </a:r>
                      <a:endParaRPr lang="en-IN" sz="1800" b="1" dirty="0">
                        <a:latin typeface="Cambria" pitchFamily="18" charset="0"/>
                        <a:ea typeface="Times New Roman"/>
                        <a:cs typeface="Times New Roman"/>
                      </a:endParaRPr>
                    </a:p>
                    <a:p>
                      <a:pPr algn="just">
                        <a:lnSpc>
                          <a:spcPct val="115000"/>
                        </a:lnSpc>
                        <a:spcAft>
                          <a:spcPts val="1000"/>
                        </a:spcAft>
                      </a:pPr>
                      <a:r>
                        <a:rPr lang="en-US" sz="1800" b="1" dirty="0">
                          <a:latin typeface="Cambria" pitchFamily="18" charset="0"/>
                          <a:ea typeface="Times New Roman"/>
                          <a:cs typeface="Times New Roman"/>
                        </a:rPr>
                        <a:t> λ (nm)</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dirty="0">
                          <a:latin typeface="Cambria" pitchFamily="18" charset="0"/>
                          <a:ea typeface="Times New Roman"/>
                          <a:cs typeface="Times New Roman"/>
                        </a:rPr>
                        <a:t>1/ λ</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dirty="0">
                          <a:latin typeface="Cambria" pitchFamily="18" charset="0"/>
                          <a:ea typeface="Times New Roman"/>
                          <a:cs typeface="Times New Roman"/>
                        </a:rPr>
                        <a:t>Stoppage Voltage </a:t>
                      </a:r>
                      <a:endParaRPr lang="en-IN" sz="1800" b="1" dirty="0">
                        <a:latin typeface="Cambria" pitchFamily="18" charset="0"/>
                        <a:ea typeface="Times New Roman"/>
                        <a:cs typeface="Times New Roman"/>
                      </a:endParaRPr>
                    </a:p>
                    <a:p>
                      <a:pPr algn="just">
                        <a:lnSpc>
                          <a:spcPct val="115000"/>
                        </a:lnSpc>
                        <a:spcAft>
                          <a:spcPts val="1000"/>
                        </a:spcAft>
                      </a:pPr>
                      <a:r>
                        <a:rPr lang="en-US" sz="1800" b="1" dirty="0">
                          <a:latin typeface="Cambria" pitchFamily="18" charset="0"/>
                          <a:ea typeface="Times New Roman"/>
                          <a:cs typeface="Times New Roman"/>
                        </a:rPr>
                        <a:t>V (volts)</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1" dirty="0" smtClean="0">
                          <a:latin typeface="Cambria" pitchFamily="18" charset="0"/>
                          <a:ea typeface="Times New Roman"/>
                          <a:cs typeface="Times New Roman"/>
                        </a:rPr>
                        <a:t>Energy (</a:t>
                      </a:r>
                      <a:r>
                        <a:rPr lang="en-US" sz="1800" b="1" dirty="0">
                          <a:latin typeface="Cambria" pitchFamily="18" charset="0"/>
                          <a:ea typeface="Times New Roman"/>
                          <a:cs typeface="Times New Roman"/>
                        </a:rPr>
                        <a:t>J) E=eV</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dirty="0">
                          <a:latin typeface="Cambria" pitchFamily="18" charset="0"/>
                          <a:ea typeface="Times New Roman"/>
                          <a:cs typeface="Times New Roman"/>
                        </a:rPr>
                        <a:t>Frequency</a:t>
                      </a:r>
                      <a:endParaRPr lang="en-IN" sz="1800" b="1" dirty="0">
                        <a:latin typeface="Cambria" pitchFamily="18" charset="0"/>
                        <a:ea typeface="Times New Roman"/>
                        <a:cs typeface="Times New Roman"/>
                      </a:endParaRPr>
                    </a:p>
                    <a:p>
                      <a:pPr>
                        <a:spcAft>
                          <a:spcPts val="0"/>
                        </a:spcAft>
                      </a:pPr>
                      <a:r>
                        <a:rPr lang="en-US" sz="1800" b="1" dirty="0">
                          <a:latin typeface="Cambria" pitchFamily="18" charset="0"/>
                          <a:ea typeface="Times New Roman"/>
                          <a:cs typeface="Times New Roman"/>
                        </a:rPr>
                        <a:t>υ = c/ λ</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1" dirty="0" smtClean="0">
                          <a:latin typeface="Cambria" pitchFamily="18" charset="0"/>
                          <a:ea typeface="Times New Roman"/>
                          <a:cs typeface="Times New Roman"/>
                        </a:rPr>
                        <a:t>h=eV </a:t>
                      </a:r>
                      <a:r>
                        <a:rPr lang="en-US" sz="1800" b="1" dirty="0">
                          <a:latin typeface="Cambria" pitchFamily="18" charset="0"/>
                          <a:ea typeface="Times New Roman"/>
                          <a:cs typeface="Times New Roman"/>
                        </a:rPr>
                        <a:t>λ/c</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69">
                <a:tc>
                  <a:txBody>
                    <a:bodyPr/>
                    <a:lstStyle/>
                    <a:p>
                      <a:pPr algn="just">
                        <a:lnSpc>
                          <a:spcPct val="115000"/>
                        </a:lnSpc>
                        <a:spcAft>
                          <a:spcPts val="1000"/>
                        </a:spcAft>
                      </a:pPr>
                      <a:r>
                        <a:rPr lang="en-US" sz="1800" b="0">
                          <a:latin typeface="Cambria" pitchFamily="18" charset="0"/>
                          <a:ea typeface="Times New Roman"/>
                          <a:cs typeface="Times New Roman"/>
                        </a:rPr>
                        <a:t>1</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0">
                          <a:latin typeface="Cambria" pitchFamily="18" charset="0"/>
                          <a:ea typeface="Times New Roman"/>
                          <a:cs typeface="Times New Roman"/>
                        </a:rPr>
                        <a:t>Red</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0">
                          <a:latin typeface="Cambria" pitchFamily="18" charset="0"/>
                          <a:ea typeface="Times New Roman"/>
                          <a:cs typeface="Times New Roman"/>
                        </a:rPr>
                        <a:t>650</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3827">
                <a:tc>
                  <a:txBody>
                    <a:bodyPr/>
                    <a:lstStyle/>
                    <a:p>
                      <a:pPr algn="just">
                        <a:lnSpc>
                          <a:spcPct val="115000"/>
                        </a:lnSpc>
                        <a:spcAft>
                          <a:spcPts val="1000"/>
                        </a:spcAft>
                      </a:pPr>
                      <a:r>
                        <a:rPr lang="en-US" sz="1800" b="0">
                          <a:latin typeface="Cambria" pitchFamily="18" charset="0"/>
                          <a:ea typeface="Times New Roman"/>
                          <a:cs typeface="Times New Roman"/>
                        </a:rPr>
                        <a:t>2</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0">
                          <a:latin typeface="Cambria" pitchFamily="18" charset="0"/>
                          <a:ea typeface="Times New Roman"/>
                          <a:cs typeface="Times New Roman"/>
                        </a:rPr>
                        <a:t>Green </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0">
                          <a:latin typeface="Cambria" pitchFamily="18" charset="0"/>
                          <a:ea typeface="Times New Roman"/>
                          <a:cs typeface="Times New Roman"/>
                        </a:rPr>
                        <a:t>510</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3827">
                <a:tc>
                  <a:txBody>
                    <a:bodyPr/>
                    <a:lstStyle/>
                    <a:p>
                      <a:pPr algn="just">
                        <a:lnSpc>
                          <a:spcPct val="115000"/>
                        </a:lnSpc>
                        <a:spcAft>
                          <a:spcPts val="1000"/>
                        </a:spcAft>
                      </a:pPr>
                      <a:r>
                        <a:rPr lang="en-US" sz="1800" b="0">
                          <a:latin typeface="Cambria" pitchFamily="18" charset="0"/>
                          <a:ea typeface="Times New Roman"/>
                          <a:cs typeface="Times New Roman"/>
                        </a:rPr>
                        <a:t>3</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0">
                          <a:latin typeface="Cambria" pitchFamily="18" charset="0"/>
                          <a:ea typeface="Times New Roman"/>
                          <a:cs typeface="Times New Roman"/>
                        </a:rPr>
                        <a:t>Yellow</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0">
                          <a:latin typeface="Cambria" pitchFamily="18" charset="0"/>
                          <a:ea typeface="Times New Roman"/>
                          <a:cs typeface="Times New Roman"/>
                        </a:rPr>
                        <a:t>570</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3827">
                <a:tc>
                  <a:txBody>
                    <a:bodyPr/>
                    <a:lstStyle/>
                    <a:p>
                      <a:pPr algn="just">
                        <a:lnSpc>
                          <a:spcPct val="115000"/>
                        </a:lnSpc>
                        <a:spcAft>
                          <a:spcPts val="1000"/>
                        </a:spcAft>
                      </a:pPr>
                      <a:r>
                        <a:rPr lang="en-US" sz="1800" b="0">
                          <a:latin typeface="Cambria" pitchFamily="18" charset="0"/>
                          <a:ea typeface="Times New Roman"/>
                          <a:cs typeface="Times New Roman"/>
                        </a:rPr>
                        <a:t>4</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0">
                          <a:latin typeface="Cambria" pitchFamily="18" charset="0"/>
                          <a:ea typeface="Times New Roman"/>
                          <a:cs typeface="Times New Roman"/>
                        </a:rPr>
                        <a:t>Blue</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800" b="0" dirty="0">
                          <a:latin typeface="Cambria" pitchFamily="18" charset="0"/>
                          <a:ea typeface="Times New Roman"/>
                          <a:cs typeface="Times New Roman"/>
                        </a:rPr>
                        <a:t>475</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endParaRPr lang="en-US" sz="15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8913" name="Rectangle 1"/>
          <p:cNvSpPr>
            <a:spLocks noChangeArrowheads="1"/>
          </p:cNvSpPr>
          <p:nvPr/>
        </p:nvSpPr>
        <p:spPr bwMode="auto">
          <a:xfrm>
            <a:off x="296214" y="5799597"/>
            <a:ext cx="1099855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Now plot a graph between voltage (V) vs.1/</a:t>
            </a:r>
            <a:r>
              <a:rPr kumimoji="0" lang="el-GR" sz="24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λ</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 and determine the slope of the line.</a:t>
            </a:r>
            <a:endParaRPr kumimoji="0" lang="en-US" sz="2400" b="0" i="0" u="none" strike="noStrike" cap="none" normalizeH="0" baseline="0" dirty="0" smtClean="0">
              <a:ln>
                <a:noFill/>
              </a:ln>
              <a:solidFill>
                <a:schemeClr val="tx1"/>
              </a:solidFill>
              <a:effectLst/>
              <a:latin typeface="Cambria" pitchFamily="18" charset="0"/>
              <a:cs typeface="Arial" pitchFamily="34" charset="0"/>
            </a:endParaRPr>
          </a:p>
        </p:txBody>
      </p:sp>
    </p:spTree>
    <p:extLst>
      <p:ext uri="{BB962C8B-B14F-4D97-AF65-F5344CB8AC3E}">
        <p14:creationId xmlns:p14="http://schemas.microsoft.com/office/powerpoint/2010/main" xmlns="" val="2861741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4BFD4962-9409-4D7F-AC91-4699513FE72B}"/>
              </a:ext>
            </a:extLst>
          </p:cNvPr>
          <p:cNvSpPr>
            <a:spLocks noGrp="1"/>
          </p:cNvSpPr>
          <p:nvPr>
            <p:ph type="body" sz="half" idx="2"/>
          </p:nvPr>
        </p:nvSpPr>
        <p:spPr>
          <a:xfrm>
            <a:off x="839788" y="1197077"/>
            <a:ext cx="10433817" cy="1338305"/>
          </a:xfrm>
        </p:spPr>
        <p:txBody>
          <a:bodyPr vert="horz" lIns="91440" tIns="45720" rIns="91440" bIns="45720" rtlCol="0" anchor="t">
            <a:normAutofit/>
          </a:bodyPr>
          <a:lstStyle/>
          <a:p>
            <a:r>
              <a:rPr lang="en-US" sz="2400" b="1" dirty="0">
                <a:latin typeface="Cambria" panose="02040503050406030204" pitchFamily="18" charset="0"/>
                <a:ea typeface="Cambria" panose="02040503050406030204" pitchFamily="18" charset="0"/>
              </a:rPr>
              <a:t>Result (s): </a:t>
            </a:r>
            <a:r>
              <a:rPr lang="en-US" sz="2400" dirty="0">
                <a:latin typeface="Cambria" panose="02040503050406030204" pitchFamily="18" charset="0"/>
                <a:ea typeface="Cambria" panose="02040503050406030204" pitchFamily="18" charset="0"/>
              </a:rPr>
              <a:t>The value of Planck’s constant ‘h’=         </a:t>
            </a:r>
            <a:r>
              <a:rPr lang="en-US" sz="2400" dirty="0" err="1">
                <a:latin typeface="Cambria" panose="02040503050406030204" pitchFamily="18" charset="0"/>
                <a:ea typeface="Cambria" panose="02040503050406030204" pitchFamily="18" charset="0"/>
              </a:rPr>
              <a:t>Js</a:t>
            </a:r>
            <a:endParaRPr lang="en-US" sz="24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Conclusion:</a:t>
            </a:r>
            <a:r>
              <a:rPr lang="en-US" sz="2400" dirty="0">
                <a:latin typeface="Cambria" panose="02040503050406030204" pitchFamily="18" charset="0"/>
                <a:ea typeface="Cambria" panose="02040503050406030204" pitchFamily="18" charset="0"/>
              </a:rPr>
              <a:t> Our experimental value of Planck’s constant was well within the limits set by experimental uncertainty.</a:t>
            </a:r>
            <a:endParaRPr lang="en-US" sz="2400" b="1" dirty="0">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xmlns="" id="{9EF0478D-CFEC-424A-8D99-24DE6FB2574B}"/>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xmlns="" val="3379110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17</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05950" y="5823545"/>
            <a:ext cx="10039554" cy="784830"/>
          </a:xfrm>
          <a:prstGeom prst="rect">
            <a:avLst/>
          </a:prstGeom>
        </p:spPr>
        <p:txBody>
          <a:bodyPr wrap="square">
            <a:spAutoFit/>
          </a:bodyPr>
          <a:lstStyle/>
          <a:p>
            <a:pPr>
              <a:lnSpc>
                <a:spcPct val="150000"/>
              </a:lnSpc>
            </a:pPr>
            <a:endParaRPr lang="en-US" i="1" dirty="0"/>
          </a:p>
          <a:p>
            <a:endParaRPr lang="en-US" dirty="0"/>
          </a:p>
        </p:txBody>
      </p:sp>
      <p:sp>
        <p:nvSpPr>
          <p:cNvPr id="2" name="Rectangle 1"/>
          <p:cNvSpPr/>
          <p:nvPr/>
        </p:nvSpPr>
        <p:spPr>
          <a:xfrm>
            <a:off x="905950" y="875211"/>
            <a:ext cx="10135089" cy="5386090"/>
          </a:xfrm>
          <a:prstGeom prst="rect">
            <a:avLst/>
          </a:prstGeom>
        </p:spPr>
        <p:txBody>
          <a:bodyPr wrap="square">
            <a:spAutoFit/>
          </a:bodyPr>
          <a:lstStyle/>
          <a:p>
            <a:pPr lvl="0" algn="ctr"/>
            <a:r>
              <a:rPr lang="en-IN" sz="4400" b="1" dirty="0" smtClean="0">
                <a:latin typeface="Cambria" pitchFamily="18" charset="0"/>
              </a:rPr>
              <a:t>Sources of Errors: </a:t>
            </a:r>
          </a:p>
          <a:p>
            <a:pPr lvl="0">
              <a:buFont typeface="Arial" pitchFamily="34" charset="0"/>
              <a:buChar char="•"/>
            </a:pPr>
            <a:endParaRPr lang="en-IN" sz="2400" b="1" u="sng" dirty="0" smtClean="0">
              <a:latin typeface="Cambria" pitchFamily="18" charset="0"/>
            </a:endParaRPr>
          </a:p>
          <a:p>
            <a:pPr>
              <a:buFont typeface="Arial" pitchFamily="34" charset="0"/>
              <a:buChar char="•"/>
            </a:pPr>
            <a:r>
              <a:rPr lang="en-US" sz="2800" dirty="0" smtClean="0">
                <a:latin typeface="Cambria" pitchFamily="18" charset="0"/>
              </a:rPr>
              <a:t> The experiment should be performed such that the glow of LEDs is properly visible.</a:t>
            </a:r>
          </a:p>
          <a:p>
            <a:endParaRPr lang="en-US" sz="2800" dirty="0" smtClean="0">
              <a:latin typeface="Cambria" pitchFamily="18" charset="0"/>
            </a:endParaRPr>
          </a:p>
          <a:p>
            <a:pPr>
              <a:buFont typeface="Arial" pitchFamily="34" charset="0"/>
              <a:buChar char="•"/>
            </a:pPr>
            <a:r>
              <a:rPr lang="en-US" sz="2800" dirty="0" smtClean="0">
                <a:latin typeface="Cambria" pitchFamily="18" charset="0"/>
              </a:rPr>
              <a:t> The value of voltmeter and ammeter should be noted with least count.</a:t>
            </a:r>
          </a:p>
          <a:p>
            <a:pPr lvl="0"/>
            <a:endParaRPr lang="en-US" sz="2800" dirty="0" smtClean="0">
              <a:latin typeface="Cambria" pitchFamily="18" charset="0"/>
            </a:endParaRPr>
          </a:p>
          <a:p>
            <a:pPr lvl="0">
              <a:buFont typeface="Arial" pitchFamily="34" charset="0"/>
              <a:buChar char="•"/>
            </a:pPr>
            <a:r>
              <a:rPr lang="en-US" sz="2800" dirty="0" smtClean="0">
                <a:latin typeface="Cambria" pitchFamily="18" charset="0"/>
              </a:rPr>
              <a:t>The surface on which the apparatus rest should be flat with no surface leakage.</a:t>
            </a:r>
          </a:p>
          <a:p>
            <a:pPr lvl="0"/>
            <a:endParaRPr lang="en-US" sz="2800" dirty="0" smtClean="0">
              <a:latin typeface="Cambria" pitchFamily="18" charset="0"/>
            </a:endParaRPr>
          </a:p>
          <a:p>
            <a:pPr lvl="6">
              <a:buFont typeface="Arial" pitchFamily="34" charset="0"/>
              <a:buChar char="•"/>
            </a:pPr>
            <a:r>
              <a:rPr lang="en-IN" sz="2400" b="1" dirty="0">
                <a:latin typeface="Cambria" pitchFamily="18" charset="0"/>
              </a:rPr>
              <a:t> </a:t>
            </a:r>
            <a:endParaRPr lang="en-US" sz="2400" dirty="0">
              <a:latin typeface="Cambria" pitchFamily="18" charset="0"/>
            </a:endParaRPr>
          </a:p>
        </p:txBody>
      </p:sp>
    </p:spTree>
    <p:extLst>
      <p:ext uri="{BB962C8B-B14F-4D97-AF65-F5344CB8AC3E}">
        <p14:creationId xmlns:p14="http://schemas.microsoft.com/office/powerpoint/2010/main" xmlns="" val="328480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18</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05950" y="5823545"/>
            <a:ext cx="10039554" cy="784830"/>
          </a:xfrm>
          <a:prstGeom prst="rect">
            <a:avLst/>
          </a:prstGeom>
        </p:spPr>
        <p:txBody>
          <a:bodyPr wrap="square">
            <a:spAutoFit/>
          </a:bodyPr>
          <a:lstStyle/>
          <a:p>
            <a:pPr>
              <a:lnSpc>
                <a:spcPct val="150000"/>
              </a:lnSpc>
            </a:pPr>
            <a:endParaRPr lang="en-US" i="1" dirty="0"/>
          </a:p>
          <a:p>
            <a:endParaRPr lang="en-US" dirty="0"/>
          </a:p>
        </p:txBody>
      </p:sp>
      <p:sp>
        <p:nvSpPr>
          <p:cNvPr id="2" name="Rectangle 1"/>
          <p:cNvSpPr/>
          <p:nvPr/>
        </p:nvSpPr>
        <p:spPr>
          <a:xfrm>
            <a:off x="905950" y="718457"/>
            <a:ext cx="10135089" cy="5693866"/>
          </a:xfrm>
          <a:prstGeom prst="rect">
            <a:avLst/>
          </a:prstGeom>
        </p:spPr>
        <p:txBody>
          <a:bodyPr wrap="square">
            <a:spAutoFit/>
          </a:bodyPr>
          <a:lstStyle/>
          <a:p>
            <a:pPr lvl="0" algn="ctr"/>
            <a:r>
              <a:rPr lang="en-IN" sz="4400" b="1" dirty="0" smtClean="0">
                <a:latin typeface="Cambria" pitchFamily="18" charset="0"/>
              </a:rPr>
              <a:t>Learning Outcomes:</a:t>
            </a:r>
            <a:r>
              <a:rPr lang="en-IN" sz="4400" b="1" u="sng" dirty="0" smtClean="0">
                <a:latin typeface="Cambria" pitchFamily="18" charset="0"/>
              </a:rPr>
              <a:t> </a:t>
            </a:r>
          </a:p>
          <a:p>
            <a:pPr lvl="0"/>
            <a:endParaRPr lang="en-IN" sz="4400" b="1" u="sng" dirty="0" smtClean="0">
              <a:latin typeface="Cambria" pitchFamily="18" charset="0"/>
            </a:endParaRPr>
          </a:p>
          <a:p>
            <a:pPr lvl="0" algn="just"/>
            <a:r>
              <a:rPr lang="en-IN" sz="2800" dirty="0" smtClean="0">
                <a:latin typeface="Cambria" pitchFamily="18" charset="0"/>
              </a:rPr>
              <a:t>On Completion of the experiment ,students will be able to understand</a:t>
            </a:r>
          </a:p>
          <a:p>
            <a:pPr lvl="0" algn="just"/>
            <a:endParaRPr lang="en-IN" sz="2800" b="1" u="sng" dirty="0" smtClean="0">
              <a:latin typeface="Cambria" pitchFamily="18" charset="0"/>
            </a:endParaRPr>
          </a:p>
          <a:p>
            <a:pPr lvl="0" algn="just">
              <a:buFont typeface="Arial" pitchFamily="34" charset="0"/>
              <a:buChar char="•"/>
            </a:pPr>
            <a:r>
              <a:rPr lang="en-US" sz="2800" dirty="0" smtClean="0">
                <a:latin typeface="Cambria" pitchFamily="18" charset="0"/>
              </a:rPr>
              <a:t>The Photoelectric effect.</a:t>
            </a:r>
          </a:p>
          <a:p>
            <a:pPr lvl="0" algn="just"/>
            <a:endParaRPr lang="en-US" sz="2800" dirty="0" smtClean="0">
              <a:latin typeface="Cambria" pitchFamily="18" charset="0"/>
            </a:endParaRPr>
          </a:p>
          <a:p>
            <a:pPr lvl="0" algn="just">
              <a:buFont typeface="Arial" pitchFamily="34" charset="0"/>
              <a:buChar char="•"/>
            </a:pPr>
            <a:r>
              <a:rPr lang="en-US" sz="2800" dirty="0" smtClean="0">
                <a:latin typeface="Cambria" pitchFamily="18" charset="0"/>
              </a:rPr>
              <a:t>To find the Planck’s constant of the material using voltage and current.</a:t>
            </a:r>
          </a:p>
          <a:p>
            <a:pPr lvl="0" algn="just"/>
            <a:endParaRPr lang="en-US" sz="2800" dirty="0" smtClean="0">
              <a:latin typeface="Cambria" pitchFamily="18" charset="0"/>
            </a:endParaRPr>
          </a:p>
          <a:p>
            <a:pPr algn="just">
              <a:buFont typeface="Arial" pitchFamily="34" charset="0"/>
              <a:buChar char="•"/>
            </a:pPr>
            <a:r>
              <a:rPr lang="en-IN" sz="2800" dirty="0" smtClean="0">
                <a:latin typeface="Cambria" pitchFamily="18" charset="0"/>
              </a:rPr>
              <a:t> Use of different colour LED’s to find value of Planck’s Constant.</a:t>
            </a:r>
            <a:endParaRPr lang="en-US" sz="2800" dirty="0" smtClean="0">
              <a:latin typeface="Cambria" pitchFamily="18" charset="0"/>
            </a:endParaRPr>
          </a:p>
          <a:p>
            <a:r>
              <a:rPr lang="en-US" sz="2400" dirty="0" smtClean="0">
                <a:latin typeface="Cambria" pitchFamily="18" charset="0"/>
              </a:rPr>
              <a:t> </a:t>
            </a:r>
            <a:r>
              <a:rPr lang="en-IN" sz="2400" b="1" dirty="0">
                <a:latin typeface="Cambria" pitchFamily="18" charset="0"/>
              </a:rPr>
              <a:t> </a:t>
            </a:r>
            <a:endParaRPr lang="en-US" sz="2400" dirty="0">
              <a:latin typeface="Cambria" pitchFamily="18" charset="0"/>
            </a:endParaRPr>
          </a:p>
        </p:txBody>
      </p:sp>
    </p:spTree>
    <p:extLst>
      <p:ext uri="{BB962C8B-B14F-4D97-AF65-F5344CB8AC3E}">
        <p14:creationId xmlns:p14="http://schemas.microsoft.com/office/powerpoint/2010/main" xmlns="" val="328480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pPr marL="0" indent="0">
              <a:buNone/>
            </a:pPr>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19</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29706" y="607465"/>
            <a:ext cx="6083535" cy="769441"/>
          </a:xfrm>
          <a:prstGeom prst="rect">
            <a:avLst/>
          </a:prstGeom>
        </p:spPr>
        <p:txBody>
          <a:bodyPr wrap="square">
            <a:spAutoFit/>
          </a:bodyPr>
          <a:lstStyle/>
          <a:p>
            <a:r>
              <a:rPr lang="en-US" sz="4400" b="1" dirty="0" smtClean="0">
                <a:latin typeface="Cambria" pitchFamily="18" charset="0"/>
                <a:cs typeface="Times New Roman" pitchFamily="18" charset="0"/>
              </a:rPr>
              <a:t>Summary</a:t>
            </a:r>
            <a:endParaRPr lang="en-US" sz="4400" dirty="0">
              <a:latin typeface="Cambria" pitchFamily="18" charset="0"/>
            </a:endParaRPr>
          </a:p>
        </p:txBody>
      </p:sp>
      <p:sp>
        <p:nvSpPr>
          <p:cNvPr id="11" name="Rectangle 10"/>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38200" y="2041309"/>
            <a:ext cx="10515600" cy="2793778"/>
          </a:xfrm>
          <a:prstGeom prst="rect">
            <a:avLst/>
          </a:prstGeom>
        </p:spPr>
        <p:txBody>
          <a:bodyPr wrap="square">
            <a:spAutoFit/>
          </a:bodyPr>
          <a:lstStyle/>
          <a:p>
            <a:pPr marL="457200" lvl="0" indent="-457200">
              <a:lnSpc>
                <a:spcPct val="150000"/>
              </a:lnSpc>
              <a:buFont typeface="Arial" pitchFamily="34" charset="0"/>
              <a:buChar char="•"/>
            </a:pPr>
            <a:r>
              <a:rPr lang="en-US" sz="2400" dirty="0" smtClean="0">
                <a:latin typeface="Cambria" pitchFamily="18" charset="0"/>
              </a:rPr>
              <a:t>Introduction of LED’s and Rheostat</a:t>
            </a:r>
          </a:p>
          <a:p>
            <a:pPr marL="457200" lvl="0" indent="-457200">
              <a:lnSpc>
                <a:spcPct val="150000"/>
              </a:lnSpc>
              <a:buFont typeface="Arial" pitchFamily="34" charset="0"/>
              <a:buChar char="•"/>
            </a:pPr>
            <a:r>
              <a:rPr lang="en-IN" sz="2400" dirty="0" smtClean="0">
                <a:latin typeface="Cambria" pitchFamily="18" charset="0"/>
              </a:rPr>
              <a:t>Formula used to calculate Planck’ Constant</a:t>
            </a:r>
          </a:p>
          <a:p>
            <a:pPr marL="457200" lvl="0" indent="-457200">
              <a:lnSpc>
                <a:spcPct val="150000"/>
              </a:lnSpc>
              <a:buFont typeface="Arial" pitchFamily="34" charset="0"/>
              <a:buChar char="•"/>
            </a:pPr>
            <a:r>
              <a:rPr lang="en-IN" sz="2400" dirty="0" smtClean="0">
                <a:latin typeface="Cambria" pitchFamily="18" charset="0"/>
              </a:rPr>
              <a:t>Observation Table and Calculations</a:t>
            </a:r>
            <a:endParaRPr lang="en-US" sz="2400" dirty="0" smtClean="0">
              <a:latin typeface="Cambria" pitchFamily="18" charset="0"/>
            </a:endParaRPr>
          </a:p>
          <a:p>
            <a:pPr marL="457200" lvl="0" indent="-457200">
              <a:lnSpc>
                <a:spcPct val="150000"/>
              </a:lnSpc>
              <a:buFont typeface="Arial" pitchFamily="34" charset="0"/>
              <a:buChar char="•"/>
            </a:pPr>
            <a:r>
              <a:rPr lang="en-IN" sz="2400" dirty="0" smtClean="0">
                <a:latin typeface="Cambria" pitchFamily="18" charset="0"/>
              </a:rPr>
              <a:t>Sources of error</a:t>
            </a:r>
          </a:p>
          <a:p>
            <a:pPr marL="457200" lvl="0" indent="-457200">
              <a:lnSpc>
                <a:spcPct val="150000"/>
              </a:lnSpc>
              <a:buFont typeface="Arial" pitchFamily="34" charset="0"/>
              <a:buChar char="•"/>
            </a:pPr>
            <a:endParaRPr lang="en-US" sz="2400" dirty="0" smtClean="0">
              <a:latin typeface="Cambria" pitchFamily="18" charset="0"/>
            </a:endParaRPr>
          </a:p>
        </p:txBody>
      </p:sp>
    </p:spTree>
    <p:extLst>
      <p:ext uri="{BB962C8B-B14F-4D97-AF65-F5344CB8AC3E}">
        <p14:creationId xmlns:p14="http://schemas.microsoft.com/office/powerpoint/2010/main" xmlns="" val="271840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3600" b="1" dirty="0">
                <a:latin typeface="Cambria" pitchFamily="18" charset="0"/>
                <a:cs typeface="Arial" panose="020B0604020202020204" pitchFamily="34" charset="0"/>
              </a:rPr>
              <a:t>Importance </a:t>
            </a:r>
            <a:r>
              <a:rPr lang="en-US" sz="3600" b="1" dirty="0" smtClean="0">
                <a:latin typeface="Cambria" pitchFamily="18" charset="0"/>
                <a:cs typeface="Arial" panose="020B0604020202020204" pitchFamily="34" charset="0"/>
              </a:rPr>
              <a:t>of Advanced Engineering Physics</a:t>
            </a:r>
            <a:endParaRPr lang="en-US" sz="3600" b="1" dirty="0">
              <a:latin typeface="Cambria" pitchFamily="18" charset="0"/>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342900" lvl="0" indent="-342900">
              <a:lnSpc>
                <a:spcPct val="100000"/>
              </a:lnSpc>
              <a:spcBef>
                <a:spcPts val="0"/>
              </a:spcBef>
              <a:buAutoNum type="arabicPeriod"/>
            </a:pPr>
            <a:endParaRPr lang="en-IN" dirty="0">
              <a:solidFill>
                <a:prstClr val="black"/>
              </a:solidFill>
              <a:latin typeface="Casper"/>
              <a:cs typeface="Times New Roman" pitchFamily="18" charset="0"/>
            </a:endParaRP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The electrical devices which are used as home appliances are based on physics rules and laws.</a:t>
            </a: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Automobile technology is based on the principle of thermodynamics.</a:t>
            </a: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Lasers are widely used in medical sciences.</a:t>
            </a: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Radar technology is based on the rules of Physics.</a:t>
            </a: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Nuclear energy is used on a large scale to produce electric power.</a:t>
            </a:r>
          </a:p>
          <a:p>
            <a:pPr marL="342900" lvl="0" indent="-342900" algn="just">
              <a:lnSpc>
                <a:spcPct val="150000"/>
              </a:lnSpc>
              <a:spcBef>
                <a:spcPts val="0"/>
              </a:spcBef>
              <a:buAutoNum type="arabicPeriod"/>
            </a:pPr>
            <a:endParaRPr lang="en-IN" dirty="0">
              <a:solidFill>
                <a:prstClr val="black"/>
              </a:solidFill>
              <a:latin typeface="Casper"/>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370237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95" y="0"/>
            <a:ext cx="6529589" cy="1078991"/>
          </a:xfrm>
        </p:spPr>
        <p:txBody>
          <a:bodyPr>
            <a:noAutofit/>
          </a:bodyPr>
          <a:lstStyle/>
          <a:p>
            <a:pPr algn="ctr"/>
            <a:r>
              <a:rPr lang="en-US" b="1" dirty="0">
                <a:latin typeface="Cambria" panose="02040503050406030204" pitchFamily="18" charset="0"/>
                <a:ea typeface="Cambria" panose="02040503050406030204" pitchFamily="18" charset="0"/>
              </a:rPr>
              <a:t>Evaluation Pattern</a:t>
            </a:r>
            <a:endParaRPr lang="en-US" dirty="0"/>
          </a:p>
        </p:txBody>
      </p:sp>
      <p:graphicFrame>
        <p:nvGraphicFramePr>
          <p:cNvPr id="6" name="Content Placeholder 5"/>
          <p:cNvGraphicFramePr>
            <a:graphicFrameLocks noGrp="1"/>
          </p:cNvGraphicFramePr>
          <p:nvPr>
            <p:ph idx="1"/>
            <p:extLst/>
          </p:nvPr>
        </p:nvGraphicFramePr>
        <p:xfrm>
          <a:off x="841248" y="1208690"/>
          <a:ext cx="10643616" cy="5079889"/>
        </p:xfrm>
        <a:graphic>
          <a:graphicData uri="http://schemas.openxmlformats.org/drawingml/2006/table">
            <a:tbl>
              <a:tblPr firstRow="1" firstCol="1" lastRow="1" lastCol="1" bandRow="1" bandCol="1"/>
              <a:tblGrid>
                <a:gridCol w="1245877"/>
                <a:gridCol w="5466753"/>
                <a:gridCol w="1931869"/>
                <a:gridCol w="1999117"/>
              </a:tblGrid>
              <a:tr h="717562">
                <a:tc>
                  <a:txBody>
                    <a:bodyPr/>
                    <a:lstStyle/>
                    <a:p>
                      <a:pPr marL="71120" marR="0">
                        <a:spcBef>
                          <a:spcPts val="20"/>
                        </a:spcBef>
                        <a:spcAft>
                          <a:spcPts val="0"/>
                        </a:spcAft>
                      </a:pPr>
                      <a:r>
                        <a:rPr lang="en-US" sz="2400" b="1" dirty="0">
                          <a:effectLst/>
                          <a:latin typeface="Cambria" panose="02040503050406030204" pitchFamily="18" charset="0"/>
                          <a:ea typeface="Cambria" panose="02040503050406030204" pitchFamily="18" charset="0"/>
                          <a:cs typeface="Times New Roman" panose="02020603050405020304" pitchFamily="18" charset="0"/>
                        </a:rPr>
                        <a:t>Sr. No.</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spcBef>
                          <a:spcPts val="20"/>
                        </a:spcBef>
                        <a:spcAft>
                          <a:spcPts val="0"/>
                        </a:spcAft>
                      </a:pPr>
                      <a:r>
                        <a:rPr lang="en-US" sz="2400" b="1">
                          <a:effectLst/>
                          <a:latin typeface="Cambria" panose="02040503050406030204" pitchFamily="18" charset="0"/>
                          <a:ea typeface="Cambria" panose="02040503050406030204" pitchFamily="18" charset="0"/>
                          <a:cs typeface="Times New Roman" panose="02020603050405020304" pitchFamily="18" charset="0"/>
                        </a:rPr>
                        <a:t>Parameters</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343535">
                        <a:lnSpc>
                          <a:spcPct val="100000"/>
                        </a:lnSpc>
                        <a:spcBef>
                          <a:spcPts val="60"/>
                        </a:spcBef>
                        <a:spcAft>
                          <a:spcPts val="0"/>
                        </a:spcAft>
                      </a:pPr>
                      <a:r>
                        <a:rPr lang="en-US" sz="2400" b="1" dirty="0">
                          <a:effectLst/>
                          <a:latin typeface="Cambria" panose="02040503050406030204" pitchFamily="18" charset="0"/>
                          <a:ea typeface="Cambria" panose="02040503050406030204" pitchFamily="18" charset="0"/>
                          <a:cs typeface="Times New Roman" panose="02020603050405020304" pitchFamily="18" charset="0"/>
                        </a:rPr>
                        <a:t>Maximum Marks</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454025">
                        <a:lnSpc>
                          <a:spcPct val="100000"/>
                        </a:lnSpc>
                        <a:spcBef>
                          <a:spcPts val="60"/>
                        </a:spcBef>
                        <a:spcAft>
                          <a:spcPts val="0"/>
                        </a:spcAft>
                      </a:pPr>
                      <a:r>
                        <a:rPr lang="en-US" sz="2400" b="1" dirty="0">
                          <a:effectLst/>
                          <a:latin typeface="Cambria" panose="02040503050406030204" pitchFamily="18" charset="0"/>
                          <a:ea typeface="Cambria" panose="02040503050406030204" pitchFamily="18" charset="0"/>
                          <a:cs typeface="Times New Roman" panose="02020603050405020304" pitchFamily="18" charset="0"/>
                        </a:rPr>
                        <a:t>Marks Obtained</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185">
                <a:tc>
                  <a:txBody>
                    <a:bodyPr/>
                    <a:lstStyle/>
                    <a:p>
                      <a:pPr marL="71120" marR="0">
                        <a:spcBef>
                          <a:spcPts val="3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177165" algn="l">
                        <a:lnSpc>
                          <a:spcPct val="100000"/>
                        </a:lnSpc>
                        <a:spcBef>
                          <a:spcPts val="15"/>
                        </a:spcBef>
                        <a:spcAft>
                          <a:spcPts val="0"/>
                        </a:spcAft>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Worksheet completion including writing learning</a:t>
                      </a:r>
                      <a:r>
                        <a:rPr lang="en-US" sz="2400" baseline="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objectives/Outcomes. (To be</a:t>
                      </a:r>
                      <a:r>
                        <a:rPr lang="en-US" sz="2400" baseline="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submitted at the end of the day)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0">
                        <a:spcBef>
                          <a:spcPts val="30"/>
                        </a:spcBef>
                        <a:spcAft>
                          <a:spcPts val="0"/>
                        </a:spcAft>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10</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8595">
                <a:tc>
                  <a:txBody>
                    <a:bodyPr/>
                    <a:lstStyle/>
                    <a:p>
                      <a:pPr marL="71120" marR="0">
                        <a:spcBef>
                          <a:spcPts val="3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lgn="l">
                        <a:lnSpc>
                          <a:spcPct val="100000"/>
                        </a:lnSpc>
                        <a:spcBef>
                          <a:spcPts val="5"/>
                        </a:spcBef>
                        <a:spcAft>
                          <a:spcPts val="0"/>
                        </a:spcAft>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Post Lab Quiz Result.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0">
                        <a:spcBef>
                          <a:spcPts val="30"/>
                        </a:spcBef>
                        <a:spcAft>
                          <a:spcPts val="0"/>
                        </a:spcAft>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5</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119">
                <a:tc>
                  <a:txBody>
                    <a:bodyPr/>
                    <a:lstStyle/>
                    <a:p>
                      <a:pPr marL="71120" marR="0">
                        <a:spcBef>
                          <a:spcPts val="2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spcBef>
                          <a:spcPts val="20"/>
                        </a:spcBef>
                        <a:spcAft>
                          <a:spcPts val="0"/>
                        </a:spcAft>
                      </a:pPr>
                      <a:r>
                        <a:rPr lang="en-US" sz="2400" dirty="0" smtClean="0">
                          <a:latin typeface="Cambria" panose="02040503050406030204" pitchFamily="18" charset="0"/>
                          <a:ea typeface="Cambria" panose="02040503050406030204" pitchFamily="18" charset="0"/>
                        </a:rPr>
                        <a:t>Student Engagement in</a:t>
                      </a:r>
                      <a:r>
                        <a:rPr lang="en-US" sz="2400" baseline="0" dirty="0" smtClean="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Simulation/Demonstration/Performance and Controls/Pre-Lab Questions. </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0">
                        <a:spcBef>
                          <a:spcPts val="2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002">
                <a:tc>
                  <a:txBody>
                    <a:bodyPr/>
                    <a:lstStyle/>
                    <a:p>
                      <a:pPr marL="71120" marR="0">
                        <a:spcBef>
                          <a:spcPts val="2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spcBef>
                          <a:spcPts val="2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Total Marks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0">
                        <a:spcBef>
                          <a:spcPts val="2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2</a:t>
                      </a: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0</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212">
                <a:tc>
                  <a:txBody>
                    <a:bodyPr/>
                    <a:lstStyle/>
                    <a:p>
                      <a:pPr marL="71120" marR="0">
                        <a:spcBef>
                          <a:spcPts val="2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spcBef>
                          <a:spcPts val="2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Teacher’s Signature (with date)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xmlns="" val="2966606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318" y="360361"/>
            <a:ext cx="4533364" cy="1279527"/>
          </a:xfrm>
        </p:spPr>
        <p:txBody>
          <a:bodyPr>
            <a:normAutofit/>
          </a:bodyPr>
          <a:lstStyle/>
          <a:p>
            <a:pPr algn="ctr"/>
            <a:r>
              <a:rPr lang="en-US" b="1" dirty="0">
                <a:latin typeface="Cambria" pitchFamily="18" charset="0"/>
                <a:cs typeface="Arial" panose="020B0604020202020204" pitchFamily="34" charset="0"/>
              </a:rPr>
              <a:t>REFERENCES </a:t>
            </a:r>
            <a:r>
              <a:rPr lang="en-US" b="1" dirty="0">
                <a:latin typeface="Cambria" pitchFamily="18" charset="0"/>
              </a:rPr>
              <a:t> </a:t>
            </a:r>
            <a:r>
              <a:rPr lang="en-US" dirty="0">
                <a:latin typeface="Cambria" pitchFamily="18" charset="0"/>
              </a:rPr>
              <a:t> </a:t>
            </a:r>
          </a:p>
        </p:txBody>
      </p:sp>
      <p:sp>
        <p:nvSpPr>
          <p:cNvPr id="3" name="Content Placeholder 2"/>
          <p:cNvSpPr>
            <a:spLocks noGrp="1"/>
          </p:cNvSpPr>
          <p:nvPr>
            <p:ph idx="1"/>
          </p:nvPr>
        </p:nvSpPr>
        <p:spPr>
          <a:xfrm>
            <a:off x="566670" y="1639888"/>
            <a:ext cx="10787130" cy="3627571"/>
          </a:xfrm>
        </p:spPr>
        <p:txBody>
          <a:bodyPr vert="horz" lIns="91440" tIns="45720" rIns="91440" bIns="45720" rtlCol="0" anchor="t">
            <a:normAutofit/>
          </a:bodyPr>
          <a:lstStyle/>
          <a:p>
            <a:pPr marL="0" indent="0">
              <a:buNone/>
            </a:pPr>
            <a:endParaRPr lang="en-US" sz="1600" dirty="0">
              <a:latin typeface="Casper"/>
              <a:cs typeface="Times New Roman" pitchFamily="18" charset="0"/>
            </a:endParaRPr>
          </a:p>
          <a:p>
            <a:pPr marL="0" indent="0">
              <a:buNone/>
            </a:pPr>
            <a:r>
              <a:rPr lang="en-IN" sz="2000" dirty="0" smtClean="0">
                <a:latin typeface="Cambria" panose="02040503050406030204" pitchFamily="18" charset="0"/>
                <a:ea typeface="Cambria" panose="02040503050406030204" pitchFamily="18" charset="0"/>
                <a:cs typeface="Times New Roman" panose="02020603050405020304" pitchFamily="18" charset="0"/>
              </a:rPr>
              <a:t>[1]  </a:t>
            </a:r>
            <a:r>
              <a:rPr lang="en-US" sz="2000" dirty="0" smtClean="0">
                <a:latin typeface="Cambria" panose="02040503050406030204" pitchFamily="18" charset="0"/>
                <a:ea typeface="Cambria" panose="02040503050406030204" pitchFamily="18" charset="0"/>
                <a:hlinkClick r:id="rId2"/>
              </a:rPr>
              <a:t>https://images.app.goo.gl/onXTfVDfo1WiwTcK9</a:t>
            </a:r>
            <a:endParaRPr lang="en-IN" sz="2000" dirty="0" smtClean="0">
              <a:latin typeface="Cambria" panose="02040503050406030204" pitchFamily="18" charset="0"/>
              <a:ea typeface="Cambria" panose="02040503050406030204" pitchFamily="18" charset="0"/>
              <a:hlinkClick r:id="rId3"/>
            </a:endParaRPr>
          </a:p>
          <a:p>
            <a:pPr marL="0" indent="0">
              <a:buNone/>
            </a:pPr>
            <a:r>
              <a:rPr lang="en-IN" sz="2000" dirty="0" smtClean="0">
                <a:latin typeface="Cambria" panose="02040503050406030204" pitchFamily="18" charset="0"/>
                <a:ea typeface="Cambria" panose="02040503050406030204" pitchFamily="18" charset="0"/>
                <a:cs typeface="Times New Roman" panose="02020603050405020304" pitchFamily="18" charset="0"/>
              </a:rPr>
              <a:t>[2] </a:t>
            </a:r>
            <a:r>
              <a:rPr lang="en-US" sz="2000" dirty="0" smtClean="0">
                <a:latin typeface="Cambria" panose="02040503050406030204" pitchFamily="18" charset="0"/>
                <a:ea typeface="Cambria" panose="02040503050406030204" pitchFamily="18" charset="0"/>
                <a:hlinkClick r:id="rId3"/>
              </a:rPr>
              <a:t>  https://in.pinterest.com/pin/842243567793191631/</a:t>
            </a:r>
            <a:endParaRPr lang="en-US" sz="2000" dirty="0" smtClean="0">
              <a:latin typeface="Cambria" panose="02040503050406030204" pitchFamily="18" charset="0"/>
              <a:ea typeface="Cambria" panose="02040503050406030204" pitchFamily="18" charset="0"/>
            </a:endParaRPr>
          </a:p>
          <a:p>
            <a:pPr>
              <a:lnSpc>
                <a:spcPct val="150000"/>
              </a:lnSpc>
              <a:buNone/>
            </a:pPr>
            <a:r>
              <a:rPr lang="en-US" sz="2000" dirty="0" smtClean="0">
                <a:solidFill>
                  <a:srgbClr val="1B1B1B"/>
                </a:solidFill>
                <a:latin typeface="Cambria" pitchFamily="18" charset="0"/>
              </a:rPr>
              <a:t>[</a:t>
            </a:r>
            <a:r>
              <a:rPr lang="en-US" sz="2000" dirty="0" smtClean="0">
                <a:solidFill>
                  <a:srgbClr val="1B1B1B"/>
                </a:solidFill>
                <a:latin typeface="Cambria" pitchFamily="18" charset="0"/>
              </a:rPr>
              <a:t>3</a:t>
            </a:r>
            <a:r>
              <a:rPr lang="en-US" sz="2000" dirty="0" smtClean="0">
                <a:solidFill>
                  <a:srgbClr val="1B1B1B"/>
                </a:solidFill>
                <a:latin typeface="Cambria" pitchFamily="18" charset="0"/>
              </a:rPr>
              <a:t>] </a:t>
            </a:r>
            <a:r>
              <a:rPr lang="en-US" sz="2000" dirty="0" smtClean="0">
                <a:solidFill>
                  <a:srgbClr val="1B1B1B"/>
                </a:solidFill>
                <a:latin typeface="Cambria" pitchFamily="18" charset="0"/>
                <a:hlinkClick r:id="rId4"/>
              </a:rPr>
              <a:t>https://qph.fs.quoracdn.net/main-qimg-05460cdca5570bce106259bef3dbb34f</a:t>
            </a:r>
            <a:r>
              <a:rPr lang="en-US" sz="2000" dirty="0" smtClean="0">
                <a:solidFill>
                  <a:srgbClr val="1B1B1B"/>
                </a:solidFill>
                <a:latin typeface="Cambria" pitchFamily="18" charset="0"/>
              </a:rPr>
              <a:t> </a:t>
            </a:r>
          </a:p>
          <a:p>
            <a:pPr>
              <a:lnSpc>
                <a:spcPct val="150000"/>
              </a:lnSpc>
              <a:buNone/>
            </a:pPr>
            <a:r>
              <a:rPr lang="en-US" sz="2000" dirty="0" smtClean="0">
                <a:solidFill>
                  <a:srgbClr val="1B1B1B"/>
                </a:solidFill>
                <a:latin typeface="Cambria" pitchFamily="18" charset="0"/>
              </a:rPr>
              <a:t>[4] </a:t>
            </a:r>
            <a:r>
              <a:rPr lang="en-US" sz="2000" dirty="0" smtClean="0">
                <a:solidFill>
                  <a:srgbClr val="1B1B1B"/>
                </a:solidFill>
                <a:latin typeface="Cambria" pitchFamily="18" charset="0"/>
                <a:hlinkClick r:id="rId5"/>
              </a:rPr>
              <a:t>https://encrypted-tbn0.gstatic.com/images?q=tbn%3AANd9GcTQiSFC0GqYyj-xc50GWY_Iur3ov7AHRJh9fA&amp;usqp=CAU</a:t>
            </a:r>
            <a:r>
              <a:rPr lang="en-US" sz="2000" dirty="0" smtClean="0">
                <a:solidFill>
                  <a:srgbClr val="1B1B1B"/>
                </a:solidFill>
                <a:latin typeface="Cambria" pitchFamily="18" charset="0"/>
              </a:rPr>
              <a:t> </a:t>
            </a:r>
            <a:endParaRPr lang="en-US" sz="2000" dirty="0" smtClean="0">
              <a:solidFill>
                <a:srgbClr val="1B1B1B"/>
              </a:solidFill>
              <a:latin typeface="Cambria" pitchFamily="18" charset="0"/>
            </a:endParaRPr>
          </a:p>
          <a:p>
            <a:pPr>
              <a:lnSpc>
                <a:spcPct val="150000"/>
              </a:lnSpc>
              <a:buNone/>
            </a:pPr>
            <a:r>
              <a:rPr lang="en-US" sz="2000" dirty="0" smtClean="0">
                <a:solidFill>
                  <a:srgbClr val="1B1B1B"/>
                </a:solidFill>
                <a:latin typeface="Cambria" pitchFamily="18" charset="0"/>
              </a:rPr>
              <a:t>[5] </a:t>
            </a:r>
            <a:r>
              <a:rPr lang="en-US" sz="2000" dirty="0" smtClean="0">
                <a:hlinkClick r:id="rId6"/>
              </a:rPr>
              <a:t>https://en.wikipedia.org/wiki/Light-emitting_diode</a:t>
            </a:r>
            <a:endParaRPr lang="en-US" sz="2000" dirty="0" smtClean="0"/>
          </a:p>
          <a:p>
            <a:pPr>
              <a:lnSpc>
                <a:spcPct val="150000"/>
              </a:lnSpc>
              <a:buNone/>
            </a:pPr>
            <a:endParaRPr lang="en-US" sz="2000" dirty="0" smtClean="0">
              <a:solidFill>
                <a:srgbClr val="1B1B1B"/>
              </a:solidFill>
              <a:latin typeface="Cambria" pitchFamily="18" charset="0"/>
            </a:endParaRPr>
          </a:p>
          <a:p>
            <a:pPr>
              <a:lnSpc>
                <a:spcPct val="150000"/>
              </a:lnSpc>
              <a:buNone/>
            </a:pPr>
            <a:endParaRPr lang="en-US" sz="2000" dirty="0" smtClean="0">
              <a:solidFill>
                <a:srgbClr val="1B1B1B"/>
              </a:solidFill>
              <a:latin typeface="Cambria" pitchFamily="18" charset="0"/>
            </a:endParaRPr>
          </a:p>
        </p:txBody>
      </p:sp>
      <p:sp>
        <p:nvSpPr>
          <p:cNvPr id="4" name="Slide Number Placeholder 3"/>
          <p:cNvSpPr>
            <a:spLocks noGrp="1"/>
          </p:cNvSpPr>
          <p:nvPr>
            <p:ph type="sldNum" sz="quarter" idx="12"/>
          </p:nvPr>
        </p:nvSpPr>
        <p:spPr>
          <a:xfrm>
            <a:off x="6096000" y="6103389"/>
            <a:ext cx="2743200" cy="365125"/>
          </a:xfrm>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xmlns="" val="3361918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3076" name="CorelDRAW" r:id="rId3" imgW="2169000" imgH="2169360" progId="">
                <p:embed/>
              </p:oleObj>
            </a:graphicData>
          </a:graphic>
        </p:graphicFrame>
      </p:grpSp>
      <p:sp>
        <p:nvSpPr>
          <p:cNvPr id="2" name="TextBox 1"/>
          <p:cNvSpPr txBox="1"/>
          <p:nvPr/>
        </p:nvSpPr>
        <p:spPr>
          <a:xfrm>
            <a:off x="3181348" y="5729266"/>
            <a:ext cx="4295777" cy="584775"/>
          </a:xfrm>
          <a:prstGeom prst="rect">
            <a:avLst/>
          </a:prstGeom>
          <a:noFill/>
        </p:spPr>
        <p:txBody>
          <a:bodyPr wrap="square" rtlCol="0">
            <a:spAutoFit/>
          </a:bodyPr>
          <a:lstStyle/>
          <a:p>
            <a:r>
              <a:rPr lang="en-US" sz="1600" dirty="0" smtClean="0">
                <a:latin typeface="Cambria" panose="02040503050406030204" pitchFamily="18" charset="0"/>
                <a:ea typeface="Cambria" panose="02040503050406030204" pitchFamily="18" charset="0"/>
              </a:rPr>
              <a:t>For queries:-</a:t>
            </a:r>
          </a:p>
          <a:p>
            <a:r>
              <a:rPr lang="en-US" sz="1600" dirty="0" smtClean="0">
                <a:latin typeface="Cambria" panose="02040503050406030204" pitchFamily="18" charset="0"/>
                <a:ea typeface="Cambria" panose="02040503050406030204" pitchFamily="18" charset="0"/>
              </a:rPr>
              <a:t>Anjana.e1643@cumail.in</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287717" y="1297692"/>
            <a:ext cx="4456567" cy="13280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a:ea typeface="Karla" pitchFamily="2" charset="0"/>
                <a:cs typeface="Karla" pitchFamily="2" charset="0"/>
              </a:rPr>
              <a:t/>
            </a:r>
            <a:br>
              <a:rPr lang="en-US" sz="4400" b="1" dirty="0">
                <a:latin typeface="Casper Bold"/>
                <a:ea typeface="Karla" pitchFamily="2" charset="0"/>
                <a:cs typeface="Karla" pitchFamily="2" charset="0"/>
              </a:rPr>
            </a:br>
            <a:endParaRPr lang="en-US" sz="4400" dirty="0">
              <a:latin typeface="Casper Bold"/>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30311" y="1429553"/>
            <a:ext cx="7199289" cy="3785652"/>
          </a:xfrm>
          <a:prstGeom prst="rect">
            <a:avLst/>
          </a:prstGeom>
        </p:spPr>
        <p:txBody>
          <a:bodyPr wrap="square">
            <a:spAutoFit/>
          </a:bodyPr>
          <a:lstStyle/>
          <a:p>
            <a:endParaRPr lang="en-US" sz="2400" dirty="0"/>
          </a:p>
          <a:p>
            <a:pPr marL="342900" lvl="0" indent="-342900" algn="just">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To train engineering students in </a:t>
            </a:r>
            <a:r>
              <a:rPr lang="en-IN" sz="2400" dirty="0" smtClean="0">
                <a:latin typeface="Cambria" panose="02040503050406030204" pitchFamily="18" charset="0"/>
                <a:ea typeface="Cambria" panose="02040503050406030204" pitchFamily="18" charset="0"/>
              </a:rPr>
              <a:t>basics </a:t>
            </a:r>
            <a:r>
              <a:rPr lang="en-IN" sz="2400" dirty="0">
                <a:latin typeface="Cambria" panose="02040503050406030204" pitchFamily="18" charset="0"/>
                <a:ea typeface="Cambria" panose="02040503050406030204" pitchFamily="18" charset="0"/>
              </a:rPr>
              <a:t>of measurements and the instruments.</a:t>
            </a:r>
            <a:endParaRPr lang="en-US" sz="2400" dirty="0">
              <a:latin typeface="Cambria" panose="02040503050406030204" pitchFamily="18" charset="0"/>
              <a:ea typeface="Cambria" panose="02040503050406030204" pitchFamily="18" charset="0"/>
            </a:endParaRPr>
          </a:p>
          <a:p>
            <a:pPr marL="342900" lvl="0" indent="-342900" algn="just">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To give practical training on basic Physics experiments which are useful to engineers.</a:t>
            </a:r>
            <a:endParaRPr lang="en-US" sz="2400" dirty="0">
              <a:latin typeface="Cambria" panose="02040503050406030204" pitchFamily="18" charset="0"/>
              <a:ea typeface="Cambria" panose="02040503050406030204" pitchFamily="18" charset="0"/>
            </a:endParaRPr>
          </a:p>
          <a:p>
            <a:pPr marL="342900" lvl="0" indent="-342900" algn="just">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 </a:t>
            </a:r>
            <a:r>
              <a:rPr lang="en-IN" sz="2400" dirty="0" smtClean="0">
                <a:latin typeface="Cambria" panose="02040503050406030204" pitchFamily="18" charset="0"/>
                <a:ea typeface="Cambria" panose="02040503050406030204" pitchFamily="18" charset="0"/>
              </a:rPr>
              <a:t>To </a:t>
            </a:r>
            <a:r>
              <a:rPr lang="en-IN" sz="2400" dirty="0">
                <a:latin typeface="Cambria" panose="02040503050406030204" pitchFamily="18" charset="0"/>
                <a:ea typeface="Cambria" panose="02040503050406030204" pitchFamily="18" charset="0"/>
              </a:rPr>
              <a:t>equip the students with practical knowledge in electronics and optics.</a:t>
            </a:r>
            <a:endParaRPr lang="en-US" sz="2400" dirty="0">
              <a:latin typeface="Cambria" panose="02040503050406030204" pitchFamily="18" charset="0"/>
              <a:ea typeface="Cambria" panose="02040503050406030204" pitchFamily="18" charset="0"/>
            </a:endParaRPr>
          </a:p>
        </p:txBody>
      </p:sp>
      <p:sp>
        <p:nvSpPr>
          <p:cNvPr id="4" name="TextBox 3"/>
          <p:cNvSpPr txBox="1"/>
          <p:nvPr/>
        </p:nvSpPr>
        <p:spPr>
          <a:xfrm>
            <a:off x="2347416" y="423081"/>
            <a:ext cx="6741994" cy="1446550"/>
          </a:xfrm>
          <a:prstGeom prst="rect">
            <a:avLst/>
          </a:prstGeom>
          <a:noFill/>
        </p:spPr>
        <p:txBody>
          <a:bodyPr wrap="square" rtlCol="0">
            <a:spAutoFit/>
          </a:bodyPr>
          <a:lstStyle/>
          <a:p>
            <a:r>
              <a:rPr lang="en-IN" sz="4400" b="1" dirty="0">
                <a:latin typeface="Cambria" panose="02040503050406030204" pitchFamily="18" charset="0"/>
                <a:ea typeface="Cambria" panose="02040503050406030204" pitchFamily="18" charset="0"/>
              </a:rPr>
              <a:t>COURSE OBJECTIVES</a:t>
            </a:r>
            <a:endParaRPr lang="en-US" sz="4400" dirty="0">
              <a:latin typeface="Cambria" panose="02040503050406030204" pitchFamily="18" charset="0"/>
              <a:ea typeface="Cambria" panose="02040503050406030204" pitchFamily="18" charset="0"/>
            </a:endParaRPr>
          </a:p>
          <a:p>
            <a:endParaRPr lang="en-US" sz="4400" dirty="0">
              <a:latin typeface="Cambria" panose="02040503050406030204" pitchFamily="18" charset="0"/>
              <a:ea typeface="Cambria" panose="02040503050406030204" pitchFamily="18" charset="0"/>
            </a:endParaRPr>
          </a:p>
        </p:txBody>
      </p:sp>
      <p:pic>
        <p:nvPicPr>
          <p:cNvPr id="7" name="Picture 6" descr="images.jpg"/>
          <p:cNvPicPr>
            <a:picLocks noChangeAspect="1"/>
          </p:cNvPicPr>
          <p:nvPr/>
        </p:nvPicPr>
        <p:blipFill>
          <a:blip r:embed="rId2"/>
          <a:stretch>
            <a:fillRect/>
          </a:stretch>
        </p:blipFill>
        <p:spPr>
          <a:xfrm>
            <a:off x="8739957" y="1593670"/>
            <a:ext cx="2990489" cy="3331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9261566" y="5421086"/>
            <a:ext cx="1267097" cy="369332"/>
          </a:xfrm>
          <a:prstGeom prst="rect">
            <a:avLst/>
          </a:prstGeom>
          <a:noFill/>
        </p:spPr>
        <p:txBody>
          <a:bodyPr wrap="square" rtlCol="0">
            <a:spAutoFit/>
          </a:bodyPr>
          <a:lstStyle/>
          <a:p>
            <a:r>
              <a:rPr lang="en-US" dirty="0" smtClean="0"/>
              <a:t>Figure 1 [1]</a:t>
            </a:r>
            <a:endParaRPr lang="en-US" dirty="0"/>
          </a:p>
        </p:txBody>
      </p:sp>
    </p:spTree>
    <p:extLst>
      <p:ext uri="{BB962C8B-B14F-4D97-AF65-F5344CB8AC3E}">
        <p14:creationId xmlns="" xmlns:p14="http://schemas.microsoft.com/office/powerpoint/2010/main" val="956549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6" name="Table 5"/>
          <p:cNvGraphicFramePr>
            <a:graphicFrameLocks noGrp="1"/>
          </p:cNvGraphicFramePr>
          <p:nvPr>
            <p:extLst/>
          </p:nvPr>
        </p:nvGraphicFramePr>
        <p:xfrm>
          <a:off x="0" y="1115569"/>
          <a:ext cx="7219478" cy="5742431"/>
        </p:xfrm>
        <a:graphic>
          <a:graphicData uri="http://schemas.openxmlformats.org/drawingml/2006/table">
            <a:tbl>
              <a:tblPr firstRow="1" firstCol="1" bandRow="1">
                <a:tableStyleId>{5940675A-B579-460E-94D1-54222C63F5DA}</a:tableStyleId>
              </a:tblPr>
              <a:tblGrid>
                <a:gridCol w="1090071"/>
                <a:gridCol w="4812914"/>
                <a:gridCol w="1316493"/>
              </a:tblGrid>
              <a:tr h="950865">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CO Number</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Title </a:t>
                      </a:r>
                      <a:endParaRPr lang="en-US" sz="1800" b="0" dirty="0" smtClean="0">
                        <a:effectLst/>
                        <a:latin typeface="Cambria" panose="02040503050406030204" pitchFamily="18" charset="0"/>
                        <a:ea typeface="Cambria" panose="02040503050406030204" pitchFamily="18" charset="0"/>
                      </a:endParaRPr>
                    </a:p>
                    <a:p>
                      <a:pPr marL="0" marR="0">
                        <a:lnSpc>
                          <a:spcPct val="115000"/>
                        </a:lnSpc>
                        <a:spcBef>
                          <a:spcPts val="0"/>
                        </a:spcBef>
                        <a:spcAft>
                          <a:spcPts val="0"/>
                        </a:spcAft>
                      </a:pPr>
                      <a:r>
                        <a:rPr lang="en-IN" sz="1800" kern="1200" dirty="0" smtClean="0">
                          <a:solidFill>
                            <a:schemeClr val="tx1"/>
                          </a:solidFill>
                          <a:effectLst/>
                          <a:latin typeface="Cambria" panose="02040503050406030204" pitchFamily="18" charset="0"/>
                          <a:ea typeface="Cambria" panose="02040503050406030204" pitchFamily="18" charset="0"/>
                          <a:cs typeface="+mn-cs"/>
                        </a:rPr>
                        <a:t>On completion of this course, the students are expected to learn</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Level </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208595">
                <a:tc>
                  <a:txBody>
                    <a:bodyPr/>
                    <a:lstStyle/>
                    <a:p>
                      <a:pPr marL="0" marR="0">
                        <a:lnSpc>
                          <a:spcPct val="115000"/>
                        </a:lnSpc>
                        <a:spcBef>
                          <a:spcPts val="0"/>
                        </a:spcBef>
                        <a:spcAft>
                          <a:spcPts val="0"/>
                        </a:spcAft>
                      </a:pPr>
                      <a:r>
                        <a:rPr lang="en-US" sz="1800" b="0" dirty="0" smtClean="0">
                          <a:solidFill>
                            <a:schemeClr val="tx1"/>
                          </a:solidFill>
                          <a:effectLst/>
                          <a:latin typeface="Cambria" panose="02040503050406030204" pitchFamily="18" charset="0"/>
                          <a:ea typeface="Cambria" panose="02040503050406030204" pitchFamily="18" charset="0"/>
                        </a:rPr>
                        <a:t>CO1</a:t>
                      </a:r>
                      <a:endParaRPr lang="en-US"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smtClean="0">
                          <a:solidFill>
                            <a:srgbClr val="000000"/>
                          </a:solidFill>
                          <a:effectLst/>
                          <a:latin typeface="Cambria" panose="02040503050406030204" pitchFamily="18" charset="0"/>
                          <a:ea typeface="Cambria" panose="02040503050406030204" pitchFamily="18" charset="0"/>
                        </a:rPr>
                        <a:t>It will provide the modest experience that allows students to develop and improve their experimental skills and develop ability to analyze data.</a:t>
                      </a:r>
                      <a:endParaRPr lang="en-US" sz="1800" dirty="0" smtClean="0">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Analyze</a:t>
                      </a:r>
                    </a:p>
                  </a:txBody>
                  <a:tcPr marL="68580" marR="68580" marT="0" marB="0"/>
                </a:tc>
              </a:tr>
              <a:tr h="1929292">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CO2</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smtClean="0">
                          <a:effectLst/>
                          <a:latin typeface="Cambria" panose="02040503050406030204" pitchFamily="18" charset="0"/>
                          <a:ea typeface="Cambria" panose="02040503050406030204" pitchFamily="18" charset="0"/>
                        </a:rPr>
                        <a:t>Ability to demonstrate the practical skill on measurements and instrumentation techniques of some Physics experiments. Students will develop the ability to use appropriate physical concepts to obtain quantitative solutions to problems in physics.</a:t>
                      </a:r>
                    </a:p>
                    <a:p>
                      <a:pPr marL="0" marR="0" lvl="0" indent="0" algn="just">
                        <a:buFont typeface="+mj-lt"/>
                        <a:buNone/>
                      </a:pPr>
                      <a:endParaRPr lang="en-US" sz="1800" dirty="0">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Analyze</a:t>
                      </a:r>
                    </a:p>
                  </a:txBody>
                  <a:tcPr marL="68580" marR="68580" marT="0" marB="0"/>
                </a:tc>
              </a:tr>
              <a:tr h="1653679">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CO3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smtClean="0">
                          <a:solidFill>
                            <a:srgbClr val="1A1A1A"/>
                          </a:solidFill>
                          <a:effectLst/>
                          <a:latin typeface="Cambria" panose="02040503050406030204" pitchFamily="18" charset="0"/>
                          <a:ea typeface="Cambria" panose="02040503050406030204" pitchFamily="18" charset="0"/>
                        </a:rPr>
                        <a:t>Students will demonstrate basic experimental skills by setting up laboratory equipment safely and efficiently, plan and carry out experimental procedures, and report verbally and in written language the results of the experiment. </a:t>
                      </a:r>
                      <a:endParaRPr lang="en-US" sz="1800" dirty="0">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Analyze</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bl>
          </a:graphicData>
        </a:graphic>
      </p:graphicFrame>
      <p:sp>
        <p:nvSpPr>
          <p:cNvPr id="8" name="Rectangle 7"/>
          <p:cNvSpPr/>
          <p:nvPr/>
        </p:nvSpPr>
        <p:spPr>
          <a:xfrm>
            <a:off x="859536" y="182880"/>
            <a:ext cx="5870448" cy="769441"/>
          </a:xfrm>
          <a:prstGeom prst="rect">
            <a:avLst/>
          </a:prstGeom>
        </p:spPr>
        <p:txBody>
          <a:bodyPr wrap="square">
            <a:spAutoFit/>
          </a:bodyPr>
          <a:lstStyle/>
          <a:p>
            <a:pPr algn="ctr"/>
            <a:r>
              <a:rPr lang="en-IN" sz="4400" b="1" dirty="0" smtClean="0">
                <a:latin typeface="Cambria" panose="02040503050406030204" pitchFamily="18" charset="0"/>
                <a:ea typeface="Cambria" panose="02040503050406030204" pitchFamily="18" charset="0"/>
              </a:rPr>
              <a:t>COURSE OUTCOMES</a:t>
            </a:r>
            <a:endParaRPr lang="en-US" sz="4400" dirty="0">
              <a:latin typeface="Cambria" panose="02040503050406030204" pitchFamily="18" charset="0"/>
              <a:ea typeface="Cambria" panose="02040503050406030204" pitchFamily="18" charset="0"/>
            </a:endParaRPr>
          </a:p>
        </p:txBody>
      </p:sp>
      <p:pic>
        <p:nvPicPr>
          <p:cNvPr id="10242" name="Picture 2" descr="physics labs, fun physics labs, college physics experiments ..."/>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219478" y="1115568"/>
            <a:ext cx="4587008" cy="497433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8038530" y="6356350"/>
            <a:ext cx="1910687" cy="338554"/>
          </a:xfrm>
          <a:prstGeom prst="rect">
            <a:avLst/>
          </a:prstGeom>
          <a:noFill/>
        </p:spPr>
        <p:txBody>
          <a:bodyPr wrap="square" rtlCol="0">
            <a:spAutoFit/>
          </a:bodyPr>
          <a:lstStyle/>
          <a:p>
            <a:r>
              <a:rPr lang="en-US" sz="1600" dirty="0" smtClean="0">
                <a:latin typeface="Cambria" panose="02040503050406030204" pitchFamily="18" charset="0"/>
                <a:ea typeface="Cambria" panose="02040503050406030204" pitchFamily="18" charset="0"/>
              </a:rPr>
              <a:t>Figure 2 [2]</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3071423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
        <p:nvSpPr>
          <p:cNvPr id="6" name="Rectangle 5"/>
          <p:cNvSpPr/>
          <p:nvPr/>
        </p:nvSpPr>
        <p:spPr>
          <a:xfrm>
            <a:off x="1436914" y="404949"/>
            <a:ext cx="8177349" cy="769441"/>
          </a:xfrm>
          <a:prstGeom prst="rect">
            <a:avLst/>
          </a:prstGeom>
        </p:spPr>
        <p:txBody>
          <a:bodyPr wrap="square">
            <a:spAutoFit/>
          </a:bodyPr>
          <a:lstStyle/>
          <a:p>
            <a:pPr algn="ctr"/>
            <a:r>
              <a:rPr lang="en-US" sz="4400" b="1" dirty="0" smtClean="0">
                <a:latin typeface="Cambria" panose="02040503050406030204" pitchFamily="18" charset="0"/>
                <a:ea typeface="Cambria" panose="02040503050406030204" pitchFamily="18" charset="0"/>
                <a:cs typeface="Times New Roman" pitchFamily="18" charset="0"/>
              </a:rPr>
              <a:t>           LIST OF EXPERIMENTS </a:t>
            </a:r>
            <a:endParaRPr lang="en-US" sz="4400" dirty="0">
              <a:latin typeface="Cambria" panose="02040503050406030204" pitchFamily="18" charset="0"/>
              <a:ea typeface="Cambria" panose="02040503050406030204" pitchFamily="18" charset="0"/>
            </a:endParaRPr>
          </a:p>
        </p:txBody>
      </p:sp>
      <p:sp>
        <p:nvSpPr>
          <p:cNvPr id="7" name="AutoShape 2" descr="LASER shines on Munich – Physics World"/>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LASER shines on Munich – Physics World"/>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Abstract red laser beam transparent isolated on Vector Image"/>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 Placeholder 1"/>
          <p:cNvSpPr>
            <a:spLocks noGrp="1"/>
          </p:cNvSpPr>
          <p:nvPr>
            <p:ph type="body" sz="half" idx="2"/>
          </p:nvPr>
        </p:nvSpPr>
        <p:spPr>
          <a:xfrm>
            <a:off x="765175" y="1249730"/>
            <a:ext cx="10193977" cy="5608270"/>
          </a:xfrm>
        </p:spPr>
        <p:txBody>
          <a:bodyPr>
            <a:normAutofit lnSpcReduction="10000"/>
          </a:bodyPr>
          <a:lstStyle/>
          <a:p>
            <a:pPr marL="285750" indent="-285750">
              <a:lnSpc>
                <a:spcPct val="100000"/>
              </a:lnSpc>
              <a:buFont typeface="Wingdings" pitchFamily="2" charset="2"/>
              <a:buChar char="v"/>
            </a:pPr>
            <a:r>
              <a:rPr lang="en-US" sz="2400" dirty="0" smtClean="0">
                <a:latin typeface="Cambria" pitchFamily="18" charset="0"/>
              </a:rPr>
              <a:t>To determine the Hall Voltage and Hall Coefficient Using Hall Effect</a:t>
            </a:r>
            <a:r>
              <a:rPr lang="en-IN" sz="2400" dirty="0" smtClean="0">
                <a:solidFill>
                  <a:srgbClr val="FF0000"/>
                </a:solidFill>
                <a:latin typeface="Cambria" pitchFamily="18" charset="0"/>
                <a:ea typeface="Cambria" panose="02040503050406030204" pitchFamily="18" charset="0"/>
              </a:rPr>
              <a:t>.</a:t>
            </a:r>
          </a:p>
          <a:p>
            <a:pPr marL="285750" indent="-285750">
              <a:lnSpc>
                <a:spcPct val="100000"/>
              </a:lnSpc>
              <a:buFont typeface="Wingdings" pitchFamily="2" charset="2"/>
              <a:buChar char="v"/>
            </a:pPr>
            <a:r>
              <a:rPr lang="en-US" sz="2400" dirty="0" smtClean="0">
                <a:latin typeface="Cambria" pitchFamily="18" charset="0"/>
              </a:rPr>
              <a:t>To determine the resistivity of semiconductors by four probe Method.</a:t>
            </a:r>
          </a:p>
          <a:p>
            <a:pPr marL="285750" indent="-285750">
              <a:lnSpc>
                <a:spcPct val="100000"/>
              </a:lnSpc>
              <a:buFont typeface="Wingdings" pitchFamily="2" charset="2"/>
              <a:buChar char="v"/>
            </a:pPr>
            <a:r>
              <a:rPr lang="en-US" sz="2400" dirty="0" smtClean="0">
                <a:latin typeface="Cambria" pitchFamily="18" charset="0"/>
              </a:rPr>
              <a:t>To draw the static current- voltage characteristics of a Zener diode.</a:t>
            </a:r>
          </a:p>
          <a:p>
            <a:pPr marL="285750" indent="-285750">
              <a:lnSpc>
                <a:spcPct val="100000"/>
              </a:lnSpc>
              <a:buFont typeface="Wingdings" pitchFamily="2" charset="2"/>
              <a:buChar char="v"/>
            </a:pPr>
            <a:r>
              <a:rPr lang="en-US" sz="2400" dirty="0" smtClean="0">
                <a:latin typeface="Cambria" pitchFamily="18" charset="0"/>
              </a:rPr>
              <a:t>To calculate the frequencies at constant intensity for material using photoelectric effect.</a:t>
            </a:r>
          </a:p>
          <a:p>
            <a:pPr marL="285750" indent="-285750">
              <a:lnSpc>
                <a:spcPct val="100000"/>
              </a:lnSpc>
              <a:buFont typeface="Wingdings" pitchFamily="2" charset="2"/>
              <a:buChar char="v"/>
            </a:pPr>
            <a:r>
              <a:rPr lang="en-US" sz="2400" dirty="0" smtClean="0">
                <a:latin typeface="Cambria" pitchFamily="18" charset="0"/>
              </a:rPr>
              <a:t>To determine the diffraction using LASER beam and find the grating element of diffraction grating.</a:t>
            </a:r>
          </a:p>
          <a:p>
            <a:pPr marL="285750" indent="-285750">
              <a:lnSpc>
                <a:spcPct val="100000"/>
              </a:lnSpc>
              <a:buFont typeface="Wingdings" pitchFamily="2" charset="2"/>
              <a:buChar char="v"/>
            </a:pPr>
            <a:r>
              <a:rPr lang="en-US" sz="2400" dirty="0" smtClean="0">
                <a:latin typeface="Cambria" pitchFamily="18" charset="0"/>
              </a:rPr>
              <a:t>To determine the numerical aperture of optical Fiber.</a:t>
            </a:r>
          </a:p>
          <a:p>
            <a:pPr marL="285750" indent="-285750">
              <a:lnSpc>
                <a:spcPct val="100000"/>
              </a:lnSpc>
              <a:buFont typeface="Wingdings" pitchFamily="2" charset="2"/>
              <a:buChar char="v"/>
            </a:pPr>
            <a:r>
              <a:rPr lang="en-US" sz="2400" dirty="0" smtClean="0">
                <a:latin typeface="Cambria" pitchFamily="18" charset="0"/>
              </a:rPr>
              <a:t>To find the divergence of LASER beam.</a:t>
            </a:r>
          </a:p>
          <a:p>
            <a:pPr marL="285750" indent="-285750">
              <a:lnSpc>
                <a:spcPct val="100000"/>
              </a:lnSpc>
              <a:buFont typeface="Wingdings" pitchFamily="2" charset="2"/>
              <a:buChar char="v"/>
            </a:pPr>
            <a:r>
              <a:rPr lang="en-US" sz="2400" dirty="0" smtClean="0">
                <a:solidFill>
                  <a:srgbClr val="FF0000"/>
                </a:solidFill>
                <a:latin typeface="Cambria" pitchFamily="18" charset="0"/>
              </a:rPr>
              <a:t>Determination of ‘h’ using photocell.</a:t>
            </a:r>
          </a:p>
          <a:p>
            <a:pPr marL="285750" indent="-285750">
              <a:lnSpc>
                <a:spcPct val="100000"/>
              </a:lnSpc>
              <a:buFont typeface="Wingdings" pitchFamily="2" charset="2"/>
              <a:buChar char="v"/>
            </a:pPr>
            <a:r>
              <a:rPr lang="en-US" sz="2400" dirty="0" smtClean="0">
                <a:latin typeface="Cambria" pitchFamily="18" charset="0"/>
              </a:rPr>
              <a:t>To find the velocity of ultrasonic wave in the given liquid.</a:t>
            </a:r>
          </a:p>
          <a:p>
            <a:pPr marL="285750" indent="-285750">
              <a:lnSpc>
                <a:spcPct val="100000"/>
              </a:lnSpc>
              <a:buFont typeface="Wingdings" pitchFamily="2" charset="2"/>
              <a:buChar char="v"/>
            </a:pPr>
            <a:r>
              <a:rPr lang="en-US" sz="2400" dirty="0" smtClean="0">
                <a:latin typeface="Cambria" pitchFamily="18" charset="0"/>
              </a:rPr>
              <a:t>Investigating the Doppler Effect with ultrasonic waves.</a:t>
            </a:r>
            <a:endParaRPr lang="en-US" sz="2400" dirty="0">
              <a:solidFill>
                <a:srgbClr val="FF0000"/>
              </a:solidFill>
              <a:latin typeface="Cambria" pitchFamily="18" charset="0"/>
              <a:ea typeface="Cambria" panose="02040503050406030204" pitchFamily="18" charset="0"/>
            </a:endParaRPr>
          </a:p>
          <a:p>
            <a:endParaRPr lang="en-US" sz="2000" dirty="0"/>
          </a:p>
        </p:txBody>
      </p:sp>
    </p:spTree>
    <p:extLst>
      <p:ext uri="{BB962C8B-B14F-4D97-AF65-F5344CB8AC3E}">
        <p14:creationId xmlns="" xmlns:p14="http://schemas.microsoft.com/office/powerpoint/2010/main" val="910662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4118050" y="8793377"/>
            <a:ext cx="2743200" cy="365125"/>
          </a:xfrm>
        </p:spPr>
        <p:txBody>
          <a:bodyPr/>
          <a:lstStyle/>
          <a:p>
            <a:fld id="{BDCDBBEF-AA6C-4BA6-85B2-A17D7F280E38}" type="slidenum">
              <a:rPr lang="en-US" smtClean="0"/>
              <a:pPr/>
              <a:t>6</a:t>
            </a:fld>
            <a:endParaRPr lang="en-US" dirty="0"/>
          </a:p>
        </p:txBody>
      </p:sp>
      <p:sp>
        <p:nvSpPr>
          <p:cNvPr id="8" name="Title 7"/>
          <p:cNvSpPr txBox="1">
            <a:spLocks noGrp="1" noChangeArrowheads="1"/>
          </p:cNvSpPr>
          <p:nvPr>
            <p:ph type="title"/>
          </p:nvPr>
        </p:nvSpPr>
        <p:spPr bwMode="auto">
          <a:xfrm>
            <a:off x="-287717" y="1297692"/>
            <a:ext cx="4456567" cy="1328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a:ea typeface="Karla" pitchFamily="2" charset="0"/>
                <a:cs typeface="Karla" pitchFamily="2" charset="0"/>
              </a:rPr>
              <a:t/>
            </a:r>
            <a:br>
              <a:rPr lang="en-US" sz="4400" b="1" dirty="0">
                <a:latin typeface="Casper Bold"/>
                <a:ea typeface="Karla" pitchFamily="2" charset="0"/>
                <a:cs typeface="Karla" pitchFamily="2" charset="0"/>
              </a:rPr>
            </a:br>
            <a:endParaRPr lang="en-US" sz="4400" dirty="0">
              <a:latin typeface="Casper Bold"/>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37230" y="743847"/>
            <a:ext cx="9730854" cy="5139869"/>
          </a:xfrm>
          <a:prstGeom prst="rect">
            <a:avLst/>
          </a:prstGeom>
        </p:spPr>
        <p:txBody>
          <a:bodyPr wrap="square">
            <a:spAutoFit/>
          </a:bodyPr>
          <a:lstStyle/>
          <a:p>
            <a:r>
              <a:rPr lang="en-IN" sz="4400" b="1" dirty="0">
                <a:latin typeface="Cambria" pitchFamily="18" charset="0"/>
              </a:rPr>
              <a:t>COURSE OBJECTIVES</a:t>
            </a:r>
            <a:endParaRPr lang="en-US" sz="4400" dirty="0">
              <a:latin typeface="Cambria" pitchFamily="18" charset="0"/>
            </a:endParaRPr>
          </a:p>
          <a:p>
            <a:r>
              <a:rPr lang="en-IN" sz="4400" dirty="0">
                <a:latin typeface="Cambria" pitchFamily="18" charset="0"/>
              </a:rPr>
              <a:t> </a:t>
            </a:r>
            <a:endParaRPr lang="en-US" sz="4400" dirty="0">
              <a:latin typeface="Cambria" pitchFamily="18" charset="0"/>
            </a:endParaRPr>
          </a:p>
          <a:p>
            <a:r>
              <a:rPr lang="en-IN" sz="2400" dirty="0"/>
              <a:t> </a:t>
            </a:r>
            <a:endParaRPr lang="en-US" sz="2400" dirty="0"/>
          </a:p>
          <a:p>
            <a:pPr marL="342900" lvl="0" indent="-342900" algn="just">
              <a:lnSpc>
                <a:spcPct val="150000"/>
              </a:lnSpc>
              <a:buFont typeface="Wingdings" pitchFamily="2" charset="2"/>
              <a:buChar char="v"/>
            </a:pPr>
            <a:r>
              <a:rPr lang="en-IN" sz="2400" dirty="0">
                <a:latin typeface="Cambria" pitchFamily="18" charset="0"/>
              </a:rPr>
              <a:t>To train engineering students in basics of measurements and the instruments.</a:t>
            </a:r>
            <a:endParaRPr lang="en-US" sz="2400" dirty="0">
              <a:latin typeface="Cambria" pitchFamily="18" charset="0"/>
            </a:endParaRPr>
          </a:p>
          <a:p>
            <a:pPr marL="342900" lvl="0" indent="-342900" algn="just">
              <a:lnSpc>
                <a:spcPct val="150000"/>
              </a:lnSpc>
              <a:buFont typeface="Wingdings" pitchFamily="2" charset="2"/>
              <a:buChar char="v"/>
            </a:pPr>
            <a:r>
              <a:rPr lang="en-IN" sz="2400" dirty="0">
                <a:latin typeface="Cambria" pitchFamily="18" charset="0"/>
              </a:rPr>
              <a:t>To give practical training on basic Physics experiments which are useful to engineers.</a:t>
            </a:r>
            <a:endParaRPr lang="en-US" sz="2400" dirty="0">
              <a:latin typeface="Cambria" pitchFamily="18" charset="0"/>
            </a:endParaRPr>
          </a:p>
          <a:p>
            <a:pPr marL="342900" lvl="0" indent="-342900" algn="just">
              <a:lnSpc>
                <a:spcPct val="150000"/>
              </a:lnSpc>
              <a:buFont typeface="Wingdings" pitchFamily="2" charset="2"/>
              <a:buChar char="v"/>
            </a:pPr>
            <a:r>
              <a:rPr lang="en-IN" sz="2400" dirty="0">
                <a:latin typeface="Cambria" pitchFamily="18" charset="0"/>
              </a:rPr>
              <a:t> To equip the students with practical knowledge in electronics and optics</a:t>
            </a:r>
            <a:r>
              <a:rPr lang="en-IN" sz="2400" dirty="0"/>
              <a:t>.</a:t>
            </a:r>
            <a:endParaRPr lang="en-US" sz="2400" dirty="0"/>
          </a:p>
        </p:txBody>
      </p:sp>
    </p:spTree>
    <p:extLst>
      <p:ext uri="{BB962C8B-B14F-4D97-AF65-F5344CB8AC3E}">
        <p14:creationId xmlns:p14="http://schemas.microsoft.com/office/powerpoint/2010/main" xmlns="" val="401809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a:p>
        </p:txBody>
      </p:sp>
      <p:sp>
        <p:nvSpPr>
          <p:cNvPr id="6" name="Rectangle 5"/>
          <p:cNvSpPr/>
          <p:nvPr/>
        </p:nvSpPr>
        <p:spPr>
          <a:xfrm>
            <a:off x="1143662" y="195426"/>
            <a:ext cx="9133679" cy="769441"/>
          </a:xfrm>
          <a:prstGeom prst="rect">
            <a:avLst/>
          </a:prstGeom>
        </p:spPr>
        <p:txBody>
          <a:bodyPr wrap="square">
            <a:spAutoFit/>
          </a:bodyPr>
          <a:lstStyle/>
          <a:p>
            <a:r>
              <a:rPr lang="en-US" sz="4400" b="1" dirty="0">
                <a:latin typeface="Cambria" pitchFamily="18" charset="0"/>
                <a:cs typeface="Times New Roman" pitchFamily="18" charset="0"/>
              </a:rPr>
              <a:t>EXPERIMENT TO BE DISCUSSED…  </a:t>
            </a:r>
            <a:endParaRPr lang="en-US" sz="4400" dirty="0">
              <a:latin typeface="Cambria" pitchFamily="18" charset="0"/>
            </a:endParaRPr>
          </a:p>
        </p:txBody>
      </p:sp>
      <p:sp>
        <p:nvSpPr>
          <p:cNvPr id="7" name="AutoShape 2" descr="LASER shines on Munich – Physics Worl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LASER shines on Munich – Physics Worl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Abstract red laser beam transparent isolated on Vector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 Placeholder 1"/>
          <p:cNvSpPr>
            <a:spLocks noGrp="1"/>
          </p:cNvSpPr>
          <p:nvPr>
            <p:ph type="body" sz="half" idx="2"/>
          </p:nvPr>
        </p:nvSpPr>
        <p:spPr>
          <a:xfrm>
            <a:off x="839788" y="1113205"/>
            <a:ext cx="10119364" cy="5287595"/>
          </a:xfrm>
        </p:spPr>
        <p:txBody>
          <a:bodyPr>
            <a:normAutofit/>
          </a:bodyPr>
          <a:lstStyle/>
          <a:p>
            <a:pPr marL="285750" indent="-285750">
              <a:lnSpc>
                <a:spcPct val="100000"/>
              </a:lnSpc>
              <a:buFont typeface="Wingdings" pitchFamily="2" charset="2"/>
              <a:buChar char="v"/>
            </a:pPr>
            <a:r>
              <a:rPr lang="en-US" sz="2400" b="1" dirty="0" smtClean="0">
                <a:latin typeface="Cambria" panose="02040503050406030204" pitchFamily="18" charset="0"/>
                <a:ea typeface="Cambria" panose="02040503050406030204" pitchFamily="18" charset="0"/>
              </a:rPr>
              <a:t>Determination of value of Planck’s constant ‘h’ using photo cell.</a:t>
            </a:r>
            <a:endParaRPr lang="en-IN" sz="2400" dirty="0" smtClean="0">
              <a:latin typeface="Cambria" panose="02040503050406030204" pitchFamily="18" charset="0"/>
              <a:ea typeface="Cambria" panose="02040503050406030204" pitchFamily="18" charset="0"/>
            </a:endParaRPr>
          </a:p>
          <a:p>
            <a:pPr marL="285750" indent="-285750">
              <a:lnSpc>
                <a:spcPct val="100000"/>
              </a:lnSpc>
            </a:pPr>
            <a:endParaRPr lang="en-US" sz="2000" dirty="0">
              <a:latin typeface="Cambria" pitchFamily="18" charset="0"/>
            </a:endParaRPr>
          </a:p>
          <a:p>
            <a:endParaRPr lang="en-US" sz="2000" dirty="0"/>
          </a:p>
        </p:txBody>
      </p:sp>
      <p:sp>
        <p:nvSpPr>
          <p:cNvPr id="3" name="AutoShape 2" descr="Laser &amp; Diffraction Grating | PhysicsOpenLab"/>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xmlns="" id="{85D1E479-C37A-7349-A212-1FBCDD148119}"/>
              </a:ext>
            </a:extLst>
          </p:cNvPr>
          <p:cNvSpPr txBox="1"/>
          <p:nvPr/>
        </p:nvSpPr>
        <p:spPr>
          <a:xfrm>
            <a:off x="5178167" y="2449384"/>
            <a:ext cx="1828800" cy="1828800"/>
          </a:xfrm>
          <a:prstGeom prst="rect">
            <a:avLst/>
          </a:prstGeom>
          <a:noFill/>
        </p:spPr>
        <p:txBody>
          <a:bodyPr wrap="square" rtlCol="0">
            <a:spAutoFit/>
          </a:bodyPr>
          <a:lstStyle/>
          <a:p>
            <a:pPr algn="l"/>
            <a:endParaRPr lang="en-US" dirty="0"/>
          </a:p>
        </p:txBody>
      </p:sp>
      <p:sp>
        <p:nvSpPr>
          <p:cNvPr id="11" name="Rectangle 10"/>
          <p:cNvSpPr/>
          <p:nvPr/>
        </p:nvSpPr>
        <p:spPr>
          <a:xfrm>
            <a:off x="4726546" y="6158131"/>
            <a:ext cx="3489406" cy="369332"/>
          </a:xfrm>
          <a:prstGeom prst="rect">
            <a:avLst/>
          </a:prstGeom>
        </p:spPr>
        <p:txBody>
          <a:bodyPr wrap="square">
            <a:spAutoFit/>
          </a:bodyPr>
          <a:lstStyle/>
          <a:p>
            <a:r>
              <a:rPr lang="en-US" dirty="0" smtClean="0">
                <a:latin typeface="Cambria" panose="02040503050406030204" pitchFamily="18" charset="0"/>
                <a:ea typeface="Cambria" panose="02040503050406030204" pitchFamily="18" charset="0"/>
              </a:rPr>
              <a:t>Figure </a:t>
            </a:r>
            <a:r>
              <a:rPr lang="en-US" dirty="0" smtClean="0">
                <a:latin typeface="Cambria" panose="02040503050406030204" pitchFamily="18" charset="0"/>
                <a:ea typeface="Cambria" panose="02040503050406030204" pitchFamily="18" charset="0"/>
              </a:rPr>
              <a:t>3</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Planck’s Constant </a:t>
            </a: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3821961" y="1598048"/>
            <a:ext cx="4541211" cy="4411745"/>
          </a:xfrm>
          <a:prstGeom prst="rect">
            <a:avLst/>
          </a:prstGeom>
        </p:spPr>
      </p:pic>
    </p:spTree>
    <p:extLst>
      <p:ext uri="{BB962C8B-B14F-4D97-AF65-F5344CB8AC3E}">
        <p14:creationId xmlns:p14="http://schemas.microsoft.com/office/powerpoint/2010/main" xmlns="" val="118895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pPr marL="0" indent="0">
              <a:buNone/>
            </a:pPr>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8</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55963" y="136525"/>
            <a:ext cx="10705813" cy="1754326"/>
          </a:xfrm>
          <a:prstGeom prst="rect">
            <a:avLst/>
          </a:prstGeom>
        </p:spPr>
        <p:txBody>
          <a:bodyPr wrap="square" anchor="t">
            <a:spAutoFit/>
          </a:bodyPr>
          <a:lstStyle/>
          <a:p>
            <a:pPr>
              <a:lnSpc>
                <a:spcPct val="150000"/>
              </a:lnSpc>
            </a:pPr>
            <a:r>
              <a:rPr lang="en-IN" sz="2400" b="1" dirty="0" smtClean="0">
                <a:latin typeface="Cambria" pitchFamily="18" charset="0"/>
                <a:ea typeface="Cambria" panose="02040503050406030204" pitchFamily="18" charset="0"/>
              </a:rPr>
              <a:t>AIM</a:t>
            </a:r>
            <a:r>
              <a:rPr lang="en-IN" sz="2400" b="1" dirty="0">
                <a:latin typeface="Cambria" pitchFamily="18" charset="0"/>
                <a:ea typeface="Cambria" panose="02040503050406030204" pitchFamily="18" charset="0"/>
              </a:rPr>
              <a:t>: </a:t>
            </a:r>
            <a:r>
              <a:rPr lang="en-US" sz="2400" b="1" dirty="0" smtClean="0">
                <a:latin typeface="Cambria" panose="02040503050406030204" pitchFamily="18" charset="0"/>
                <a:ea typeface="Cambria" panose="02040503050406030204" pitchFamily="18" charset="0"/>
              </a:rPr>
              <a:t>Determination of value of Planck’s constant ‘h’ using photo cell</a:t>
            </a:r>
            <a:r>
              <a:rPr lang="en-IN" sz="2400" b="1" dirty="0" smtClean="0">
                <a:latin typeface="Cambria" pitchFamily="18" charset="0"/>
                <a:ea typeface="Cambria" panose="02040503050406030204" pitchFamily="18" charset="0"/>
              </a:rPr>
              <a:t>.</a:t>
            </a:r>
            <a:endParaRPr lang="en-US" sz="2400" b="1" dirty="0">
              <a:latin typeface="Cambria" pitchFamily="18" charset="0"/>
              <a:ea typeface="Cambria" panose="02040503050406030204" pitchFamily="18" charset="0"/>
            </a:endParaRPr>
          </a:p>
          <a:p>
            <a:pPr>
              <a:lnSpc>
                <a:spcPct val="150000"/>
              </a:lnSpc>
            </a:pPr>
            <a:r>
              <a:rPr lang="en-IN" sz="2400" b="1" dirty="0">
                <a:latin typeface="Cambria" pitchFamily="18" charset="0"/>
              </a:rPr>
              <a:t>Apparatus:</a:t>
            </a:r>
            <a:r>
              <a:rPr lang="en-IN" sz="2400" dirty="0">
                <a:latin typeface="Cambria" pitchFamily="18" charset="0"/>
              </a:rPr>
              <a:t> </a:t>
            </a:r>
          </a:p>
          <a:p>
            <a:pPr>
              <a:lnSpc>
                <a:spcPct val="150000"/>
              </a:lnSpc>
            </a:pPr>
            <a:r>
              <a:rPr lang="en-IN" sz="2400" b="1" dirty="0">
                <a:latin typeface="Cambria" pitchFamily="18" charset="0"/>
              </a:rPr>
              <a:t> </a:t>
            </a:r>
            <a:r>
              <a:rPr lang="en-IN" sz="2400" b="1" dirty="0" smtClean="0">
                <a:latin typeface="Cambria" pitchFamily="18" charset="0"/>
              </a:rPr>
              <a:t>Table1</a:t>
            </a:r>
            <a:r>
              <a:rPr lang="en-IN" sz="2400" dirty="0" smtClean="0">
                <a:latin typeface="Cambria" pitchFamily="18" charset="0"/>
              </a:rPr>
              <a:t>. </a:t>
            </a:r>
            <a:r>
              <a:rPr lang="en-IN" sz="2400" b="1" dirty="0" smtClean="0">
                <a:latin typeface="Cambria" pitchFamily="18" charset="0"/>
              </a:rPr>
              <a:t>List </a:t>
            </a:r>
            <a:r>
              <a:rPr lang="en-IN" sz="2400" b="1" dirty="0">
                <a:latin typeface="Cambria" pitchFamily="18" charset="0"/>
              </a:rPr>
              <a:t>of Equipments used</a:t>
            </a:r>
            <a:r>
              <a:rPr lang="en-IN" sz="2400" b="1" dirty="0" smtClean="0">
                <a:latin typeface="Cambria" pitchFamily="18" charset="0"/>
              </a:rPr>
              <a:t>:</a:t>
            </a:r>
            <a:endParaRPr lang="en-IN" sz="2400" b="1" dirty="0">
              <a:latin typeface="Cambria"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xmlns="" val="2054974847"/>
              </p:ext>
            </p:extLst>
          </p:nvPr>
        </p:nvGraphicFramePr>
        <p:xfrm>
          <a:off x="955964" y="1890852"/>
          <a:ext cx="9038044" cy="4145597"/>
        </p:xfrm>
        <a:graphic>
          <a:graphicData uri="http://schemas.openxmlformats.org/drawingml/2006/table">
            <a:tbl>
              <a:tblPr/>
              <a:tblGrid>
                <a:gridCol w="2259511"/>
                <a:gridCol w="2259511"/>
                <a:gridCol w="2259511"/>
                <a:gridCol w="2259511"/>
              </a:tblGrid>
              <a:tr h="442277">
                <a:tc>
                  <a:txBody>
                    <a:bodyPr/>
                    <a:lstStyle/>
                    <a:p>
                      <a:pPr algn="ctr">
                        <a:lnSpc>
                          <a:spcPct val="150000"/>
                        </a:lnSpc>
                        <a:spcAft>
                          <a:spcPts val="0"/>
                        </a:spcAft>
                      </a:pPr>
                      <a:r>
                        <a:rPr lang="en-US" sz="1800" b="1" dirty="0">
                          <a:latin typeface="Cambria" pitchFamily="18" charset="0"/>
                          <a:ea typeface="Times New Roman"/>
                          <a:cs typeface="Times New Roman"/>
                        </a:rPr>
                        <a:t>S.N.</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dirty="0">
                          <a:latin typeface="Cambria" pitchFamily="18" charset="0"/>
                          <a:ea typeface="Times New Roman"/>
                          <a:cs typeface="Times New Roman"/>
                        </a:rPr>
                        <a:t>Equipment</a:t>
                      </a:r>
                      <a:endParaRPr lang="en-IN" sz="1800" b="1"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a:latin typeface="Cambria" pitchFamily="18" charset="0"/>
                          <a:ea typeface="Times New Roman"/>
                          <a:cs typeface="Times New Roman"/>
                        </a:rPr>
                        <a:t>Range </a:t>
                      </a:r>
                      <a:endParaRPr lang="en-IN" sz="18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a:latin typeface="Cambria" pitchFamily="18" charset="0"/>
                          <a:ea typeface="Times New Roman"/>
                          <a:cs typeface="Times New Roman"/>
                        </a:rPr>
                        <a:t>Quantity</a:t>
                      </a:r>
                      <a:endParaRPr lang="en-IN" sz="1800" b="1">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381">
                <a:tc>
                  <a:txBody>
                    <a:bodyPr/>
                    <a:lstStyle/>
                    <a:p>
                      <a:pPr algn="ctr">
                        <a:lnSpc>
                          <a:spcPct val="150000"/>
                        </a:lnSpc>
                        <a:spcAft>
                          <a:spcPts val="0"/>
                        </a:spcAft>
                      </a:pPr>
                      <a:r>
                        <a:rPr lang="en-US" sz="1800" b="0">
                          <a:latin typeface="Cambria" pitchFamily="18" charset="0"/>
                          <a:ea typeface="Times New Roman"/>
                          <a:cs typeface="Times New Roman"/>
                        </a:rPr>
                        <a:t>1</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dirty="0">
                          <a:latin typeface="Cambria" pitchFamily="18" charset="0"/>
                          <a:ea typeface="Times New Roman"/>
                          <a:cs typeface="Times New Roman"/>
                        </a:rPr>
                        <a:t>Digital Voltmeter (DVM) to measure the voltage across the </a:t>
                      </a:r>
                      <a:r>
                        <a:rPr lang="en-US" sz="1800" b="0" dirty="0" smtClean="0">
                          <a:latin typeface="Cambria" pitchFamily="18" charset="0"/>
                          <a:ea typeface="Times New Roman"/>
                          <a:cs typeface="Times New Roman"/>
                        </a:rPr>
                        <a:t>LEDs</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dirty="0">
                          <a:latin typeface="Cambria" pitchFamily="18" charset="0"/>
                          <a:ea typeface="Times New Roman"/>
                          <a:cs typeface="Times New Roman"/>
                        </a:rPr>
                        <a:t>0-20V</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dirty="0">
                          <a:latin typeface="Cambria" pitchFamily="18" charset="0"/>
                          <a:ea typeface="Times New Roman"/>
                          <a:cs typeface="Times New Roman"/>
                        </a:rPr>
                        <a:t>1</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8258">
                <a:tc>
                  <a:txBody>
                    <a:bodyPr/>
                    <a:lstStyle/>
                    <a:p>
                      <a:pPr algn="ctr">
                        <a:lnSpc>
                          <a:spcPct val="150000"/>
                        </a:lnSpc>
                        <a:spcAft>
                          <a:spcPts val="0"/>
                        </a:spcAft>
                      </a:pPr>
                      <a:r>
                        <a:rPr lang="en-US" sz="1800" b="0" dirty="0">
                          <a:latin typeface="Cambria" pitchFamily="18" charset="0"/>
                          <a:ea typeface="Times New Roman"/>
                          <a:cs typeface="Times New Roman"/>
                        </a:rPr>
                        <a:t>2</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dirty="0">
                          <a:latin typeface="Cambria" pitchFamily="18" charset="0"/>
                          <a:ea typeface="Times New Roman"/>
                          <a:cs typeface="Times New Roman"/>
                        </a:rPr>
                        <a:t>Micro-ammeter to determine the current through </a:t>
                      </a:r>
                      <a:r>
                        <a:rPr lang="en-US" sz="1800" b="0" dirty="0" smtClean="0">
                          <a:latin typeface="Cambria" pitchFamily="18" charset="0"/>
                          <a:ea typeface="Times New Roman"/>
                          <a:cs typeface="Times New Roman"/>
                        </a:rPr>
                        <a:t>LEDs</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dirty="0" smtClean="0">
                          <a:latin typeface="Cambria" pitchFamily="18" charset="0"/>
                          <a:ea typeface="Times New Roman"/>
                          <a:cs typeface="Times New Roman"/>
                        </a:rPr>
                        <a:t>30 µA</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dirty="0">
                          <a:latin typeface="Cambria" pitchFamily="18" charset="0"/>
                          <a:ea typeface="Times New Roman"/>
                          <a:cs typeface="Times New Roman"/>
                        </a:rPr>
                        <a:t>1</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685">
                <a:tc>
                  <a:txBody>
                    <a:bodyPr/>
                    <a:lstStyle/>
                    <a:p>
                      <a:pPr algn="ctr">
                        <a:lnSpc>
                          <a:spcPct val="150000"/>
                        </a:lnSpc>
                        <a:spcAft>
                          <a:spcPts val="0"/>
                        </a:spcAft>
                      </a:pPr>
                      <a:r>
                        <a:rPr lang="en-US" sz="1800" b="0">
                          <a:latin typeface="Cambria" pitchFamily="18" charset="0"/>
                          <a:ea typeface="Times New Roman"/>
                          <a:cs typeface="Times New Roman"/>
                        </a:rPr>
                        <a:t>3</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dirty="0">
                          <a:latin typeface="Cambria" pitchFamily="18" charset="0"/>
                          <a:ea typeface="Times New Roman"/>
                          <a:cs typeface="Times New Roman"/>
                        </a:rPr>
                        <a:t>Jack J to connect the </a:t>
                      </a:r>
                      <a:r>
                        <a:rPr lang="en-US" sz="1800" b="0" dirty="0" smtClean="0">
                          <a:latin typeface="Cambria" pitchFamily="18" charset="0"/>
                          <a:ea typeface="Times New Roman"/>
                          <a:cs typeface="Times New Roman"/>
                        </a:rPr>
                        <a:t>LEDs</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a:latin typeface="Cambria" pitchFamily="18" charset="0"/>
                          <a:ea typeface="Times New Roman"/>
                          <a:cs typeface="Times New Roman"/>
                        </a:rPr>
                        <a:t>Different colors</a:t>
                      </a:r>
                      <a:endParaRPr lang="en-IN" sz="1800" b="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0" dirty="0">
                          <a:latin typeface="Cambria" pitchFamily="18" charset="0"/>
                          <a:ea typeface="Times New Roman"/>
                          <a:cs typeface="Times New Roman"/>
                        </a:rPr>
                        <a:t>4</a:t>
                      </a:r>
                      <a:endParaRPr lang="en-IN" sz="1800" b="0" dirty="0">
                        <a:latin typeface="Cambria" pitchFamily="18"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86174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9</a:t>
            </a:fld>
            <a:endParaRPr lang="en-US"/>
          </a:p>
        </p:txBody>
      </p:sp>
      <p:sp>
        <p:nvSpPr>
          <p:cNvPr id="3" name="Rectangle 2"/>
          <p:cNvSpPr/>
          <p:nvPr/>
        </p:nvSpPr>
        <p:spPr>
          <a:xfrm>
            <a:off x="651162" y="1052946"/>
            <a:ext cx="11028219" cy="5216813"/>
          </a:xfrm>
          <a:prstGeom prst="rect">
            <a:avLst/>
          </a:prstGeom>
        </p:spPr>
        <p:txBody>
          <a:bodyPr wrap="square">
            <a:spAutoFit/>
          </a:bodyPr>
          <a:lstStyle/>
          <a:p>
            <a:pPr>
              <a:lnSpc>
                <a:spcPct val="150000"/>
              </a:lnSpc>
            </a:pPr>
            <a:endParaRPr lang="en-IN" dirty="0" smtClean="0"/>
          </a:p>
          <a:p>
            <a:pPr algn="just">
              <a:lnSpc>
                <a:spcPct val="150000"/>
              </a:lnSpc>
            </a:pPr>
            <a:r>
              <a:rPr lang="en-IN" sz="2400" dirty="0" smtClean="0">
                <a:latin typeface="Cambria" pitchFamily="18" charset="0"/>
              </a:rPr>
              <a:t>Student is advised to understand the fundamental aspects of Planck’s Constant before carrying out the experiment:</a:t>
            </a:r>
            <a:endParaRPr lang="en-US" sz="2400" dirty="0" smtClean="0">
              <a:latin typeface="Cambria" pitchFamily="18" charset="0"/>
              <a:cs typeface="Calibri"/>
            </a:endParaRPr>
          </a:p>
          <a:p>
            <a:pPr marL="285750" indent="-285750" algn="just">
              <a:lnSpc>
                <a:spcPct val="200000"/>
              </a:lnSpc>
              <a:buFont typeface="Wingdings,Sans-Serif" pitchFamily="2" charset="2"/>
              <a:buChar char="v"/>
            </a:pPr>
            <a:r>
              <a:rPr lang="en-US" sz="2400" dirty="0" smtClean="0">
                <a:latin typeface="Cambria" pitchFamily="18" charset="0"/>
                <a:cs typeface="Calibri"/>
              </a:rPr>
              <a:t>Basic principle of photoelectric effect.</a:t>
            </a:r>
          </a:p>
          <a:p>
            <a:pPr marL="285750" indent="-285750" algn="just">
              <a:lnSpc>
                <a:spcPct val="200000"/>
              </a:lnSpc>
              <a:buFont typeface="Wingdings,Sans-Serif" pitchFamily="2" charset="2"/>
              <a:buChar char="v"/>
            </a:pPr>
            <a:r>
              <a:rPr lang="en-US" sz="2400" dirty="0" smtClean="0">
                <a:latin typeface="Cambria" pitchFamily="18" charset="0"/>
                <a:cs typeface="Calibri"/>
              </a:rPr>
              <a:t>Principle used in Planck’s constant.</a:t>
            </a:r>
          </a:p>
          <a:p>
            <a:pPr marL="285750" indent="-285750" algn="just">
              <a:lnSpc>
                <a:spcPct val="200000"/>
              </a:lnSpc>
              <a:buFont typeface="Wingdings,Sans-Serif" pitchFamily="2" charset="2"/>
              <a:buChar char="v"/>
            </a:pPr>
            <a:r>
              <a:rPr lang="en-US" sz="2400" dirty="0" smtClean="0">
                <a:latin typeface="Cambria" pitchFamily="18" charset="0"/>
                <a:cs typeface="Calibri"/>
              </a:rPr>
              <a:t>Application of Photo Cell.</a:t>
            </a:r>
          </a:p>
          <a:p>
            <a:pPr marL="285750" indent="-285750" algn="just">
              <a:lnSpc>
                <a:spcPct val="150000"/>
              </a:lnSpc>
            </a:pPr>
            <a:endParaRPr lang="en-US" sz="2400" dirty="0" smtClean="0">
              <a:latin typeface="Cambria" pitchFamily="18" charset="0"/>
              <a:cs typeface="Calibri"/>
            </a:endParaRPr>
          </a:p>
          <a:p>
            <a:pPr marL="285750" indent="-285750">
              <a:lnSpc>
                <a:spcPct val="150000"/>
              </a:lnSpc>
              <a:buFont typeface="Wingdings,Sans-Serif" pitchFamily="2" charset="2"/>
              <a:buChar char="v"/>
            </a:pPr>
            <a:endParaRPr lang="en-US" dirty="0" smtClean="0">
              <a:cs typeface="Calibri"/>
            </a:endParaRPr>
          </a:p>
          <a:p>
            <a:pPr marL="285750" indent="-285750">
              <a:lnSpc>
                <a:spcPct val="150000"/>
              </a:lnSpc>
              <a:buFont typeface="Wingdings,Sans-Serif" pitchFamily="2" charset="2"/>
              <a:buChar char="v"/>
            </a:pPr>
            <a:endParaRPr lang="en-US" dirty="0">
              <a:cs typeface="Calibri"/>
            </a:endParaRPr>
          </a:p>
        </p:txBody>
      </p:sp>
      <p:sp>
        <p:nvSpPr>
          <p:cNvPr id="4" name="Rectangle 3"/>
          <p:cNvSpPr/>
          <p:nvPr/>
        </p:nvSpPr>
        <p:spPr>
          <a:xfrm>
            <a:off x="886692" y="0"/>
            <a:ext cx="9227126" cy="1107996"/>
          </a:xfrm>
          <a:prstGeom prst="rect">
            <a:avLst/>
          </a:prstGeom>
        </p:spPr>
        <p:txBody>
          <a:bodyPr wrap="square">
            <a:spAutoFit/>
          </a:bodyPr>
          <a:lstStyle/>
          <a:p>
            <a:pPr algn="ctr">
              <a:lnSpc>
                <a:spcPct val="150000"/>
              </a:lnSpc>
            </a:pPr>
            <a:r>
              <a:rPr lang="en-IN" sz="4400" b="1" dirty="0" smtClean="0">
                <a:latin typeface="Cambria" pitchFamily="18" charset="0"/>
              </a:rPr>
              <a:t>Pre-preparation/ Prerequisite </a:t>
            </a:r>
            <a:endParaRPr lang="en-US" dirty="0" smtClean="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4870</TotalTime>
  <Words>1254</Words>
  <Application>Microsoft Office PowerPoint</Application>
  <PresentationFormat>Custom</PresentationFormat>
  <Paragraphs>230</Paragraphs>
  <Slides>22</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5" baseType="lpstr">
      <vt:lpstr>1_Office Theme</vt:lpstr>
      <vt:lpstr>Contents Slide Master</vt:lpstr>
      <vt:lpstr>CorelDRAW</vt:lpstr>
      <vt:lpstr>Slide 1</vt:lpstr>
      <vt:lpstr>Importance of Advanced Engineering Physics</vt:lpstr>
      <vt:lpstr> </vt:lpstr>
      <vt:lpstr>Slide 4</vt:lpstr>
      <vt:lpstr>Slide 5</vt:lpstr>
      <vt:lpstr> </vt:lpstr>
      <vt:lpstr>Slide 7</vt:lpstr>
      <vt:lpstr>Slide 8</vt:lpstr>
      <vt:lpstr>Slide 9</vt:lpstr>
      <vt:lpstr>Slide 10</vt:lpstr>
      <vt:lpstr>Slide 11</vt:lpstr>
      <vt:lpstr>LED’s</vt:lpstr>
      <vt:lpstr>Slide 13</vt:lpstr>
      <vt:lpstr>Slide 14</vt:lpstr>
      <vt:lpstr>Slide 15</vt:lpstr>
      <vt:lpstr>Slide 16</vt:lpstr>
      <vt:lpstr>Slide 17</vt:lpstr>
      <vt:lpstr>Slide 18</vt:lpstr>
      <vt:lpstr>Slide 19</vt:lpstr>
      <vt:lpstr>Evaluation Pattern</vt:lpstr>
      <vt:lpstr>REFERENCES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admin</cp:lastModifiedBy>
  <cp:revision>1290</cp:revision>
  <dcterms:created xsi:type="dcterms:W3CDTF">2019-01-09T10:33:58Z</dcterms:created>
  <dcterms:modified xsi:type="dcterms:W3CDTF">2021-01-29T08:06:17Z</dcterms:modified>
</cp:coreProperties>
</file>