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7"/>
  </p:notesMasterIdLst>
  <p:handoutMasterIdLst>
    <p:handoutMasterId r:id="rId28"/>
  </p:handoutMasterIdLst>
  <p:sldIdLst>
    <p:sldId id="387" r:id="rId3"/>
    <p:sldId id="383" r:id="rId4"/>
    <p:sldId id="384" r:id="rId5"/>
    <p:sldId id="385" r:id="rId6"/>
    <p:sldId id="386" r:id="rId7"/>
    <p:sldId id="354" r:id="rId8"/>
    <p:sldId id="375" r:id="rId9"/>
    <p:sldId id="376" r:id="rId10"/>
    <p:sldId id="346" r:id="rId11"/>
    <p:sldId id="347" r:id="rId12"/>
    <p:sldId id="348" r:id="rId13"/>
    <p:sldId id="356" r:id="rId14"/>
    <p:sldId id="369" r:id="rId15"/>
    <p:sldId id="379" r:id="rId16"/>
    <p:sldId id="382" r:id="rId17"/>
    <p:sldId id="349" r:id="rId18"/>
    <p:sldId id="359" r:id="rId19"/>
    <p:sldId id="360" r:id="rId20"/>
    <p:sldId id="362" r:id="rId21"/>
    <p:sldId id="363" r:id="rId22"/>
    <p:sldId id="388" r:id="rId23"/>
    <p:sldId id="380" r:id="rId24"/>
    <p:sldId id="381"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221" autoAdjust="0"/>
    <p:restoredTop sz="94434" autoAdjust="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1/30/2021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1/30/2021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MD_zkNzF3eA" TargetMode="External"/><Relationship Id="rId2" Type="http://schemas.openxmlformats.org/officeDocument/2006/relationships/hyperlink" Target="https://vlab.amrita.edu/?sub=1&amp;brch=201&amp;sim=803&amp;cnt=4" TargetMode="External"/><Relationship Id="rId1" Type="http://schemas.openxmlformats.org/officeDocument/2006/relationships/slideLayout" Target="../slideLayouts/slideLayout2.xml"/><Relationship Id="rId6" Type="http://schemas.openxmlformats.org/officeDocument/2006/relationships/hyperlink" Target="https://youtu.be/2lyrstdRfLU" TargetMode="External"/><Relationship Id="rId5" Type="http://schemas.openxmlformats.org/officeDocument/2006/relationships/hyperlink" Target="https://youtu.be/eWJNZcZszkM" TargetMode="External"/><Relationship Id="rId4" Type="http://schemas.openxmlformats.org/officeDocument/2006/relationships/hyperlink" Target="https://youtu.be/UG-pzCUsEq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n.pinterest.com/pin/842243567793191631/" TargetMode="External"/><Relationship Id="rId2" Type="http://schemas.openxmlformats.org/officeDocument/2006/relationships/hyperlink" Target="https://images.app.goo.gl/onXTfVDfo1WiwTcK9" TargetMode="External"/><Relationship Id="rId1" Type="http://schemas.openxmlformats.org/officeDocument/2006/relationships/slideLayout" Target="../slideLayouts/slideLayout8.xml"/><Relationship Id="rId6" Type="http://schemas.openxmlformats.org/officeDocument/2006/relationships/hyperlink" Target="https://youtu.be/MD_zkNzF3eA" TargetMode="External"/><Relationship Id="rId5" Type="http://schemas.openxmlformats.org/officeDocument/2006/relationships/hyperlink" Target="https://www.researchgate.net/publication/322992337_Introduction_of_ultrasonic_interferometer_and_experimental_techniques_for_determination_of_ultrasonic_velocity_density_viscosity_and_various_thermodynamic_parameters" TargetMode="External"/><Relationship Id="rId4" Type="http://schemas.openxmlformats.org/officeDocument/2006/relationships/hyperlink" Target="http://bestoinstruments.com/product/01598.jpg" TargetMode="Externa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nvPr>
        </p:nvGraphicFramePr>
        <p:xfrm>
          <a:off x="76788" y="3121720"/>
          <a:ext cx="3303056" cy="3148059"/>
        </p:xfrm>
        <a:graphic>
          <a:graphicData uri="http://schemas.openxmlformats.org/presentationml/2006/ole">
            <p:oleObj spid="_x0000_s63490" name="CorelDRAW" r:id="rId3"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 xmlns:a14="http://schemas.microsoft.com/office/drawing/2010/main">
                  <a14:imgLayer r:embed="rId6">
                    <a14:imgEffect>
                      <a14:colorTemperature colorTemp="5742"/>
                    </a14:imgEffect>
                    <a14:imgEffect>
                      <a14:saturation sat="238000"/>
                    </a14:imgEffect>
                  </a14:imgLayer>
                </a14:imgProps>
              </a:ext>
              <a:ext uri="{28A0092B-C50C-407E-A947-70E740481C1C}">
                <a14:useLocalDpi xmlns=""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65760" y="6363121"/>
            <a:ext cx="5812971" cy="424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smtClean="0">
                <a:latin typeface="Times New Roman" panose="02020603050405020304" pitchFamily="18" charset="0"/>
                <a:cs typeface="Times New Roman" panose="02020603050405020304" pitchFamily="18" charset="0"/>
              </a:rPr>
              <a:t>VELOCITY OF ULTRASONIC SOUND </a:t>
            </a:r>
            <a:endParaRPr lang="en-US" sz="1600" dirty="0">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2279561" y="1562755"/>
            <a:ext cx="8961316" cy="43488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a:t>
            </a:r>
            <a:r>
              <a:rPr lang="en-US" sz="3200" b="1" dirty="0" smtClean="0">
                <a:latin typeface="Arial Black" panose="020B0A04020102020204" pitchFamily="34" charset="0"/>
                <a:ea typeface="Karla" pitchFamily="2" charset="0"/>
                <a:cs typeface="Karla" pitchFamily="2" charset="0"/>
              </a:rPr>
              <a:t>:UIE</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ACADEMIC UNIT 1&amp;4</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(Computer Science &amp; Engineering) </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and Code:</a:t>
            </a:r>
          </a:p>
          <a:p>
            <a:pPr algn="ctr" defTabSz="622300">
              <a:lnSpc>
                <a:spcPct val="90000"/>
              </a:lnSpc>
              <a:spcBef>
                <a:spcPct val="0"/>
              </a:spcBef>
              <a:spcAft>
                <a:spcPct val="35000"/>
              </a:spcAft>
            </a:pPr>
            <a:r>
              <a:rPr lang="en-IN" sz="2800" dirty="0" smtClean="0">
                <a:latin typeface="Times New Roman" panose="02020603050405020304" pitchFamily="18" charset="0"/>
                <a:ea typeface="Calibri" panose="020F0502020204030204" pitchFamily="34" charset="0"/>
                <a:cs typeface="Times New Roman" panose="02020603050405020304" pitchFamily="18" charset="0"/>
              </a:rPr>
              <a:t>Quantum and Semiconductor Physics Lab</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20SPP-182</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Prepared by: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Ms. </a:t>
            </a:r>
            <a:r>
              <a:rPr lang="en-US" sz="2800" dirty="0" err="1" smtClean="0">
                <a:latin typeface="Times New Roman" panose="02020603050405020304" pitchFamily="18" charset="0"/>
                <a:ea typeface="Calibri" panose="020F0502020204030204" pitchFamily="34" charset="0"/>
                <a:cs typeface="Times New Roman" panose="02020603050405020304" pitchFamily="18" charset="0"/>
              </a:rPr>
              <a:t>Jagdeep</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smtClean="0">
                <a:latin typeface="Times New Roman" panose="02020603050405020304" pitchFamily="18" charset="0"/>
                <a:ea typeface="Calibri" panose="020F0502020204030204" pitchFamily="34" charset="0"/>
                <a:cs typeface="Times New Roman" panose="02020603050405020304" pitchFamily="18" charset="0"/>
              </a:rPr>
              <a:t>Kaur</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Assistant </a:t>
            </a:r>
            <a:r>
              <a:rPr lang="en-US" sz="2800" dirty="0">
                <a:latin typeface="Times New Roman" panose="02020603050405020304" pitchFamily="18" charset="0"/>
                <a:ea typeface="Calibri" panose="020F0502020204030204" pitchFamily="34" charset="0"/>
                <a:cs typeface="Times New Roman" panose="02020603050405020304" pitchFamily="18" charset="0"/>
              </a:rPr>
              <a:t>Prof. Physics</a:t>
            </a:r>
          </a:p>
          <a:p>
            <a:pPr lvl="0" algn="ctr" defTabSz="622300">
              <a:lnSpc>
                <a:spcPct val="90000"/>
              </a:lnSpc>
              <a:spcBef>
                <a:spcPct val="0"/>
              </a:spcBef>
              <a:spcAft>
                <a:spcPct val="350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727134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762" y="365125"/>
            <a:ext cx="10341737" cy="599379"/>
          </a:xfrm>
        </p:spPr>
        <p:txBody>
          <a:bodyPr>
            <a:noAutofit/>
          </a:bodyPr>
          <a:lstStyle/>
          <a:p>
            <a:pPr algn="ctr"/>
            <a:r>
              <a:rPr lang="en-US" b="1" dirty="0" smtClean="0">
                <a:latin typeface="Cambria" panose="02040503050406030204" pitchFamily="18" charset="0"/>
                <a:ea typeface="Cambria" panose="02040503050406030204" pitchFamily="18" charset="0"/>
                <a:cs typeface="Times New Roman" pitchFamily="18" charset="0"/>
              </a:rPr>
              <a:t>What is Ultrasonic Interferometer?</a:t>
            </a:r>
            <a:endParaRPr lang="en-US" b="1" dirty="0">
              <a:latin typeface="Cambria" panose="02040503050406030204" pitchFamily="18" charset="0"/>
              <a:ea typeface="Cambria" panose="02040503050406030204" pitchFamily="18" charset="0"/>
              <a:cs typeface="Times New Roman" pitchFamily="18" charset="0"/>
            </a:endParaRPr>
          </a:p>
        </p:txBody>
      </p:sp>
      <p:sp>
        <p:nvSpPr>
          <p:cNvPr id="3" name="Content Placeholder 2"/>
          <p:cNvSpPr>
            <a:spLocks noGrp="1"/>
          </p:cNvSpPr>
          <p:nvPr>
            <p:ph idx="1"/>
          </p:nvPr>
        </p:nvSpPr>
        <p:spPr>
          <a:xfrm>
            <a:off x="300626" y="1477895"/>
            <a:ext cx="5294172" cy="5096295"/>
          </a:xfrm>
        </p:spPr>
        <p:txBody>
          <a:bodyPr>
            <a:noAutofit/>
          </a:bodyPr>
          <a:lstStyle/>
          <a:p>
            <a:pPr algn="just">
              <a:lnSpc>
                <a:spcPct val="150000"/>
              </a:lnSpc>
            </a:pPr>
            <a:r>
              <a:rPr lang="en-US" sz="2400" dirty="0">
                <a:latin typeface="Cambria" panose="02040503050406030204" pitchFamily="18" charset="0"/>
                <a:ea typeface="Cambria" panose="02040503050406030204" pitchFamily="18" charset="0"/>
              </a:rPr>
              <a:t>In an </a:t>
            </a:r>
            <a:r>
              <a:rPr lang="en-US" sz="2400" b="1" dirty="0">
                <a:latin typeface="Cambria" panose="02040503050406030204" pitchFamily="18" charset="0"/>
                <a:ea typeface="Cambria" panose="02040503050406030204" pitchFamily="18" charset="0"/>
              </a:rPr>
              <a:t>ultrasonic interferometer</a:t>
            </a:r>
            <a:r>
              <a:rPr lang="en-US" sz="2400" dirty="0">
                <a:latin typeface="Cambria" panose="02040503050406030204" pitchFamily="18" charset="0"/>
                <a:ea typeface="Cambria" panose="02040503050406030204" pitchFamily="18" charset="0"/>
              </a:rPr>
              <a:t>, the </a:t>
            </a:r>
            <a:r>
              <a:rPr lang="en-US" sz="2400" b="1" dirty="0">
                <a:latin typeface="Cambria" panose="02040503050406030204" pitchFamily="18" charset="0"/>
                <a:ea typeface="Cambria" panose="02040503050406030204" pitchFamily="18" charset="0"/>
              </a:rPr>
              <a:t>ultrasonic</a:t>
            </a:r>
            <a:r>
              <a:rPr lang="en-US" sz="2400" dirty="0">
                <a:latin typeface="Cambria" panose="02040503050406030204" pitchFamily="18" charset="0"/>
                <a:ea typeface="Cambria" panose="02040503050406030204" pitchFamily="18" charset="0"/>
              </a:rPr>
              <a:t> waves are produced by the piezoelectric </a:t>
            </a:r>
            <a:r>
              <a:rPr lang="en-US" sz="2400" dirty="0" smtClean="0">
                <a:latin typeface="Cambria" panose="02040503050406030204" pitchFamily="18" charset="0"/>
                <a:ea typeface="Cambria" panose="02040503050406030204" pitchFamily="18" charset="0"/>
              </a:rPr>
              <a:t>method.</a:t>
            </a:r>
          </a:p>
          <a:p>
            <a:pPr algn="just">
              <a:lnSpc>
                <a:spcPct val="150000"/>
              </a:lnSpc>
            </a:pPr>
            <a:r>
              <a:rPr lang="en-US" sz="2400" dirty="0" smtClean="0">
                <a:latin typeface="Cambria" panose="02040503050406030204" pitchFamily="18" charset="0"/>
                <a:ea typeface="Cambria" panose="02040503050406030204" pitchFamily="18" charset="0"/>
              </a:rPr>
              <a:t>In </a:t>
            </a:r>
            <a:r>
              <a:rPr lang="en-US" sz="2400" dirty="0">
                <a:latin typeface="Cambria" panose="02040503050406030204" pitchFamily="18" charset="0"/>
                <a:ea typeface="Cambria" panose="02040503050406030204" pitchFamily="18" charset="0"/>
              </a:rPr>
              <a:t>a fixed frequency variable path </a:t>
            </a:r>
            <a:r>
              <a:rPr lang="en-US" sz="2400" b="1" dirty="0">
                <a:latin typeface="Cambria" panose="02040503050406030204" pitchFamily="18" charset="0"/>
                <a:ea typeface="Cambria" panose="02040503050406030204" pitchFamily="18" charset="0"/>
              </a:rPr>
              <a:t>interferometer</a:t>
            </a:r>
            <a:r>
              <a:rPr lang="en-US" sz="2400" dirty="0">
                <a:latin typeface="Cambria" panose="02040503050406030204" pitchFamily="18" charset="0"/>
                <a:ea typeface="Cambria" panose="02040503050406030204" pitchFamily="18" charset="0"/>
              </a:rPr>
              <a:t>, the wavelength of the sound in an experimental liquid medium is measured, and from this one can calculate its velocity through that medium.</a:t>
            </a:r>
            <a:endParaRPr lang="en-US" sz="2400" dirty="0">
              <a:latin typeface="Cambria" panose="02040503050406030204" pitchFamily="18" charset="0"/>
              <a:ea typeface="Cambria" panose="02040503050406030204"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63491" name="Rectangle 3"/>
          <p:cNvSpPr>
            <a:spLocks noChangeArrowheads="1"/>
          </p:cNvSpPr>
          <p:nvPr/>
        </p:nvSpPr>
        <p:spPr bwMode="auto">
          <a:xfrm>
            <a:off x="6568225" y="6066359"/>
            <a:ext cx="450760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cs typeface="Times New Roman" pitchFamily="18" charset="0"/>
              </a:rPr>
              <a:t>         Figure </a:t>
            </a:r>
            <a:r>
              <a:rPr lang="en-US" dirty="0" smtClean="0">
                <a:solidFill>
                  <a:srgbClr val="000000"/>
                </a:solidFill>
                <a:cs typeface="Times New Roman" pitchFamily="18" charset="0"/>
              </a:rPr>
              <a:t>4:  </a:t>
            </a:r>
            <a:r>
              <a:rPr lang="en-US" dirty="0" smtClean="0">
                <a:solidFill>
                  <a:srgbClr val="000000"/>
                </a:solidFill>
                <a:cs typeface="Times New Roman" pitchFamily="18" charset="0"/>
              </a:rPr>
              <a:t>Detail of different parts of Ultrasonic </a:t>
            </a:r>
            <a:r>
              <a:rPr lang="en-US" dirty="0" smtClean="0">
                <a:solidFill>
                  <a:srgbClr val="000000"/>
                </a:solidFill>
                <a:cs typeface="Times New Roman" pitchFamily="18" charset="0"/>
              </a:rPr>
              <a:t>Interferometer [4]</a:t>
            </a:r>
            <a:endParaRPr kumimoji="0" lang="en-US" b="0" i="0" u="none" strike="noStrike" cap="none" normalizeH="0" baseline="0" dirty="0" smtClean="0">
              <a:ln>
                <a:noFill/>
              </a:ln>
              <a:solidFill>
                <a:schemeClr val="tx1"/>
              </a:solidFill>
              <a:effectLst/>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845050" y="1474134"/>
            <a:ext cx="5953956" cy="4372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054"/>
            <a:ext cx="10515600" cy="915037"/>
          </a:xfrm>
        </p:spPr>
        <p:txBody>
          <a:bodyPr/>
          <a:lstStyle/>
          <a:p>
            <a:pPr algn="ctr"/>
            <a:r>
              <a:rPr lang="en-US" b="1" dirty="0" smtClean="0">
                <a:latin typeface="Cambria" panose="02040503050406030204" pitchFamily="18" charset="0"/>
                <a:ea typeface="Cambria" panose="02040503050406030204" pitchFamily="18" charset="0"/>
                <a:cs typeface="Times New Roman" pitchFamily="18" charset="0"/>
              </a:rPr>
              <a:t>Theory</a:t>
            </a:r>
            <a:endParaRPr lang="en-US" b="1" dirty="0">
              <a:latin typeface="Cambria" panose="02040503050406030204" pitchFamily="18" charset="0"/>
              <a:ea typeface="Cambria" panose="02040503050406030204" pitchFamily="18" charset="0"/>
              <a:cs typeface="Times New Roman" pitchFamily="18" charset="0"/>
            </a:endParaRPr>
          </a:p>
        </p:txBody>
      </p:sp>
      <p:sp>
        <p:nvSpPr>
          <p:cNvPr id="3" name="Content Placeholder 2"/>
          <p:cNvSpPr>
            <a:spLocks noGrp="1"/>
          </p:cNvSpPr>
          <p:nvPr>
            <p:ph idx="1"/>
          </p:nvPr>
        </p:nvSpPr>
        <p:spPr>
          <a:xfrm>
            <a:off x="750518" y="1074176"/>
            <a:ext cx="10515600" cy="5282174"/>
          </a:xfrm>
        </p:spPr>
        <p:txBody>
          <a:bodyPr>
            <a:normAutofit/>
          </a:bodyPr>
          <a:lstStyle/>
          <a:p>
            <a:pPr algn="just"/>
            <a:r>
              <a:rPr lang="en-US" sz="2400" dirty="0">
                <a:latin typeface="Cambria" panose="02040503050406030204" pitchFamily="18" charset="0"/>
                <a:ea typeface="Cambria" panose="02040503050406030204" pitchFamily="18" charset="0"/>
              </a:rPr>
              <a:t>Ultrasonic interferometer is a simple device which yields accurate and consistent data, from which one can determine the velocity of ultrasonic sound in a liquid medium</a:t>
            </a:r>
            <a:r>
              <a:rPr lang="en-US" sz="2400" dirty="0" smtClean="0">
                <a:latin typeface="Cambria" panose="02040503050406030204" pitchFamily="18" charset="0"/>
                <a:ea typeface="Cambria" panose="02040503050406030204" pitchFamily="18" charset="0"/>
              </a:rPr>
              <a:t>.</a:t>
            </a:r>
            <a:endParaRPr lang="en-US" sz="2400" dirty="0">
              <a:latin typeface="Cambria" panose="02040503050406030204" pitchFamily="18" charset="0"/>
              <a:ea typeface="Cambria" panose="02040503050406030204" pitchFamily="18" charset="0"/>
            </a:endParaRPr>
          </a:p>
          <a:p>
            <a:pPr algn="just"/>
            <a:r>
              <a:rPr lang="en-US" sz="2400" b="1" dirty="0" smtClean="0">
                <a:latin typeface="Cambria" panose="02040503050406030204" pitchFamily="18" charset="0"/>
                <a:ea typeface="Cambria" panose="02040503050406030204" pitchFamily="18" charset="0"/>
              </a:rPr>
              <a:t>Ultrasonic: </a:t>
            </a:r>
            <a:r>
              <a:rPr lang="en-US" sz="2400" dirty="0" smtClean="0">
                <a:latin typeface="Cambria" panose="02040503050406030204" pitchFamily="18" charset="0"/>
                <a:ea typeface="Cambria" panose="02040503050406030204" pitchFamily="18" charset="0"/>
              </a:rPr>
              <a:t>Ultrasonic </a:t>
            </a:r>
            <a:r>
              <a:rPr lang="en-US" sz="2400" dirty="0">
                <a:latin typeface="Cambria" panose="02040503050406030204" pitchFamily="18" charset="0"/>
                <a:ea typeface="Cambria" panose="02040503050406030204" pitchFamily="18" charset="0"/>
              </a:rPr>
              <a:t>sound refers to sound pressure with a frequency greater than the human audible range (20Hz to 20 KHz). When an ultrasonic wave propagates through a medium, the molecules in that medium vibrate over very short distance in a direction parallel to the longitudinal wave. During this vibration, momentum is transferred among molecules. This causes the wave to pass through the medium</a:t>
            </a:r>
            <a:r>
              <a:rPr lang="en-US" sz="2400" dirty="0" smtClean="0">
                <a:latin typeface="Cambria" panose="02040503050406030204" pitchFamily="18" charset="0"/>
                <a:ea typeface="Cambria" panose="02040503050406030204" pitchFamily="18" charset="0"/>
              </a:rPr>
              <a:t>.</a:t>
            </a:r>
          </a:p>
          <a:p>
            <a:pPr algn="just"/>
            <a:r>
              <a:rPr lang="en-US" sz="2400" b="1" dirty="0">
                <a:latin typeface="Cambria" panose="02040503050406030204" pitchFamily="18" charset="0"/>
                <a:ea typeface="Cambria" panose="02040503050406030204" pitchFamily="18" charset="0"/>
              </a:rPr>
              <a:t>Generation of ultra-sound: </a:t>
            </a:r>
            <a:r>
              <a:rPr lang="en-US" sz="2400" dirty="0">
                <a:latin typeface="Cambria" panose="02040503050406030204" pitchFamily="18" charset="0"/>
                <a:ea typeface="Cambria" panose="02040503050406030204" pitchFamily="18" charset="0"/>
              </a:rPr>
              <a:t>Ultrasonic can be produced by different methods. The most common methods include:</a:t>
            </a:r>
            <a:endParaRPr lang="en-US" sz="2400" b="1" dirty="0">
              <a:latin typeface="Cambria" panose="02040503050406030204" pitchFamily="18" charset="0"/>
              <a:ea typeface="Cambria" panose="02040503050406030204" pitchFamily="18" charset="0"/>
            </a:endParaRPr>
          </a:p>
          <a:p>
            <a:pPr marL="0" indent="0" algn="just">
              <a:buNone/>
            </a:pPr>
            <a:endParaRPr lang="en-US" sz="2400" b="1" dirty="0">
              <a:latin typeface="Cambria" panose="02040503050406030204" pitchFamily="18" charset="0"/>
              <a:ea typeface="Cambria" panose="02040503050406030204" pitchFamily="18" charset="0"/>
            </a:endParaRPr>
          </a:p>
          <a:p>
            <a:pPr algn="just"/>
            <a:r>
              <a:rPr lang="en-US" sz="2400" b="1" dirty="0">
                <a:latin typeface="Cambria" panose="02040503050406030204" pitchFamily="18" charset="0"/>
                <a:ea typeface="Cambria" panose="02040503050406030204" pitchFamily="18" charset="0"/>
              </a:rPr>
              <a:t>Mechanical Method: </a:t>
            </a:r>
            <a:r>
              <a:rPr lang="en-US" sz="2400" dirty="0">
                <a:latin typeface="Cambria" panose="02040503050406030204" pitchFamily="18" charset="0"/>
                <a:ea typeface="Cambria" panose="02040503050406030204" pitchFamily="18" charset="0"/>
              </a:rPr>
              <a:t>In this, ultrasonic frequencies upto 100KHz are produced. But this method is rarely used due to its limited frequency range.</a:t>
            </a:r>
          </a:p>
          <a:p>
            <a:pPr marL="0" indent="0" algn="just">
              <a:buNone/>
            </a:pPr>
            <a:endParaRPr lang="en-US" sz="2400" dirty="0">
              <a:latin typeface="Cambria" panose="02040503050406030204" pitchFamily="18" charset="0"/>
              <a:ea typeface="Cambria" panose="02040503050406030204" pitchFamily="18" charset="0"/>
            </a:endParaRPr>
          </a:p>
          <a:p>
            <a:pPr algn="just">
              <a:lnSpc>
                <a:spcPct val="150000"/>
              </a:lnSpc>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823" y="309093"/>
            <a:ext cx="10696978" cy="6259132"/>
          </a:xfrm>
        </p:spPr>
        <p:txBody>
          <a:bodyPr>
            <a:noAutofit/>
          </a:bodyPr>
          <a:lstStyle/>
          <a:p>
            <a:pPr algn="just"/>
            <a:r>
              <a:rPr lang="en-US" sz="2400" b="1" dirty="0" smtClean="0">
                <a:latin typeface="Cambria" panose="02040503050406030204" pitchFamily="18" charset="0"/>
                <a:ea typeface="Cambria" panose="02040503050406030204" pitchFamily="18" charset="0"/>
              </a:rPr>
              <a:t>Piezoelectric Generator</a:t>
            </a:r>
            <a:r>
              <a:rPr lang="en-US" sz="2400" b="1" dirty="0">
                <a:latin typeface="Cambria" panose="02040503050406030204" pitchFamily="18" charset="0"/>
                <a:ea typeface="Cambria" panose="02040503050406030204" pitchFamily="18" charset="0"/>
              </a:rPr>
              <a:t>:</a:t>
            </a:r>
            <a:r>
              <a:rPr lang="en-US" sz="2400" dirty="0">
                <a:latin typeface="Cambria" panose="02040503050406030204" pitchFamily="18" charset="0"/>
                <a:ea typeface="Cambria" panose="02040503050406030204" pitchFamily="18" charset="0"/>
              </a:rPr>
              <a:t>  This is the most common method used to produce ultrasound. When mechanical pressure is applied to opposite faces of certain crystals which are cut suitably, electric fields are produced. Similarly, when subjected to an electric field, these crystals contract or expand, depending on the direction of the field. Thus, a properly oriented rapid alternating electric field causes a piezoelectric crystal to vibrate mechanically. This vibration, largest when the crystal is at resonance, is used to produce a longitudinal wave,</a:t>
            </a:r>
            <a:r>
              <a:rPr lang="en-US" sz="2400" i="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i.e</a:t>
            </a:r>
            <a:r>
              <a:rPr lang="en-US" sz="2400" dirty="0" smtClean="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a sound wave</a:t>
            </a:r>
            <a:r>
              <a:rPr lang="en-US" sz="2400" dirty="0" smtClean="0">
                <a:latin typeface="Cambria" panose="02040503050406030204" pitchFamily="18" charset="0"/>
                <a:ea typeface="Cambria" panose="02040503050406030204" pitchFamily="18" charset="0"/>
              </a:rPr>
              <a:t>.</a:t>
            </a:r>
          </a:p>
          <a:p>
            <a:pPr algn="just"/>
            <a:r>
              <a:rPr lang="en-US" sz="2400" b="1" dirty="0">
                <a:solidFill>
                  <a:srgbClr val="000000"/>
                </a:solidFill>
                <a:latin typeface="Cambria" pitchFamily="18" charset="0"/>
                <a:ea typeface="Calibri" panose="020F0502020204030204" pitchFamily="34" charset="0"/>
                <a:cs typeface="Calibri" panose="020F0502020204030204" pitchFamily="34" charset="0"/>
              </a:rPr>
              <a:t>Magnetostriction </a:t>
            </a:r>
            <a:r>
              <a:rPr lang="en-US" sz="2400" b="1" dirty="0" smtClean="0">
                <a:solidFill>
                  <a:srgbClr val="000000"/>
                </a:solidFill>
                <a:latin typeface="Cambria" pitchFamily="18" charset="0"/>
                <a:ea typeface="Calibri" panose="020F0502020204030204" pitchFamily="34" charset="0"/>
                <a:cs typeface="Calibri" panose="020F0502020204030204" pitchFamily="34" charset="0"/>
              </a:rPr>
              <a:t>Generator:</a:t>
            </a:r>
            <a:r>
              <a:rPr lang="en-US" sz="2400" dirty="0">
                <a:solidFill>
                  <a:srgbClr val="000000"/>
                </a:solidFill>
                <a:latin typeface="Cambria" pitchFamily="18" charset="0"/>
                <a:ea typeface="Calibri" panose="020F0502020204030204" pitchFamily="34" charset="0"/>
                <a:cs typeface="Calibri" panose="020F0502020204030204" pitchFamily="34" charset="0"/>
              </a:rPr>
              <a:t> </a:t>
            </a:r>
            <a:r>
              <a:rPr lang="en-US" sz="2400" dirty="0" smtClean="0">
                <a:solidFill>
                  <a:srgbClr val="000000"/>
                </a:solidFill>
                <a:latin typeface="Cambria" pitchFamily="18" charset="0"/>
                <a:ea typeface="Calibri" panose="020F0502020204030204" pitchFamily="34" charset="0"/>
                <a:cs typeface="Calibri" panose="020F0502020204030204" pitchFamily="34" charset="0"/>
              </a:rPr>
              <a:t>In </a:t>
            </a:r>
            <a:r>
              <a:rPr lang="en-US" sz="2400" dirty="0">
                <a:solidFill>
                  <a:srgbClr val="000000"/>
                </a:solidFill>
                <a:latin typeface="Cambria" pitchFamily="18" charset="0"/>
                <a:ea typeface="Calibri" panose="020F0502020204030204" pitchFamily="34" charset="0"/>
                <a:cs typeface="Calibri" panose="020F0502020204030204" pitchFamily="34" charset="0"/>
              </a:rPr>
              <a:t>this method, the magnetostriction method is used to produce ultrasonic. Frequencies ranging from 8000 Hz to 20,000Hz can be produced by this method</a:t>
            </a:r>
            <a:r>
              <a:rPr lang="en-US" sz="2400" dirty="0" smtClean="0">
                <a:solidFill>
                  <a:srgbClr val="000000"/>
                </a:solidFill>
                <a:latin typeface="Cambria" pitchFamily="18" charset="0"/>
                <a:ea typeface="Calibri" panose="020F0502020204030204" pitchFamily="34" charset="0"/>
                <a:cs typeface="Calibri" panose="020F0502020204030204" pitchFamily="34" charset="0"/>
              </a:rPr>
              <a:t>. </a:t>
            </a:r>
          </a:p>
          <a:p>
            <a:pPr algn="just"/>
            <a:endParaRPr lang="en-US" sz="2400" dirty="0">
              <a:solidFill>
                <a:srgbClr val="000000"/>
              </a:solidFill>
              <a:latin typeface="Calibri" panose="020F0502020204030204" pitchFamily="34" charset="0"/>
              <a:ea typeface="Cambria" panose="02040503050406030204" pitchFamily="18" charset="0"/>
              <a:cs typeface="Calibri" panose="020F0502020204030204" pitchFamily="34" charset="0"/>
            </a:endParaRPr>
          </a:p>
          <a:p>
            <a:pPr algn="just"/>
            <a:endParaRPr lang="en-US" sz="2400" dirty="0" smtClean="0">
              <a:solidFill>
                <a:srgbClr val="000000"/>
              </a:solidFill>
              <a:latin typeface="Calibri" panose="020F0502020204030204" pitchFamily="34" charset="0"/>
              <a:ea typeface="Cambria" panose="02040503050406030204" pitchFamily="18" charset="0"/>
              <a:cs typeface="Calibri" panose="020F0502020204030204" pitchFamily="34" charset="0"/>
            </a:endParaRPr>
          </a:p>
          <a:p>
            <a:pPr algn="just"/>
            <a:endParaRPr lang="en-US" sz="2400" dirty="0" smtClean="0">
              <a:solidFill>
                <a:srgbClr val="000000"/>
              </a:solidFill>
              <a:latin typeface="Calibri" panose="020F0502020204030204" pitchFamily="34" charset="0"/>
              <a:ea typeface="Cambria" panose="02040503050406030204" pitchFamily="18" charset="0"/>
              <a:cs typeface="Calibri" panose="020F0502020204030204" pitchFamily="34" charset="0"/>
            </a:endParaRPr>
          </a:p>
          <a:p>
            <a:pPr marL="0" indent="0" algn="just">
              <a:buNone/>
            </a:pPr>
            <a:endParaRPr lang="en-US" sz="2400" dirty="0" smtClean="0">
              <a:solidFill>
                <a:srgbClr val="000000"/>
              </a:solidFill>
              <a:latin typeface="Calibri" panose="020F0502020204030204" pitchFamily="34" charset="0"/>
              <a:ea typeface="Cambria" panose="02040503050406030204" pitchFamily="18" charset="0"/>
              <a:cs typeface="Calibri" panose="020F0502020204030204" pitchFamily="34" charset="0"/>
            </a:endParaRPr>
          </a:p>
          <a:p>
            <a:pPr marL="0" indent="0" algn="just">
              <a:buNone/>
            </a:pPr>
            <a:r>
              <a:rPr lang="en-US" sz="2400" dirty="0" smtClean="0">
                <a:solidFill>
                  <a:srgbClr val="000000"/>
                </a:solidFill>
                <a:latin typeface="Calibri" panose="020F0502020204030204" pitchFamily="34" charset="0"/>
                <a:ea typeface="Cambria" panose="02040503050406030204" pitchFamily="18" charset="0"/>
                <a:cs typeface="Calibri" panose="020F0502020204030204" pitchFamily="34" charset="0"/>
              </a:rPr>
              <a:t>                          </a:t>
            </a:r>
            <a:r>
              <a:rPr lang="en-US" sz="2400" dirty="0" smtClean="0">
                <a:latin typeface="Cambria" panose="02040503050406030204" pitchFamily="18" charset="0"/>
                <a:ea typeface="Cambria" panose="02040503050406030204" pitchFamily="18" charset="0"/>
              </a:rPr>
              <a:t>Figure </a:t>
            </a:r>
            <a:r>
              <a:rPr lang="en-US" sz="2400" dirty="0" smtClean="0">
                <a:latin typeface="Cambria" panose="02040503050406030204" pitchFamily="18" charset="0"/>
                <a:ea typeface="Cambria" panose="02040503050406030204" pitchFamily="18" charset="0"/>
              </a:rPr>
              <a:t>5</a:t>
            </a:r>
            <a:r>
              <a:rPr lang="en-US" sz="2400" dirty="0" smtClean="0">
                <a:latin typeface="Cambria" panose="02040503050406030204" pitchFamily="18" charset="0"/>
                <a:ea typeface="Cambria" panose="02040503050406030204" pitchFamily="18" charset="0"/>
              </a:rPr>
              <a:t> </a:t>
            </a:r>
            <a:r>
              <a:rPr lang="en-US" sz="2400" dirty="0" smtClean="0">
                <a:latin typeface="Cambria" panose="02040503050406030204" pitchFamily="18" charset="0"/>
                <a:ea typeface="Cambria" panose="02040503050406030204" pitchFamily="18" charset="0"/>
              </a:rPr>
              <a:t>Ultrasonic wave </a:t>
            </a:r>
            <a:r>
              <a:rPr lang="en-US" sz="2400" dirty="0" smtClean="0">
                <a:latin typeface="Cambria" panose="02040503050406030204" pitchFamily="18" charset="0"/>
                <a:ea typeface="Cambria" panose="02040503050406030204" pitchFamily="18" charset="0"/>
              </a:rPr>
              <a:t>propagation [5]</a:t>
            </a:r>
            <a:endParaRPr lang="en-US" sz="2400" dirty="0" smtClean="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lnSpc>
                <a:spcPct val="150000"/>
              </a:lnSpc>
              <a:buNone/>
            </a:pPr>
            <a:endParaRPr lang="en-US" sz="2400" dirty="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32130" y="4141514"/>
            <a:ext cx="7037628" cy="19302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3" name="Content Placeholder 2"/>
          <p:cNvSpPr>
            <a:spLocks noGrp="1"/>
          </p:cNvSpPr>
          <p:nvPr>
            <p:ph idx="1"/>
          </p:nvPr>
        </p:nvSpPr>
        <p:spPr>
          <a:xfrm>
            <a:off x="785611" y="399245"/>
            <a:ext cx="10568189" cy="6458755"/>
          </a:xfrm>
        </p:spPr>
        <p:txBody>
          <a:bodyPr>
            <a:noAutofit/>
          </a:bodyPr>
          <a:lstStyle/>
          <a:p>
            <a:pPr algn="just"/>
            <a:r>
              <a:rPr lang="en-US" sz="2400" b="1" dirty="0">
                <a:latin typeface="Cambria" panose="02040503050406030204" pitchFamily="18" charset="0"/>
                <a:ea typeface="Cambria" panose="02040503050406030204" pitchFamily="18" charset="0"/>
              </a:rPr>
              <a:t>Ultrasonic </a:t>
            </a:r>
            <a:r>
              <a:rPr lang="en-US" sz="2400" b="1" dirty="0" smtClean="0">
                <a:latin typeface="Cambria" panose="02040503050406030204" pitchFamily="18" charset="0"/>
                <a:ea typeface="Cambria" panose="02040503050406030204" pitchFamily="18" charset="0"/>
              </a:rPr>
              <a:t>Interferometer:</a:t>
            </a:r>
            <a:r>
              <a:rPr lang="en-US" sz="2400" dirty="0">
                <a:latin typeface="Cambria" panose="02040503050406030204" pitchFamily="18" charset="0"/>
                <a:ea typeface="Cambria" panose="02040503050406030204" pitchFamily="18" charset="0"/>
              </a:rPr>
              <a:t> </a:t>
            </a:r>
            <a:r>
              <a:rPr lang="en-US" sz="2400" dirty="0" smtClean="0">
                <a:latin typeface="Cambria" panose="02040503050406030204" pitchFamily="18" charset="0"/>
                <a:ea typeface="Cambria" panose="02040503050406030204" pitchFamily="18" charset="0"/>
              </a:rPr>
              <a:t>In </a:t>
            </a:r>
            <a:r>
              <a:rPr lang="en-US" sz="2400" dirty="0">
                <a:latin typeface="Cambria" panose="02040503050406030204" pitchFamily="18" charset="0"/>
                <a:ea typeface="Cambria" panose="02040503050406030204" pitchFamily="18" charset="0"/>
              </a:rPr>
              <a:t>an ultrasonic interferometer, the ultrasonic waves are produced by the piezoelectric method. In a fixed frequency variable path interferometer, the wavelength of the sound in an experimental liquid medium is measured, and from this one can calculate its velocity through that medium. The apparatus consists of an ultrasonic cell, which is a double walled brass cell with chromium plated surfaces having a capacity of 10ml. The double wall allows water circulation around the experimental medium to maintain it at a known constant temperature</a:t>
            </a:r>
            <a:r>
              <a:rPr lang="en-US" sz="2400" dirty="0" smtClean="0">
                <a:latin typeface="Cambria" panose="02040503050406030204" pitchFamily="18" charset="0"/>
                <a:ea typeface="Cambria" panose="02040503050406030204" pitchFamily="18" charset="0"/>
              </a:rPr>
              <a:t>.</a:t>
            </a:r>
            <a:endParaRPr lang="en-US" sz="2400" dirty="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The micrometer scale is marked in units of 0.01mm and has an overall length of 25mm. Ultrasonic waves of known frequency are produced by a quartz crystal which is fixed at the bottom of the cell. There is a movable metallic plate parallel to the quartz plate, which reflects the waves. The waves interfere with their reflections, and if the separation between the plates is exactly an integer multiple of half-wavelengths of sound, standing waves are produced in the liquid medium. Under these circumstances, acoustic resonance occurs. The resonant waves are a maximum in amplitude, causing a corresponding maximum in the anode current of the piezoelectric generator.</a:t>
            </a:r>
          </a:p>
          <a:p>
            <a:pPr marL="0" indent="0">
              <a:buNone/>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1980710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14</a:t>
            </a:fld>
            <a:endParaRPr lang="en-US"/>
          </a:p>
        </p:txBody>
      </p:sp>
      <p:sp>
        <p:nvSpPr>
          <p:cNvPr id="6" name="TextBox 5"/>
          <p:cNvSpPr txBox="1"/>
          <p:nvPr/>
        </p:nvSpPr>
        <p:spPr>
          <a:xfrm>
            <a:off x="5112913" y="72480"/>
            <a:ext cx="4869287" cy="769441"/>
          </a:xfrm>
          <a:prstGeom prst="rect">
            <a:avLst/>
          </a:prstGeom>
          <a:noFill/>
        </p:spPr>
        <p:txBody>
          <a:bodyPr wrap="square" rtlCol="0">
            <a:spAutoFit/>
          </a:bodyPr>
          <a:lstStyle/>
          <a:p>
            <a:r>
              <a:rPr lang="en-US" sz="4400" b="1" dirty="0" smtClean="0">
                <a:latin typeface="Cambria" panose="02040503050406030204" pitchFamily="18" charset="0"/>
                <a:ea typeface="Cambria" panose="02040503050406030204" pitchFamily="18" charset="0"/>
              </a:rPr>
              <a:t>Procedure</a:t>
            </a:r>
            <a:endParaRPr lang="en-US" sz="4400" b="1" dirty="0">
              <a:latin typeface="Cambria" panose="02040503050406030204" pitchFamily="18" charset="0"/>
              <a:ea typeface="Cambria" panose="02040503050406030204" pitchFamily="18" charset="0"/>
            </a:endParaRPr>
          </a:p>
        </p:txBody>
      </p:sp>
      <p:sp>
        <p:nvSpPr>
          <p:cNvPr id="7" name="Rectangle 6"/>
          <p:cNvSpPr/>
          <p:nvPr/>
        </p:nvSpPr>
        <p:spPr>
          <a:xfrm>
            <a:off x="746975" y="695459"/>
            <a:ext cx="10606825" cy="5632311"/>
          </a:xfrm>
          <a:prstGeom prst="rect">
            <a:avLst/>
          </a:prstGeom>
        </p:spPr>
        <p:txBody>
          <a:bodyPr wrap="square">
            <a:spAutoFit/>
          </a:bodyPr>
          <a:lstStyle/>
          <a:p>
            <a:pPr marL="285750" lvl="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Insert the quartz crystal in the socket at the base and clamp it tightly with the help of a screw provided on one side of the instrument</a:t>
            </a:r>
            <a:r>
              <a:rPr lang="en-US" sz="2400" dirty="0" smtClean="0">
                <a:latin typeface="Cambria" panose="02040503050406030204" pitchFamily="18" charset="0"/>
                <a:ea typeface="Cambria" panose="02040503050406030204" pitchFamily="18" charset="0"/>
              </a:rPr>
              <a:t>.</a:t>
            </a:r>
            <a:endParaRPr lang="en-US" sz="2400" dirty="0">
              <a:latin typeface="Cambria" panose="02040503050406030204" pitchFamily="18" charset="0"/>
              <a:ea typeface="Cambria" panose="02040503050406030204" pitchFamily="18" charset="0"/>
            </a:endParaRPr>
          </a:p>
          <a:p>
            <a:pPr marL="285750" lvl="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Unscrew the knurled cap of the cell and lift it away. Fill the middle portion with the experimental liquid and screw the knurled cap tightly</a:t>
            </a:r>
            <a:r>
              <a:rPr lang="en-US" sz="2400" dirty="0" smtClean="0">
                <a:latin typeface="Cambria" panose="02040503050406030204" pitchFamily="18" charset="0"/>
                <a:ea typeface="Cambria" panose="02040503050406030204" pitchFamily="18" charset="0"/>
              </a:rPr>
              <a:t>.</a:t>
            </a:r>
            <a:endParaRPr lang="en-US" sz="2400" dirty="0">
              <a:latin typeface="Cambria" panose="02040503050406030204" pitchFamily="18" charset="0"/>
              <a:ea typeface="Cambria" panose="02040503050406030204" pitchFamily="18" charset="0"/>
            </a:endParaRPr>
          </a:p>
          <a:p>
            <a:pPr marL="285750" lvl="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Then connect the high frequency generator with the cell. </a:t>
            </a:r>
          </a:p>
          <a:p>
            <a:pPr marL="285750" lvl="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There are two knobs on the instrument- “Adj” and “Gain”.  With “Adj”, position of the needle on the ammeter is adjusted. The knob “Gain” is used to increase the sensitivity of the instrument. </a:t>
            </a:r>
            <a:endParaRPr lang="en-US" sz="2400" dirty="0" smtClean="0">
              <a:latin typeface="Cambria" panose="02040503050406030204" pitchFamily="18" charset="0"/>
              <a:ea typeface="Cambria" panose="02040503050406030204" pitchFamily="18" charset="0"/>
            </a:endParaRPr>
          </a:p>
          <a:p>
            <a:pPr marL="285750" lvl="0" indent="-285750">
              <a:buFont typeface="Arial" panose="020B0604020202020204" pitchFamily="34" charset="0"/>
              <a:buChar char="•"/>
            </a:pPr>
            <a:endParaRPr lang="en-US" sz="2400" dirty="0" smtClean="0">
              <a:latin typeface="Cambria" panose="02040503050406030204" pitchFamily="18" charset="0"/>
              <a:ea typeface="Cambria" panose="02040503050406030204" pitchFamily="18" charset="0"/>
            </a:endParaRPr>
          </a:p>
          <a:p>
            <a:pPr lvl="0"/>
            <a:endParaRPr lang="en-US" sz="2400" dirty="0" smtClean="0">
              <a:latin typeface="Cambria" panose="02040503050406030204" pitchFamily="18" charset="0"/>
              <a:ea typeface="Cambria" panose="02040503050406030204" pitchFamily="18" charset="0"/>
            </a:endParaRPr>
          </a:p>
          <a:p>
            <a:pPr marL="285750" lvl="0" indent="-28575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285750" lvl="0" indent="-285750">
              <a:buFont typeface="Arial" panose="020B0604020202020204" pitchFamily="34" charset="0"/>
              <a:buChar char="•"/>
            </a:pPr>
            <a:endParaRPr lang="en-US" sz="2400" dirty="0" smtClean="0">
              <a:latin typeface="Cambria" panose="02040503050406030204" pitchFamily="18" charset="0"/>
              <a:ea typeface="Cambria" panose="02040503050406030204" pitchFamily="18" charset="0"/>
            </a:endParaRPr>
          </a:p>
          <a:p>
            <a:pPr marL="285750" lvl="0" indent="-28575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lvl="0"/>
            <a:r>
              <a:rPr lang="en-US" sz="2400" dirty="0" smtClean="0">
                <a:latin typeface="Cambria" panose="02040503050406030204" pitchFamily="18" charset="0"/>
                <a:ea typeface="Cambria" panose="02040503050406030204" pitchFamily="18" charset="0"/>
              </a:rPr>
              <a:t> </a:t>
            </a:r>
          </a:p>
          <a:p>
            <a:pPr lvl="0"/>
            <a:r>
              <a:rPr lang="en-US" sz="2400" dirty="0" smtClean="0">
                <a:latin typeface="Cambria" panose="02040503050406030204" pitchFamily="18" charset="0"/>
                <a:ea typeface="Cambria" panose="02040503050406030204" pitchFamily="18" charset="0"/>
              </a:rPr>
              <a:t>Figure </a:t>
            </a:r>
            <a:r>
              <a:rPr lang="en-US" sz="2400" dirty="0" smtClean="0">
                <a:latin typeface="Cambria" panose="02040503050406030204" pitchFamily="18" charset="0"/>
                <a:ea typeface="Cambria" panose="02040503050406030204" pitchFamily="18" charset="0"/>
              </a:rPr>
              <a:t>6 </a:t>
            </a:r>
            <a:r>
              <a:rPr lang="en-US" sz="2400" dirty="0" smtClean="0">
                <a:latin typeface="Cambria" panose="02040503050406030204" pitchFamily="18" charset="0"/>
                <a:ea typeface="Cambria" panose="02040503050406030204" pitchFamily="18" charset="0"/>
              </a:rPr>
              <a:t>Standing waves are produced between crystal plate and </a:t>
            </a:r>
            <a:r>
              <a:rPr lang="en-US" sz="2400" dirty="0" smtClean="0">
                <a:latin typeface="Cambria" panose="02040503050406030204" pitchFamily="18" charset="0"/>
                <a:ea typeface="Cambria" panose="02040503050406030204" pitchFamily="18" charset="0"/>
              </a:rPr>
              <a:t>reflector [5]</a:t>
            </a:r>
            <a:endParaRPr lang="en-US" sz="2400" dirty="0" smtClean="0">
              <a:latin typeface="Cambria" panose="02040503050406030204" pitchFamily="18" charset="0"/>
              <a:ea typeface="Cambria" panose="020405030504060302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49584" y="3812601"/>
            <a:ext cx="5364106" cy="1738193"/>
          </a:xfrm>
          <a:prstGeom prst="rect">
            <a:avLst/>
          </a:prstGeom>
        </p:spPr>
      </p:pic>
    </p:spTree>
    <p:extLst>
      <p:ext uri="{BB962C8B-B14F-4D97-AF65-F5344CB8AC3E}">
        <p14:creationId xmlns:p14="http://schemas.microsoft.com/office/powerpoint/2010/main" xmlns="" val="3964410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196" y="1"/>
            <a:ext cx="5164429" cy="875762"/>
          </a:xfrm>
        </p:spPr>
        <p:txBody>
          <a:bodyPr>
            <a:normAutofit/>
          </a:bodyPr>
          <a:lstStyle/>
          <a:p>
            <a:pPr algn="ctr"/>
            <a:r>
              <a:rPr lang="en-US" b="1" dirty="0" smtClean="0">
                <a:latin typeface="Cambria" panose="02040503050406030204" pitchFamily="18" charset="0"/>
                <a:ea typeface="Cambria" panose="02040503050406030204" pitchFamily="18" charset="0"/>
              </a:rPr>
              <a:t>Procedure</a:t>
            </a:r>
            <a:endParaRPr lang="en-US" dirty="0"/>
          </a:p>
        </p:txBody>
      </p:sp>
      <p:sp>
        <p:nvSpPr>
          <p:cNvPr id="3" name="Content Placeholder 2"/>
          <p:cNvSpPr>
            <a:spLocks noGrp="1"/>
          </p:cNvSpPr>
          <p:nvPr>
            <p:ph idx="1"/>
          </p:nvPr>
        </p:nvSpPr>
        <p:spPr>
          <a:xfrm>
            <a:off x="0" y="1094704"/>
            <a:ext cx="11694017" cy="5626770"/>
          </a:xfrm>
        </p:spPr>
        <p:txBody>
          <a:bodyPr>
            <a:normAutofit fontScale="85000" lnSpcReduction="20000"/>
          </a:bodyPr>
          <a:lstStyle/>
          <a:p>
            <a:pPr marL="285750" lvl="0" indent="-285750" algn="just"/>
            <a:r>
              <a:rPr lang="en-US" sz="2600" dirty="0" smtClean="0">
                <a:latin typeface="Cambria" panose="02040503050406030204" pitchFamily="18" charset="0"/>
                <a:ea typeface="Cambria" panose="02040503050406030204" pitchFamily="18" charset="0"/>
              </a:rPr>
              <a:t>Then </a:t>
            </a:r>
            <a:r>
              <a:rPr lang="en-US" sz="2600" dirty="0">
                <a:latin typeface="Cambria" panose="02040503050406030204" pitchFamily="18" charset="0"/>
                <a:ea typeface="Cambria" panose="02040503050406030204" pitchFamily="18" charset="0"/>
              </a:rPr>
              <a:t>ultrasonic waves are reflected back from the movable plate, and standing waves are formed between the quartz crystal and the reflector plate</a:t>
            </a:r>
            <a:r>
              <a:rPr lang="en-US" sz="2600" dirty="0" smtClean="0">
                <a:latin typeface="Cambria" panose="02040503050406030204" pitchFamily="18" charset="0"/>
                <a:ea typeface="Cambria" panose="02040503050406030204" pitchFamily="18" charset="0"/>
              </a:rPr>
              <a:t>.</a:t>
            </a:r>
            <a:endParaRPr lang="en-US" sz="2600" dirty="0">
              <a:latin typeface="Cambria" panose="02040503050406030204" pitchFamily="18" charset="0"/>
              <a:ea typeface="Cambria" panose="02040503050406030204" pitchFamily="18" charset="0"/>
            </a:endParaRPr>
          </a:p>
          <a:p>
            <a:pPr marL="285750" lvl="0" indent="-285750"/>
            <a:endParaRPr lang="en-US" sz="2600" dirty="0" smtClean="0">
              <a:latin typeface="Cambria" panose="02040503050406030204" pitchFamily="18" charset="0"/>
              <a:ea typeface="Cambria" panose="02040503050406030204" pitchFamily="18" charset="0"/>
            </a:endParaRPr>
          </a:p>
          <a:p>
            <a:pPr marL="0" lvl="0" indent="0">
              <a:buNone/>
            </a:pPr>
            <a:endParaRPr lang="en-US" sz="2600" dirty="0">
              <a:latin typeface="Cambria" panose="02040503050406030204" pitchFamily="18" charset="0"/>
              <a:ea typeface="Cambria" panose="02040503050406030204" pitchFamily="18" charset="0"/>
            </a:endParaRPr>
          </a:p>
          <a:p>
            <a:pPr marL="285750" lvl="0" indent="-285750"/>
            <a:endParaRPr lang="en-US" sz="2600" dirty="0" smtClean="0">
              <a:latin typeface="Cambria" panose="02040503050406030204" pitchFamily="18" charset="0"/>
              <a:ea typeface="Cambria" panose="02040503050406030204" pitchFamily="18" charset="0"/>
            </a:endParaRPr>
          </a:p>
          <a:p>
            <a:pPr marL="0" lvl="0" indent="0">
              <a:buNone/>
            </a:pPr>
            <a:endParaRPr lang="en-US" sz="2600" dirty="0">
              <a:latin typeface="Cambria" panose="02040503050406030204" pitchFamily="18" charset="0"/>
              <a:ea typeface="Cambria" panose="02040503050406030204" pitchFamily="18" charset="0"/>
            </a:endParaRPr>
          </a:p>
          <a:p>
            <a:pPr marL="0" lvl="0" indent="0">
              <a:buNone/>
            </a:pPr>
            <a:endParaRPr lang="en-US" sz="2600" dirty="0">
              <a:latin typeface="Cambria" panose="02040503050406030204" pitchFamily="18" charset="0"/>
              <a:ea typeface="Cambria" panose="02040503050406030204" pitchFamily="18" charset="0"/>
            </a:endParaRPr>
          </a:p>
          <a:p>
            <a:pPr marL="0" lvl="0" indent="0">
              <a:buNone/>
            </a:pPr>
            <a:endParaRPr lang="en-US" sz="2600" dirty="0">
              <a:latin typeface="Cambria" panose="02040503050406030204" pitchFamily="18" charset="0"/>
              <a:ea typeface="Cambria" panose="02040503050406030204" pitchFamily="18" charset="0"/>
            </a:endParaRPr>
          </a:p>
          <a:p>
            <a:pPr marL="0" lvl="0" indent="0">
              <a:buNone/>
            </a:pPr>
            <a:endParaRPr lang="en-US" sz="2600" dirty="0">
              <a:latin typeface="Cambria" panose="02040503050406030204" pitchFamily="18" charset="0"/>
              <a:ea typeface="Cambria" panose="02040503050406030204" pitchFamily="18" charset="0"/>
            </a:endParaRPr>
          </a:p>
          <a:p>
            <a:pPr marL="0" lvl="0" indent="0">
              <a:buNone/>
            </a:pPr>
            <a:r>
              <a:rPr lang="en-US" sz="2600" dirty="0" smtClean="0">
                <a:latin typeface="Cambria" panose="02040503050406030204" pitchFamily="18" charset="0"/>
                <a:ea typeface="Cambria" panose="02040503050406030204" pitchFamily="18" charset="0"/>
              </a:rPr>
              <a:t>                                                             Figure </a:t>
            </a:r>
            <a:r>
              <a:rPr lang="en-US" sz="2600" dirty="0" smtClean="0">
                <a:latin typeface="Cambria" panose="02040503050406030204" pitchFamily="18" charset="0"/>
                <a:ea typeface="Cambria" panose="02040503050406030204" pitchFamily="18" charset="0"/>
              </a:rPr>
              <a:t>7 </a:t>
            </a:r>
            <a:r>
              <a:rPr lang="en-US" sz="2600" dirty="0" smtClean="0">
                <a:latin typeface="Cambria" panose="02040503050406030204" pitchFamily="18" charset="0"/>
                <a:ea typeface="Cambria" panose="02040503050406030204" pitchFamily="18" charset="0"/>
              </a:rPr>
              <a:t>Distance ‘d’ between parallel </a:t>
            </a:r>
            <a:r>
              <a:rPr lang="en-US" sz="2600" dirty="0" smtClean="0">
                <a:latin typeface="Cambria" panose="02040503050406030204" pitchFamily="18" charset="0"/>
                <a:ea typeface="Cambria" panose="02040503050406030204" pitchFamily="18" charset="0"/>
              </a:rPr>
              <a:t>plates [5]</a:t>
            </a:r>
            <a:endParaRPr lang="en-US" sz="2600" dirty="0">
              <a:latin typeface="Cambria" panose="02040503050406030204" pitchFamily="18" charset="0"/>
              <a:ea typeface="Cambria" panose="02040503050406030204" pitchFamily="18" charset="0"/>
            </a:endParaRPr>
          </a:p>
          <a:p>
            <a:pPr marL="285750" lvl="0" indent="-285750" algn="just"/>
            <a:r>
              <a:rPr lang="en-US" sz="2600" dirty="0" smtClean="0">
                <a:latin typeface="Cambria" panose="02040503050406030204" pitchFamily="18" charset="0"/>
                <a:ea typeface="Cambria" panose="02040503050406030204" pitchFamily="18" charset="0"/>
              </a:rPr>
              <a:t>The </a:t>
            </a:r>
            <a:r>
              <a:rPr lang="en-US" sz="2600" dirty="0">
                <a:latin typeface="Cambria" panose="02040503050406030204" pitchFamily="18" charset="0"/>
                <a:ea typeface="Cambria" panose="02040503050406030204" pitchFamily="18" charset="0"/>
              </a:rPr>
              <a:t>micrometer screw is moved till the anode current reaches maximum. </a:t>
            </a:r>
          </a:p>
          <a:p>
            <a:pPr marL="285750" indent="-285750" algn="just"/>
            <a:r>
              <a:rPr lang="en-US" sz="2600" dirty="0">
                <a:latin typeface="Cambria" panose="02040503050406030204" pitchFamily="18" charset="0"/>
                <a:ea typeface="Cambria" panose="02040503050406030204" pitchFamily="18" charset="0"/>
              </a:rPr>
              <a:t>Micro ammeter readings are noted for ‘n’ number of maxima / minima.</a:t>
            </a:r>
          </a:p>
          <a:p>
            <a:pPr marL="285750" lvl="0" indent="-285750" algn="just"/>
            <a:r>
              <a:rPr lang="en-US" sz="2600" dirty="0">
                <a:latin typeface="Cambria" panose="02040503050406030204" pitchFamily="18" charset="0"/>
                <a:ea typeface="Cambria" panose="02040503050406030204" pitchFamily="18" charset="0"/>
              </a:rPr>
              <a:t>The distance ‘d’ between two successive maxima and minima is obtained from the readings taken.</a:t>
            </a:r>
          </a:p>
          <a:p>
            <a:pPr marL="285750" lvl="0" indent="-285750" algn="just"/>
            <a:r>
              <a:rPr lang="en-US" sz="2600" dirty="0">
                <a:latin typeface="Cambria" panose="02040503050406030204" pitchFamily="18" charset="0"/>
                <a:ea typeface="Cambria" panose="02040503050406030204" pitchFamily="18" charset="0"/>
              </a:rPr>
              <a:t>The wavelength of the ultrasound is calculated using the ‘d’ value and hence velocity of the ultrasonic wave can be calculated using the known frequency</a:t>
            </a:r>
            <a:r>
              <a:rPr lang="en-US" dirty="0">
                <a:latin typeface="Cambria" panose="02040503050406030204" pitchFamily="18" charset="0"/>
                <a:ea typeface="Cambria" panose="02040503050406030204" pitchFamily="18" charset="0"/>
              </a:rPr>
              <a: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24302" y="2040650"/>
            <a:ext cx="4393898" cy="1893196"/>
          </a:xfrm>
          <a:prstGeom prst="rect">
            <a:avLst/>
          </a:prstGeom>
        </p:spPr>
      </p:pic>
    </p:spTree>
    <p:extLst>
      <p:ext uri="{BB962C8B-B14F-4D97-AF65-F5344CB8AC3E}">
        <p14:creationId xmlns:p14="http://schemas.microsoft.com/office/powerpoint/2010/main" xmlns="" val="18838774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8018"/>
          </a:xfrm>
        </p:spPr>
        <p:txBody>
          <a:bodyPr/>
          <a:lstStyle/>
          <a:p>
            <a:pPr algn="ctr"/>
            <a:r>
              <a:rPr lang="en-US" b="1" dirty="0" smtClean="0">
                <a:latin typeface="Cambria" panose="02040503050406030204" pitchFamily="18" charset="0"/>
                <a:ea typeface="Cambria" panose="02040503050406030204" pitchFamily="18" charset="0"/>
                <a:cs typeface="Times New Roman" pitchFamily="18" charset="0"/>
              </a:rPr>
              <a:t>Formula used</a:t>
            </a:r>
            <a:endParaRPr lang="en-US" b="1" dirty="0">
              <a:latin typeface="Cambria" panose="02040503050406030204" pitchFamily="18" charset="0"/>
              <a:ea typeface="Cambria" panose="02040503050406030204"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endParaRPr lang="en-US" sz="2400" dirty="0" smtClean="0">
              <a:latin typeface="Times New Roman" pitchFamily="18" charset="0"/>
              <a:cs typeface="Times New Roman" pitchFamily="18" charset="0"/>
            </a:endParaRP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mc:AlternateContent xmlns:mc="http://schemas.openxmlformats.org/markup-compatibility/2006">
        <mc:Choice xmlns:a14="http://schemas.microsoft.com/office/drawing/2010/main" xmlns="" Requires="a14">
          <p:sp>
            <p:nvSpPr>
              <p:cNvPr id="7" name="Rectangle 6"/>
              <p:cNvSpPr/>
              <p:nvPr/>
            </p:nvSpPr>
            <p:spPr>
              <a:xfrm>
                <a:off x="1043189" y="1572530"/>
                <a:ext cx="10419008" cy="3750066"/>
              </a:xfrm>
              <a:prstGeom prst="rect">
                <a:avLst/>
              </a:prstGeom>
            </p:spPr>
            <p:txBody>
              <a:bodyPr wrap="square">
                <a:spAutoFit/>
              </a:bodyPr>
              <a:lstStyle/>
              <a:p>
                <a:pPr marL="342900" indent="-342900" algn="just">
                  <a:lnSpc>
                    <a:spcPct val="115000"/>
                  </a:lnSpc>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cs typeface="Calibri" panose="020F0502020204030204" pitchFamily="34" charset="0"/>
                  </a:rPr>
                  <a:t>If </a:t>
                </a:r>
                <a:r>
                  <a:rPr lang="en-US" sz="2400" i="1"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d</a:t>
                </a:r>
                <a:r>
                  <a:rPr lang="en-US" sz="2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is the separation between successive adjacent maxima of anode current, then,</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15000"/>
                  </a:lnSpc>
                </a:pPr>
                <a:r>
                  <a:rPr lang="en-US" sz="2400" dirty="0" smtClean="0">
                    <a:solidFill>
                      <a:srgbClr val="000000"/>
                    </a:solidFill>
                    <a:effectLst/>
                    <a:latin typeface="Cambria" panose="02040503050406030204" pitchFamily="18" charset="0"/>
                    <a:ea typeface="Cambria" panose="02040503050406030204" pitchFamily="18" charset="0"/>
                    <a:cs typeface="Calibri" panose="020F0502020204030204" pitchFamily="34" charset="0"/>
                  </a:rPr>
                  <a:t/>
                </a:r>
                <a:r>
                  <a:rPr lang="en-US" sz="2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d = </a:t>
                </a:r>
                <a14:m>
                  <m:oMath xmlns:m="http://schemas.openxmlformats.org/officeDocument/2006/math">
                    <m:f>
                      <m:fPr>
                        <m:ctrlP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fPr>
                      <m:num>
                        <m:r>
                          <m:rPr>
                            <m:nor/>
                          </m:rPr>
                          <a:rPr lang="en-US" sz="2400" dirty="0">
                            <a:solidFill>
                              <a:srgbClr val="000000"/>
                            </a:solidFill>
                            <a:latin typeface="Cambria" panose="02040503050406030204" pitchFamily="18" charset="0"/>
                            <a:ea typeface="Cambria" panose="02040503050406030204" pitchFamily="18" charset="0"/>
                            <a:cs typeface="Calibri" panose="020F0502020204030204" pitchFamily="34" charset="0"/>
                          </a:rPr>
                          <m:t>λ</m:t>
                        </m:r>
                      </m:num>
                      <m:den>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2</m:t>
                        </m:r>
                      </m:den>
                    </m:f>
                  </m:oMath>
                </a14:m>
                <a:r>
                  <a:rPr lang="en-US" sz="2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p>
                <a:pPr marL="342900" indent="-342900" algn="just">
                  <a:lnSpc>
                    <a:spcPct val="115000"/>
                  </a:lnSpc>
                  <a:buFont typeface="Arial" panose="020B0604020202020204" pitchFamily="34" charset="0"/>
                  <a:buChar char="•"/>
                </a:pPr>
                <a:r>
                  <a:rPr lang="en-US" sz="2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We have, the velocity (</a:t>
                </a:r>
                <a:r>
                  <a:rPr lang="en-US" sz="2400" b="1" i="1"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v</a:t>
                </a:r>
                <a:r>
                  <a:rPr lang="en-US" sz="2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of a wave is related to its wavelength (λ) by the relation</a:t>
                </a:r>
                <a:r>
                  <a:rPr lang="en-US" sz="2400" dirty="0" smtClean="0">
                    <a:solidFill>
                      <a:srgbClr val="000000"/>
                    </a:solidFill>
                    <a:effectLst/>
                    <a:latin typeface="Cambria" panose="02040503050406030204" pitchFamily="18" charset="0"/>
                    <a:ea typeface="Cambria" panose="02040503050406030204" pitchFamily="18" charset="0"/>
                    <a:cs typeface="Calibri" panose="020F0502020204030204" pitchFamily="34" charset="0"/>
                  </a:rPr>
                  <a:t>,</a:t>
                </a:r>
                <a:r>
                  <a:rPr lang="en-US" sz="2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15000"/>
                  </a:lnSpc>
                </a:pPr>
                <a:r>
                  <a:rPr lang="en-US" sz="2400" dirty="0" smtClean="0">
                    <a:solidFill>
                      <a:srgbClr val="000000"/>
                    </a:solidFill>
                    <a:effectLst/>
                    <a:latin typeface="Cambria" panose="02040503050406030204" pitchFamily="18" charset="0"/>
                    <a:ea typeface="Cambria" panose="02040503050406030204" pitchFamily="18" charset="0"/>
                    <a:cs typeface="Calibri" panose="020F0502020204030204" pitchFamily="34" charset="0"/>
                  </a:rPr>
                  <a:t/>
                </a:r>
                <a:r>
                  <a:rPr lang="en-US" sz="2400" dirty="0">
                    <a:solidFill>
                      <a:srgbClr val="000000"/>
                    </a:solidFill>
                    <a:latin typeface="Cambria" panose="02040503050406030204" pitchFamily="18" charset="0"/>
                    <a:ea typeface="Cambria" panose="02040503050406030204" pitchFamily="18" charset="0"/>
                    <a:cs typeface="Calibri" panose="020F0502020204030204" pitchFamily="34" charset="0"/>
                  </a:rPr>
                  <a:t>v</a:t>
                </a:r>
                <a:r>
                  <a:rPr lang="en-US" sz="2400" dirty="0" smtClean="0">
                    <a:solidFill>
                      <a:srgbClr val="000000"/>
                    </a:solidFill>
                    <a:effectLst/>
                    <a:latin typeface="Cambria" panose="02040503050406030204" pitchFamily="18" charset="0"/>
                    <a:ea typeface="Cambria" panose="02040503050406030204" pitchFamily="18" charset="0"/>
                    <a:cs typeface="Calibri" panose="020F0502020204030204" pitchFamily="34" charset="0"/>
                  </a:rPr>
                  <a:t/>
                </a:r>
                <a:r>
                  <a:rPr lang="en-US" sz="2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a:t>
                </a:r>
                <a:r>
                  <a:rPr lang="en-US" sz="2400" dirty="0">
                    <a:solidFill>
                      <a:srgbClr val="000000"/>
                    </a:solidFill>
                    <a:latin typeface="Cambria" panose="02040503050406030204" pitchFamily="18" charset="0"/>
                    <a:ea typeface="Cambria" panose="02040503050406030204" pitchFamily="18" charset="0"/>
                    <a:cs typeface="Calibri" panose="020F0502020204030204" pitchFamily="34" charset="0"/>
                  </a:rPr>
                  <a:t>λ f   </a:t>
                </a:r>
                <a:r>
                  <a:rPr lang="en-US" sz="2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where</a:t>
                </a:r>
                <a:r>
                  <a:rPr lang="en-US" sz="2400" b="1"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a:t>
                </a:r>
                <a:r>
                  <a:rPr lang="en-US" sz="2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f</a:t>
                </a:r>
                <a:r>
                  <a:rPr lang="en-US" sz="2400" b="1"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a:t>
                </a:r>
                <a:r>
                  <a:rPr lang="en-US" sz="2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is the frequency of wave</a:t>
                </a:r>
                <a:r>
                  <a:rPr lang="en-US" sz="2400" dirty="0" smtClean="0">
                    <a:solidFill>
                      <a:srgbClr val="000000"/>
                    </a:solidFill>
                    <a:effectLst/>
                    <a:latin typeface="Cambria" panose="02040503050406030204" pitchFamily="18" charset="0"/>
                    <a:ea typeface="Cambria" panose="02040503050406030204" pitchFamily="18" charset="0"/>
                    <a:cs typeface="Calibri" panose="020F0502020204030204" pitchFamily="34" charset="0"/>
                  </a:rPr>
                  <a:t>.</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p>
                <a:pPr marL="342900" indent="-342900" algn="just">
                  <a:lnSpc>
                    <a:spcPct val="115000"/>
                  </a:lnSpc>
                  <a:buFont typeface="Arial" panose="020B0604020202020204" pitchFamily="34" charset="0"/>
                  <a:buChar char="•"/>
                </a:pPr>
                <a:r>
                  <a:rPr lang="en-US" sz="2400" dirty="0" smtClean="0">
                    <a:solidFill>
                      <a:srgbClr val="000000"/>
                    </a:solidFill>
                    <a:effectLst/>
                    <a:latin typeface="Cambria" panose="02040503050406030204" pitchFamily="18" charset="0"/>
                    <a:ea typeface="Cambria" panose="02040503050406030204" pitchFamily="18" charset="0"/>
                    <a:cs typeface="Calibri" panose="020F0502020204030204" pitchFamily="34" charset="0"/>
                  </a:rPr>
                  <a:t>Then</a:t>
                </a:r>
                <a:r>
                  <a:rPr lang="en-US" sz="2400" dirty="0">
                    <a:solidFill>
                      <a:srgbClr val="000000"/>
                    </a:solidFill>
                    <a:latin typeface="Cambria" panose="02040503050406030204" pitchFamily="18" charset="0"/>
                    <a:ea typeface="Cambria" panose="02040503050406030204" pitchFamily="18" charset="0"/>
                    <a:cs typeface="Calibri" panose="020F0502020204030204" pitchFamily="34" charset="0"/>
                  </a:rPr>
                  <a:t>,</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15000"/>
                  </a:lnSpc>
                </a:pPr>
                <a:r>
                  <a:rPr lang="en-US" sz="2400" dirty="0">
                    <a:solidFill>
                      <a:srgbClr val="000000"/>
                    </a:solidFill>
                    <a:latin typeface="Cambria" panose="02040503050406030204" pitchFamily="18" charset="0"/>
                    <a:ea typeface="Cambria" panose="02040503050406030204" pitchFamily="18" charset="0"/>
                    <a:cs typeface="Calibri" panose="020F0502020204030204" pitchFamily="34" charset="0"/>
                  </a:rPr>
                  <a:t/>
                </a:r>
                <a:r>
                  <a:rPr lang="en-US" sz="2400" dirty="0" smtClean="0">
                    <a:solidFill>
                      <a:srgbClr val="000000"/>
                    </a:solidFill>
                    <a:latin typeface="Cambria" panose="02040503050406030204" pitchFamily="18" charset="0"/>
                    <a:ea typeface="Cambria" panose="02040503050406030204" pitchFamily="18" charset="0"/>
                    <a:cs typeface="Calibri" panose="020F0502020204030204" pitchFamily="34" charset="0"/>
                  </a:rPr>
                  <a:t/>
                </a:r>
                <a:r>
                  <a:rPr lang="en-US" sz="2400" dirty="0" smtClean="0">
                    <a:solidFill>
                      <a:srgbClr val="000000"/>
                    </a:solidFill>
                    <a:effectLst/>
                    <a:latin typeface="Cambria" panose="02040503050406030204" pitchFamily="18" charset="0"/>
                    <a:ea typeface="Cambria" panose="02040503050406030204" pitchFamily="18" charset="0"/>
                    <a:cs typeface="Calibri" panose="020F0502020204030204" pitchFamily="34" charset="0"/>
                  </a:rPr>
                  <a:t/>
                </a:r>
                <a:r>
                  <a:rPr lang="en-US" sz="2400" dirty="0" smtClean="0">
                    <a:solidFill>
                      <a:srgbClr val="000000"/>
                    </a:solidFill>
                    <a:latin typeface="Cambria" panose="02040503050406030204" pitchFamily="18" charset="0"/>
                    <a:ea typeface="Cambria" panose="02040503050406030204" pitchFamily="18" charset="0"/>
                    <a:cs typeface="Calibri" panose="020F0502020204030204" pitchFamily="34" charset="0"/>
                  </a:rPr>
                  <a:t/>
                </a:r>
                <a:r>
                  <a:rPr lang="en-US" sz="2400" dirty="0">
                    <a:solidFill>
                      <a:srgbClr val="000000"/>
                    </a:solidFill>
                    <a:latin typeface="Cambria" panose="02040503050406030204" pitchFamily="18" charset="0"/>
                    <a:ea typeface="Cambria" panose="02040503050406030204" pitchFamily="18" charset="0"/>
                    <a:cs typeface="Calibri" panose="020F0502020204030204" pitchFamily="34" charset="0"/>
                  </a:rPr>
                  <a:t>v</a:t>
                </a:r>
                <a:r>
                  <a:rPr lang="en-US" sz="2400" dirty="0" smtClean="0">
                    <a:solidFill>
                      <a:srgbClr val="000000"/>
                    </a:solidFill>
                    <a:latin typeface="Cambria" panose="02040503050406030204" pitchFamily="18" charset="0"/>
                    <a:ea typeface="Cambria" panose="02040503050406030204" pitchFamily="18" charset="0"/>
                    <a:cs typeface="Calibri" panose="020F0502020204030204" pitchFamily="34" charset="0"/>
                  </a:rPr>
                  <a:t/>
                </a:r>
                <a:r>
                  <a:rPr lang="en-US" sz="2400" dirty="0" smtClean="0">
                    <a:solidFill>
                      <a:srgbClr val="000000"/>
                    </a:solidFill>
                    <a:effectLst/>
                    <a:latin typeface="Cambria" panose="02040503050406030204" pitchFamily="18" charset="0"/>
                    <a:ea typeface="Cambria" panose="02040503050406030204" pitchFamily="18" charset="0"/>
                    <a:cs typeface="Calibri" panose="020F0502020204030204" pitchFamily="34" charset="0"/>
                  </a:rPr>
                  <a:t>= </a:t>
                </a:r>
                <a:r>
                  <a:rPr lang="en-US" sz="2400" dirty="0" smtClean="0">
                    <a:solidFill>
                      <a:srgbClr val="000000"/>
                    </a:solidFill>
                    <a:latin typeface="Cambria" panose="02040503050406030204" pitchFamily="18" charset="0"/>
                    <a:ea typeface="Cambria" panose="02040503050406030204" pitchFamily="18" charset="0"/>
                    <a:cs typeface="Calibri" panose="020F0502020204030204" pitchFamily="34" charset="0"/>
                  </a:rPr>
                  <a:t>λ </a:t>
                </a:r>
                <a:r>
                  <a:rPr lang="en-US" sz="2400" dirty="0">
                    <a:solidFill>
                      <a:srgbClr val="000000"/>
                    </a:solidFill>
                    <a:latin typeface="Cambria" panose="02040503050406030204" pitchFamily="18" charset="0"/>
                    <a:ea typeface="Cambria" panose="02040503050406030204" pitchFamily="18" charset="0"/>
                    <a:cs typeface="Calibri" panose="020F0502020204030204" pitchFamily="34" charset="0"/>
                  </a:rPr>
                  <a:t>f </a:t>
                </a:r>
                <a:r>
                  <a:rPr lang="en-US" sz="24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2df</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7" name="Rectangle 6"/>
              <p:cNvSpPr>
                <a:spLocks noRot="1" noChangeAspect="1" noMove="1" noResize="1" noEditPoints="1" noAdjustHandles="1" noChangeArrowheads="1" noChangeShapeType="1" noTextEdit="1"/>
              </p:cNvSpPr>
              <p:nvPr/>
            </p:nvSpPr>
            <p:spPr>
              <a:xfrm>
                <a:off x="1043189" y="1572530"/>
                <a:ext cx="10419008" cy="3750066"/>
              </a:xfrm>
              <a:prstGeom prst="rect">
                <a:avLst/>
              </a:prstGeom>
              <a:blipFill rotWithShape="0">
                <a:blip r:embed="rId2"/>
                <a:stretch>
                  <a:fillRect l="-761" t="-813" r="-936" b="-1789"/>
                </a:stretch>
              </a:blipFill>
            </p:spPr>
            <p:txBody>
              <a:bodyPr/>
              <a:lstStyle/>
              <a:p>
                <a:r>
                  <a:rPr lang="en-US">
                    <a:noFill/>
                  </a:rPr>
                  <a:t> </a:t>
                </a:r>
              </a:p>
            </p:txBody>
          </p:sp>
        </mc:Fallback>
      </mc:AlternateContent>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4224"/>
          </a:xfrm>
        </p:spPr>
        <p:txBody>
          <a:bodyPr/>
          <a:lstStyle/>
          <a:p>
            <a:pPr algn="ctr"/>
            <a:r>
              <a:rPr lang="en-US" b="1" dirty="0">
                <a:latin typeface="Cambria" panose="02040503050406030204" pitchFamily="18" charset="0"/>
                <a:ea typeface="Cambria" panose="02040503050406030204" pitchFamily="18" charset="0"/>
              </a:rPr>
              <a:t>Observations &amp; Calculations:-</a:t>
            </a:r>
            <a:endParaRPr lang="en-US" b="1" dirty="0">
              <a:latin typeface="+mn-lt"/>
              <a:cs typeface="Times New Roman" pitchFamily="18" charset="0"/>
            </a:endParaRPr>
          </a:p>
        </p:txBody>
      </p:sp>
      <p:sp>
        <p:nvSpPr>
          <p:cNvPr id="3" name="Content Placeholder 2"/>
          <p:cNvSpPr>
            <a:spLocks noGrp="1"/>
          </p:cNvSpPr>
          <p:nvPr>
            <p:ph idx="1"/>
          </p:nvPr>
        </p:nvSpPr>
        <p:spPr>
          <a:xfrm>
            <a:off x="838200" y="1825624"/>
            <a:ext cx="10688392" cy="3828201"/>
          </a:xfrm>
        </p:spPr>
        <p:txBody>
          <a:bodyPr>
            <a:normAutofit/>
          </a:bodyPr>
          <a:lstStyle/>
          <a:p>
            <a:r>
              <a:rPr lang="en-US" sz="2400" b="1" dirty="0">
                <a:latin typeface="Cambria" panose="02040503050406030204" pitchFamily="18" charset="0"/>
                <a:ea typeface="Cambria" panose="02040503050406030204" pitchFamily="18" charset="0"/>
              </a:rPr>
              <a:t>Observations and Calculations</a:t>
            </a:r>
            <a:r>
              <a:rPr lang="en-US" sz="2400" dirty="0">
                <a:latin typeface="Cambria" panose="02040503050406030204" pitchFamily="18" charset="0"/>
                <a:ea typeface="Cambria" panose="02040503050406030204" pitchFamily="18" charset="0"/>
              </a:rPr>
              <a:t>: </a:t>
            </a:r>
          </a:p>
          <a:p>
            <a:r>
              <a:rPr lang="en-US" sz="2400" dirty="0">
                <a:latin typeface="Cambria" panose="02040503050406030204" pitchFamily="18" charset="0"/>
                <a:ea typeface="Cambria" panose="02040503050406030204" pitchFamily="18" charset="0"/>
              </a:rPr>
              <a:t>Least count of the main scale	 = ………	mm</a:t>
            </a:r>
          </a:p>
          <a:p>
            <a:r>
              <a:rPr lang="en-US" sz="2400" dirty="0">
                <a:latin typeface="Cambria" panose="02040503050406030204" pitchFamily="18" charset="0"/>
                <a:ea typeface="Cambria" panose="02040503050406030204" pitchFamily="18" charset="0"/>
              </a:rPr>
              <a:t>Least count of circular scale  	 </a:t>
            </a:r>
            <a:r>
              <a:rPr lang="en-US" sz="2400" dirty="0" smtClean="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 	mm</a:t>
            </a:r>
          </a:p>
          <a:p>
            <a:r>
              <a:rPr lang="en-US" sz="2400" dirty="0">
                <a:latin typeface="Cambria" panose="02040503050406030204" pitchFamily="18" charset="0"/>
                <a:ea typeface="Cambria" panose="02040503050406030204" pitchFamily="18" charset="0"/>
              </a:rPr>
              <a:t>Least count of vernier scale   	 </a:t>
            </a:r>
            <a:r>
              <a:rPr lang="en-US" sz="2400" dirty="0" smtClean="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 	 mm</a:t>
            </a:r>
          </a:p>
          <a:p>
            <a:r>
              <a:rPr lang="en-US" sz="2400" dirty="0">
                <a:latin typeface="Cambria" panose="02040503050406030204" pitchFamily="18" charset="0"/>
                <a:ea typeface="Cambria" panose="02040503050406030204" pitchFamily="18" charset="0"/>
              </a:rPr>
              <a:t>Frequency of the ultrasound used (f</a:t>
            </a:r>
            <a:r>
              <a:rPr lang="en-US" sz="2400" dirty="0" smtClean="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         </a:t>
            </a:r>
            <a:r>
              <a:rPr lang="en-US" sz="2400" dirty="0" smtClean="0">
                <a:latin typeface="Cambria" panose="02040503050406030204" pitchFamily="18" charset="0"/>
                <a:ea typeface="Cambria" panose="02040503050406030204" pitchFamily="18" charset="0"/>
              </a:rPr>
              <a:t>  2MHz   </a:t>
            </a:r>
            <a:endParaRPr lang="en-US" sz="24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
        <p:nvSpPr>
          <p:cNvPr id="52225"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xmlns="" val="2295967058"/>
              </p:ext>
            </p:extLst>
          </p:nvPr>
        </p:nvGraphicFramePr>
        <p:xfrm>
          <a:off x="1528353" y="1123406"/>
          <a:ext cx="8164287" cy="4534564"/>
        </p:xfrm>
        <a:graphic>
          <a:graphicData uri="http://schemas.openxmlformats.org/drawingml/2006/table">
            <a:tbl>
              <a:tblPr firstRow="1" firstCol="1" bandRow="1"/>
              <a:tblGrid>
                <a:gridCol w="1322916"/>
                <a:gridCol w="3217161"/>
                <a:gridCol w="3624210"/>
              </a:tblGrid>
              <a:tr h="2033489">
                <a:tc>
                  <a:txBody>
                    <a:bodyPr/>
                    <a:lstStyle/>
                    <a:p>
                      <a:pPr marL="0" marR="0">
                        <a:lnSpc>
                          <a:spcPct val="150000"/>
                        </a:lnSpc>
                        <a:spcBef>
                          <a:spcPts val="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S.NO.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Micrometer Reading Corresponding to </a:t>
                      </a:r>
                      <a:r>
                        <a:rPr lang="en-US" sz="2400" dirty="0" smtClean="0">
                          <a:effectLst/>
                          <a:latin typeface="Cambria" panose="02040503050406030204" pitchFamily="18" charset="0"/>
                          <a:ea typeface="Cambria" panose="02040503050406030204" pitchFamily="18" charset="0"/>
                          <a:cs typeface="Times New Roman" panose="02020603050405020304" pitchFamily="18" charset="0"/>
                        </a:rPr>
                        <a:t>maxima/minima (mm</a:t>
                      </a:r>
                      <a:r>
                        <a:rPr lang="en-US" sz="2400" dirty="0">
                          <a:effectLst/>
                          <a:latin typeface="Cambria" panose="02040503050406030204" pitchFamily="18" charset="0"/>
                          <a:ea typeface="Cambria" panose="02040503050406030204" pitchFamily="18"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Difference between consecutive Maxima/Minima d=λ/2 (mm)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577">
                <a:tc>
                  <a:txBody>
                    <a:bodyPr/>
                    <a:lstStyle/>
                    <a:p>
                      <a:pPr marL="0" marR="0">
                        <a:lnSpc>
                          <a:spcPct val="150000"/>
                        </a:lnSpc>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N1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N2-N1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577">
                <a:tc>
                  <a:txBody>
                    <a:bodyPr/>
                    <a:lstStyle/>
                    <a:p>
                      <a:pPr marL="0" marR="0">
                        <a:lnSpc>
                          <a:spcPct val="150000"/>
                        </a:lnSpc>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N2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N3-N2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577">
                <a:tc>
                  <a:txBody>
                    <a:bodyPr/>
                    <a:lstStyle/>
                    <a:p>
                      <a:pPr marL="0" marR="0">
                        <a:lnSpc>
                          <a:spcPct val="150000"/>
                        </a:lnSpc>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N3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N4-N3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577">
                <a:tc>
                  <a:txBody>
                    <a:bodyPr/>
                    <a:lstStyle/>
                    <a:p>
                      <a:pPr marL="0" marR="0">
                        <a:lnSpc>
                          <a:spcPct val="150000"/>
                        </a:lnSpc>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N4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N5-N4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577">
                <a:tc>
                  <a:txBody>
                    <a:bodyPr/>
                    <a:lstStyle/>
                    <a:p>
                      <a:pPr marL="0" marR="0">
                        <a:lnSpc>
                          <a:spcPct val="150000"/>
                        </a:lnSpc>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N5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Mean 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1120462" y="566670"/>
            <a:ext cx="1300766"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Table 2:     </a:t>
            </a:r>
            <a:endParaRPr lang="en-US" sz="2400" dirty="0">
              <a:latin typeface="Cambria" panose="02040503050406030204" pitchFamily="18" charset="0"/>
              <a:ea typeface="Cambria" panose="02040503050406030204" pitchFamily="18" charset="0"/>
            </a:endParaRPr>
          </a:p>
        </p:txBody>
      </p:sp>
      <p:sp>
        <p:nvSpPr>
          <p:cNvPr id="8" name="TextBox 7"/>
          <p:cNvSpPr txBox="1"/>
          <p:nvPr/>
        </p:nvSpPr>
        <p:spPr>
          <a:xfrm>
            <a:off x="901520" y="5370490"/>
            <a:ext cx="9414457" cy="1569660"/>
          </a:xfrm>
          <a:prstGeom prst="rect">
            <a:avLst/>
          </a:prstGeom>
          <a:noFill/>
        </p:spPr>
        <p:txBody>
          <a:bodyPr wrap="square" rtlCol="0">
            <a:spAutoFit/>
          </a:bodyPr>
          <a:lstStyle/>
          <a:p>
            <a:endParaRPr lang="en-US" sz="2400" b="1" dirty="0" smtClean="0">
              <a:latin typeface="Cambria" panose="02040503050406030204" pitchFamily="18" charset="0"/>
              <a:ea typeface="Cambria" panose="02040503050406030204" pitchFamily="18" charset="0"/>
            </a:endParaRPr>
          </a:p>
          <a:p>
            <a:r>
              <a:rPr lang="en-US" sz="2400" b="1" dirty="0" smtClean="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The velocity of ultrasonic waves is calculated as v=λ </a:t>
            </a:r>
            <a:r>
              <a:rPr lang="en-US" sz="2400" i="1" dirty="0">
                <a:latin typeface="Cambria" panose="02040503050406030204" pitchFamily="18" charset="0"/>
                <a:ea typeface="Cambria" panose="02040503050406030204" pitchFamily="18" charset="0"/>
              </a:rPr>
              <a:t>f</a:t>
            </a:r>
            <a:r>
              <a:rPr lang="en-US" sz="2400" dirty="0">
                <a:latin typeface="Cambria" panose="02040503050406030204" pitchFamily="18" charset="0"/>
                <a:ea typeface="Cambria" panose="02040503050406030204" pitchFamily="18" charset="0"/>
              </a:rPr>
              <a:t>=2df =………ms</a:t>
            </a:r>
            <a:r>
              <a:rPr lang="en-US" sz="2400" baseline="30000" dirty="0">
                <a:latin typeface="Cambria" panose="02040503050406030204" pitchFamily="18" charset="0"/>
                <a:ea typeface="Cambria" panose="02040503050406030204" pitchFamily="18" charset="0"/>
              </a:rPr>
              <a:t>-1</a:t>
            </a:r>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      </a:t>
            </a:r>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Standard </a:t>
            </a:r>
            <a:r>
              <a:rPr lang="en-US" sz="2400" dirty="0">
                <a:latin typeface="Cambria" panose="02040503050406030204" pitchFamily="18" charset="0"/>
                <a:ea typeface="Cambria" panose="02040503050406030204" pitchFamily="18" charset="0"/>
              </a:rPr>
              <a:t>velocity of ultrasonic waves is =1480m/s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377" y="262095"/>
            <a:ext cx="5383370" cy="797468"/>
          </a:xfrm>
        </p:spPr>
        <p:txBody>
          <a:bodyPr/>
          <a:lstStyle/>
          <a:p>
            <a:r>
              <a:rPr lang="en-IN" b="1" dirty="0">
                <a:latin typeface="Cambria" panose="02040503050406030204" pitchFamily="18" charset="0"/>
                <a:ea typeface="Cambria" panose="02040503050406030204" pitchFamily="18" charset="0"/>
              </a:rPr>
              <a:t>Result &amp; Discussion</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553792" y="1332411"/>
            <a:ext cx="10800008" cy="4844552"/>
          </a:xfrm>
        </p:spPr>
        <p:txBody>
          <a:bodyPr>
            <a:normAutofit/>
          </a:bodyPr>
          <a:lstStyle/>
          <a:p>
            <a:pPr marL="0" indent="0" algn="just">
              <a:lnSpc>
                <a:spcPct val="150000"/>
              </a:lnSpc>
              <a:buNone/>
            </a:pPr>
            <a:r>
              <a:rPr lang="en-US" sz="2400" b="1" dirty="0" smtClean="0">
                <a:latin typeface="Cambria" panose="02040503050406030204" pitchFamily="18" charset="0"/>
                <a:ea typeface="Cambria" panose="02040503050406030204" pitchFamily="18" charset="0"/>
                <a:cs typeface="Times New Roman" pitchFamily="18" charset="0"/>
              </a:rPr>
              <a:t>Result:-  </a:t>
            </a:r>
          </a:p>
          <a:p>
            <a:pPr marL="0" indent="0" algn="just">
              <a:lnSpc>
                <a:spcPct val="150000"/>
              </a:lnSpc>
              <a:buNone/>
            </a:pPr>
            <a:r>
              <a:rPr lang="en-US" sz="2400" dirty="0">
                <a:latin typeface="Cambria" panose="02040503050406030204" pitchFamily="18" charset="0"/>
                <a:ea typeface="Cambria" panose="02040503050406030204" pitchFamily="18" charset="0"/>
              </a:rPr>
              <a:t>The velocity of </a:t>
            </a:r>
            <a:r>
              <a:rPr lang="en-US" sz="2400" dirty="0" smtClean="0">
                <a:latin typeface="Cambria" panose="02040503050406030204" pitchFamily="18" charset="0"/>
                <a:ea typeface="Cambria" panose="02040503050406030204" pitchFamily="18" charset="0"/>
              </a:rPr>
              <a:t>the ultrasonic </a:t>
            </a:r>
            <a:r>
              <a:rPr lang="en-US" sz="2400" dirty="0">
                <a:latin typeface="Cambria" panose="02040503050406030204" pitchFamily="18" charset="0"/>
                <a:ea typeface="Cambria" panose="02040503050406030204" pitchFamily="18" charset="0"/>
              </a:rPr>
              <a:t>wave through the given liquid medium = ......... ms</a:t>
            </a:r>
            <a:r>
              <a:rPr lang="en-US" sz="2400" baseline="30000" dirty="0">
                <a:latin typeface="Cambria" panose="02040503050406030204" pitchFamily="18" charset="0"/>
                <a:ea typeface="Cambria" panose="02040503050406030204" pitchFamily="18" charset="0"/>
              </a:rPr>
              <a:t>-1</a:t>
            </a:r>
            <a:r>
              <a:rPr lang="en-US" sz="2400" dirty="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cs typeface="Times New Roman" pitchFamily="18" charset="0"/>
            </a:endParaRPr>
          </a:p>
          <a:p>
            <a:pPr marL="0" indent="0" algn="just">
              <a:lnSpc>
                <a:spcPct val="150000"/>
              </a:lnSpc>
              <a:buNone/>
            </a:pPr>
            <a:r>
              <a:rPr lang="en-US" sz="2400" b="1" dirty="0" smtClean="0">
                <a:latin typeface="Cambria" panose="02040503050406030204" pitchFamily="18" charset="0"/>
                <a:ea typeface="Cambria" panose="02040503050406030204" pitchFamily="18" charset="0"/>
                <a:cs typeface="Times New Roman" pitchFamily="18" charset="0"/>
              </a:rPr>
              <a:t>Conclusion</a:t>
            </a:r>
          </a:p>
          <a:p>
            <a:pPr algn="just">
              <a:lnSpc>
                <a:spcPct val="150000"/>
              </a:lnSpc>
              <a:buNone/>
            </a:pPr>
            <a:r>
              <a:rPr lang="en-US" sz="2400" b="1" dirty="0" smtClean="0">
                <a:latin typeface="Cambria" panose="02040503050406030204" pitchFamily="18" charset="0"/>
                <a:ea typeface="Cambria" panose="02040503050406030204" pitchFamily="18" charset="0"/>
                <a:cs typeface="Times New Roman" pitchFamily="18" charset="0"/>
              </a:rPr>
              <a:t>	</a:t>
            </a:r>
            <a:r>
              <a:rPr lang="en-US" sz="2400" dirty="0" smtClean="0">
                <a:latin typeface="Cambria" panose="02040503050406030204" pitchFamily="18" charset="0"/>
                <a:ea typeface="Cambria" panose="02040503050406030204" pitchFamily="18" charset="0"/>
                <a:cs typeface="Times New Roman" pitchFamily="18" charset="0"/>
              </a:rPr>
              <a:t>In conclusion, </a:t>
            </a:r>
            <a:r>
              <a:rPr lang="en-US" sz="2400" dirty="0">
                <a:latin typeface="Cambria" panose="02040503050406030204" pitchFamily="18" charset="0"/>
                <a:ea typeface="Cambria" panose="02040503050406030204" pitchFamily="18" charset="0"/>
              </a:rPr>
              <a:t>Ultrasonic waves move with a very high speed. That is why, </a:t>
            </a:r>
            <a:r>
              <a:rPr lang="en-US" sz="2400" dirty="0" smtClean="0">
                <a:latin typeface="Cambria" panose="02040503050406030204" pitchFamily="18" charset="0"/>
                <a:ea typeface="Cambria" panose="02040503050406030204" pitchFamily="18" charset="0"/>
              </a:rPr>
              <a:t>the standard </a:t>
            </a:r>
            <a:r>
              <a:rPr lang="en-US" sz="2400" dirty="0">
                <a:latin typeface="Cambria" panose="02040503050406030204" pitchFamily="18" charset="0"/>
                <a:ea typeface="Cambria" panose="02040503050406030204" pitchFamily="18" charset="0"/>
              </a:rPr>
              <a:t>velocity of ultrasonic waves is =</a:t>
            </a:r>
            <a:r>
              <a:rPr lang="en-US" sz="2400" dirty="0" smtClean="0">
                <a:latin typeface="Cambria" panose="02040503050406030204" pitchFamily="18" charset="0"/>
                <a:ea typeface="Cambria" panose="02040503050406030204" pitchFamily="18" charset="0"/>
              </a:rPr>
              <a:t>1480 m/s </a:t>
            </a:r>
            <a:endParaRPr lang="en-US" sz="2400" dirty="0">
              <a:latin typeface="Cambria" panose="02040503050406030204" pitchFamily="18" charset="0"/>
              <a:ea typeface="Cambria" panose="02040503050406030204"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sz="3600" b="1" dirty="0">
                <a:latin typeface="Cambria" pitchFamily="18" charset="0"/>
                <a:cs typeface="Arial" panose="020B0604020202020204" pitchFamily="34" charset="0"/>
              </a:rPr>
              <a:t>Importance </a:t>
            </a:r>
            <a:r>
              <a:rPr lang="en-US" sz="3600" b="1" dirty="0" smtClean="0">
                <a:latin typeface="Cambria" pitchFamily="18" charset="0"/>
                <a:cs typeface="Arial" panose="020B0604020202020204" pitchFamily="34" charset="0"/>
              </a:rPr>
              <a:t>of Advanced Engineering Physics</a:t>
            </a:r>
            <a:endParaRPr lang="en-US" sz="3600" b="1" dirty="0">
              <a:latin typeface="Cambria" pitchFamily="18" charset="0"/>
            </a:endParaRP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342900" lvl="0" indent="-342900">
              <a:lnSpc>
                <a:spcPct val="100000"/>
              </a:lnSpc>
              <a:spcBef>
                <a:spcPts val="0"/>
              </a:spcBef>
              <a:buAutoNum type="arabicPeriod"/>
            </a:pPr>
            <a:endParaRPr lang="en-IN" dirty="0">
              <a:solidFill>
                <a:prstClr val="black"/>
              </a:solidFill>
              <a:latin typeface="Casper"/>
              <a:cs typeface="Times New Roman" pitchFamily="18" charset="0"/>
            </a:endParaRPr>
          </a:p>
          <a:p>
            <a:pPr marL="342900" lvl="0" indent="-342900" algn="just">
              <a:lnSpc>
                <a:spcPct val="150000"/>
              </a:lnSpc>
              <a:spcBef>
                <a:spcPts val="0"/>
              </a:spcBef>
              <a:buFont typeface="Wingdings" pitchFamily="2" charset="2"/>
              <a:buChar char="Ø"/>
            </a:pPr>
            <a:r>
              <a:rPr lang="en-IN" sz="2400" dirty="0" smtClean="0">
                <a:solidFill>
                  <a:prstClr val="black"/>
                </a:solidFill>
                <a:latin typeface="Cambria" pitchFamily="18" charset="0"/>
                <a:cs typeface="Times New Roman" pitchFamily="18" charset="0"/>
              </a:rPr>
              <a:t>The electrical devices which are used as home appliances are based on physics rules and laws.</a:t>
            </a:r>
          </a:p>
          <a:p>
            <a:pPr marL="342900" lvl="0" indent="-342900" algn="just">
              <a:lnSpc>
                <a:spcPct val="150000"/>
              </a:lnSpc>
              <a:spcBef>
                <a:spcPts val="0"/>
              </a:spcBef>
              <a:buFont typeface="Wingdings" pitchFamily="2" charset="2"/>
              <a:buChar char="Ø"/>
            </a:pPr>
            <a:r>
              <a:rPr lang="en-IN" sz="2400" dirty="0" smtClean="0">
                <a:solidFill>
                  <a:prstClr val="black"/>
                </a:solidFill>
                <a:latin typeface="Cambria" pitchFamily="18" charset="0"/>
                <a:cs typeface="Times New Roman" pitchFamily="18" charset="0"/>
              </a:rPr>
              <a:t>Automobile technology is based on the principle of thermodynamics.</a:t>
            </a:r>
          </a:p>
          <a:p>
            <a:pPr marL="342900" lvl="0" indent="-342900" algn="just">
              <a:lnSpc>
                <a:spcPct val="150000"/>
              </a:lnSpc>
              <a:spcBef>
                <a:spcPts val="0"/>
              </a:spcBef>
              <a:buFont typeface="Wingdings" pitchFamily="2" charset="2"/>
              <a:buChar char="Ø"/>
            </a:pPr>
            <a:r>
              <a:rPr lang="en-IN" sz="2400" dirty="0" smtClean="0">
                <a:solidFill>
                  <a:prstClr val="black"/>
                </a:solidFill>
                <a:latin typeface="Cambria" pitchFamily="18" charset="0"/>
                <a:cs typeface="Times New Roman" pitchFamily="18" charset="0"/>
              </a:rPr>
              <a:t>Lasers are widely used in medical sciences.</a:t>
            </a:r>
          </a:p>
          <a:p>
            <a:pPr marL="342900" lvl="0" indent="-342900" algn="just">
              <a:lnSpc>
                <a:spcPct val="150000"/>
              </a:lnSpc>
              <a:spcBef>
                <a:spcPts val="0"/>
              </a:spcBef>
              <a:buFont typeface="Wingdings" pitchFamily="2" charset="2"/>
              <a:buChar char="Ø"/>
            </a:pPr>
            <a:r>
              <a:rPr lang="en-IN" sz="2400" dirty="0" smtClean="0">
                <a:solidFill>
                  <a:prstClr val="black"/>
                </a:solidFill>
                <a:latin typeface="Cambria" pitchFamily="18" charset="0"/>
                <a:cs typeface="Times New Roman" pitchFamily="18" charset="0"/>
              </a:rPr>
              <a:t>Radar technology is based on the rules of Physics.</a:t>
            </a:r>
          </a:p>
          <a:p>
            <a:pPr marL="342900" lvl="0" indent="-342900" algn="just">
              <a:lnSpc>
                <a:spcPct val="150000"/>
              </a:lnSpc>
              <a:spcBef>
                <a:spcPts val="0"/>
              </a:spcBef>
              <a:buFont typeface="Wingdings" pitchFamily="2" charset="2"/>
              <a:buChar char="Ø"/>
            </a:pPr>
            <a:r>
              <a:rPr lang="en-IN" sz="2400" dirty="0" smtClean="0">
                <a:solidFill>
                  <a:prstClr val="black"/>
                </a:solidFill>
                <a:latin typeface="Cambria" pitchFamily="18" charset="0"/>
                <a:cs typeface="Times New Roman" pitchFamily="18" charset="0"/>
              </a:rPr>
              <a:t>Nuclear energy is used on a large scale to produce electric power.</a:t>
            </a:r>
          </a:p>
          <a:p>
            <a:pPr marL="342900" lvl="0" indent="-342900" algn="just">
              <a:lnSpc>
                <a:spcPct val="150000"/>
              </a:lnSpc>
              <a:spcBef>
                <a:spcPts val="0"/>
              </a:spcBef>
              <a:buAutoNum type="arabicPeriod"/>
            </a:pPr>
            <a:endParaRPr lang="en-IN" dirty="0">
              <a:solidFill>
                <a:prstClr val="black"/>
              </a:solidFill>
              <a:latin typeface="Casper"/>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2370237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714" y="365125"/>
            <a:ext cx="4031089" cy="915035"/>
          </a:xfrm>
        </p:spPr>
        <p:txBody>
          <a:bodyPr>
            <a:noAutofit/>
          </a:bodyPr>
          <a:lstStyle/>
          <a:p>
            <a:pPr algn="ctr"/>
            <a:r>
              <a:rPr lang="en-US" b="1" dirty="0">
                <a:latin typeface="Cambria" panose="02040503050406030204" pitchFamily="18" charset="0"/>
                <a:ea typeface="Cambria" panose="02040503050406030204" pitchFamily="18" charset="0"/>
              </a:rPr>
              <a:t>Viva voce</a:t>
            </a:r>
            <a:endParaRPr lang="en-US" dirty="0">
              <a:latin typeface="Cambria" panose="02040503050406030204" pitchFamily="18" charset="0"/>
              <a:ea typeface="Cambria" panose="02040503050406030204" pitchFamily="18" charset="0"/>
              <a:cs typeface="Times New Roman" pitchFamily="18" charset="0"/>
            </a:endParaRPr>
          </a:p>
        </p:txBody>
      </p:sp>
      <p:sp>
        <p:nvSpPr>
          <p:cNvPr id="3" name="Content Placeholder 2"/>
          <p:cNvSpPr>
            <a:spLocks noGrp="1"/>
          </p:cNvSpPr>
          <p:nvPr>
            <p:ph idx="1"/>
          </p:nvPr>
        </p:nvSpPr>
        <p:spPr>
          <a:xfrm>
            <a:off x="515155" y="1280160"/>
            <a:ext cx="11204619" cy="5076190"/>
          </a:xfrm>
        </p:spPr>
        <p:txBody>
          <a:bodyPr>
            <a:normAutofit/>
          </a:bodyPr>
          <a:lstStyle/>
          <a:p>
            <a:pPr lvl="0" algn="just"/>
            <a:endParaRPr lang="en-IN" sz="2400" dirty="0" smtClean="0">
              <a:latin typeface="Cambria" panose="02040503050406030204" pitchFamily="18" charset="0"/>
              <a:ea typeface="Cambria" panose="02040503050406030204" pitchFamily="18" charset="0"/>
            </a:endParaRPr>
          </a:p>
          <a:p>
            <a:pPr lvl="0" algn="just"/>
            <a:r>
              <a:rPr lang="en-IN" sz="2400" dirty="0" smtClean="0">
                <a:latin typeface="Cambria" panose="02040503050406030204" pitchFamily="18" charset="0"/>
                <a:ea typeface="Cambria" panose="02040503050406030204" pitchFamily="18" charset="0"/>
              </a:rPr>
              <a:t>What </a:t>
            </a:r>
            <a:r>
              <a:rPr lang="en-IN" sz="2400" dirty="0">
                <a:latin typeface="Cambria" panose="02040503050406030204" pitchFamily="18" charset="0"/>
                <a:ea typeface="Cambria" panose="02040503050406030204" pitchFamily="18" charset="0"/>
              </a:rPr>
              <a:t>are the ultrasonic waves?</a:t>
            </a:r>
            <a:endParaRPr lang="en-US" sz="2400" dirty="0">
              <a:latin typeface="Cambria" panose="02040503050406030204" pitchFamily="18" charset="0"/>
              <a:ea typeface="Cambria" panose="02040503050406030204" pitchFamily="18" charset="0"/>
            </a:endParaRPr>
          </a:p>
          <a:p>
            <a:pPr lvl="0" algn="just"/>
            <a:r>
              <a:rPr lang="en-IN" sz="2400" dirty="0">
                <a:latin typeface="Cambria" panose="02040503050406030204" pitchFamily="18" charset="0"/>
                <a:ea typeface="Cambria" panose="02040503050406030204" pitchFamily="18" charset="0"/>
              </a:rPr>
              <a:t>What do you understand by Ultrasonic Interferometer?</a:t>
            </a:r>
            <a:endParaRPr lang="en-US" sz="2400" dirty="0">
              <a:latin typeface="Cambria" panose="02040503050406030204" pitchFamily="18" charset="0"/>
              <a:ea typeface="Cambria" panose="02040503050406030204" pitchFamily="18" charset="0"/>
            </a:endParaRPr>
          </a:p>
          <a:p>
            <a:pPr lvl="0" algn="just"/>
            <a:r>
              <a:rPr lang="en-IN" sz="2400" dirty="0">
                <a:latin typeface="Cambria" panose="02040503050406030204" pitchFamily="18" charset="0"/>
                <a:ea typeface="Cambria" panose="02040503050406030204" pitchFamily="18" charset="0"/>
              </a:rPr>
              <a:t>How many types of generation methods of ultrasonic waves?</a:t>
            </a:r>
            <a:endParaRPr lang="en-US" sz="2400" dirty="0">
              <a:latin typeface="Cambria" panose="02040503050406030204" pitchFamily="18" charset="0"/>
              <a:ea typeface="Cambria" panose="02040503050406030204" pitchFamily="18" charset="0"/>
            </a:endParaRPr>
          </a:p>
          <a:p>
            <a:pPr lvl="0" algn="just"/>
            <a:r>
              <a:rPr lang="en-IN" sz="2400" dirty="0">
                <a:latin typeface="Cambria" panose="02040503050406030204" pitchFamily="18" charset="0"/>
                <a:ea typeface="Cambria" panose="02040503050406030204" pitchFamily="18" charset="0"/>
              </a:rPr>
              <a:t>In what units Ultrasonic velocity is measured?</a:t>
            </a:r>
            <a:endParaRPr lang="en-US" sz="2400" dirty="0">
              <a:latin typeface="Cambria" panose="02040503050406030204" pitchFamily="18" charset="0"/>
              <a:ea typeface="Cambria" panose="02040503050406030204" pitchFamily="18" charset="0"/>
            </a:endParaRPr>
          </a:p>
          <a:p>
            <a:pPr lvl="0" algn="just"/>
            <a:r>
              <a:rPr lang="en-IN" sz="2400" dirty="0">
                <a:latin typeface="Cambria" panose="02040503050406030204" pitchFamily="18" charset="0"/>
                <a:ea typeface="Cambria" panose="02040503050406030204" pitchFamily="18" charset="0"/>
              </a:rPr>
              <a:t>What is the value of density of water as a medium?</a:t>
            </a:r>
            <a:endParaRPr lang="en-US" sz="2400" dirty="0">
              <a:latin typeface="Cambria" panose="02040503050406030204" pitchFamily="18" charset="0"/>
              <a:ea typeface="Cambria" panose="02040503050406030204" pitchFamily="18" charset="0"/>
            </a:endParaRPr>
          </a:p>
          <a:p>
            <a:pPr lvl="0" algn="just"/>
            <a:r>
              <a:rPr lang="en-IN" sz="2400" dirty="0">
                <a:latin typeface="Cambria" panose="02040503050406030204" pitchFamily="18" charset="0"/>
                <a:ea typeface="Cambria" panose="02040503050406030204" pitchFamily="18" charset="0"/>
              </a:rPr>
              <a:t>Why ultrasonic waves are not audible to humans?</a:t>
            </a:r>
            <a:endParaRPr lang="en-US" sz="2400" dirty="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What do you mean by standard value of ultrasonic waves in water as a medium?</a:t>
            </a:r>
            <a:endParaRPr lang="en-US" sz="24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3594"/>
          </a:xfrm>
        </p:spPr>
        <p:txBody>
          <a:bodyPr/>
          <a:lstStyle/>
          <a:p>
            <a:pPr algn="ctr"/>
            <a:r>
              <a:rPr lang="en-US" b="1" dirty="0" smtClean="0">
                <a:latin typeface="Times New Roman" pitchFamily="18" charset="0"/>
                <a:cs typeface="Times New Roman" pitchFamily="18" charset="0"/>
              </a:rPr>
              <a:t>Simulation and video links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40971"/>
            <a:ext cx="10515600" cy="4935992"/>
          </a:xfrm>
        </p:spPr>
        <p:txBody>
          <a:bodyPr>
            <a:normAutofit/>
          </a:bodyPr>
          <a:lstStyle/>
          <a:p>
            <a:pPr algn="just">
              <a:lnSpc>
                <a:spcPct val="150000"/>
              </a:lnSpc>
            </a:pPr>
            <a:r>
              <a:rPr lang="en-US" sz="3200" b="1" dirty="0" smtClean="0">
                <a:cs typeface="Times New Roman" pitchFamily="18" charset="0"/>
              </a:rPr>
              <a:t>Simulation Link:-</a:t>
            </a:r>
            <a:endParaRPr lang="en-US" sz="3200" dirty="0" smtClean="0">
              <a:cs typeface="Times New Roman" pitchFamily="18" charset="0"/>
            </a:endParaRPr>
          </a:p>
          <a:p>
            <a:pPr algn="just">
              <a:lnSpc>
                <a:spcPct val="150000"/>
              </a:lnSpc>
              <a:buNone/>
            </a:pPr>
            <a:r>
              <a:rPr lang="en-US" sz="3200" b="1" dirty="0" smtClean="0">
                <a:latin typeface="Times New Roman" pitchFamily="18" charset="0"/>
                <a:cs typeface="Times New Roman" pitchFamily="18" charset="0"/>
              </a:rPr>
              <a:t>	</a:t>
            </a:r>
            <a:r>
              <a:rPr lang="en-US" sz="3200" u="sng" dirty="0">
                <a:hlinkClick r:id="rId2"/>
              </a:rPr>
              <a:t>https://vlab.amrita.edu/?</a:t>
            </a:r>
            <a:r>
              <a:rPr lang="en-US" sz="3200" u="sng" dirty="0" smtClean="0">
                <a:hlinkClick r:id="rId2"/>
              </a:rPr>
              <a:t>sub=1&amp;brch=201&amp;sim=803&amp;cnt=4</a:t>
            </a:r>
            <a:endParaRPr lang="en-US" sz="3200" b="1" dirty="0" smtClean="0">
              <a:latin typeface="Times New Roman" pitchFamily="18" charset="0"/>
              <a:cs typeface="Times New Roman" pitchFamily="18" charset="0"/>
            </a:endParaRPr>
          </a:p>
          <a:p>
            <a:pPr algn="just">
              <a:lnSpc>
                <a:spcPct val="150000"/>
              </a:lnSpc>
            </a:pPr>
            <a:r>
              <a:rPr lang="en-US" sz="3200" b="1" dirty="0" smtClean="0">
                <a:cs typeface="Times New Roman" pitchFamily="18" charset="0"/>
              </a:rPr>
              <a:t>Link for related video</a:t>
            </a:r>
            <a:r>
              <a:rPr lang="en-US" sz="3200" dirty="0" smtClean="0">
                <a:cs typeface="Times New Roman" pitchFamily="18" charset="0"/>
              </a:rPr>
              <a:t>: -</a:t>
            </a:r>
          </a:p>
          <a:p>
            <a:pPr marL="514350" lvl="0" indent="-514350" algn="just">
              <a:buFont typeface="+mj-lt"/>
              <a:buAutoNum type="arabicPeriod"/>
            </a:pPr>
            <a:r>
              <a:rPr lang="en-US" sz="3200" u="sng" dirty="0">
                <a:hlinkClick r:id="rId3"/>
              </a:rPr>
              <a:t>https://youtu.be/MD_zkNzF3eA</a:t>
            </a:r>
            <a:endParaRPr lang="en-US" sz="3200" dirty="0"/>
          </a:p>
          <a:p>
            <a:pPr marL="514350" lvl="0" indent="-514350" algn="just">
              <a:buFont typeface="+mj-lt"/>
              <a:buAutoNum type="arabicPeriod"/>
            </a:pPr>
            <a:r>
              <a:rPr lang="en-US" sz="3200" u="sng" dirty="0">
                <a:hlinkClick r:id="rId4"/>
              </a:rPr>
              <a:t>https://youtu.be/UG-pzCUsEq0</a:t>
            </a:r>
            <a:endParaRPr lang="en-US" sz="3200" dirty="0"/>
          </a:p>
          <a:p>
            <a:pPr marL="514350" lvl="0" indent="-514350" algn="just">
              <a:buFont typeface="+mj-lt"/>
              <a:buAutoNum type="arabicPeriod"/>
            </a:pPr>
            <a:r>
              <a:rPr lang="en-US" sz="3200" u="sng" dirty="0">
                <a:hlinkClick r:id="rId5"/>
              </a:rPr>
              <a:t>https://youtu.be/eWJNZcZszkM</a:t>
            </a:r>
            <a:endParaRPr lang="en-US" sz="3200" dirty="0"/>
          </a:p>
          <a:p>
            <a:pPr marL="514350" lvl="0" indent="-514350" algn="just">
              <a:buFont typeface="+mj-lt"/>
              <a:buAutoNum type="arabicPeriod"/>
            </a:pPr>
            <a:r>
              <a:rPr lang="en-US" sz="3200" u="sng" dirty="0">
                <a:hlinkClick r:id="rId6"/>
              </a:rPr>
              <a:t>https://youtu.be/2lyrstdRfLU</a:t>
            </a:r>
            <a:endParaRPr lang="en-US" sz="3200" dirty="0"/>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496" y="0"/>
            <a:ext cx="4916896" cy="1078991"/>
          </a:xfrm>
        </p:spPr>
        <p:txBody>
          <a:bodyPr>
            <a:normAutofit fontScale="90000"/>
          </a:bodyPr>
          <a:lstStyle/>
          <a:p>
            <a:pPr algn="ctr"/>
            <a:r>
              <a:rPr lang="en-US" b="1" dirty="0">
                <a:latin typeface="Cambria" panose="02040503050406030204" pitchFamily="18" charset="0"/>
                <a:ea typeface="Cambria" panose="02040503050406030204" pitchFamily="18" charset="0"/>
              </a:rPr>
              <a:t>Evaluation Pattern</a:t>
            </a:r>
            <a:endParaRPr lang="en-US" dirty="0"/>
          </a:p>
        </p:txBody>
      </p:sp>
      <p:graphicFrame>
        <p:nvGraphicFramePr>
          <p:cNvPr id="6" name="Content Placeholder 5"/>
          <p:cNvGraphicFramePr>
            <a:graphicFrameLocks noGrp="1"/>
          </p:cNvGraphicFramePr>
          <p:nvPr>
            <p:ph idx="1"/>
            <p:extLst/>
          </p:nvPr>
        </p:nvGraphicFramePr>
        <p:xfrm>
          <a:off x="841248" y="1208690"/>
          <a:ext cx="10643616" cy="5079889"/>
        </p:xfrm>
        <a:graphic>
          <a:graphicData uri="http://schemas.openxmlformats.org/drawingml/2006/table">
            <a:tbl>
              <a:tblPr firstRow="1" firstCol="1" lastRow="1" lastCol="1" bandRow="1" bandCol="1"/>
              <a:tblGrid>
                <a:gridCol w="1245877"/>
                <a:gridCol w="5466753"/>
                <a:gridCol w="1931869"/>
                <a:gridCol w="1999117"/>
              </a:tblGrid>
              <a:tr h="717562">
                <a:tc>
                  <a:txBody>
                    <a:bodyPr/>
                    <a:lstStyle/>
                    <a:p>
                      <a:pPr marL="71120" marR="0">
                        <a:spcBef>
                          <a:spcPts val="20"/>
                        </a:spcBef>
                        <a:spcAft>
                          <a:spcPts val="0"/>
                        </a:spcAft>
                      </a:pPr>
                      <a:r>
                        <a:rPr lang="en-US" sz="2400" b="1" dirty="0">
                          <a:effectLst/>
                          <a:latin typeface="Cambria" panose="02040503050406030204" pitchFamily="18" charset="0"/>
                          <a:ea typeface="Cambria" panose="02040503050406030204" pitchFamily="18" charset="0"/>
                          <a:cs typeface="Times New Roman" panose="02020603050405020304" pitchFamily="18" charset="0"/>
                        </a:rPr>
                        <a:t>Sr. No.</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0">
                        <a:spcBef>
                          <a:spcPts val="20"/>
                        </a:spcBef>
                        <a:spcAft>
                          <a:spcPts val="0"/>
                        </a:spcAft>
                      </a:pPr>
                      <a:r>
                        <a:rPr lang="en-US" sz="2400" b="1">
                          <a:effectLst/>
                          <a:latin typeface="Cambria" panose="02040503050406030204" pitchFamily="18" charset="0"/>
                          <a:ea typeface="Cambria" panose="02040503050406030204" pitchFamily="18" charset="0"/>
                          <a:cs typeface="Times New Roman" panose="02020603050405020304" pitchFamily="18" charset="0"/>
                        </a:rPr>
                        <a:t>Parameters</a:t>
                      </a:r>
                      <a:endParaRPr lang="en-US" sz="24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343535">
                        <a:lnSpc>
                          <a:spcPct val="100000"/>
                        </a:lnSpc>
                        <a:spcBef>
                          <a:spcPts val="60"/>
                        </a:spcBef>
                        <a:spcAft>
                          <a:spcPts val="0"/>
                        </a:spcAft>
                      </a:pPr>
                      <a:r>
                        <a:rPr lang="en-US" sz="2400" b="1" dirty="0">
                          <a:effectLst/>
                          <a:latin typeface="Cambria" panose="02040503050406030204" pitchFamily="18" charset="0"/>
                          <a:ea typeface="Cambria" panose="02040503050406030204" pitchFamily="18" charset="0"/>
                          <a:cs typeface="Times New Roman" panose="02020603050405020304" pitchFamily="18" charset="0"/>
                        </a:rPr>
                        <a:t>Maximum Marks</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marR="454025">
                        <a:lnSpc>
                          <a:spcPct val="100000"/>
                        </a:lnSpc>
                        <a:spcBef>
                          <a:spcPts val="60"/>
                        </a:spcBef>
                        <a:spcAft>
                          <a:spcPts val="0"/>
                        </a:spcAft>
                      </a:pPr>
                      <a:r>
                        <a:rPr lang="en-US" sz="2400" b="1" dirty="0">
                          <a:effectLst/>
                          <a:latin typeface="Cambria" panose="02040503050406030204" pitchFamily="18" charset="0"/>
                          <a:ea typeface="Cambria" panose="02040503050406030204" pitchFamily="18" charset="0"/>
                          <a:cs typeface="Times New Roman" panose="02020603050405020304" pitchFamily="18" charset="0"/>
                        </a:rPr>
                        <a:t>Marks Obtained</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7185">
                <a:tc>
                  <a:txBody>
                    <a:bodyPr/>
                    <a:lstStyle/>
                    <a:p>
                      <a:pPr marL="71120" marR="0">
                        <a:spcBef>
                          <a:spcPts val="3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177165" algn="l">
                        <a:lnSpc>
                          <a:spcPct val="100000"/>
                        </a:lnSpc>
                        <a:spcBef>
                          <a:spcPts val="15"/>
                        </a:spcBef>
                        <a:spcAft>
                          <a:spcPts val="0"/>
                        </a:spcAft>
                      </a:pPr>
                      <a:r>
                        <a:rPr lang="en-US" sz="2400" dirty="0" smtClean="0">
                          <a:effectLst/>
                          <a:latin typeface="Cambria" panose="02040503050406030204" pitchFamily="18" charset="0"/>
                          <a:ea typeface="Cambria" panose="02040503050406030204" pitchFamily="18" charset="0"/>
                          <a:cs typeface="Times New Roman" panose="02020603050405020304" pitchFamily="18" charset="0"/>
                        </a:rPr>
                        <a:t>Worksheet completion including writing learning</a:t>
                      </a:r>
                      <a:r>
                        <a:rPr lang="en-US" sz="2400" baseline="0" dirty="0" smtClean="0">
                          <a:effectLst/>
                          <a:latin typeface="Cambria" panose="02040503050406030204" pitchFamily="18" charset="0"/>
                          <a:ea typeface="Cambria" panose="02040503050406030204" pitchFamily="18" charset="0"/>
                          <a:cs typeface="Times New Roman" panose="02020603050405020304" pitchFamily="18" charset="0"/>
                        </a:rPr>
                        <a:t> </a:t>
                      </a:r>
                      <a:r>
                        <a:rPr lang="en-US" sz="2400" dirty="0" smtClean="0">
                          <a:effectLst/>
                          <a:latin typeface="Cambria" panose="02040503050406030204" pitchFamily="18" charset="0"/>
                          <a:ea typeface="Cambria" panose="02040503050406030204" pitchFamily="18" charset="0"/>
                          <a:cs typeface="Times New Roman" panose="02020603050405020304" pitchFamily="18" charset="0"/>
                        </a:rPr>
                        <a:t>objectives/Outcomes. (To be</a:t>
                      </a:r>
                      <a:r>
                        <a:rPr lang="en-US" sz="2400" baseline="0" dirty="0" smtClean="0">
                          <a:effectLst/>
                          <a:latin typeface="Cambria" panose="02040503050406030204" pitchFamily="18" charset="0"/>
                          <a:ea typeface="Cambria" panose="02040503050406030204" pitchFamily="18" charset="0"/>
                          <a:cs typeface="Times New Roman" panose="02020603050405020304" pitchFamily="18" charset="0"/>
                        </a:rPr>
                        <a:t> </a:t>
                      </a:r>
                      <a:r>
                        <a:rPr lang="en-US" sz="2400" dirty="0" smtClean="0">
                          <a:effectLst/>
                          <a:latin typeface="Cambria" panose="02040503050406030204" pitchFamily="18" charset="0"/>
                          <a:ea typeface="Cambria" panose="02040503050406030204" pitchFamily="18" charset="0"/>
                          <a:cs typeface="Times New Roman" panose="02020603050405020304" pitchFamily="18" charset="0"/>
                        </a:rPr>
                        <a:t>submitted at the end of the day)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0">
                        <a:spcBef>
                          <a:spcPts val="30"/>
                        </a:spcBef>
                        <a:spcAft>
                          <a:spcPts val="0"/>
                        </a:spcAft>
                      </a:pPr>
                      <a:r>
                        <a:rPr lang="en-US" sz="2400" dirty="0" smtClean="0">
                          <a:effectLst/>
                          <a:latin typeface="Cambria" panose="02040503050406030204" pitchFamily="18" charset="0"/>
                          <a:ea typeface="Cambria" panose="02040503050406030204" pitchFamily="18" charset="0"/>
                          <a:cs typeface="Times New Roman" panose="02020603050405020304" pitchFamily="18" charset="0"/>
                        </a:rPr>
                        <a:t>10</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8595">
                <a:tc>
                  <a:txBody>
                    <a:bodyPr/>
                    <a:lstStyle/>
                    <a:p>
                      <a:pPr marL="71120" marR="0">
                        <a:spcBef>
                          <a:spcPts val="3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0" algn="l">
                        <a:lnSpc>
                          <a:spcPct val="100000"/>
                        </a:lnSpc>
                        <a:spcBef>
                          <a:spcPts val="5"/>
                        </a:spcBef>
                        <a:spcAft>
                          <a:spcPts val="0"/>
                        </a:spcAft>
                      </a:pPr>
                      <a:r>
                        <a:rPr lang="en-US" sz="2400" dirty="0" smtClean="0">
                          <a:effectLst/>
                          <a:latin typeface="Cambria" panose="02040503050406030204" pitchFamily="18" charset="0"/>
                          <a:ea typeface="Cambria" panose="02040503050406030204" pitchFamily="18" charset="0"/>
                          <a:cs typeface="Times New Roman" panose="02020603050405020304" pitchFamily="18" charset="0"/>
                        </a:rPr>
                        <a:t>Post Lab Quiz Result.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0">
                        <a:spcBef>
                          <a:spcPts val="30"/>
                        </a:spcBef>
                        <a:spcAft>
                          <a:spcPts val="0"/>
                        </a:spcAft>
                      </a:pPr>
                      <a:r>
                        <a:rPr lang="en-US" sz="2400" dirty="0" smtClean="0">
                          <a:effectLst/>
                          <a:latin typeface="Cambria" panose="02040503050406030204" pitchFamily="18" charset="0"/>
                          <a:ea typeface="Cambria" panose="02040503050406030204" pitchFamily="18" charset="0"/>
                          <a:cs typeface="Times New Roman" panose="02020603050405020304" pitchFamily="18" charset="0"/>
                        </a:rPr>
                        <a:t>5</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119">
                <a:tc>
                  <a:txBody>
                    <a:bodyPr/>
                    <a:lstStyle/>
                    <a:p>
                      <a:pPr marL="71120" marR="0">
                        <a:spcBef>
                          <a:spcPts val="2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0">
                        <a:spcBef>
                          <a:spcPts val="20"/>
                        </a:spcBef>
                        <a:spcAft>
                          <a:spcPts val="0"/>
                        </a:spcAft>
                      </a:pPr>
                      <a:r>
                        <a:rPr lang="en-US" sz="2400" dirty="0" smtClean="0">
                          <a:latin typeface="Cambria" panose="02040503050406030204" pitchFamily="18" charset="0"/>
                          <a:ea typeface="Cambria" panose="02040503050406030204" pitchFamily="18" charset="0"/>
                        </a:rPr>
                        <a:t>Student Engagement in</a:t>
                      </a:r>
                      <a:r>
                        <a:rPr lang="en-US" sz="2400" baseline="0" dirty="0" smtClean="0">
                          <a:latin typeface="Cambria" panose="02040503050406030204" pitchFamily="18" charset="0"/>
                          <a:ea typeface="Cambria" panose="02040503050406030204" pitchFamily="18" charset="0"/>
                        </a:rPr>
                        <a:t> </a:t>
                      </a:r>
                      <a:r>
                        <a:rPr lang="en-US" sz="2400" dirty="0" smtClean="0">
                          <a:latin typeface="Cambria" panose="02040503050406030204" pitchFamily="18" charset="0"/>
                          <a:ea typeface="Cambria" panose="02040503050406030204" pitchFamily="18" charset="0"/>
                        </a:rPr>
                        <a:t>Simulation/Demonstration/Performance and Controls/Pre-Lab Questions. </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0">
                        <a:spcBef>
                          <a:spcPts val="2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002">
                <a:tc>
                  <a:txBody>
                    <a:bodyPr/>
                    <a:lstStyle/>
                    <a:p>
                      <a:pPr marL="71120" marR="0">
                        <a:spcBef>
                          <a:spcPts val="2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0">
                        <a:spcBef>
                          <a:spcPts val="2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Total Marks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0">
                        <a:spcBef>
                          <a:spcPts val="2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2</a:t>
                      </a:r>
                      <a:r>
                        <a:rPr lang="en-US" sz="2400" dirty="0" smtClean="0">
                          <a:effectLst/>
                          <a:latin typeface="Cambria" panose="02040503050406030204" pitchFamily="18" charset="0"/>
                          <a:ea typeface="Cambria" panose="02040503050406030204" pitchFamily="18" charset="0"/>
                          <a:cs typeface="Times New Roman" panose="02020603050405020304" pitchFamily="18" charset="0"/>
                        </a:rPr>
                        <a:t>0</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212">
                <a:tc>
                  <a:txBody>
                    <a:bodyPr/>
                    <a:lstStyle/>
                    <a:p>
                      <a:pPr marL="71120" marR="0">
                        <a:spcBef>
                          <a:spcPts val="2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0">
                        <a:spcBef>
                          <a:spcPts val="2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Teacher’s Signature (with date)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bl>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xmlns="" val="363917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396" y="457200"/>
            <a:ext cx="4497049" cy="667062"/>
          </a:xfrm>
        </p:spPr>
        <p:txBody>
          <a:bodyPr>
            <a:noAutofit/>
          </a:bodyPr>
          <a:lstStyle/>
          <a:p>
            <a:pPr algn="ctr"/>
            <a:r>
              <a:rPr lang="en-US" sz="4400" b="1" dirty="0" smtClean="0">
                <a:latin typeface="Cambria" panose="02040503050406030204" pitchFamily="18" charset="0"/>
                <a:ea typeface="Cambria" panose="02040503050406030204" pitchFamily="18" charset="0"/>
              </a:rPr>
              <a:t>References</a:t>
            </a:r>
            <a:endParaRPr lang="en-US" sz="4400" b="1" dirty="0">
              <a:latin typeface="Cambria" panose="02040503050406030204" pitchFamily="18" charset="0"/>
              <a:ea typeface="Cambria" panose="02040503050406030204" pitchFamily="18" charset="0"/>
            </a:endParaRPr>
          </a:p>
        </p:txBody>
      </p:sp>
      <p:sp>
        <p:nvSpPr>
          <p:cNvPr id="4" name="Text Placeholder 3"/>
          <p:cNvSpPr>
            <a:spLocks noGrp="1"/>
          </p:cNvSpPr>
          <p:nvPr>
            <p:ph type="body" sz="half" idx="2"/>
          </p:nvPr>
        </p:nvSpPr>
        <p:spPr>
          <a:xfrm>
            <a:off x="837127" y="1389888"/>
            <a:ext cx="10227114" cy="3323780"/>
          </a:xfrm>
        </p:spPr>
        <p:txBody>
          <a:bodyPr>
            <a:normAutofit/>
          </a:bodyPr>
          <a:lstStyle/>
          <a:p>
            <a:r>
              <a:rPr lang="en-IN" sz="2000" dirty="0" smtClean="0">
                <a:latin typeface="Cambria" panose="02040503050406030204" pitchFamily="18" charset="0"/>
                <a:ea typeface="Cambria" panose="02040503050406030204" pitchFamily="18" charset="0"/>
                <a:cs typeface="Times New Roman" panose="02020603050405020304" pitchFamily="18" charset="0"/>
              </a:rPr>
              <a:t>[1]  </a:t>
            </a:r>
            <a:r>
              <a:rPr lang="en-US" sz="2000" dirty="0" smtClean="0">
                <a:latin typeface="Cambria" panose="02040503050406030204" pitchFamily="18" charset="0"/>
                <a:ea typeface="Cambria" panose="02040503050406030204" pitchFamily="18" charset="0"/>
                <a:hlinkClick r:id="rId2"/>
              </a:rPr>
              <a:t>https://images.app.goo.gl/onXTfVDfo1WiwTcK9</a:t>
            </a:r>
            <a:endParaRPr lang="en-IN" sz="2000" dirty="0" smtClean="0">
              <a:latin typeface="Cambria" panose="02040503050406030204" pitchFamily="18" charset="0"/>
              <a:ea typeface="Cambria" panose="02040503050406030204" pitchFamily="18" charset="0"/>
              <a:hlinkClick r:id="rId3"/>
            </a:endParaRPr>
          </a:p>
          <a:p>
            <a:r>
              <a:rPr lang="en-IN" sz="2000" dirty="0" smtClean="0">
                <a:latin typeface="Cambria" panose="02040503050406030204" pitchFamily="18" charset="0"/>
                <a:ea typeface="Cambria" panose="02040503050406030204" pitchFamily="18" charset="0"/>
                <a:cs typeface="Times New Roman" panose="02020603050405020304" pitchFamily="18" charset="0"/>
              </a:rPr>
              <a:t>[2] </a:t>
            </a:r>
            <a:r>
              <a:rPr lang="en-US" sz="2000" dirty="0" smtClean="0">
                <a:latin typeface="Cambria" panose="02040503050406030204" pitchFamily="18" charset="0"/>
                <a:ea typeface="Cambria" panose="02040503050406030204" pitchFamily="18" charset="0"/>
                <a:hlinkClick r:id="rId3"/>
              </a:rPr>
              <a:t>  https://in.pinterest.com/pin/842243567793191631/</a:t>
            </a:r>
            <a:endParaRPr lang="en-US" sz="2000" dirty="0" smtClean="0">
              <a:latin typeface="Cambria" panose="02040503050406030204" pitchFamily="18" charset="0"/>
              <a:ea typeface="Cambria" panose="02040503050406030204" pitchFamily="18" charset="0"/>
            </a:endParaRPr>
          </a:p>
          <a:p>
            <a:r>
              <a:rPr lang="en-US" sz="2000" dirty="0" smtClean="0">
                <a:latin typeface="Cambria" panose="02040503050406030204" pitchFamily="18" charset="0"/>
                <a:ea typeface="Cambria" panose="02040503050406030204" pitchFamily="18" charset="0"/>
              </a:rPr>
              <a:t>[</a:t>
            </a:r>
            <a:r>
              <a:rPr lang="en-US" sz="2000" dirty="0" smtClean="0">
                <a:latin typeface="Cambria" panose="02040503050406030204" pitchFamily="18" charset="0"/>
                <a:ea typeface="Cambria" panose="02040503050406030204" pitchFamily="18" charset="0"/>
              </a:rPr>
              <a:t>3</a:t>
            </a:r>
            <a:r>
              <a:rPr lang="en-US" sz="2000" dirty="0" smtClean="0">
                <a:latin typeface="Cambria" panose="02040503050406030204" pitchFamily="18" charset="0"/>
                <a:ea typeface="Cambria" panose="02040503050406030204" pitchFamily="18" charset="0"/>
              </a:rPr>
              <a:t>] </a:t>
            </a:r>
            <a:r>
              <a:rPr lang="en-US" sz="2000" dirty="0">
                <a:hlinkClick r:id="rId4"/>
              </a:rPr>
              <a:t>http://</a:t>
            </a:r>
            <a:r>
              <a:rPr lang="en-US" sz="2000" dirty="0" smtClean="0">
                <a:hlinkClick r:id="rId4"/>
              </a:rPr>
              <a:t>bestoinstruments.com/product/01598.jpg</a:t>
            </a:r>
            <a:endParaRPr lang="en-US" sz="2000" dirty="0" smtClean="0"/>
          </a:p>
          <a:p>
            <a:pPr algn="just"/>
            <a:r>
              <a:rPr lang="en-IN" sz="2000" dirty="0" smtClean="0">
                <a:latin typeface="Cambria" panose="02040503050406030204" pitchFamily="18" charset="0"/>
                <a:ea typeface="Cambria" panose="02040503050406030204" pitchFamily="18" charset="0"/>
              </a:rPr>
              <a:t>[4]</a:t>
            </a:r>
            <a:r>
              <a:rPr lang="en-US" sz="2000" dirty="0" smtClean="0">
                <a:hlinkClick r:id="rId5"/>
              </a:rPr>
              <a:t>https</a:t>
            </a:r>
            <a:r>
              <a:rPr lang="en-US" sz="2000" dirty="0">
                <a:hlinkClick r:id="rId5"/>
              </a:rPr>
              <a:t>://</a:t>
            </a:r>
            <a:r>
              <a:rPr lang="en-US" sz="2000" dirty="0" smtClean="0">
                <a:hlinkClick r:id="rId5"/>
              </a:rPr>
              <a:t>www.researchgate.net/publication/322992337_Introduction_of_ultrasonic_interfero         meter_and_experimental_techniques_for_determination_of_ultrasonic_velocity_density_viscosity_and_various_thermodynamic_parameters</a:t>
            </a:r>
            <a:endParaRPr lang="en-US" sz="2000" dirty="0" smtClean="0"/>
          </a:p>
          <a:p>
            <a:pPr algn="just"/>
            <a:r>
              <a:rPr lang="en-US" sz="2000" dirty="0" smtClean="0"/>
              <a:t>[5] </a:t>
            </a:r>
            <a:r>
              <a:rPr lang="en-US" sz="2000" dirty="0">
                <a:hlinkClick r:id="rId6"/>
              </a:rPr>
              <a:t>https://</a:t>
            </a:r>
            <a:r>
              <a:rPr lang="en-US" sz="2000" dirty="0" smtClean="0">
                <a:hlinkClick r:id="rId6"/>
              </a:rPr>
              <a:t>youtu.be/MD_zkNzF3eA</a:t>
            </a:r>
            <a:r>
              <a:rPr lang="en-US" sz="2000" dirty="0" smtClean="0"/>
              <a:t> </a:t>
            </a:r>
          </a:p>
          <a:p>
            <a:endParaRPr lang="en-US" sz="2400" b="1" dirty="0" smtClean="0">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xmlns="" val="21013557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4059142145"/>
                </p:ext>
              </p:extLst>
            </p:nvPr>
          </p:nvGraphicFramePr>
          <p:xfrm>
            <a:off x="100420" y="236973"/>
            <a:ext cx="183878" cy="183422"/>
          </p:xfrm>
          <a:graphic>
            <a:graphicData uri="http://schemas.openxmlformats.org/presentationml/2006/ole">
              <p:oleObj spid="_x0000_s9369" name="CorelDRAW" r:id="rId3" imgW="2169000" imgH="2169360" progId="">
                <p:embed/>
              </p:oleObj>
            </a:graphicData>
          </a:graphic>
        </p:graphicFrame>
      </p:grpSp>
      <p:sp>
        <p:nvSpPr>
          <p:cNvPr id="2" name="Rectangle 1"/>
          <p:cNvSpPr/>
          <p:nvPr/>
        </p:nvSpPr>
        <p:spPr>
          <a:xfrm>
            <a:off x="4114005" y="5394447"/>
            <a:ext cx="2161169" cy="646331"/>
          </a:xfrm>
          <a:prstGeom prst="rect">
            <a:avLst/>
          </a:prstGeom>
        </p:spPr>
        <p:txBody>
          <a:bodyPr wrap="non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a:t>
            </a:r>
            <a:r>
              <a:rPr lang="en-US" dirty="0" smtClean="0">
                <a:latin typeface="Casper" panose="02000506000000020004" pitchFamily="2" charset="0"/>
                <a:cs typeface="Segoe UI" panose="020B0502040204020203" pitchFamily="34" charset="0"/>
              </a:rPr>
              <a:t>jagdeep.uis@cumail.in </a:t>
            </a:r>
            <a:endParaRPr lang="en-US" dirty="0"/>
          </a:p>
        </p:txBody>
      </p:sp>
    </p:spTree>
    <p:extLst>
      <p:ext uri="{BB962C8B-B14F-4D97-AF65-F5344CB8AC3E}">
        <p14:creationId xmlns:p14="http://schemas.microsoft.com/office/powerpoint/2010/main" xmlns="" val="2656501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8" name="Title 7"/>
          <p:cNvSpPr txBox="1">
            <a:spLocks noGrp="1" noChangeArrowheads="1"/>
          </p:cNvSpPr>
          <p:nvPr>
            <p:ph type="title"/>
          </p:nvPr>
        </p:nvSpPr>
        <p:spPr bwMode="auto">
          <a:xfrm>
            <a:off x="-287717" y="1297692"/>
            <a:ext cx="4456567" cy="13280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a:ea typeface="Karla" pitchFamily="2" charset="0"/>
                <a:cs typeface="Karla" pitchFamily="2" charset="0"/>
              </a:rPr>
              <a:t/>
            </a:r>
            <a:br>
              <a:rPr lang="en-US" sz="4400" b="1" dirty="0">
                <a:latin typeface="Casper Bold"/>
                <a:ea typeface="Karla" pitchFamily="2" charset="0"/>
                <a:cs typeface="Karla" pitchFamily="2" charset="0"/>
              </a:rPr>
            </a:br>
            <a:endParaRPr lang="en-US" sz="4400" dirty="0">
              <a:latin typeface="Casper Bold"/>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030311" y="1429553"/>
            <a:ext cx="7199289" cy="3785652"/>
          </a:xfrm>
          <a:prstGeom prst="rect">
            <a:avLst/>
          </a:prstGeom>
        </p:spPr>
        <p:txBody>
          <a:bodyPr wrap="square">
            <a:spAutoFit/>
          </a:bodyPr>
          <a:lstStyle/>
          <a:p>
            <a:endParaRPr lang="en-US" sz="2400" dirty="0"/>
          </a:p>
          <a:p>
            <a:pPr marL="342900" lvl="0" indent="-342900" algn="just">
              <a:lnSpc>
                <a:spcPct val="150000"/>
              </a:lnSpc>
              <a:buFont typeface="Arial" panose="020B0604020202020204" pitchFamily="34" charset="0"/>
              <a:buChar char="•"/>
            </a:pPr>
            <a:r>
              <a:rPr lang="en-IN" sz="2400" dirty="0">
                <a:latin typeface="Cambria" panose="02040503050406030204" pitchFamily="18" charset="0"/>
                <a:ea typeface="Cambria" panose="02040503050406030204" pitchFamily="18" charset="0"/>
              </a:rPr>
              <a:t>To train engineering students in </a:t>
            </a:r>
            <a:r>
              <a:rPr lang="en-IN" sz="2400" dirty="0" smtClean="0">
                <a:latin typeface="Cambria" panose="02040503050406030204" pitchFamily="18" charset="0"/>
                <a:ea typeface="Cambria" panose="02040503050406030204" pitchFamily="18" charset="0"/>
              </a:rPr>
              <a:t>basics </a:t>
            </a:r>
            <a:r>
              <a:rPr lang="en-IN" sz="2400" dirty="0">
                <a:latin typeface="Cambria" panose="02040503050406030204" pitchFamily="18" charset="0"/>
                <a:ea typeface="Cambria" panose="02040503050406030204" pitchFamily="18" charset="0"/>
              </a:rPr>
              <a:t>of measurements and the instruments.</a:t>
            </a:r>
            <a:endParaRPr lang="en-US" sz="2400" dirty="0">
              <a:latin typeface="Cambria" panose="02040503050406030204" pitchFamily="18" charset="0"/>
              <a:ea typeface="Cambria" panose="02040503050406030204" pitchFamily="18" charset="0"/>
            </a:endParaRPr>
          </a:p>
          <a:p>
            <a:pPr marL="342900" lvl="0" indent="-342900" algn="just">
              <a:lnSpc>
                <a:spcPct val="150000"/>
              </a:lnSpc>
              <a:buFont typeface="Arial" panose="020B0604020202020204" pitchFamily="34" charset="0"/>
              <a:buChar char="•"/>
            </a:pPr>
            <a:r>
              <a:rPr lang="en-IN" sz="2400" dirty="0">
                <a:latin typeface="Cambria" panose="02040503050406030204" pitchFamily="18" charset="0"/>
                <a:ea typeface="Cambria" panose="02040503050406030204" pitchFamily="18" charset="0"/>
              </a:rPr>
              <a:t>To give practical training on basic Physics experiments which are useful to engineers.</a:t>
            </a:r>
            <a:endParaRPr lang="en-US" sz="2400" dirty="0">
              <a:latin typeface="Cambria" panose="02040503050406030204" pitchFamily="18" charset="0"/>
              <a:ea typeface="Cambria" panose="02040503050406030204" pitchFamily="18" charset="0"/>
            </a:endParaRPr>
          </a:p>
          <a:p>
            <a:pPr marL="342900" lvl="0" indent="-342900" algn="just">
              <a:lnSpc>
                <a:spcPct val="150000"/>
              </a:lnSpc>
              <a:buFont typeface="Arial" panose="020B0604020202020204" pitchFamily="34" charset="0"/>
              <a:buChar char="•"/>
            </a:pPr>
            <a:r>
              <a:rPr lang="en-IN" sz="2400" dirty="0">
                <a:latin typeface="Cambria" panose="02040503050406030204" pitchFamily="18" charset="0"/>
                <a:ea typeface="Cambria" panose="02040503050406030204" pitchFamily="18" charset="0"/>
              </a:rPr>
              <a:t> </a:t>
            </a:r>
            <a:r>
              <a:rPr lang="en-IN" sz="2400" dirty="0" smtClean="0">
                <a:latin typeface="Cambria" panose="02040503050406030204" pitchFamily="18" charset="0"/>
                <a:ea typeface="Cambria" panose="02040503050406030204" pitchFamily="18" charset="0"/>
              </a:rPr>
              <a:t>To </a:t>
            </a:r>
            <a:r>
              <a:rPr lang="en-IN" sz="2400" dirty="0">
                <a:latin typeface="Cambria" panose="02040503050406030204" pitchFamily="18" charset="0"/>
                <a:ea typeface="Cambria" panose="02040503050406030204" pitchFamily="18" charset="0"/>
              </a:rPr>
              <a:t>equip the students with practical knowledge in electronics and optics.</a:t>
            </a:r>
            <a:endParaRPr lang="en-US" sz="2400" dirty="0">
              <a:latin typeface="Cambria" panose="02040503050406030204" pitchFamily="18" charset="0"/>
              <a:ea typeface="Cambria" panose="02040503050406030204" pitchFamily="18" charset="0"/>
            </a:endParaRPr>
          </a:p>
        </p:txBody>
      </p:sp>
      <p:sp>
        <p:nvSpPr>
          <p:cNvPr id="4" name="TextBox 3"/>
          <p:cNvSpPr txBox="1"/>
          <p:nvPr/>
        </p:nvSpPr>
        <p:spPr>
          <a:xfrm>
            <a:off x="2347416" y="423081"/>
            <a:ext cx="6741994" cy="1446550"/>
          </a:xfrm>
          <a:prstGeom prst="rect">
            <a:avLst/>
          </a:prstGeom>
          <a:noFill/>
        </p:spPr>
        <p:txBody>
          <a:bodyPr wrap="square" rtlCol="0">
            <a:spAutoFit/>
          </a:bodyPr>
          <a:lstStyle/>
          <a:p>
            <a:r>
              <a:rPr lang="en-IN" sz="4400" b="1" dirty="0">
                <a:latin typeface="Cambria" panose="02040503050406030204" pitchFamily="18" charset="0"/>
                <a:ea typeface="Cambria" panose="02040503050406030204" pitchFamily="18" charset="0"/>
              </a:rPr>
              <a:t>COURSE OBJECTIVES</a:t>
            </a:r>
            <a:endParaRPr lang="en-US" sz="4400" dirty="0">
              <a:latin typeface="Cambria" panose="02040503050406030204" pitchFamily="18" charset="0"/>
              <a:ea typeface="Cambria" panose="02040503050406030204" pitchFamily="18" charset="0"/>
            </a:endParaRPr>
          </a:p>
          <a:p>
            <a:endParaRPr lang="en-US" sz="4400" dirty="0">
              <a:latin typeface="Cambria" panose="02040503050406030204" pitchFamily="18" charset="0"/>
              <a:ea typeface="Cambria" panose="02040503050406030204" pitchFamily="18" charset="0"/>
            </a:endParaRPr>
          </a:p>
        </p:txBody>
      </p:sp>
      <p:pic>
        <p:nvPicPr>
          <p:cNvPr id="7" name="Picture 6" descr="images.jpg"/>
          <p:cNvPicPr>
            <a:picLocks noChangeAspect="1"/>
          </p:cNvPicPr>
          <p:nvPr/>
        </p:nvPicPr>
        <p:blipFill>
          <a:blip r:embed="rId2"/>
          <a:stretch>
            <a:fillRect/>
          </a:stretch>
        </p:blipFill>
        <p:spPr>
          <a:xfrm>
            <a:off x="8739957" y="1593670"/>
            <a:ext cx="2990489" cy="3331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9261566" y="5421086"/>
            <a:ext cx="1267097" cy="369332"/>
          </a:xfrm>
          <a:prstGeom prst="rect">
            <a:avLst/>
          </a:prstGeom>
          <a:noFill/>
        </p:spPr>
        <p:txBody>
          <a:bodyPr wrap="square" rtlCol="0">
            <a:spAutoFit/>
          </a:bodyPr>
          <a:lstStyle/>
          <a:p>
            <a:r>
              <a:rPr lang="en-US" dirty="0" smtClean="0"/>
              <a:t>Figure 1 [1]</a:t>
            </a:r>
            <a:endParaRPr lang="en-US" dirty="0"/>
          </a:p>
        </p:txBody>
      </p:sp>
    </p:spTree>
    <p:extLst>
      <p:ext uri="{BB962C8B-B14F-4D97-AF65-F5344CB8AC3E}">
        <p14:creationId xmlns="" xmlns:p14="http://schemas.microsoft.com/office/powerpoint/2010/main" val="956549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a:p>
        </p:txBody>
      </p:sp>
      <p:graphicFrame>
        <p:nvGraphicFramePr>
          <p:cNvPr id="6" name="Table 5"/>
          <p:cNvGraphicFramePr>
            <a:graphicFrameLocks noGrp="1"/>
          </p:cNvGraphicFramePr>
          <p:nvPr>
            <p:extLst/>
          </p:nvPr>
        </p:nvGraphicFramePr>
        <p:xfrm>
          <a:off x="0" y="1115569"/>
          <a:ext cx="7219478" cy="5742431"/>
        </p:xfrm>
        <a:graphic>
          <a:graphicData uri="http://schemas.openxmlformats.org/drawingml/2006/table">
            <a:tbl>
              <a:tblPr firstRow="1" firstCol="1" bandRow="1">
                <a:tableStyleId>{5940675A-B579-460E-94D1-54222C63F5DA}</a:tableStyleId>
              </a:tblPr>
              <a:tblGrid>
                <a:gridCol w="1090071"/>
                <a:gridCol w="4812914"/>
                <a:gridCol w="1316493"/>
              </a:tblGrid>
              <a:tr h="950865">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rPr>
                        <a:t>CO Number</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rPr>
                        <a:t>Title </a:t>
                      </a:r>
                      <a:endParaRPr lang="en-US" sz="1800" b="0" dirty="0" smtClean="0">
                        <a:effectLst/>
                        <a:latin typeface="Cambria" panose="02040503050406030204" pitchFamily="18" charset="0"/>
                        <a:ea typeface="Cambria" panose="02040503050406030204" pitchFamily="18" charset="0"/>
                      </a:endParaRPr>
                    </a:p>
                    <a:p>
                      <a:pPr marL="0" marR="0">
                        <a:lnSpc>
                          <a:spcPct val="115000"/>
                        </a:lnSpc>
                        <a:spcBef>
                          <a:spcPts val="0"/>
                        </a:spcBef>
                        <a:spcAft>
                          <a:spcPts val="0"/>
                        </a:spcAft>
                      </a:pPr>
                      <a:r>
                        <a:rPr lang="en-IN" sz="1800" kern="1200" dirty="0" smtClean="0">
                          <a:solidFill>
                            <a:schemeClr val="tx1"/>
                          </a:solidFill>
                          <a:effectLst/>
                          <a:latin typeface="Cambria" panose="02040503050406030204" pitchFamily="18" charset="0"/>
                          <a:ea typeface="Cambria" panose="02040503050406030204" pitchFamily="18" charset="0"/>
                          <a:cs typeface="+mn-cs"/>
                        </a:rPr>
                        <a:t>On completion of this course, the students are expected to learn</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rPr>
                        <a:t>Level </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r h="1208595">
                <a:tc>
                  <a:txBody>
                    <a:bodyPr/>
                    <a:lstStyle/>
                    <a:p>
                      <a:pPr marL="0" marR="0">
                        <a:lnSpc>
                          <a:spcPct val="115000"/>
                        </a:lnSpc>
                        <a:spcBef>
                          <a:spcPts val="0"/>
                        </a:spcBef>
                        <a:spcAft>
                          <a:spcPts val="0"/>
                        </a:spcAft>
                      </a:pPr>
                      <a:r>
                        <a:rPr lang="en-US" sz="1800" b="0" dirty="0" smtClean="0">
                          <a:solidFill>
                            <a:schemeClr val="tx1"/>
                          </a:solidFill>
                          <a:effectLst/>
                          <a:latin typeface="Cambria" panose="02040503050406030204" pitchFamily="18" charset="0"/>
                          <a:ea typeface="Cambria" panose="02040503050406030204" pitchFamily="18" charset="0"/>
                        </a:rPr>
                        <a:t>CO1</a:t>
                      </a:r>
                      <a:endParaRPr lang="en-US"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vl="0" indent="0" algn="just">
                        <a:buFont typeface="+mj-lt"/>
                        <a:buNone/>
                      </a:pPr>
                      <a:r>
                        <a:rPr lang="en-US" sz="1800" dirty="0" smtClean="0">
                          <a:solidFill>
                            <a:srgbClr val="000000"/>
                          </a:solidFill>
                          <a:effectLst/>
                          <a:latin typeface="Cambria" panose="02040503050406030204" pitchFamily="18" charset="0"/>
                          <a:ea typeface="Cambria" panose="02040503050406030204" pitchFamily="18" charset="0"/>
                        </a:rPr>
                        <a:t>It will provide the modest experience that allows students to develop and improve their experimental skills and develop ability to analyze data.</a:t>
                      </a:r>
                      <a:endParaRPr lang="en-US" sz="1800" dirty="0" smtClean="0">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nSpc>
                          <a:spcPct val="115000"/>
                        </a:lnSpc>
                        <a:spcBef>
                          <a:spcPts val="0"/>
                        </a:spcBef>
                        <a:spcAft>
                          <a:spcPts val="0"/>
                        </a:spcAft>
                      </a:pPr>
                      <a:r>
                        <a:rPr lang="en-US" sz="1800" b="0" dirty="0" smtClean="0">
                          <a:effectLst/>
                          <a:latin typeface="Cambria" panose="02040503050406030204" pitchFamily="18" charset="0"/>
                          <a:ea typeface="Cambria" panose="02040503050406030204" pitchFamily="18" charset="0"/>
                        </a:rPr>
                        <a:t>Understand</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rPr>
                        <a:t>Applying </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Analyze</a:t>
                      </a:r>
                    </a:p>
                  </a:txBody>
                  <a:tcPr marL="68580" marR="68580" marT="0" marB="0"/>
                </a:tc>
              </a:tr>
              <a:tr h="1929292">
                <a:tc>
                  <a:txBody>
                    <a:bodyPr/>
                    <a:lstStyle/>
                    <a:p>
                      <a:pPr marL="0" marR="0">
                        <a:lnSpc>
                          <a:spcPct val="115000"/>
                        </a:lnSpc>
                        <a:spcBef>
                          <a:spcPts val="0"/>
                        </a:spcBef>
                        <a:spcAft>
                          <a:spcPts val="0"/>
                        </a:spcAft>
                      </a:pPr>
                      <a:r>
                        <a:rPr lang="en-US" sz="1800" b="0" dirty="0" smtClean="0">
                          <a:effectLst/>
                          <a:latin typeface="Cambria" panose="02040503050406030204" pitchFamily="18" charset="0"/>
                          <a:ea typeface="Cambria" panose="02040503050406030204" pitchFamily="18" charset="0"/>
                        </a:rPr>
                        <a:t>CO2</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vl="0" indent="0" algn="just">
                        <a:buFont typeface="+mj-lt"/>
                        <a:buNone/>
                      </a:pPr>
                      <a:r>
                        <a:rPr lang="en-US" sz="1800" dirty="0" smtClean="0">
                          <a:effectLst/>
                          <a:latin typeface="Cambria" panose="02040503050406030204" pitchFamily="18" charset="0"/>
                          <a:ea typeface="Cambria" panose="02040503050406030204" pitchFamily="18" charset="0"/>
                        </a:rPr>
                        <a:t>Ability to demonstrate the practical skill on measurements and instrumentation techniques of some Physics experiments. Students will develop the ability to use appropriate physical concepts to obtain quantitative solutions to problems in physics.</a:t>
                      </a:r>
                    </a:p>
                    <a:p>
                      <a:pPr marL="0" marR="0" lvl="0" indent="0" algn="just">
                        <a:buFont typeface="+mj-lt"/>
                        <a:buNone/>
                      </a:pPr>
                      <a:endParaRPr lang="en-US" sz="1800" dirty="0">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nSpc>
                          <a:spcPct val="115000"/>
                        </a:lnSpc>
                        <a:spcBef>
                          <a:spcPts val="0"/>
                        </a:spcBef>
                        <a:spcAft>
                          <a:spcPts val="0"/>
                        </a:spcAft>
                      </a:pPr>
                      <a:r>
                        <a:rPr lang="en-US" sz="1800" b="0" dirty="0">
                          <a:effectLst/>
                          <a:latin typeface="Cambria" panose="02040503050406030204" pitchFamily="18" charset="0"/>
                          <a:ea typeface="Cambria" panose="02040503050406030204" pitchFamily="18" charset="0"/>
                        </a:rPr>
                        <a:t>Understand</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rPr>
                        <a:t>Applying </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Analyze</a:t>
                      </a:r>
                    </a:p>
                  </a:txBody>
                  <a:tcPr marL="68580" marR="68580" marT="0" marB="0"/>
                </a:tc>
              </a:tr>
              <a:tr h="1653679">
                <a:tc>
                  <a:txBody>
                    <a:bodyPr/>
                    <a:lstStyle/>
                    <a:p>
                      <a:pPr marL="0" marR="0">
                        <a:lnSpc>
                          <a:spcPct val="115000"/>
                        </a:lnSpc>
                        <a:spcBef>
                          <a:spcPts val="0"/>
                        </a:spcBef>
                        <a:spcAft>
                          <a:spcPts val="0"/>
                        </a:spcAft>
                      </a:pPr>
                      <a:r>
                        <a:rPr lang="en-US" sz="1800" b="0" dirty="0" smtClean="0">
                          <a:effectLst/>
                          <a:latin typeface="Cambria" panose="02040503050406030204" pitchFamily="18" charset="0"/>
                          <a:ea typeface="Cambria" panose="02040503050406030204" pitchFamily="18" charset="0"/>
                        </a:rPr>
                        <a:t>CO3</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vl="0" indent="0" algn="just">
                        <a:buFont typeface="+mj-lt"/>
                        <a:buNone/>
                      </a:pPr>
                      <a:r>
                        <a:rPr lang="en-US" sz="1800" dirty="0" smtClean="0">
                          <a:solidFill>
                            <a:srgbClr val="1A1A1A"/>
                          </a:solidFill>
                          <a:effectLst/>
                          <a:latin typeface="Cambria" panose="02040503050406030204" pitchFamily="18" charset="0"/>
                          <a:ea typeface="Cambria" panose="02040503050406030204" pitchFamily="18" charset="0"/>
                        </a:rPr>
                        <a:t>Students will demonstrate basic experimental skills by setting up laboratory equipment safely and efficiently, plan and carry out experimental procedures, and report verbally and in written language the results of the experiment. </a:t>
                      </a:r>
                      <a:endParaRPr lang="en-US" sz="1800" dirty="0">
                        <a:effectLst/>
                        <a:latin typeface="Cambria" panose="02040503050406030204" pitchFamily="18" charset="0"/>
                        <a:ea typeface="Cambria" panose="02040503050406030204" pitchFamily="18" charset="0"/>
                      </a:endParaRPr>
                    </a:p>
                  </a:txBody>
                  <a:tcPr marL="68580" marR="68580" marT="0" marB="0" anchor="ctr"/>
                </a:tc>
                <a:tc>
                  <a:txBody>
                    <a:bodyPr/>
                    <a:lstStyle/>
                    <a:p>
                      <a:pPr marL="0" marR="0">
                        <a:lnSpc>
                          <a:spcPct val="115000"/>
                        </a:lnSpc>
                        <a:spcBef>
                          <a:spcPts val="0"/>
                        </a:spcBef>
                        <a:spcAft>
                          <a:spcPts val="0"/>
                        </a:spcAft>
                      </a:pPr>
                      <a:r>
                        <a:rPr lang="en-US" sz="1800" b="0" dirty="0" smtClean="0">
                          <a:effectLst/>
                          <a:latin typeface="Cambria" panose="02040503050406030204" pitchFamily="18" charset="0"/>
                          <a:ea typeface="Cambria" panose="02040503050406030204" pitchFamily="18" charset="0"/>
                        </a:rPr>
                        <a:t>Understand</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rPr>
                        <a:t>Applying </a:t>
                      </a:r>
                    </a:p>
                    <a:p>
                      <a:pPr marL="0" marR="0" indent="0" algn="l" defTabSz="914400" rtl="0" eaLnBrk="1" fontAlgn="auto" latinLnBrk="0" hangingPunct="1">
                        <a:lnSpc>
                          <a:spcPct val="115000"/>
                        </a:lnSpc>
                        <a:spcBef>
                          <a:spcPts val="0"/>
                        </a:spcBef>
                        <a:spcAft>
                          <a:spcPts val="0"/>
                        </a:spcAft>
                        <a:buClrTx/>
                        <a:buSzTx/>
                        <a:buFontTx/>
                        <a:buNone/>
                        <a:tabLst/>
                        <a:defRPr/>
                      </a:pPr>
                      <a:r>
                        <a:rPr lang="en-US" sz="1800" b="0" dirty="0" smtClean="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Analyze</a:t>
                      </a:r>
                    </a:p>
                    <a:p>
                      <a:pPr marL="0" marR="0" indent="0" algn="l" defTabSz="914400" rtl="0" eaLnBrk="1" fontAlgn="auto" latinLnBrk="0" hangingPunct="1">
                        <a:lnSpc>
                          <a:spcPct val="115000"/>
                        </a:lnSpc>
                        <a:spcBef>
                          <a:spcPts val="0"/>
                        </a:spcBef>
                        <a:spcAft>
                          <a:spcPts val="0"/>
                        </a:spcAft>
                        <a:buClrTx/>
                        <a:buSzTx/>
                        <a:buFontTx/>
                        <a:buNone/>
                        <a:tabLst/>
                        <a:defRPr/>
                      </a:pPr>
                      <a:endParaRPr lang="en-US" sz="1800" b="0" dirty="0" smtClean="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bl>
          </a:graphicData>
        </a:graphic>
      </p:graphicFrame>
      <p:sp>
        <p:nvSpPr>
          <p:cNvPr id="8" name="Rectangle 7"/>
          <p:cNvSpPr/>
          <p:nvPr/>
        </p:nvSpPr>
        <p:spPr>
          <a:xfrm>
            <a:off x="859536" y="182880"/>
            <a:ext cx="5870448" cy="769441"/>
          </a:xfrm>
          <a:prstGeom prst="rect">
            <a:avLst/>
          </a:prstGeom>
        </p:spPr>
        <p:txBody>
          <a:bodyPr wrap="square">
            <a:spAutoFit/>
          </a:bodyPr>
          <a:lstStyle/>
          <a:p>
            <a:pPr algn="ctr"/>
            <a:r>
              <a:rPr lang="en-IN" sz="4400" b="1" dirty="0" smtClean="0">
                <a:latin typeface="Cambria" panose="02040503050406030204" pitchFamily="18" charset="0"/>
                <a:ea typeface="Cambria" panose="02040503050406030204" pitchFamily="18" charset="0"/>
              </a:rPr>
              <a:t>COURSE OUTCOMES</a:t>
            </a:r>
            <a:endParaRPr lang="en-US" sz="4400" dirty="0">
              <a:latin typeface="Cambria" panose="02040503050406030204" pitchFamily="18" charset="0"/>
              <a:ea typeface="Cambria" panose="02040503050406030204" pitchFamily="18" charset="0"/>
            </a:endParaRPr>
          </a:p>
        </p:txBody>
      </p:sp>
      <p:pic>
        <p:nvPicPr>
          <p:cNvPr id="10242" name="Picture 2" descr="physics labs, fun physics labs, college physics experiments ..."/>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219478" y="1115568"/>
            <a:ext cx="4587008" cy="497433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8038530" y="6356350"/>
            <a:ext cx="1910687" cy="338554"/>
          </a:xfrm>
          <a:prstGeom prst="rect">
            <a:avLst/>
          </a:prstGeom>
          <a:noFill/>
        </p:spPr>
        <p:txBody>
          <a:bodyPr wrap="square" rtlCol="0">
            <a:spAutoFit/>
          </a:bodyPr>
          <a:lstStyle/>
          <a:p>
            <a:r>
              <a:rPr lang="en-US" sz="1600" dirty="0" smtClean="0">
                <a:latin typeface="Cambria" panose="02040503050406030204" pitchFamily="18" charset="0"/>
                <a:ea typeface="Cambria" panose="02040503050406030204" pitchFamily="18" charset="0"/>
              </a:rPr>
              <a:t>Figure 2 [2]</a:t>
            </a: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3071423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sp>
        <p:nvSpPr>
          <p:cNvPr id="6" name="Rectangle 5"/>
          <p:cNvSpPr/>
          <p:nvPr/>
        </p:nvSpPr>
        <p:spPr>
          <a:xfrm>
            <a:off x="1436914" y="404949"/>
            <a:ext cx="8177349" cy="769441"/>
          </a:xfrm>
          <a:prstGeom prst="rect">
            <a:avLst/>
          </a:prstGeom>
        </p:spPr>
        <p:txBody>
          <a:bodyPr wrap="square">
            <a:spAutoFit/>
          </a:bodyPr>
          <a:lstStyle/>
          <a:p>
            <a:pPr algn="ctr"/>
            <a:r>
              <a:rPr lang="en-US" sz="4400" b="1" dirty="0" smtClean="0">
                <a:latin typeface="Cambria" panose="02040503050406030204" pitchFamily="18" charset="0"/>
                <a:ea typeface="Cambria" panose="02040503050406030204" pitchFamily="18" charset="0"/>
                <a:cs typeface="Times New Roman" pitchFamily="18" charset="0"/>
              </a:rPr>
              <a:t>           LIST OF EXPERIMENTS </a:t>
            </a:r>
            <a:endParaRPr lang="en-US" sz="4400" dirty="0">
              <a:latin typeface="Cambria" panose="02040503050406030204" pitchFamily="18" charset="0"/>
              <a:ea typeface="Cambria" panose="02040503050406030204" pitchFamily="18" charset="0"/>
            </a:endParaRPr>
          </a:p>
        </p:txBody>
      </p:sp>
      <p:sp>
        <p:nvSpPr>
          <p:cNvPr id="7" name="AutoShape 2" descr="LASER shines on Munich – Physics World"/>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LASER shines on Munich – Physics World"/>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Abstract red laser beam transparent isolated on Vector Image"/>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 Placeholder 1"/>
          <p:cNvSpPr>
            <a:spLocks noGrp="1"/>
          </p:cNvSpPr>
          <p:nvPr>
            <p:ph type="body" sz="half" idx="2"/>
          </p:nvPr>
        </p:nvSpPr>
        <p:spPr>
          <a:xfrm>
            <a:off x="765175" y="1249730"/>
            <a:ext cx="10193977" cy="5608270"/>
          </a:xfrm>
        </p:spPr>
        <p:txBody>
          <a:bodyPr>
            <a:normAutofit lnSpcReduction="10000"/>
          </a:bodyPr>
          <a:lstStyle/>
          <a:p>
            <a:pPr marL="285750" indent="-285750">
              <a:lnSpc>
                <a:spcPct val="100000"/>
              </a:lnSpc>
              <a:buFont typeface="Wingdings" pitchFamily="2" charset="2"/>
              <a:buChar char="v"/>
            </a:pPr>
            <a:r>
              <a:rPr lang="en-US" sz="2400" dirty="0" smtClean="0">
                <a:latin typeface="Cambria" pitchFamily="18" charset="0"/>
              </a:rPr>
              <a:t>To determine the Hall Voltage and Hall Coefficient Using Hall Effect</a:t>
            </a:r>
            <a:r>
              <a:rPr lang="en-IN" sz="2400" dirty="0" smtClean="0">
                <a:solidFill>
                  <a:srgbClr val="FF0000"/>
                </a:solidFill>
                <a:latin typeface="Cambria" pitchFamily="18" charset="0"/>
                <a:ea typeface="Cambria" panose="02040503050406030204" pitchFamily="18" charset="0"/>
              </a:rPr>
              <a:t>.</a:t>
            </a:r>
          </a:p>
          <a:p>
            <a:pPr marL="285750" indent="-285750">
              <a:lnSpc>
                <a:spcPct val="100000"/>
              </a:lnSpc>
              <a:buFont typeface="Wingdings" pitchFamily="2" charset="2"/>
              <a:buChar char="v"/>
            </a:pPr>
            <a:r>
              <a:rPr lang="en-US" sz="2400" dirty="0" smtClean="0">
                <a:latin typeface="Cambria" pitchFamily="18" charset="0"/>
              </a:rPr>
              <a:t>To determine the resistivity of semiconductors by four probe Method.</a:t>
            </a:r>
          </a:p>
          <a:p>
            <a:pPr marL="285750" indent="-285750">
              <a:lnSpc>
                <a:spcPct val="100000"/>
              </a:lnSpc>
              <a:buFont typeface="Wingdings" pitchFamily="2" charset="2"/>
              <a:buChar char="v"/>
            </a:pPr>
            <a:r>
              <a:rPr lang="en-US" sz="2400" dirty="0" smtClean="0">
                <a:latin typeface="Cambria" pitchFamily="18" charset="0"/>
              </a:rPr>
              <a:t>To draw the static current- voltage characteristics of a Zener diode.</a:t>
            </a:r>
          </a:p>
          <a:p>
            <a:pPr marL="285750" indent="-285750">
              <a:lnSpc>
                <a:spcPct val="100000"/>
              </a:lnSpc>
              <a:buFont typeface="Wingdings" pitchFamily="2" charset="2"/>
              <a:buChar char="v"/>
            </a:pPr>
            <a:r>
              <a:rPr lang="en-US" sz="2400" dirty="0" smtClean="0">
                <a:latin typeface="Cambria" pitchFamily="18" charset="0"/>
              </a:rPr>
              <a:t>To calculate the frequencies at constant intensity for material using photoelectric effect.</a:t>
            </a:r>
          </a:p>
          <a:p>
            <a:pPr marL="285750" indent="-285750">
              <a:lnSpc>
                <a:spcPct val="100000"/>
              </a:lnSpc>
              <a:buFont typeface="Wingdings" pitchFamily="2" charset="2"/>
              <a:buChar char="v"/>
            </a:pPr>
            <a:r>
              <a:rPr lang="en-US" sz="2400" dirty="0" smtClean="0">
                <a:latin typeface="Cambria" pitchFamily="18" charset="0"/>
              </a:rPr>
              <a:t>To determine the diffraction using LASER beam and find the grating element of diffraction grating.</a:t>
            </a:r>
          </a:p>
          <a:p>
            <a:pPr marL="285750" indent="-285750">
              <a:lnSpc>
                <a:spcPct val="100000"/>
              </a:lnSpc>
              <a:buFont typeface="Wingdings" pitchFamily="2" charset="2"/>
              <a:buChar char="v"/>
            </a:pPr>
            <a:r>
              <a:rPr lang="en-US" sz="2400" dirty="0" smtClean="0">
                <a:latin typeface="Cambria" pitchFamily="18" charset="0"/>
              </a:rPr>
              <a:t>To determine the numerical aperture of optical Fiber.</a:t>
            </a:r>
          </a:p>
          <a:p>
            <a:pPr marL="285750" indent="-285750">
              <a:lnSpc>
                <a:spcPct val="100000"/>
              </a:lnSpc>
              <a:buFont typeface="Wingdings" pitchFamily="2" charset="2"/>
              <a:buChar char="v"/>
            </a:pPr>
            <a:r>
              <a:rPr lang="en-US" sz="2400" dirty="0" smtClean="0">
                <a:latin typeface="Cambria" pitchFamily="18" charset="0"/>
              </a:rPr>
              <a:t>To find the divergence of LASER beam.</a:t>
            </a:r>
          </a:p>
          <a:p>
            <a:pPr marL="285750" indent="-285750">
              <a:lnSpc>
                <a:spcPct val="100000"/>
              </a:lnSpc>
              <a:buFont typeface="Wingdings" pitchFamily="2" charset="2"/>
              <a:buChar char="v"/>
            </a:pPr>
            <a:r>
              <a:rPr lang="en-US" sz="2400" dirty="0" smtClean="0">
                <a:latin typeface="Cambria" pitchFamily="18" charset="0"/>
              </a:rPr>
              <a:t>Determination of ‘h’ using photocell.</a:t>
            </a:r>
          </a:p>
          <a:p>
            <a:pPr marL="285750" indent="-285750">
              <a:lnSpc>
                <a:spcPct val="100000"/>
              </a:lnSpc>
              <a:buFont typeface="Wingdings" pitchFamily="2" charset="2"/>
              <a:buChar char="v"/>
            </a:pPr>
            <a:r>
              <a:rPr lang="en-US" sz="2400" dirty="0" smtClean="0">
                <a:solidFill>
                  <a:srgbClr val="FF0000"/>
                </a:solidFill>
                <a:latin typeface="Cambria" pitchFamily="18" charset="0"/>
              </a:rPr>
              <a:t>To find the velocity of ultrasonic wave in the given liquid.</a:t>
            </a:r>
          </a:p>
          <a:p>
            <a:pPr marL="285750" indent="-285750">
              <a:lnSpc>
                <a:spcPct val="100000"/>
              </a:lnSpc>
              <a:buFont typeface="Wingdings" pitchFamily="2" charset="2"/>
              <a:buChar char="v"/>
            </a:pPr>
            <a:r>
              <a:rPr lang="en-US" sz="2400" dirty="0" smtClean="0">
                <a:latin typeface="Cambria" pitchFamily="18" charset="0"/>
              </a:rPr>
              <a:t>Investigating the Doppler Effect with ultrasonic waves.</a:t>
            </a:r>
            <a:endParaRPr lang="en-US" sz="2400" dirty="0">
              <a:solidFill>
                <a:srgbClr val="FF0000"/>
              </a:solidFill>
              <a:latin typeface="Cambria" pitchFamily="18" charset="0"/>
              <a:ea typeface="Cambria" panose="02040503050406030204" pitchFamily="18" charset="0"/>
            </a:endParaRPr>
          </a:p>
          <a:p>
            <a:endParaRPr lang="en-US" sz="2000" dirty="0"/>
          </a:p>
        </p:txBody>
      </p:sp>
    </p:spTree>
    <p:extLst>
      <p:ext uri="{BB962C8B-B14F-4D97-AF65-F5344CB8AC3E}">
        <p14:creationId xmlns="" xmlns:p14="http://schemas.microsoft.com/office/powerpoint/2010/main" val="910662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313"/>
            <a:ext cx="10515600" cy="1103722"/>
          </a:xfrm>
        </p:spPr>
        <p:txBody>
          <a:bodyPr/>
          <a:lstStyle/>
          <a:p>
            <a:pPr algn="just"/>
            <a:r>
              <a:rPr lang="en-US" b="1" dirty="0" smtClean="0">
                <a:latin typeface="Cambria" panose="02040503050406030204" pitchFamily="18" charset="0"/>
                <a:ea typeface="Cambria" panose="02040503050406030204" pitchFamily="18" charset="0"/>
                <a:cs typeface="Times New Roman" pitchFamily="18" charset="0"/>
              </a:rPr>
              <a:t>EXPERIMENT TO BE DISCUSSED…</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208304"/>
            <a:ext cx="10515600" cy="5001306"/>
          </a:xfrm>
        </p:spPr>
        <p:txBody>
          <a:bodyPr/>
          <a:lstStyle/>
          <a:p>
            <a:pPr algn="just"/>
            <a:r>
              <a:rPr lang="en-US" sz="2400" dirty="0">
                <a:latin typeface="Cambria" panose="02040503050406030204" pitchFamily="18" charset="0"/>
                <a:ea typeface="Cambria" panose="02040503050406030204" pitchFamily="18" charset="0"/>
              </a:rPr>
              <a:t>To calculate </a:t>
            </a:r>
            <a:r>
              <a:rPr lang="en-US" sz="2400" dirty="0" smtClean="0">
                <a:latin typeface="Cambria" panose="02040503050406030204" pitchFamily="18" charset="0"/>
                <a:ea typeface="Cambria" panose="02040503050406030204" pitchFamily="18" charset="0"/>
              </a:rPr>
              <a:t>the velocity </a:t>
            </a:r>
            <a:r>
              <a:rPr lang="en-US" sz="2400" dirty="0">
                <a:latin typeface="Cambria" panose="02040503050406030204" pitchFamily="18" charset="0"/>
                <a:ea typeface="Cambria" panose="02040503050406030204" pitchFamily="18" charset="0"/>
              </a:rPr>
              <a:t>of ultrasonic sound through water </a:t>
            </a:r>
            <a:r>
              <a:rPr lang="en-US" sz="2400" dirty="0" smtClean="0">
                <a:latin typeface="Cambria" panose="02040503050406030204" pitchFamily="18" charset="0"/>
                <a:ea typeface="Cambria" panose="02040503050406030204" pitchFamily="18" charset="0"/>
              </a:rPr>
              <a:t>media</a:t>
            </a:r>
            <a:r>
              <a:rPr lang="en-US" sz="2400" dirty="0">
                <a:latin typeface="Cambria" panose="02040503050406030204" pitchFamily="18" charset="0"/>
                <a:ea typeface="Cambria" panose="02040503050406030204" pitchFamily="18" charset="0"/>
                <a:cs typeface="Times New Roman" pitchFamily="18" charset="0"/>
              </a:rPr>
              <a:t>.</a:t>
            </a:r>
            <a:endParaRPr lang="en-US" sz="2400" dirty="0" smtClean="0">
              <a:latin typeface="Cambria" panose="02040503050406030204" pitchFamily="18" charset="0"/>
              <a:ea typeface="Cambria" panose="02040503050406030204" pitchFamily="18" charset="0"/>
              <a:cs typeface="Times New Roman"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6" name="Rectangle 5"/>
          <p:cNvSpPr/>
          <p:nvPr/>
        </p:nvSpPr>
        <p:spPr>
          <a:xfrm>
            <a:off x="2009104" y="6209610"/>
            <a:ext cx="7531444" cy="646331"/>
          </a:xfrm>
          <a:prstGeom prst="rect">
            <a:avLst/>
          </a:prstGeom>
        </p:spPr>
        <p:txBody>
          <a:bodyPr wrap="square">
            <a:spAutoFit/>
          </a:bodyPr>
          <a:lstStyle/>
          <a:p>
            <a:r>
              <a:rPr lang="en-US" dirty="0">
                <a:latin typeface="Cambria" panose="02040503050406030204" pitchFamily="18" charset="0"/>
                <a:ea typeface="Cambria" panose="02040503050406030204" pitchFamily="18" charset="0"/>
              </a:rPr>
              <a:t>Figure </a:t>
            </a:r>
            <a:r>
              <a:rPr lang="en-US" dirty="0" smtClean="0">
                <a:latin typeface="Cambria" panose="02040503050406030204" pitchFamily="18" charset="0"/>
                <a:ea typeface="Cambria" panose="02040503050406030204" pitchFamily="18" charset="0"/>
              </a:rPr>
              <a:t>3 </a:t>
            </a:r>
            <a:r>
              <a:rPr lang="en-US" dirty="0" smtClean="0"/>
              <a:t>Different </a:t>
            </a:r>
            <a:r>
              <a:rPr lang="en-US" dirty="0" smtClean="0"/>
              <a:t>components of Ultrasonic Interferometer Apparatus </a:t>
            </a: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p>
            <a:r>
              <a:rPr lang="en-US" dirty="0" smtClean="0"/>
              <a:t> </a:t>
            </a:r>
            <a:endParaRPr lang="en-US" dirty="0"/>
          </a:p>
        </p:txBody>
      </p:sp>
      <p:pic>
        <p:nvPicPr>
          <p:cNvPr id="13314" name="Picture 2" descr="http://bestoinstruments.com/product/01598.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03316" y="1948242"/>
            <a:ext cx="6191250" cy="386715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7</a:t>
            </a:fld>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77824" y="658368"/>
            <a:ext cx="9802368" cy="6370975"/>
          </a:xfrm>
          <a:prstGeom prst="rect">
            <a:avLst/>
          </a:prstGeom>
        </p:spPr>
        <p:txBody>
          <a:bodyPr wrap="square">
            <a:spAutoFit/>
          </a:bodyPr>
          <a:lstStyle/>
          <a:p>
            <a:pPr>
              <a:lnSpc>
                <a:spcPct val="150000"/>
              </a:lnSpc>
            </a:pPr>
            <a:r>
              <a:rPr lang="en-IN" sz="2400" b="1" u="sng" dirty="0" smtClean="0">
                <a:latin typeface="Cambria" panose="02040503050406030204" pitchFamily="18" charset="0"/>
                <a:ea typeface="Cambria" panose="02040503050406030204" pitchFamily="18" charset="0"/>
              </a:rPr>
              <a:t>AIM:</a:t>
            </a:r>
            <a:r>
              <a:rPr lang="en-IN" sz="2400" b="1" u="sng" dirty="0" smtClean="0"/>
              <a:t> </a:t>
            </a:r>
            <a:r>
              <a:rPr lang="en-US" sz="2400" b="1" dirty="0">
                <a:latin typeface="Cambria" panose="02040503050406030204" pitchFamily="18" charset="0"/>
                <a:ea typeface="Cambria" panose="02040503050406030204" pitchFamily="18" charset="0"/>
              </a:rPr>
              <a:t>To calculate the velocity of ultrasonic sound through different liquid </a:t>
            </a:r>
            <a:r>
              <a:rPr lang="en-US" sz="2400" b="1" dirty="0" smtClean="0">
                <a:latin typeface="Cambria" panose="02040503050406030204" pitchFamily="18" charset="0"/>
                <a:ea typeface="Cambria" panose="02040503050406030204" pitchFamily="18" charset="0"/>
              </a:rPr>
              <a:t>media</a:t>
            </a:r>
            <a:r>
              <a:rPr lang="en-IN" sz="2400" b="1" dirty="0" smtClean="0">
                <a:latin typeface="Cambria" panose="02040503050406030204" pitchFamily="18" charset="0"/>
                <a:ea typeface="Cambria" panose="02040503050406030204" pitchFamily="18" charset="0"/>
              </a:rPr>
              <a:t>.</a:t>
            </a:r>
            <a:endParaRPr lang="en-US" sz="2400" b="1" dirty="0">
              <a:latin typeface="Cambria" panose="02040503050406030204" pitchFamily="18" charset="0"/>
              <a:ea typeface="Cambria" panose="02040503050406030204" pitchFamily="18" charset="0"/>
            </a:endParaRPr>
          </a:p>
          <a:p>
            <a:pPr>
              <a:lnSpc>
                <a:spcPct val="150000"/>
              </a:lnSpc>
            </a:pPr>
            <a:r>
              <a:rPr lang="en-US" sz="2400" b="1" dirty="0">
                <a:latin typeface="Cambria" panose="02040503050406030204" pitchFamily="18" charset="0"/>
                <a:ea typeface="Cambria" panose="02040503050406030204" pitchFamily="18" charset="0"/>
              </a:rPr>
              <a:t>List of Equipment Used: </a:t>
            </a:r>
            <a:endParaRPr lang="en-US" sz="2400" dirty="0">
              <a:latin typeface="Cambria" panose="02040503050406030204" pitchFamily="18" charset="0"/>
              <a:ea typeface="Cambria" panose="02040503050406030204" pitchFamily="18" charset="0"/>
            </a:endParaRPr>
          </a:p>
          <a:p>
            <a:pPr>
              <a:lnSpc>
                <a:spcPct val="150000"/>
              </a:lnSpc>
            </a:pPr>
            <a:r>
              <a:rPr lang="en-US" sz="2400" b="1" dirty="0">
                <a:latin typeface="Cambria" panose="02040503050406030204" pitchFamily="18" charset="0"/>
                <a:ea typeface="Cambria" panose="02040503050406030204" pitchFamily="18" charset="0"/>
              </a:rPr>
              <a:t>Table 1: List of </a:t>
            </a:r>
            <a:r>
              <a:rPr lang="en-US" sz="2400" b="1" dirty="0" smtClean="0">
                <a:latin typeface="Cambria" panose="02040503050406030204" pitchFamily="18" charset="0"/>
                <a:ea typeface="Cambria" panose="02040503050406030204" pitchFamily="18" charset="0"/>
              </a:rPr>
              <a:t>Equipments</a:t>
            </a:r>
          </a:p>
          <a:p>
            <a:pPr>
              <a:lnSpc>
                <a:spcPct val="150000"/>
              </a:lnSpc>
            </a:pPr>
            <a:endParaRPr lang="en-US" sz="2400" b="1" dirty="0">
              <a:latin typeface="Cambria" panose="02040503050406030204" pitchFamily="18" charset="0"/>
              <a:ea typeface="Cambria" panose="02040503050406030204" pitchFamily="18" charset="0"/>
            </a:endParaRPr>
          </a:p>
          <a:p>
            <a:pPr>
              <a:lnSpc>
                <a:spcPct val="150000"/>
              </a:lnSpc>
            </a:pPr>
            <a:endParaRPr lang="en-US" sz="2400" b="1" dirty="0" smtClean="0">
              <a:latin typeface="Cambria" panose="02040503050406030204" pitchFamily="18" charset="0"/>
              <a:ea typeface="Cambria" panose="02040503050406030204" pitchFamily="18" charset="0"/>
            </a:endParaRPr>
          </a:p>
          <a:p>
            <a:pPr>
              <a:lnSpc>
                <a:spcPct val="150000"/>
              </a:lnSpc>
            </a:pPr>
            <a:endParaRPr lang="en-US" sz="2400" b="1" dirty="0">
              <a:latin typeface="Cambria" panose="02040503050406030204" pitchFamily="18" charset="0"/>
              <a:ea typeface="Cambria" panose="02040503050406030204" pitchFamily="18" charset="0"/>
            </a:endParaRPr>
          </a:p>
          <a:p>
            <a:pPr>
              <a:lnSpc>
                <a:spcPct val="150000"/>
              </a:lnSpc>
            </a:pPr>
            <a:endParaRPr lang="en-US" sz="2400" b="1" dirty="0" smtClean="0">
              <a:latin typeface="Cambria" panose="02040503050406030204" pitchFamily="18" charset="0"/>
              <a:ea typeface="Cambria" panose="02040503050406030204" pitchFamily="18" charset="0"/>
            </a:endParaRPr>
          </a:p>
          <a:p>
            <a:pPr>
              <a:lnSpc>
                <a:spcPct val="150000"/>
              </a:lnSpc>
            </a:pPr>
            <a:endParaRPr lang="en-US" sz="2400" b="1" dirty="0" smtClean="0">
              <a:latin typeface="Cambria" panose="02040503050406030204" pitchFamily="18" charset="0"/>
              <a:ea typeface="Cambria" panose="02040503050406030204" pitchFamily="18" charset="0"/>
            </a:endParaRPr>
          </a:p>
          <a:p>
            <a:pPr>
              <a:lnSpc>
                <a:spcPct val="150000"/>
              </a:lnSpc>
            </a:pPr>
            <a:endParaRPr lang="en-US" sz="2800" b="1" dirty="0" smtClean="0"/>
          </a:p>
          <a:p>
            <a:pPr>
              <a:lnSpc>
                <a:spcPct val="150000"/>
              </a:lnSpc>
            </a:pPr>
            <a:endParaRPr lang="en-IN" sz="2800" b="1" dirty="0" smtClean="0"/>
          </a:p>
        </p:txBody>
      </p:sp>
      <p:graphicFrame>
        <p:nvGraphicFramePr>
          <p:cNvPr id="3" name="Table 2"/>
          <p:cNvGraphicFramePr>
            <a:graphicFrameLocks noGrp="1"/>
          </p:cNvGraphicFramePr>
          <p:nvPr>
            <p:extLst>
              <p:ext uri="{D42A27DB-BD31-4B8C-83A1-F6EECF244321}">
                <p14:modId xmlns:p14="http://schemas.microsoft.com/office/powerpoint/2010/main" xmlns="" val="688792778"/>
              </p:ext>
            </p:extLst>
          </p:nvPr>
        </p:nvGraphicFramePr>
        <p:xfrm>
          <a:off x="1315232" y="2943615"/>
          <a:ext cx="6087650" cy="3068461"/>
        </p:xfrm>
        <a:graphic>
          <a:graphicData uri="http://schemas.openxmlformats.org/drawingml/2006/table">
            <a:tbl>
              <a:tblPr firstRow="1" firstCol="1" bandRow="1"/>
              <a:tblGrid>
                <a:gridCol w="801667"/>
                <a:gridCol w="2505205"/>
                <a:gridCol w="1302707"/>
                <a:gridCol w="1478071"/>
              </a:tblGrid>
              <a:tr h="619830">
                <a:tc>
                  <a:txBody>
                    <a:bodyPr/>
                    <a:lstStyle/>
                    <a:p>
                      <a:pPr marL="0" marR="0" algn="just">
                        <a:lnSpc>
                          <a:spcPct val="150000"/>
                        </a:lnSpc>
                        <a:spcBef>
                          <a:spcPts val="0"/>
                        </a:spcBef>
                        <a:spcAft>
                          <a:spcPts val="0"/>
                        </a:spcAft>
                      </a:pPr>
                      <a:r>
                        <a:rPr lang="en-US" sz="2400" b="1">
                          <a:effectLst/>
                          <a:latin typeface="Cambria" panose="02040503050406030204" pitchFamily="18" charset="0"/>
                          <a:ea typeface="Cambria" panose="02040503050406030204" pitchFamily="18" charset="0"/>
                          <a:cs typeface="Times New Roman" panose="02020603050405020304" pitchFamily="18" charset="0"/>
                        </a:rPr>
                        <a:t>S.N.</a:t>
                      </a:r>
                      <a:endParaRPr lang="en-US" sz="2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b="1">
                          <a:effectLst/>
                          <a:latin typeface="Cambria" panose="02040503050406030204" pitchFamily="18" charset="0"/>
                          <a:ea typeface="Cambria" panose="02040503050406030204" pitchFamily="18" charset="0"/>
                          <a:cs typeface="Times New Roman" panose="02020603050405020304" pitchFamily="18" charset="0"/>
                        </a:rPr>
                        <a:t>Equipment</a:t>
                      </a:r>
                      <a:endParaRPr lang="en-US" sz="2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b="1">
                          <a:effectLst/>
                          <a:latin typeface="Cambria" panose="02040503050406030204" pitchFamily="18" charset="0"/>
                          <a:ea typeface="Cambria" panose="02040503050406030204" pitchFamily="18" charset="0"/>
                          <a:cs typeface="Times New Roman" panose="02020603050405020304" pitchFamily="18" charset="0"/>
                        </a:rPr>
                        <a:t>Range </a:t>
                      </a:r>
                      <a:endParaRPr lang="en-US" sz="2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b="1">
                          <a:effectLst/>
                          <a:latin typeface="Cambria" panose="02040503050406030204" pitchFamily="18" charset="0"/>
                          <a:ea typeface="Cambria" panose="02040503050406030204" pitchFamily="18" charset="0"/>
                          <a:cs typeface="Times New Roman" panose="02020603050405020304" pitchFamily="18" charset="0"/>
                        </a:rPr>
                        <a:t>Quantity</a:t>
                      </a:r>
                      <a:endParaRPr lang="en-US" sz="2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8971">
                <a:tc>
                  <a:txBody>
                    <a:bodyPr/>
                    <a:lstStyle/>
                    <a:p>
                      <a:pPr marL="342900" marR="0" lvl="0" indent="-342900" algn="just">
                        <a:lnSpc>
                          <a:spcPct val="150000"/>
                        </a:lnSpc>
                        <a:spcBef>
                          <a:spcPts val="0"/>
                        </a:spcBef>
                        <a:spcAft>
                          <a:spcPts val="0"/>
                        </a:spcAft>
                        <a:buFont typeface="+mj-lt"/>
                        <a:buAutoNum type="arabicPeriod"/>
                      </a:pPr>
                      <a:r>
                        <a:rPr lang="en-US" sz="2400">
                          <a:effectLst/>
                          <a:latin typeface="Cambria" panose="02040503050406030204" pitchFamily="18" charset="0"/>
                          <a:ea typeface="Cambria" panose="020405030504060302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pPr>
                      <a:r>
                        <a:rPr lang="en-IN" sz="2400">
                          <a:effectLst/>
                          <a:latin typeface="Cambria" panose="02040503050406030204" pitchFamily="18" charset="0"/>
                          <a:ea typeface="Cambria" panose="02040503050406030204" pitchFamily="18" charset="0"/>
                          <a:cs typeface="Times New Roman" panose="02020603050405020304" pitchFamily="18" charset="0"/>
                        </a:rPr>
                        <a:t>Ultrasonic interferometer</a:t>
                      </a:r>
                      <a:endParaRPr lang="en-US" sz="2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2MHz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830">
                <a:tc>
                  <a:txBody>
                    <a:bodyPr/>
                    <a:lstStyle/>
                    <a:p>
                      <a:pPr marL="0" marR="0" lvl="0" indent="0" algn="just">
                        <a:lnSpc>
                          <a:spcPct val="150000"/>
                        </a:lnSpc>
                        <a:spcBef>
                          <a:spcPts val="0"/>
                        </a:spcBef>
                        <a:spcAft>
                          <a:spcPts val="0"/>
                        </a:spcAft>
                        <a:buFont typeface="+mj-lt"/>
                        <a:buNone/>
                      </a:pPr>
                      <a:r>
                        <a:rPr lang="en-US" sz="2400" dirty="0" smtClean="0">
                          <a:effectLst/>
                          <a:latin typeface="Cambria" panose="02040503050406030204" pitchFamily="18" charset="0"/>
                          <a:ea typeface="Cambria" panose="02040503050406030204" pitchFamily="18" charset="0"/>
                          <a:cs typeface="Times New Roman" panose="02020603050405020304" pitchFamily="18" charset="0"/>
                        </a:rPr>
                        <a:t>2.</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pPr>
                      <a:r>
                        <a:rPr lang="en-IN" sz="2400">
                          <a:effectLst/>
                          <a:latin typeface="Cambria" panose="02040503050406030204" pitchFamily="18" charset="0"/>
                          <a:ea typeface="Cambria" panose="02040503050406030204" pitchFamily="18" charset="0"/>
                          <a:cs typeface="Times New Roman" panose="02020603050405020304" pitchFamily="18" charset="0"/>
                        </a:rPr>
                        <a:t>Sample liquids</a:t>
                      </a:r>
                      <a:endParaRPr lang="en-US" sz="2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20ml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830">
                <a:tc>
                  <a:txBody>
                    <a:bodyPr/>
                    <a:lstStyle/>
                    <a:p>
                      <a:pPr marL="0" marR="0" lvl="0" indent="0" algn="just">
                        <a:lnSpc>
                          <a:spcPct val="150000"/>
                        </a:lnSpc>
                        <a:spcBef>
                          <a:spcPts val="0"/>
                        </a:spcBef>
                        <a:spcAft>
                          <a:spcPts val="0"/>
                        </a:spcAft>
                        <a:buFont typeface="+mj-lt"/>
                        <a:buNone/>
                      </a:pPr>
                      <a:r>
                        <a:rPr lang="en-US" sz="2400" dirty="0" smtClean="0">
                          <a:effectLst/>
                          <a:latin typeface="Cambria" panose="02040503050406030204" pitchFamily="18" charset="0"/>
                          <a:ea typeface="Cambria" panose="02040503050406030204" pitchFamily="18" charset="0"/>
                          <a:cs typeface="Times New Roman" panose="02020603050405020304" pitchFamily="18" charset="0"/>
                        </a:rPr>
                        <a:t>3.</a:t>
                      </a:r>
                      <a:r>
                        <a:rPr lang="en-US" sz="2400" dirty="0">
                          <a:effectLst/>
                          <a:latin typeface="Cambria" panose="02040503050406030204" pitchFamily="18" charset="0"/>
                          <a:ea typeface="Cambria" panose="020405030504060302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pPr>
                      <a:r>
                        <a:rPr lang="en-IN" sz="2400">
                          <a:effectLst/>
                          <a:latin typeface="Cambria" panose="02040503050406030204" pitchFamily="18" charset="0"/>
                          <a:ea typeface="Cambria" panose="02040503050406030204" pitchFamily="18" charset="0"/>
                          <a:cs typeface="Times New Roman" panose="02020603050405020304" pitchFamily="18" charset="0"/>
                        </a:rPr>
                        <a:t>Power supply</a:t>
                      </a:r>
                      <a:endParaRPr lang="en-US" sz="2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220V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400" dirty="0">
                          <a:effectLst/>
                          <a:latin typeface="Cambria" panose="02040503050406030204" pitchFamily="18" charset="0"/>
                          <a:ea typeface="Cambria" panose="02040503050406030204" pitchFamily="18"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575647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244" y="1578278"/>
            <a:ext cx="10516144" cy="3181611"/>
          </a:xfrm>
        </p:spPr>
        <p:txBody>
          <a:bodyPr>
            <a:normAutofit/>
          </a:bodyPr>
          <a:lstStyle/>
          <a:p>
            <a:pPr marL="0" indent="0">
              <a:buNone/>
            </a:pPr>
            <a:r>
              <a:rPr lang="en-IN" sz="2400" dirty="0">
                <a:latin typeface="Cambria" panose="02040503050406030204" pitchFamily="18" charset="0"/>
                <a:ea typeface="Cambria" panose="02040503050406030204" pitchFamily="18" charset="0"/>
              </a:rPr>
              <a:t>Student is advised to understand the following aspects before carrying out the experiment:</a:t>
            </a:r>
            <a:endParaRPr lang="en-US" sz="2400" dirty="0">
              <a:latin typeface="Cambria" panose="02040503050406030204" pitchFamily="18" charset="0"/>
              <a:ea typeface="Cambria" panose="02040503050406030204" pitchFamily="18" charset="0"/>
            </a:endParaRPr>
          </a:p>
          <a:p>
            <a:pPr marL="0" indent="0">
              <a:buNone/>
            </a:pPr>
            <a:r>
              <a:rPr lang="en-IN" sz="2400" dirty="0">
                <a:latin typeface="Cambria" panose="02040503050406030204" pitchFamily="18" charset="0"/>
                <a:ea typeface="Cambria" panose="02040503050406030204" pitchFamily="18" charset="0"/>
              </a:rPr>
              <a:t> </a:t>
            </a:r>
            <a:endParaRPr lang="en-US" sz="2400" dirty="0">
              <a:latin typeface="Cambria" panose="02040503050406030204" pitchFamily="18" charset="0"/>
              <a:ea typeface="Cambria" panose="02040503050406030204" pitchFamily="18" charset="0"/>
            </a:endParaRPr>
          </a:p>
          <a:p>
            <a:r>
              <a:rPr lang="en-IN" sz="2400" dirty="0" smtClean="0">
                <a:latin typeface="Cambria" panose="02040503050406030204" pitchFamily="18" charset="0"/>
                <a:ea typeface="Cambria" panose="02040503050406030204" pitchFamily="18" charset="0"/>
              </a:rPr>
              <a:t> </a:t>
            </a:r>
            <a:r>
              <a:rPr lang="en-IN" sz="2400" dirty="0">
                <a:latin typeface="Cambria" panose="02040503050406030204" pitchFamily="18" charset="0"/>
                <a:ea typeface="Cambria" panose="02040503050406030204" pitchFamily="18" charset="0"/>
              </a:rPr>
              <a:t>Students should know about the sound waves, their properties, ultrasonic wave generation and detection.</a:t>
            </a:r>
            <a:endParaRPr lang="en-US" sz="2400" dirty="0">
              <a:latin typeface="Cambria" panose="02040503050406030204" pitchFamily="18" charset="0"/>
              <a:ea typeface="Cambria" panose="02040503050406030204" pitchFamily="18" charset="0"/>
            </a:endParaRPr>
          </a:p>
          <a:p>
            <a:r>
              <a:rPr lang="en-IN" sz="2400" dirty="0" smtClean="0">
                <a:latin typeface="Cambria" panose="02040503050406030204" pitchFamily="18" charset="0"/>
                <a:ea typeface="Cambria" panose="02040503050406030204" pitchFamily="18" charset="0"/>
              </a:rPr>
              <a:t> </a:t>
            </a:r>
            <a:r>
              <a:rPr lang="en-IN" sz="2400" dirty="0">
                <a:latin typeface="Cambria" panose="02040503050406030204" pitchFamily="18" charset="0"/>
                <a:ea typeface="Cambria" panose="02040503050406030204" pitchFamily="18" charset="0"/>
              </a:rPr>
              <a:t>Student should know the working of ultrasonic spectrometer and its components</a:t>
            </a:r>
            <a:r>
              <a:rPr lang="en-IN" sz="2400" dirty="0" smtClean="0">
                <a:latin typeface="Cambria" panose="02040503050406030204" pitchFamily="18" charset="0"/>
                <a:ea typeface="Cambria" panose="02040503050406030204" pitchFamily="18" charset="0"/>
              </a:rPr>
              <a:t>.</a:t>
            </a:r>
          </a:p>
          <a:p>
            <a:pPr marL="0" indent="0">
              <a:buNone/>
            </a:pPr>
            <a:endParaRPr lang="en-IN" sz="2400" dirty="0">
              <a:effectLst/>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a:p>
        </p:txBody>
      </p:sp>
      <p:sp>
        <p:nvSpPr>
          <p:cNvPr id="6" name="TextBox 5"/>
          <p:cNvSpPr txBox="1"/>
          <p:nvPr/>
        </p:nvSpPr>
        <p:spPr>
          <a:xfrm>
            <a:off x="1591056" y="219457"/>
            <a:ext cx="9089136" cy="1446550"/>
          </a:xfrm>
          <a:prstGeom prst="rect">
            <a:avLst/>
          </a:prstGeom>
          <a:noFill/>
        </p:spPr>
        <p:txBody>
          <a:bodyPr wrap="square" rtlCol="0">
            <a:spAutoFit/>
          </a:bodyPr>
          <a:lstStyle/>
          <a:p>
            <a:r>
              <a:rPr lang="en-IN" sz="4400" b="1" dirty="0">
                <a:latin typeface="Cambria" panose="02040503050406030204" pitchFamily="18" charset="0"/>
                <a:ea typeface="Cambria" panose="02040503050406030204" pitchFamily="18" charset="0"/>
              </a:rPr>
              <a:t>Pre-preparation/ Prerequisite </a:t>
            </a:r>
            <a:endParaRPr lang="en-US" sz="4400" dirty="0">
              <a:latin typeface="Cambria" panose="02040503050406030204" pitchFamily="18" charset="0"/>
              <a:ea typeface="Cambria" panose="02040503050406030204" pitchFamily="18" charset="0"/>
            </a:endParaRPr>
          </a:p>
          <a:p>
            <a:endParaRPr lang="en-US" sz="4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130999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0478" y="365125"/>
            <a:ext cx="3232597" cy="1325563"/>
          </a:xfrm>
        </p:spPr>
        <p:txBody>
          <a:bodyPr>
            <a:normAutofit/>
          </a:bodyPr>
          <a:lstStyle/>
          <a:p>
            <a:pPr algn="ctr"/>
            <a:r>
              <a:rPr lang="en-US" b="1" dirty="0" smtClean="0">
                <a:latin typeface="Cambria" panose="02040503050406030204" pitchFamily="18" charset="0"/>
                <a:ea typeface="Cambria" panose="02040503050406030204" pitchFamily="18" charset="0"/>
                <a:cs typeface="Times New Roman" pitchFamily="18" charset="0"/>
              </a:rPr>
              <a:t>Discovery</a:t>
            </a:r>
            <a:endParaRPr lang="en-US" b="1" dirty="0">
              <a:latin typeface="Cambria" panose="02040503050406030204" pitchFamily="18" charset="0"/>
              <a:ea typeface="Cambria" panose="02040503050406030204"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12290" name="Picture 2" descr="Applications,History,Perception in both Humans and Animals Ultrasound"/>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2277" y="1832769"/>
            <a:ext cx="10612192" cy="43815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5408</TotalTime>
  <Words>1173</Words>
  <Application>Microsoft Office PowerPoint</Application>
  <PresentationFormat>Custom</PresentationFormat>
  <Paragraphs>245</Paragraphs>
  <Slides>24</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27" baseType="lpstr">
      <vt:lpstr>1_Office Theme</vt:lpstr>
      <vt:lpstr>Contents Slide Master</vt:lpstr>
      <vt:lpstr>CorelDRAW</vt:lpstr>
      <vt:lpstr>Slide 1</vt:lpstr>
      <vt:lpstr>Importance of Advanced Engineering Physics</vt:lpstr>
      <vt:lpstr> </vt:lpstr>
      <vt:lpstr>Slide 4</vt:lpstr>
      <vt:lpstr>Slide 5</vt:lpstr>
      <vt:lpstr>EXPERIMENT TO BE DISCUSSED…</vt:lpstr>
      <vt:lpstr>Slide 7</vt:lpstr>
      <vt:lpstr>Slide 8</vt:lpstr>
      <vt:lpstr>Discovery</vt:lpstr>
      <vt:lpstr>What is Ultrasonic Interferometer?</vt:lpstr>
      <vt:lpstr>Theory</vt:lpstr>
      <vt:lpstr>Slide 12</vt:lpstr>
      <vt:lpstr>Slide 13</vt:lpstr>
      <vt:lpstr>Slide 14</vt:lpstr>
      <vt:lpstr>Procedure</vt:lpstr>
      <vt:lpstr>Formula used</vt:lpstr>
      <vt:lpstr>Observations &amp; Calculations:-</vt:lpstr>
      <vt:lpstr>Slide 18</vt:lpstr>
      <vt:lpstr>Result &amp; Discussion</vt:lpstr>
      <vt:lpstr>Viva voce</vt:lpstr>
      <vt:lpstr>Simulation and video links </vt:lpstr>
      <vt:lpstr>Evaluation Pattern</vt:lpstr>
      <vt:lpstr>References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admin</cp:lastModifiedBy>
  <cp:revision>323</cp:revision>
  <dcterms:created xsi:type="dcterms:W3CDTF">2019-01-09T10:33:58Z</dcterms:created>
  <dcterms:modified xsi:type="dcterms:W3CDTF">2021-01-30T07:06:59Z</dcterms:modified>
</cp:coreProperties>
</file>