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312" r:id="rId3"/>
    <p:sldId id="310" r:id="rId4"/>
    <p:sldId id="324" r:id="rId5"/>
    <p:sldId id="313" r:id="rId6"/>
    <p:sldId id="289" r:id="rId7"/>
    <p:sldId id="314" r:id="rId8"/>
    <p:sldId id="315" r:id="rId9"/>
    <p:sldId id="327" r:id="rId10"/>
    <p:sldId id="316" r:id="rId11"/>
    <p:sldId id="325" r:id="rId12"/>
    <p:sldId id="326" r:id="rId13"/>
    <p:sldId id="328" r:id="rId14"/>
    <p:sldId id="329" r:id="rId15"/>
    <p:sldId id="320" r:id="rId16"/>
    <p:sldId id="31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1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1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03-Jan-21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03-Jan-21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399" y="613610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93"/>
                </a:lnTo>
              </a:path>
            </a:pathLst>
          </a:custGeom>
          <a:ln w="6015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06839" y="5939878"/>
            <a:ext cx="1292225" cy="762000"/>
          </a:xfrm>
          <a:custGeom>
            <a:avLst/>
            <a:gdLst/>
            <a:ahLst/>
            <a:cxnLst/>
            <a:rect l="l" t="t" r="r" b="b"/>
            <a:pathLst>
              <a:path w="1292225" h="762000">
                <a:moveTo>
                  <a:pt x="1291843" y="0"/>
                </a:moveTo>
                <a:lnTo>
                  <a:pt x="0" y="0"/>
                </a:lnTo>
                <a:lnTo>
                  <a:pt x="0" y="761707"/>
                </a:lnTo>
                <a:lnTo>
                  <a:pt x="1291843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88" y="3121660"/>
            <a:ext cx="3303651" cy="314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5452" y="0"/>
            <a:ext cx="5146675" cy="5788025"/>
          </a:xfrm>
          <a:custGeom>
            <a:avLst/>
            <a:gdLst/>
            <a:ahLst/>
            <a:cxnLst/>
            <a:rect l="l" t="t" r="r" b="b"/>
            <a:pathLst>
              <a:path w="5146675" h="5788025">
                <a:moveTo>
                  <a:pt x="5146548" y="0"/>
                </a:moveTo>
                <a:lnTo>
                  <a:pt x="5089477" y="0"/>
                </a:lnTo>
                <a:lnTo>
                  <a:pt x="0" y="5787478"/>
                </a:lnTo>
                <a:lnTo>
                  <a:pt x="5146548" y="5787478"/>
                </a:lnTo>
                <a:lnTo>
                  <a:pt x="5146548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075" y="2025523"/>
            <a:ext cx="6829425" cy="1580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03" y="24510"/>
            <a:ext cx="3859784" cy="1538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42497" y="5337005"/>
            <a:ext cx="2249805" cy="1521460"/>
          </a:xfrm>
          <a:custGeom>
            <a:avLst/>
            <a:gdLst/>
            <a:ahLst/>
            <a:cxnLst/>
            <a:rect l="l" t="t" r="r" b="b"/>
            <a:pathLst>
              <a:path w="2249804" h="1521459">
                <a:moveTo>
                  <a:pt x="2249502" y="0"/>
                </a:moveTo>
                <a:lnTo>
                  <a:pt x="0" y="1520992"/>
                </a:lnTo>
                <a:lnTo>
                  <a:pt x="2249502" y="1520992"/>
                </a:lnTo>
                <a:lnTo>
                  <a:pt x="224950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6280" y="6148133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866"/>
                </a:lnTo>
              </a:path>
            </a:pathLst>
          </a:custGeom>
          <a:ln w="6015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25315" y="1410411"/>
            <a:ext cx="3680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Arial Black"/>
                <a:cs typeface="Arial Black"/>
              </a:rPr>
              <a:t>INSTITUTE </a:t>
            </a:r>
            <a:r>
              <a:rPr sz="3200" spc="-5" dirty="0">
                <a:solidFill>
                  <a:srgbClr val="000000"/>
                </a:solidFill>
                <a:latin typeface="Arial Black"/>
                <a:cs typeface="Arial Black"/>
              </a:rPr>
              <a:t>-</a:t>
            </a:r>
            <a:r>
              <a:rPr sz="3200" spc="-3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 Black"/>
                <a:cs typeface="Arial Black"/>
              </a:rPr>
              <a:t>UIE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1859496"/>
            <a:ext cx="9524999" cy="372666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730885" algn="ctr">
              <a:lnSpc>
                <a:spcPct val="100000"/>
              </a:lnSpc>
              <a:spcBef>
                <a:spcPts val="1360"/>
              </a:spcBef>
            </a:pPr>
            <a:endParaRPr sz="3200" dirty="0">
              <a:latin typeface="Arial Black"/>
              <a:cs typeface="Arial Black"/>
            </a:endParaRPr>
          </a:p>
          <a:p>
            <a:pPr marL="734695" marR="5080" algn="ctr">
              <a:lnSpc>
                <a:spcPct val="125000"/>
              </a:lnSpc>
              <a:spcBef>
                <a:spcPts val="280"/>
              </a:spcBef>
            </a:pPr>
            <a:r>
              <a:rPr sz="2800" dirty="0">
                <a:latin typeface="Times New Roman"/>
                <a:cs typeface="Times New Roman"/>
              </a:rPr>
              <a:t>Bachelor </a:t>
            </a:r>
            <a:r>
              <a:rPr sz="2800" spc="5" dirty="0">
                <a:latin typeface="Times New Roman"/>
                <a:cs typeface="Times New Roman"/>
              </a:rPr>
              <a:t>of Engineering </a:t>
            </a:r>
            <a:r>
              <a:rPr sz="2800" dirty="0">
                <a:latin typeface="Times New Roman"/>
                <a:cs typeface="Times New Roman"/>
              </a:rPr>
              <a:t>(Computer </a:t>
            </a:r>
            <a:r>
              <a:rPr sz="2800" spc="5" dirty="0">
                <a:latin typeface="Times New Roman"/>
                <a:cs typeface="Times New Roman"/>
              </a:rPr>
              <a:t>Science &amp;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Engineering)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Subject </a:t>
            </a:r>
            <a:r>
              <a:rPr sz="2800" spc="-15" dirty="0">
                <a:latin typeface="Times New Roman"/>
                <a:cs typeface="Times New Roman"/>
              </a:rPr>
              <a:t>Name </a:t>
            </a:r>
            <a:r>
              <a:rPr sz="2800" spc="5" dirty="0" smtClean="0"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dirty="0"/>
              <a:t> </a:t>
            </a:r>
            <a:r>
              <a:rPr lang="en-US" sz="2800" dirty="0">
                <a:latin typeface="Times New Roman"/>
                <a:cs typeface="Times New Roman"/>
              </a:rPr>
              <a:t>CALCULUS &amp; VECTOR SPACES</a:t>
            </a:r>
          </a:p>
          <a:p>
            <a:pPr marL="734695" marR="5080" algn="ctr">
              <a:lnSpc>
                <a:spcPct val="125000"/>
              </a:lnSpc>
              <a:spcBef>
                <a:spcPts val="280"/>
              </a:spcBef>
            </a:pPr>
            <a:r>
              <a:rPr lang="en-US" sz="2800" spc="-60" dirty="0" smtClean="0">
                <a:latin typeface="Times New Roman"/>
                <a:cs typeface="Times New Roman"/>
              </a:rPr>
              <a:t>Subject Code : 20</a:t>
            </a:r>
            <a:r>
              <a:rPr sz="2800" spc="-35" dirty="0" smtClean="0">
                <a:latin typeface="Times New Roman"/>
                <a:cs typeface="Times New Roman"/>
              </a:rPr>
              <a:t>SMT-</a:t>
            </a:r>
            <a:r>
              <a:rPr lang="en-US" sz="2800" spc="-35" dirty="0" smtClean="0">
                <a:latin typeface="Times New Roman"/>
                <a:cs typeface="Times New Roman"/>
              </a:rPr>
              <a:t>175</a:t>
            </a:r>
            <a:endParaRPr sz="2800" dirty="0">
              <a:latin typeface="Times New Roman"/>
              <a:cs typeface="Times New Roman"/>
            </a:endParaRPr>
          </a:p>
          <a:p>
            <a:pPr marL="730250" algn="ctr">
              <a:lnSpc>
                <a:spcPct val="100000"/>
              </a:lnSpc>
              <a:spcBef>
                <a:spcPts val="844"/>
              </a:spcBef>
            </a:pPr>
            <a:r>
              <a:rPr sz="2800" spc="5" dirty="0" smtClean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:CSE(All IT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branches)</a:t>
            </a:r>
            <a:endParaRPr sz="2800" dirty="0">
              <a:latin typeface="Times New Roman"/>
              <a:cs typeface="Times New Roman"/>
            </a:endParaRPr>
          </a:p>
          <a:p>
            <a:pPr marR="426084" algn="r">
              <a:lnSpc>
                <a:spcPts val="2335"/>
              </a:lnSpc>
              <a:spcBef>
                <a:spcPts val="1670"/>
              </a:spcBef>
            </a:pPr>
            <a:r>
              <a:rPr sz="2000" b="1" spc="-434" dirty="0">
                <a:solidFill>
                  <a:srgbClr val="585858"/>
                </a:solidFill>
                <a:latin typeface="Arial"/>
                <a:cs typeface="Arial"/>
              </a:rPr>
              <a:t>DISCOVER </a:t>
            </a:r>
            <a:r>
              <a:rPr sz="2000" b="1" spc="-22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475" dirty="0">
                <a:solidFill>
                  <a:srgbClr val="C00000"/>
                </a:solidFill>
                <a:latin typeface="Arial"/>
                <a:cs typeface="Arial"/>
              </a:rPr>
              <a:t>LEARN </a:t>
            </a:r>
            <a:r>
              <a:rPr sz="2000" b="1" spc="-22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505" dirty="0">
                <a:solidFill>
                  <a:srgbClr val="585858"/>
                </a:solidFill>
                <a:latin typeface="Arial"/>
                <a:cs typeface="Arial"/>
              </a:rPr>
              <a:t>EMPOWER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55"/>
              </a:lnSpc>
              <a:tabLst>
                <a:tab pos="2907665" algn="l"/>
                <a:tab pos="3471545" algn="l"/>
              </a:tabLst>
            </a:pPr>
            <a:r>
              <a:rPr sz="21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Introduction</a:t>
            </a:r>
            <a:r>
              <a:rPr sz="21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1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solidFill>
                  <a:srgbClr val="252525"/>
                </a:solidFill>
                <a:latin typeface="Times New Roman"/>
                <a:cs typeface="Times New Roman"/>
              </a:rPr>
              <a:t>Partial Differentiation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F950E469-01EC-4637-B2E6-D849A88A143B}"/>
              </a:ext>
            </a:extLst>
          </p:cNvPr>
          <p:cNvSpPr txBox="1">
            <a:spLocks/>
          </p:cNvSpPr>
          <p:nvPr/>
        </p:nvSpPr>
        <p:spPr>
          <a:xfrm>
            <a:off x="2998694" y="704660"/>
            <a:ext cx="6154649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Derivatives(Cont’d)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EBBF8F-4A31-46EC-A1F5-3EA625AF02DA}"/>
              </a:ext>
            </a:extLst>
          </p:cNvPr>
          <p:cNvSpPr/>
          <p:nvPr/>
        </p:nvSpPr>
        <p:spPr>
          <a:xfrm>
            <a:off x="936666" y="1933131"/>
            <a:ext cx="604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we use the following notation also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B2FAD680-3DE7-48F7-874F-A0C41CC045E3}"/>
                  </a:ext>
                </a:extLst>
              </p:cNvPr>
              <p:cNvSpPr txBox="1"/>
              <p:nvPr/>
            </p:nvSpPr>
            <p:spPr bwMode="auto">
              <a:xfrm>
                <a:off x="1051396" y="2606889"/>
                <a:ext cx="5534934" cy="723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FAD680-3DE7-48F7-874F-A0C41CC04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1396" y="2606889"/>
                <a:ext cx="5534934" cy="7239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4D38D36-BFB9-4B12-AF6E-4111D9D54290}"/>
                  </a:ext>
                </a:extLst>
              </p:cNvPr>
              <p:cNvSpPr txBox="1"/>
              <p:nvPr/>
            </p:nvSpPr>
            <p:spPr bwMode="auto">
              <a:xfrm>
                <a:off x="1031520" y="3408645"/>
                <a:ext cx="5534934" cy="723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4D38D36-BFB9-4B12-AF6E-4111D9D5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1520" y="3408645"/>
                <a:ext cx="5534934" cy="7239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57D8B3C6-A35D-4AF6-8148-621C81C3465F}"/>
                  </a:ext>
                </a:extLst>
              </p:cNvPr>
              <p:cNvSpPr txBox="1"/>
              <p:nvPr/>
            </p:nvSpPr>
            <p:spPr bwMode="auto">
              <a:xfrm>
                <a:off x="1077904" y="4289916"/>
                <a:ext cx="5534934" cy="723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3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D8B3C6-A35D-4AF6-8148-621C81C34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7904" y="4289916"/>
                <a:ext cx="5534934" cy="7239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1B8BF3F4-6FEA-4B32-A6CC-A71F5AAB63E8}"/>
                  </a:ext>
                </a:extLst>
              </p:cNvPr>
              <p:cNvSpPr txBox="1"/>
              <p:nvPr/>
            </p:nvSpPr>
            <p:spPr bwMode="auto">
              <a:xfrm>
                <a:off x="1071276" y="5171193"/>
                <a:ext cx="5534934" cy="723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4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8BF3F4-6FEA-4B32-A6CC-A71F5AAB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276" y="5171193"/>
                <a:ext cx="5534934" cy="72390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959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Derivatives(Cont’d)</a:t>
            </a:r>
            <a:b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Partial derivatives of order 3 or higher can also be defined.  For </a:t>
            </a:r>
            <a:r>
              <a:rPr lang="en-US" sz="2400" dirty="0" smtClean="0"/>
              <a:t>instance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26E3371F-C0FE-400C-8951-D5A10C6739D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07822" y="2903880"/>
            <a:ext cx="3541255" cy="812274"/>
          </a:xfrm>
          <a:prstGeom prst="rect">
            <a:avLst/>
          </a:prstGeom>
          <a:blipFill>
            <a:blip r:embed="rId2" cstate="print"/>
            <a:stretch>
              <a:fillRect l="-3442" b="-298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1274F436-B480-4264-8EDD-925527CF11A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54770" y="1815546"/>
            <a:ext cx="8229600" cy="1139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/>
              <a:t>Find the second partial derivatives of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baseline="30000" dirty="0"/>
              <a:t>3</a:t>
            </a:r>
            <a:r>
              <a:rPr lang="en-US" sz="2400" dirty="0"/>
              <a:t> +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i="1" dirty="0"/>
              <a:t>y</a:t>
            </a:r>
            <a:r>
              <a:rPr lang="en-US" sz="2400" baseline="30000" dirty="0"/>
              <a:t>3</a:t>
            </a:r>
            <a:r>
              <a:rPr lang="en-US" sz="2400" dirty="0"/>
              <a:t> – 2</a:t>
            </a:r>
            <a:r>
              <a:rPr lang="en-US" sz="2400" i="1" dirty="0"/>
              <a:t>y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7B356A-42F2-483A-B679-BFB46EB5D37B}"/>
              </a:ext>
            </a:extLst>
          </p:cNvPr>
          <p:cNvSpPr txBox="1"/>
          <p:nvPr/>
        </p:nvSpPr>
        <p:spPr>
          <a:xfrm>
            <a:off x="854770" y="3118747"/>
            <a:ext cx="708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u="sng" dirty="0"/>
              <a:t>Solution</a:t>
            </a:r>
            <a:r>
              <a:rPr lang="en-US" sz="2400" dirty="0"/>
              <a:t> :  first order partial derivatives are given by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0C73A8-5A2A-48C0-B048-62F729D09EE9}"/>
                  </a:ext>
                </a:extLst>
              </p:cNvPr>
              <p:cNvSpPr txBox="1"/>
              <p:nvPr/>
            </p:nvSpPr>
            <p:spPr>
              <a:xfrm>
                <a:off x="1245704" y="4081670"/>
                <a:ext cx="5391925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400" i="1" dirty="0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x</a:t>
                </a:r>
                <a:r>
                  <a:rPr lang="en-US" sz="2400" dirty="0">
                    <a:latin typeface="Casper Bold" panose="02000806040000020004"/>
                  </a:rPr>
                  <a:t>(</a:t>
                </a:r>
                <a:r>
                  <a:rPr lang="en-US" sz="2400" i="1" dirty="0">
                    <a:latin typeface="Casper Bold" panose="02000806040000020004"/>
                  </a:rPr>
                  <a:t>x</a:t>
                </a:r>
                <a:r>
                  <a:rPr lang="en-US" sz="2400" dirty="0">
                    <a:latin typeface="Casper Bold" panose="02000806040000020004"/>
                  </a:rPr>
                  <a:t>, </a:t>
                </a:r>
                <a:r>
                  <a:rPr lang="en-US" sz="2400" i="1" dirty="0">
                    <a:latin typeface="Casper Bold" panose="02000806040000020004"/>
                  </a:rPr>
                  <a:t>y</a:t>
                </a:r>
                <a:r>
                  <a:rPr lang="en-US" sz="2400" dirty="0">
                    <a:latin typeface="Casper Bold" panose="02000806040000020004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 – 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sper Bold" panose="02000806040000020004"/>
                  </a:rPr>
                  <a:t>3</a:t>
                </a:r>
                <a:r>
                  <a:rPr lang="en-US" sz="2400" i="1" dirty="0">
                    <a:latin typeface="Casper Bold" panose="02000806040000020004"/>
                  </a:rPr>
                  <a:t>x</a:t>
                </a:r>
                <a:r>
                  <a:rPr lang="en-US" sz="2400" baseline="30000" dirty="0">
                    <a:latin typeface="Casper Bold" panose="02000806040000020004"/>
                  </a:rPr>
                  <a:t>2</a:t>
                </a:r>
                <a:r>
                  <a:rPr lang="en-US" sz="2400" dirty="0">
                    <a:latin typeface="Casper Bold" panose="02000806040000020004"/>
                  </a:rPr>
                  <a:t> + 2</a:t>
                </a:r>
                <a:r>
                  <a:rPr lang="en-US" sz="2400" i="1" dirty="0">
                    <a:latin typeface="Casper Bold" panose="02000806040000020004"/>
                  </a:rPr>
                  <a:t>xy</a:t>
                </a:r>
                <a:r>
                  <a:rPr lang="en-US" sz="2400" baseline="30000" dirty="0">
                    <a:latin typeface="Casper Bold" panose="02000806040000020004"/>
                  </a:rPr>
                  <a:t>3</a:t>
                </a:r>
                <a:r>
                  <a:rPr lang="en-US" sz="2400" dirty="0">
                    <a:latin typeface="Casper Bold" panose="02000806040000020004"/>
                  </a:rPr>
                  <a:t>-0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0C73A8-5A2A-48C0-B048-62F729D0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4" y="4081670"/>
                <a:ext cx="5391925" cy="635367"/>
              </a:xfrm>
              <a:prstGeom prst="rect">
                <a:avLst/>
              </a:prstGeom>
              <a:blipFill>
                <a:blip r:embed="rId2" cstate="print"/>
                <a:stretch>
                  <a:fillRect l="-1695" r="-678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41B673-5F91-4386-8857-900F52D46387}"/>
                  </a:ext>
                </a:extLst>
              </p:cNvPr>
              <p:cNvSpPr/>
              <p:nvPr/>
            </p:nvSpPr>
            <p:spPr>
              <a:xfrm>
                <a:off x="1314429" y="5098553"/>
                <a:ext cx="5288435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y</a:t>
                </a:r>
                <a:r>
                  <a:rPr lang="en-US" sz="2400" dirty="0">
                    <a:latin typeface="Casper Bold" panose="02000806040000020004"/>
                  </a:rPr>
                  <a:t>(</a:t>
                </a:r>
                <a:r>
                  <a:rPr lang="en-US" sz="2400" i="1" dirty="0">
                    <a:latin typeface="Casper Bold" panose="02000806040000020004"/>
                  </a:rPr>
                  <a:t>x</a:t>
                </a:r>
                <a:r>
                  <a:rPr lang="en-US" sz="2400" dirty="0">
                    <a:latin typeface="Casper Bold" panose="02000806040000020004"/>
                  </a:rPr>
                  <a:t>, </a:t>
                </a:r>
                <a:r>
                  <a:rPr lang="en-US" sz="2400" i="1" dirty="0">
                    <a:latin typeface="Casper Bold" panose="02000806040000020004"/>
                  </a:rPr>
                  <a:t>y</a:t>
                </a:r>
                <a:r>
                  <a:rPr lang="en-US" sz="2400" dirty="0">
                    <a:latin typeface="Casper Bold" panose="02000806040000020004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 – 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>
                    <a:latin typeface="Casper Bold" panose="02000806040000020004"/>
                  </a:rPr>
                  <a:t> =0+3</a:t>
                </a:r>
                <a:r>
                  <a:rPr lang="en-US" sz="2400" i="1" dirty="0">
                    <a:latin typeface="Casper Bold" panose="02000806040000020004"/>
                  </a:rPr>
                  <a:t>x</a:t>
                </a:r>
                <a:r>
                  <a:rPr lang="en-US" sz="2400" baseline="30000" dirty="0">
                    <a:latin typeface="Casper Bold" panose="02000806040000020004"/>
                  </a:rPr>
                  <a:t>2</a:t>
                </a:r>
                <a:r>
                  <a:rPr lang="en-US" sz="2400" i="1" dirty="0">
                    <a:latin typeface="Casper Bold" panose="02000806040000020004"/>
                  </a:rPr>
                  <a:t>y</a:t>
                </a:r>
                <a:r>
                  <a:rPr lang="en-US" sz="2400" baseline="30000" dirty="0">
                    <a:latin typeface="Casper Bold" panose="02000806040000020004"/>
                  </a:rPr>
                  <a:t>2 </a:t>
                </a:r>
                <a:r>
                  <a:rPr lang="en-US" sz="2400" dirty="0">
                    <a:latin typeface="Casper Bold" panose="02000806040000020004"/>
                  </a:rPr>
                  <a:t>– 4</a:t>
                </a:r>
                <a:r>
                  <a:rPr lang="en-US" sz="2400" i="1" dirty="0">
                    <a:latin typeface="Casper Bold" panose="02000806040000020004"/>
                  </a:rPr>
                  <a:t>y</a:t>
                </a:r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41B673-5F91-4386-8857-900F52D46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29" y="5098553"/>
                <a:ext cx="5288435" cy="676595"/>
              </a:xfrm>
              <a:prstGeom prst="rect">
                <a:avLst/>
              </a:prstGeom>
              <a:blipFill>
                <a:blip r:embed="rId3" cstate="print"/>
                <a:stretch>
                  <a:fillRect l="-1845" r="-69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959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Example-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812594-AA14-4250-A2DE-F4EA9557FE4E}"/>
                  </a:ext>
                </a:extLst>
              </p:cNvPr>
              <p:cNvSpPr/>
              <p:nvPr/>
            </p:nvSpPr>
            <p:spPr>
              <a:xfrm>
                <a:off x="1182068" y="2703245"/>
                <a:ext cx="5072222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i="1" dirty="0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xx</a:t>
                </a:r>
                <a:r>
                  <a:rPr lang="en-US" sz="2400" dirty="0">
                    <a:latin typeface="Casper Bold" panose="02000806040000020004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Casper Bold" panose="02000806040000020004"/>
                  </a:rPr>
                  <a:t>(</a:t>
                </a:r>
                <a:r>
                  <a:rPr lang="en-US" sz="2400" i="1" dirty="0" err="1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x</a:t>
                </a:r>
                <a:r>
                  <a:rPr lang="en-US" sz="2400" dirty="0">
                    <a:latin typeface="Casper Bold" panose="02000806040000020004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 + 2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3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latin typeface="Casper Bold" panose="02000806040000020004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812594-AA14-4250-A2DE-F4EA9557F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68" y="2703245"/>
                <a:ext cx="5072222" cy="635367"/>
              </a:xfrm>
              <a:prstGeom prst="rect">
                <a:avLst/>
              </a:prstGeom>
              <a:blipFill>
                <a:blip r:embed="rId2" cstate="print"/>
                <a:stretch>
                  <a:fillRect l="-192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2829A3-B846-4DC0-972B-C603D29BB506}"/>
                  </a:ext>
                </a:extLst>
              </p:cNvPr>
              <p:cNvSpPr/>
              <p:nvPr/>
            </p:nvSpPr>
            <p:spPr>
              <a:xfrm>
                <a:off x="1215200" y="3531509"/>
                <a:ext cx="4548489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i="1" dirty="0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xy</a:t>
                </a:r>
                <a:r>
                  <a:rPr lang="en-US" sz="2400" dirty="0">
                    <a:latin typeface="Casper Bold" panose="02000806040000020004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Casper Bold" panose="02000806040000020004"/>
                  </a:rPr>
                  <a:t>(</a:t>
                </a:r>
                <a:r>
                  <a:rPr lang="en-US" sz="2400" i="1" dirty="0" err="1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x</a:t>
                </a:r>
                <a:r>
                  <a:rPr lang="en-US" sz="2400" dirty="0">
                    <a:latin typeface="Casper Bold" panose="02000806040000020004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 + 2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3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asper Bold" panose="02000806040000020004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52829A3-B846-4DC0-972B-C603D29BB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00" y="3531509"/>
                <a:ext cx="4548489" cy="676595"/>
              </a:xfrm>
              <a:prstGeom prst="rect">
                <a:avLst/>
              </a:prstGeom>
              <a:blipFill>
                <a:blip r:embed="rId3" cstate="print"/>
                <a:stretch>
                  <a:fillRect l="-201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4014EF-923E-42F1-A779-18B6493238C4}"/>
                  </a:ext>
                </a:extLst>
              </p:cNvPr>
              <p:cNvSpPr/>
              <p:nvPr/>
            </p:nvSpPr>
            <p:spPr>
              <a:xfrm>
                <a:off x="1215200" y="4392902"/>
                <a:ext cx="5037341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i="1" dirty="0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yy</a:t>
                </a:r>
                <a:r>
                  <a:rPr lang="en-US" sz="2400" dirty="0">
                    <a:latin typeface="Casper Bold" panose="02000806040000020004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Casper Bold" panose="02000806040000020004"/>
                  </a:rPr>
                  <a:t>(</a:t>
                </a:r>
                <a:r>
                  <a:rPr lang="en-US" sz="2400" i="1" dirty="0" err="1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y</a:t>
                </a:r>
                <a:r>
                  <a:rPr lang="en-US" sz="2400" dirty="0">
                    <a:latin typeface="Casper Bold" panose="02000806040000020004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– 4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2400" dirty="0">
                  <a:latin typeface="Casper Bold" panose="02000806040000020004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4014EF-923E-42F1-A779-18B649323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00" y="4392902"/>
                <a:ext cx="5037341" cy="676595"/>
              </a:xfrm>
              <a:prstGeom prst="rect">
                <a:avLst/>
              </a:prstGeom>
              <a:blipFill>
                <a:blip r:embed="rId4" cstate="print"/>
                <a:stretch>
                  <a:fillRect l="-181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25260B-4719-4FEF-BC7F-C99ACA28E5F7}"/>
                  </a:ext>
                </a:extLst>
              </p:cNvPr>
              <p:cNvSpPr/>
              <p:nvPr/>
            </p:nvSpPr>
            <p:spPr>
              <a:xfrm>
                <a:off x="1274836" y="5234410"/>
                <a:ext cx="4642746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i="1" dirty="0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yx</a:t>
                </a:r>
                <a:r>
                  <a:rPr lang="en-US" sz="2400" dirty="0">
                    <a:latin typeface="Casper Bold" panose="02000806040000020004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Casper Bold" panose="02000806040000020004"/>
                  </a:rPr>
                  <a:t>(</a:t>
                </a:r>
                <a:r>
                  <a:rPr lang="en-US" sz="2400" i="1" dirty="0" err="1">
                    <a:latin typeface="Casper Bold" panose="02000806040000020004"/>
                  </a:rPr>
                  <a:t>f</a:t>
                </a:r>
                <a:r>
                  <a:rPr lang="en-US" sz="2400" i="1" baseline="-25000" dirty="0" err="1">
                    <a:latin typeface="Casper Bold" panose="02000806040000020004"/>
                  </a:rPr>
                  <a:t>y</a:t>
                </a:r>
                <a:r>
                  <a:rPr lang="en-US" sz="2400" dirty="0">
                    <a:latin typeface="Casper Bold" panose="02000806040000020004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latin typeface="Casper Bold" panose="02000806040000020004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sper Bold" panose="02000806040000020004"/>
                          </a:rPr>
                          <m:t>– 4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sper Bold" panose="02000806040000020004"/>
                          </a:rPr>
                          <m:t>y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asper Bold" panose="02000806040000020004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25260B-4719-4FEF-BC7F-C99ACA28E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836" y="5234410"/>
                <a:ext cx="4642746" cy="635367"/>
              </a:xfrm>
              <a:prstGeom prst="rect">
                <a:avLst/>
              </a:prstGeom>
              <a:blipFill>
                <a:blip r:embed="rId5" cstate="print"/>
                <a:stretch>
                  <a:fillRect l="-1969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74E3A8-3482-4C86-963C-457923138779}"/>
              </a:ext>
            </a:extLst>
          </p:cNvPr>
          <p:cNvSpPr/>
          <p:nvPr/>
        </p:nvSpPr>
        <p:spPr>
          <a:xfrm>
            <a:off x="1216695" y="2038386"/>
            <a:ext cx="5730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Second order partial derivatives are given by</a:t>
            </a:r>
          </a:p>
        </p:txBody>
      </p:sp>
    </p:spTree>
    <p:extLst>
      <p:ext uri="{BB962C8B-B14F-4D97-AF65-F5344CB8AC3E}">
        <p14:creationId xmlns:p14="http://schemas.microsoft.com/office/powerpoint/2010/main" xmlns="" val="14959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5003"/>
                <a:ext cx="9908822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differentiable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both differentiable functions of t. 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z is a differentiable function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f and g are differentiable functions, then y is indirectly a differentiable function of t, and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 smtClean="0"/>
                  <a:t>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where </a:t>
                </a:r>
                <a:r>
                  <a:rPr lang="en-US" sz="2000" dirty="0"/>
                  <a:t>each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a function of two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 Then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5003"/>
                <a:ext cx="9908822" cy="4351338"/>
              </a:xfrm>
              <a:blipFill rotWithShape="0">
                <a:blip r:embed="rId2" cstate="print"/>
                <a:stretch>
                  <a:fillRect l="-677" t="-1541" r="-615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33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5C30-E487-49F1-8D0F-CF6EA601459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3929" y="311938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Euler’s Theorem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3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80533" y="1199444"/>
                <a:ext cx="9330267" cy="48965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en-US" sz="20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Homogenous Function: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f(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said to be homogeneous function of degree n if it can be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 is a homogeneous function of x and y of degree 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𝑛𝑓</m:t>
                      </m:r>
                    </m:oMath>
                  </m:oMathPara>
                </a14:m>
                <a:endParaRPr lang="en-US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is a homogeneous function of degree n, then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533" y="1199444"/>
                <a:ext cx="9330267" cy="4896556"/>
              </a:xfrm>
              <a:blipFill rotWithShape="0">
                <a:blip r:embed="rId2" cstate="print"/>
                <a:stretch>
                  <a:fillRect l="-653" r="-78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7974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A8688F-BE68-4B21-9291-572CA3F182AE}"/>
              </a:ext>
            </a:extLst>
          </p:cNvPr>
          <p:cNvSpPr txBox="1"/>
          <p:nvPr/>
        </p:nvSpPr>
        <p:spPr>
          <a:xfrm>
            <a:off x="1730326" y="2043954"/>
            <a:ext cx="870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 </a:t>
            </a:r>
            <a:r>
              <a:rPr lang="en-US" sz="2400" dirty="0"/>
              <a:t>whether the function f is homogeneous or not where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91E2364-4123-41A2-B610-ACF7F7000B6B}"/>
                  </a:ext>
                </a:extLst>
              </p:cNvPr>
              <p:cNvSpPr txBox="1"/>
              <p:nvPr/>
            </p:nvSpPr>
            <p:spPr bwMode="auto">
              <a:xfrm>
                <a:off x="3036279" y="2649217"/>
                <a:ext cx="5024509" cy="6654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1E2364-4123-41A2-B610-ACF7F700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279" y="2649217"/>
                <a:ext cx="5024509" cy="665450"/>
              </a:xfrm>
              <a:prstGeom prst="rect">
                <a:avLst/>
              </a:prstGeom>
              <a:blipFill>
                <a:blip r:embed="rId2" cstate="print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17099E-EF5C-4703-9DB5-4CE37022112E}"/>
              </a:ext>
            </a:extLst>
          </p:cNvPr>
          <p:cNvSpPr txBox="1"/>
          <p:nvPr/>
        </p:nvSpPr>
        <p:spPr>
          <a:xfrm>
            <a:off x="1800660" y="341844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Sol: 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25361F16-1857-4BFA-8684-B280DF4886AE}"/>
                  </a:ext>
                </a:extLst>
              </p:cNvPr>
              <p:cNvSpPr txBox="1"/>
              <p:nvPr/>
            </p:nvSpPr>
            <p:spPr bwMode="auto">
              <a:xfrm>
                <a:off x="2752580" y="3406528"/>
                <a:ext cx="5024509" cy="6654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rgbClr val="000000"/>
                  </a:solidFill>
                </a:endParaRPr>
              </a:p>
              <a:p>
                <a:r>
                  <a:rPr lang="en-US" sz="2400" dirty="0"/>
                  <a:t>              </a:t>
                </a:r>
              </a:p>
            </p:txBody>
          </p:sp>
        </mc:Choice>
        <mc:Fallback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361F16-1857-4BFA-8684-B280DF48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2580" y="3406528"/>
                <a:ext cx="5024509" cy="665450"/>
              </a:xfrm>
              <a:prstGeom prst="rect">
                <a:avLst/>
              </a:prstGeom>
              <a:blipFill>
                <a:blip r:embed="rId3" cstate="print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ABBF7F-54A9-4B91-A0F4-6190D3C77B37}"/>
                  </a:ext>
                </a:extLst>
              </p:cNvPr>
              <p:cNvSpPr/>
              <p:nvPr/>
            </p:nvSpPr>
            <p:spPr>
              <a:xfrm>
                <a:off x="3752690" y="3876500"/>
                <a:ext cx="3267089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2−7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3ABBF7F-54A9-4B91-A0F4-6190D3C77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0" y="3876500"/>
                <a:ext cx="3267089" cy="9142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49393FE-39A2-40EE-B0EC-2A1E829E0F5B}"/>
                  </a:ext>
                </a:extLst>
              </p:cNvPr>
              <p:cNvSpPr/>
              <p:nvPr/>
            </p:nvSpPr>
            <p:spPr>
              <a:xfrm>
                <a:off x="2948486" y="4858895"/>
                <a:ext cx="3267089" cy="724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49393FE-39A2-40EE-B0EC-2A1E829E0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6" y="4858895"/>
                <a:ext cx="3267089" cy="72475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317ED2-A96E-4A4B-BD4D-99D59BEFBD45}"/>
              </a:ext>
            </a:extLst>
          </p:cNvPr>
          <p:cNvSpPr txBox="1"/>
          <p:nvPr/>
        </p:nvSpPr>
        <p:spPr>
          <a:xfrm>
            <a:off x="1707776" y="5610666"/>
            <a:ext cx="844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 homogeneous function of degree 3 in x and </a:t>
            </a:r>
            <a:r>
              <a:rPr lang="en-US" sz="2400" dirty="0" smtClean="0"/>
              <a:t>y.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682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Jacobian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34FFC5-58EE-4AE5-9DD2-BA76148F9D07}"/>
              </a:ext>
            </a:extLst>
          </p:cNvPr>
          <p:cNvSpPr/>
          <p:nvPr/>
        </p:nvSpPr>
        <p:spPr>
          <a:xfrm>
            <a:off x="1571708" y="1613647"/>
            <a:ext cx="5631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Suppose we have the system of 2 equations</a:t>
            </a:r>
          </a:p>
          <a:p>
            <a:pPr algn="ctr"/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 z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(x ,y )</a:t>
            </a:r>
            <a:endParaRPr lang="en-US" sz="2400" dirty="0"/>
          </a:p>
          <a:p>
            <a:pPr algn="ctr"/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 f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z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(x ,y 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E89D2E-4953-44B8-8448-84AC3435E583}"/>
                  </a:ext>
                </a:extLst>
              </p:cNvPr>
              <p:cNvSpPr/>
              <p:nvPr/>
            </p:nvSpPr>
            <p:spPr>
              <a:xfrm>
                <a:off x="852267" y="3966591"/>
                <a:ext cx="10247146" cy="2052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sper"/>
                  </a:rPr>
                  <a:t> Then the </a:t>
                </a:r>
                <a:r>
                  <a:rPr lang="en-US" sz="2400" b="1" dirty="0">
                    <a:latin typeface="Casper"/>
                  </a:rPr>
                  <a:t>Jacobian Matrix</a:t>
                </a:r>
                <a:r>
                  <a:rPr lang="en-US" sz="2400" dirty="0">
                    <a:latin typeface="Casper"/>
                  </a:rPr>
                  <a:t> can be defined as an array of 2x2 ﬁrst-order partial derivatives</a:t>
                </a:r>
              </a:p>
              <a:p>
                <a:r>
                  <a:rPr lang="en-US" sz="2400" dirty="0">
                    <a:latin typeface="Casper"/>
                  </a:rPr>
                  <a:t>i.e.                     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Casper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Casper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sper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75E89D2E-4953-44B8-8448-84AC3435E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67" y="3966591"/>
                <a:ext cx="10247146" cy="2052550"/>
              </a:xfrm>
              <a:prstGeom prst="rect">
                <a:avLst/>
              </a:prstGeom>
              <a:blipFill>
                <a:blip r:embed="rId2" cstate="print"/>
                <a:stretch>
                  <a:fillRect l="-95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0421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Jacobian(cont’d)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6D8FF-F576-445A-9331-773E5D38D0A9}"/>
                  </a:ext>
                </a:extLst>
              </p:cNvPr>
              <p:cNvSpPr txBox="1"/>
              <p:nvPr/>
            </p:nvSpPr>
            <p:spPr>
              <a:xfrm>
                <a:off x="893472" y="2597547"/>
                <a:ext cx="10660354" cy="2892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100" baseline="-25000" dirty="0">
                                <a:latin typeface="Casper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100" baseline="-25000" dirty="0">
                                <a:latin typeface="Casper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,…….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fn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100" baseline="-25000" dirty="0">
                                <a:latin typeface="Casper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100" baseline="-25000" dirty="0">
                                <a:latin typeface="Casper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,…….</m:t>
                            </m:r>
                            <m:r>
                              <m:rPr>
                                <m:nor/>
                              </m:rPr>
                              <a:rPr lang="en-US" sz="3100" dirty="0">
                                <a:latin typeface="Casper"/>
                                <a:cs typeface="Times New Roman" pitchFamily="18" charset="0"/>
                              </a:rPr>
                              <m:t>xn</m:t>
                            </m:r>
                          </m:den>
                        </m:f>
                      </m:e>
                    </m:d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100" baseline="-25000" dirty="0">
                            <a:latin typeface="Casper"/>
                            <a:cs typeface="Times New Roman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3100" baseline="-25000" dirty="0">
                            <a:latin typeface="Casper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,…….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fn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100" baseline="-25000" dirty="0">
                            <a:latin typeface="Casper"/>
                            <a:cs typeface="Times New Roman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100" baseline="-25000" dirty="0">
                            <a:latin typeface="Casper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,…….</m:t>
                        </m:r>
                        <m:r>
                          <m:rPr>
                            <m:nor/>
                          </m:rPr>
                          <a:rPr lang="en-US" sz="3100" dirty="0">
                            <a:latin typeface="Casper"/>
                            <a:cs typeface="Times New Roman" pitchFamily="18" charset="0"/>
                          </a:rPr>
                          <m:t>xn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1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1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m:rPr>
                                  <m:brk m:alnAt="7"/>
                                </m:r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US" sz="31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3100" b="0" i="1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3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3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3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en-US" sz="31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3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100" i="1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3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3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1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56D8FF-F576-445A-9331-773E5D38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2" y="2597547"/>
                <a:ext cx="10660354" cy="2892267"/>
              </a:xfrm>
              <a:prstGeom prst="rect">
                <a:avLst/>
              </a:prstGeom>
              <a:blipFill>
                <a:blip r:embed="rId2" cstate="print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7392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of Jacobian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0B80C-0F22-474D-A734-961B6C7F06F8}"/>
                  </a:ext>
                </a:extLst>
              </p:cNvPr>
              <p:cNvSpPr txBox="1"/>
              <p:nvPr/>
            </p:nvSpPr>
            <p:spPr>
              <a:xfrm>
                <a:off x="956606" y="2043819"/>
                <a:ext cx="10016194" cy="406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Casper" panose="02000506000000020004"/>
                  </a:rPr>
                  <a:t>1. Chain rule for Jacobians: If u and v are functions of independent variables r and s and each of      </a:t>
                </a:r>
              </a:p>
              <a:p>
                <a:pPr algn="just"/>
                <a:r>
                  <a:rPr lang="en-US" sz="2000" dirty="0">
                    <a:latin typeface="Casper" panose="02000506000000020004"/>
                  </a:rPr>
                  <a:t>     r and s are functions of the variable x and y , then u and v are functions of x and y,</a:t>
                </a:r>
              </a:p>
              <a:p>
                <a:pPr algn="just"/>
                <a:r>
                  <a:rPr lang="en-US" sz="2000" dirty="0">
                    <a:latin typeface="Casper" panose="02000506000000020004"/>
                  </a:rPr>
                  <a:t>     further it can be defined as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latin typeface="Casper" panose="02000506000000020004"/>
                </a:endParaRPr>
              </a:p>
              <a:p>
                <a:pPr algn="just"/>
                <a:endParaRPr lang="en-US" sz="2000" b="0" dirty="0">
                  <a:latin typeface="Casper" panose="02000506000000020004"/>
                </a:endParaRPr>
              </a:p>
              <a:p>
                <a:pPr algn="just"/>
                <a:r>
                  <a:rPr lang="en-US" sz="2000" dirty="0">
                    <a:latin typeface="Casper" panose="02000506000000020004"/>
                  </a:rPr>
                  <a:t>2. If u and v are functions of x and y, then x and y can be solved in terms of u and v. </a:t>
                </a:r>
              </a:p>
              <a:p>
                <a:pPr algn="just"/>
                <a:r>
                  <a:rPr lang="en-US" sz="2000" dirty="0">
                    <a:latin typeface="Casper" panose="02000506000000020004"/>
                  </a:rPr>
                  <a:t>    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Casper" panose="02000506000000020004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Casper" panose="02000506000000020004"/>
                  </a:rPr>
                  <a:t> </a:t>
                </a:r>
                <a:r>
                  <a:rPr lang="en-US" sz="2400" dirty="0">
                    <a:latin typeface="Casper" panose="02000506000000020004"/>
                  </a:rPr>
                  <a:t>=1</a:t>
                </a:r>
                <a:endParaRPr lang="en-US" sz="2000" dirty="0">
                  <a:latin typeface="Casper" panose="02000506000000020004"/>
                </a:endParaRPr>
              </a:p>
              <a:p>
                <a:pPr algn="just"/>
                <a:endParaRPr lang="en-US" sz="2000" dirty="0">
                  <a:latin typeface="Casper" panose="02000506000000020004"/>
                </a:endParaRPr>
              </a:p>
              <a:p>
                <a:pPr algn="just"/>
                <a:r>
                  <a:rPr lang="en-US" sz="2000" dirty="0">
                    <a:latin typeface="Casper" panose="02000506000000020004"/>
                  </a:rPr>
                  <a:t>3. If </a:t>
                </a:r>
                <a:r>
                  <a:rPr lang="en-US" sz="2000" dirty="0" err="1">
                    <a:latin typeface="Casper" panose="02000506000000020004"/>
                  </a:rPr>
                  <a:t>u,v</a:t>
                </a:r>
                <a:r>
                  <a:rPr lang="en-US" sz="2000" dirty="0">
                    <a:latin typeface="Casper" panose="02000506000000020004"/>
                  </a:rPr>
                  <a:t> and w are functions of x , y and z and if </a:t>
                </a:r>
                <a:r>
                  <a:rPr lang="en-US" sz="2000" dirty="0" err="1">
                    <a:latin typeface="Casper" panose="02000506000000020004"/>
                  </a:rPr>
                  <a:t>u,v</a:t>
                </a:r>
                <a:r>
                  <a:rPr lang="en-US" sz="2000" dirty="0">
                    <a:latin typeface="Casper" panose="02000506000000020004"/>
                  </a:rPr>
                  <a:t> ,w  are functionally related or dependent      </a:t>
                </a:r>
              </a:p>
              <a:p>
                <a:pPr algn="just"/>
                <a:r>
                  <a:rPr lang="en-US" sz="2000" dirty="0">
                    <a:latin typeface="Casper" panose="02000506000000020004"/>
                  </a:rPr>
                  <a:t>    then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Casper" panose="02000506000000020004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5090B80C-0F22-474D-A734-961B6C7F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6" y="2043819"/>
                <a:ext cx="10016194" cy="4068934"/>
              </a:xfrm>
              <a:prstGeom prst="rect">
                <a:avLst/>
              </a:prstGeom>
              <a:blipFill>
                <a:blip r:embed="rId2" cstate="print"/>
                <a:stretch>
                  <a:fillRect l="-670" t="-749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3784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0" y="1066800"/>
            <a:ext cx="4267200" cy="28194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MS PGothic" pitchFamily="34" charset="-128"/>
                <a:cs typeface="ＭＳ Ｐゴシック" charset="0"/>
              </a:rPr>
              <a:t>Course prerequisites</a:t>
            </a:r>
          </a:p>
          <a:p>
            <a:pPr marL="0" lvl="0" indent="0" defTabSz="91153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endParaRPr lang="en-US" sz="24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dirty="0" smtClean="0">
                <a:ea typeface="MS PGothic" pitchFamily="34" charset="-128"/>
                <a:cs typeface="ＭＳ Ｐゴシック" charset="0"/>
              </a:rPr>
              <a:t>Basic Knowledge of  Differentiation.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dirty="0" smtClean="0">
                <a:ea typeface="MS PGothic" pitchFamily="34" charset="-128"/>
                <a:cs typeface="ＭＳ Ｐゴシック" charset="0"/>
              </a:rPr>
              <a:t>Basic Knowledge of  Integration.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dirty="0" smtClean="0">
                <a:ea typeface="MS PGothic" pitchFamily="34" charset="-128"/>
                <a:cs typeface="ＭＳ Ｐゴシック" charset="0"/>
              </a:rPr>
              <a:t>Basic Knowledge of Limits.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ea typeface="MS PGothic" pitchFamily="34" charset="-128"/>
              <a:cs typeface="ＭＳ Ｐゴシック" charset="0"/>
            </a:endParaRPr>
          </a:p>
          <a:p>
            <a:pPr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dirty="0" smtClean="0">
                <a:ea typeface="MS PGothic" pitchFamily="34" charset="-128"/>
                <a:cs typeface="ＭＳ Ｐゴシック" charset="0"/>
              </a:rPr>
              <a:t>Basic Knowledge of binary operations.</a:t>
            </a:r>
          </a:p>
          <a:p>
            <a:pPr marL="0" indent="0" defTabSz="911534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latin typeface="+mj-lt"/>
              <a:ea typeface="MS PGothic" pitchFamily="34" charset="-128"/>
              <a:cs typeface="ＭＳ Ｐゴシック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0" y="762000"/>
            <a:ext cx="4610099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1106572"/>
              </p:ext>
            </p:extLst>
          </p:nvPr>
        </p:nvGraphicFramePr>
        <p:xfrm>
          <a:off x="266635" y="2394940"/>
          <a:ext cx="6057964" cy="34121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693"/>
                <a:gridCol w="4038583"/>
                <a:gridCol w="1104688"/>
              </a:tblGrid>
              <a:tr h="504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Title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partial derivatives and its application in real life situations</a:t>
                      </a:r>
                    </a:p>
                    <a:p>
                      <a:pPr marL="228600" marR="0" indent="-22860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Multiple Integrals and its applications.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Remember &amp; Understand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CO2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Group theory and its application of analysis to Engineering problems.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Remember &amp; 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vector spaces in a comprehensive manner.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Remember &amp; 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7436" y="1420875"/>
            <a:ext cx="434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		Course Outcomes 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58553" y="1815354"/>
            <a:ext cx="2595282" cy="112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BF79AA-E10E-423E-8600-E4751EC5CFEA}"/>
                  </a:ext>
                </a:extLst>
              </p:cNvPr>
              <p:cNvSpPr/>
              <p:nvPr/>
            </p:nvSpPr>
            <p:spPr>
              <a:xfrm>
                <a:off x="978872" y="1971863"/>
                <a:ext cx="10247146" cy="102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400" dirty="0">
                    <a:latin typeface="Casper"/>
                    <a:cs typeface="Times New Roman" pitchFamily="18" charset="0"/>
                  </a:rPr>
                  <a:t>1) Consider the transformation (r,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)⟶</m:t>
                    </m:r>
                  </m:oMath>
                </a14:m>
                <a:r>
                  <a:rPr lang="en-US" sz="2400" dirty="0">
                    <a:latin typeface="Casper"/>
                    <a:cs typeface="Times New Roman" pitchFamily="18" charset="0"/>
                  </a:rPr>
                  <a:t> (</a:t>
                </a:r>
                <a:r>
                  <a:rPr lang="en-US" sz="2400" dirty="0" err="1">
                    <a:latin typeface="Casper"/>
                    <a:cs typeface="Times New Roman" pitchFamily="18" charset="0"/>
                  </a:rPr>
                  <a:t>x,y</a:t>
                </a:r>
                <a:r>
                  <a:rPr lang="en-US" sz="2400" dirty="0">
                    <a:latin typeface="Casper"/>
                    <a:cs typeface="Times New Roman" pitchFamily="18" charset="0"/>
                  </a:rPr>
                  <a:t>), given by </a:t>
                </a:r>
              </a:p>
              <a:p>
                <a:pPr>
                  <a:buFontTx/>
                  <a:buNone/>
                </a:pPr>
                <a:r>
                  <a:rPr lang="en-US" sz="2400" dirty="0">
                    <a:latin typeface="Casper"/>
                    <a:cs typeface="Times New Roman" pitchFamily="18" charset="0"/>
                  </a:rPr>
                  <a:t>      x=r cos</a:t>
                </a:r>
                <a:r>
                  <a:rPr lang="en-US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</m:oMath>
                </a14:m>
                <a:r>
                  <a:rPr lang="en-US" sz="2400" dirty="0">
                    <a:latin typeface="Casper"/>
                    <a:cs typeface="Times New Roman" pitchFamily="18" charset="0"/>
                  </a:rPr>
                  <a:t>=r sin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Casper"/>
                    <a:cs typeface="Times New Roman" pitchFamily="18" charset="0"/>
                  </a:rPr>
                  <a:t> 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Casper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1BF79AA-E10E-423E-8600-E4751EC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72" y="1971863"/>
                <a:ext cx="10247146" cy="1027845"/>
              </a:xfrm>
              <a:prstGeom prst="rect">
                <a:avLst/>
              </a:prstGeom>
              <a:blipFill>
                <a:blip r:embed="rId2" cstate="print"/>
                <a:stretch>
                  <a:fillRect l="-952" t="-4734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C1EE0-F8A3-4864-9F8B-E58A4617888F}"/>
                  </a:ext>
                </a:extLst>
              </p:cNvPr>
              <p:cNvSpPr txBox="1"/>
              <p:nvPr/>
            </p:nvSpPr>
            <p:spPr>
              <a:xfrm>
                <a:off x="1125413" y="3148207"/>
                <a:ext cx="8145193" cy="301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</a:t>
                </a:r>
              </a:p>
              <a:p>
                <a:r>
                  <a:rPr lang="en-US" sz="2000" dirty="0"/>
                  <a:t>                   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=r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-(-r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000" dirty="0"/>
                  <a:t>                           </a:t>
                </a:r>
              </a:p>
              <a:p>
                <a:r>
                  <a:rPr lang="en-US" sz="2000" dirty="0"/>
                  <a:t>                         = r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6FC1EE0-F8A3-4864-9F8B-E58A4617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13" y="3148207"/>
                <a:ext cx="8145193" cy="3013133"/>
              </a:xfrm>
              <a:prstGeom prst="rect">
                <a:avLst/>
              </a:prstGeom>
              <a:blipFill>
                <a:blip r:embed="rId3" cstate="print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6695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Practice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89C0C7-95F8-4D6F-9DCE-6FC70E4EA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Q1</a:t>
                </a:r>
                <a:r>
                  <a:rPr lang="en-US" dirty="0">
                    <a:latin typeface="Casper"/>
                  </a:rPr>
                  <a:t>) Find the first order partial derivatives of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sper"/>
                  </a:rPr>
                  <a:t>        a) z= x</a:t>
                </a:r>
                <a:r>
                  <a:rPr lang="en-US" baseline="30000" dirty="0">
                    <a:latin typeface="Casper"/>
                  </a:rPr>
                  <a:t>3  </a:t>
                </a:r>
                <a:r>
                  <a:rPr lang="en-US" dirty="0">
                    <a:latin typeface="Casper"/>
                  </a:rPr>
                  <a:t>+ y</a:t>
                </a:r>
                <a:r>
                  <a:rPr lang="en-US" baseline="30000" dirty="0">
                    <a:latin typeface="Casper"/>
                  </a:rPr>
                  <a:t>3</a:t>
                </a:r>
                <a:r>
                  <a:rPr lang="en-US" dirty="0">
                    <a:latin typeface="Casper"/>
                  </a:rPr>
                  <a:t>-3axy</a:t>
                </a:r>
                <a:r>
                  <a:rPr lang="en-US" baseline="30000" dirty="0">
                    <a:latin typeface="Casper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sper"/>
                  </a:rPr>
                  <a:t>        b) z= sin(x</a:t>
                </a:r>
                <a:r>
                  <a:rPr lang="en-US" baseline="30000" dirty="0">
                    <a:latin typeface="Casper"/>
                  </a:rPr>
                  <a:t>2</a:t>
                </a:r>
                <a:r>
                  <a:rPr lang="en-US" dirty="0">
                    <a:latin typeface="Casper"/>
                  </a:rPr>
                  <a:t>y</a:t>
                </a:r>
                <a:r>
                  <a:rPr lang="en-US" baseline="30000" dirty="0">
                    <a:latin typeface="Casper"/>
                  </a:rPr>
                  <a:t>2</a:t>
                </a:r>
                <a:r>
                  <a:rPr lang="en-US" dirty="0">
                    <a:latin typeface="Casper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sper"/>
                  </a:rPr>
                  <a:t>Q2) If z=</a:t>
                </a:r>
                <a:r>
                  <a:rPr lang="en-US" dirty="0" err="1">
                    <a:latin typeface="Casper"/>
                  </a:rPr>
                  <a:t>xyf</a:t>
                </a:r>
                <a:r>
                  <a:rPr lang="en-US" dirty="0">
                    <a:latin typeface="Casper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>
                    <a:latin typeface="Casper"/>
                  </a:rPr>
                  <a:t>) , Prove that 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latin typeface="Casper"/>
                  </a:rPr>
                  <a:t>+ y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latin typeface="Casper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sper"/>
                  </a:rPr>
                  <a:t>Q3) If u=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𝑠h𝑜𝑤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>
                    <a:latin typeface="Casper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latin typeface="Casper"/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89C0C7-95F8-4D6F-9DCE-6FC70E4EA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9597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8C64D85-5443-460E-B238-203DB909E1F9}"/>
              </a:ext>
            </a:extLst>
          </p:cNvPr>
          <p:cNvSpPr/>
          <p:nvPr/>
        </p:nvSpPr>
        <p:spPr>
          <a:xfrm>
            <a:off x="984735" y="2088777"/>
            <a:ext cx="10072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Jacobian determinant is used in the process of changing variables from cartesian to polar coordinates when evaluating double or higher integrals. 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Jacobian matrix is the best linear approximation to a diﬀerentiable function near a given point. So, we can think of the Jacobian as the derivative of a multivariate function. 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Partial Derivatives are used in Partial Differential Equations e.g. Heat Eqn.</a:t>
            </a:r>
            <a:endParaRPr lang="en-US" sz="2400" dirty="0">
              <a:latin typeface="Casper"/>
            </a:endParaRPr>
          </a:p>
          <a:p>
            <a:pPr algn="just"/>
            <a:endParaRPr lang="en-US" sz="2400" dirty="0">
              <a:latin typeface="Casp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04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412595" y="1191675"/>
            <a:ext cx="11353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Text Books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</a:t>
            </a:r>
            <a:r>
              <a:rPr lang="en-US" dirty="0"/>
              <a:t>E. </a:t>
            </a:r>
            <a:r>
              <a:rPr lang="en-US" dirty="0" err="1"/>
              <a:t>Kreyszig</a:t>
            </a:r>
            <a:r>
              <a:rPr lang="en-US" dirty="0"/>
              <a:t> , Advanced Engineering Mathematics, John Wiley,10th Ed.2011.,New </a:t>
            </a:r>
            <a:r>
              <a:rPr lang="en-US" dirty="0" smtClean="0"/>
              <a:t>Delhi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</a:t>
            </a:r>
            <a:r>
              <a:rPr lang="en-US" dirty="0"/>
              <a:t>H.K.  </a:t>
            </a:r>
            <a:r>
              <a:rPr lang="en-US" dirty="0" err="1"/>
              <a:t>Dass</a:t>
            </a:r>
            <a:r>
              <a:rPr lang="en-US" dirty="0"/>
              <a:t>., Higher Engineering Mathematics, S Chand Publishers,  3</a:t>
            </a:r>
            <a:r>
              <a:rPr lang="en-US" baseline="30000" dirty="0"/>
              <a:t>rd</a:t>
            </a:r>
            <a:r>
              <a:rPr lang="en-US" dirty="0"/>
              <a:t> revised edition, 2014</a:t>
            </a:r>
            <a:r>
              <a:rPr lang="en-US" dirty="0" smtClean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3. </a:t>
            </a:r>
            <a:r>
              <a:rPr lang="en-US" dirty="0" err="1"/>
              <a:t>B.S.Grewal</a:t>
            </a:r>
            <a:r>
              <a:rPr lang="en-US" dirty="0"/>
              <a:t>, Higher Engineering Mathematics, Khanna Publishers, 42</a:t>
            </a:r>
            <a:r>
              <a:rPr lang="en-US" baseline="30000" dirty="0"/>
              <a:t>th</a:t>
            </a:r>
            <a:r>
              <a:rPr lang="en-US" dirty="0"/>
              <a:t> ed.2013, New </a:t>
            </a:r>
            <a:r>
              <a:rPr lang="en-US" dirty="0" smtClean="0"/>
              <a:t>Delhi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Reference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Material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r>
              <a:rPr lang="en-US" dirty="0"/>
              <a:t>1.  R.K. Jain,  and S.R.K. </a:t>
            </a:r>
            <a:r>
              <a:rPr lang="en-US" dirty="0" err="1"/>
              <a:t>lyengar</a:t>
            </a:r>
            <a:r>
              <a:rPr lang="en-US" dirty="0"/>
              <a:t>, Advanced Engineering Mathematics, 3rd Edition, </a:t>
            </a:r>
            <a:r>
              <a:rPr lang="en-US" dirty="0" err="1"/>
              <a:t>Narosa</a:t>
            </a:r>
            <a:r>
              <a:rPr lang="en-US" dirty="0"/>
              <a:t> Publishing House, 2004, New Delhi.</a:t>
            </a:r>
          </a:p>
          <a:p>
            <a:r>
              <a:rPr lang="en-US" dirty="0"/>
              <a:t>2. B.V. </a:t>
            </a:r>
            <a:r>
              <a:rPr lang="en-US" dirty="0" err="1"/>
              <a:t>Ramana</a:t>
            </a:r>
            <a:r>
              <a:rPr lang="en-US" dirty="0"/>
              <a:t> Advanced Engineering Mathematics, McGraw Hill</a:t>
            </a:r>
            <a:r>
              <a:rPr lang="en-US" b="1" dirty="0"/>
              <a:t>, </a:t>
            </a:r>
            <a:r>
              <a:rPr lang="en-US" dirty="0"/>
              <a:t>July 2006, New Delhi.</a:t>
            </a:r>
          </a:p>
          <a:p>
            <a:r>
              <a:rPr lang="en-US" dirty="0"/>
              <a:t>3. B. Thomas and , R.L., Finney ,Calculus and Analytic Geometry, Pearson Education, 11th</a:t>
            </a:r>
            <a:r>
              <a:rPr lang="en-US" baseline="30000" dirty="0"/>
              <a:t> </a:t>
            </a:r>
            <a:r>
              <a:rPr lang="en-US" dirty="0" smtClean="0"/>
              <a:t>Edition.</a:t>
            </a:r>
            <a:endParaRPr lang="en-US" dirty="0"/>
          </a:p>
          <a:p>
            <a:r>
              <a:rPr lang="en-US" dirty="0"/>
              <a:t>4. N.P. Bali and Manish Goyal, A text book of Engineering Mathematics, </a:t>
            </a:r>
            <a:r>
              <a:rPr lang="en-US" dirty="0" err="1"/>
              <a:t>Laxmi</a:t>
            </a:r>
            <a:r>
              <a:rPr lang="en-US" dirty="0"/>
              <a:t> Publications, Reprint, 2008.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9141" y="349624"/>
            <a:ext cx="6817659" cy="8740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Text Books &amp; Reference Books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9448800" y="685800"/>
            <a:ext cx="16764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303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Pre-Requisites</a:t>
            </a:r>
            <a:r>
              <a:rPr lang="en-US" b="1" u="sng" dirty="0" smtClean="0">
                <a:latin typeface="Casper" panose="02000506000000020004" pitchFamily="2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atin typeface="Casper" panose="02000506000000020004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600" b="1" u="sng" dirty="0" smtClean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Basic idea of limit and continuity.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Basic concepts of functions with one independent variables.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Basic knowledge of formulae of simple differentiation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0" y="628650"/>
            <a:ext cx="6096000" cy="695325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outcomes 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4544" y="1780108"/>
            <a:ext cx="10373056" cy="4001095"/>
          </a:xfrm>
        </p:spPr>
        <p:txBody>
          <a:bodyPr/>
          <a:lstStyle/>
          <a:p>
            <a:pPr>
              <a:buNone/>
            </a:pPr>
            <a:endParaRPr lang="en-IN" sz="2400" i="0" dirty="0" smtClean="0"/>
          </a:p>
          <a:p>
            <a:pPr>
              <a:lnSpc>
                <a:spcPct val="150000"/>
              </a:lnSpc>
            </a:pPr>
            <a:r>
              <a:rPr lang="en-IN" sz="2400" i="0" dirty="0" smtClean="0"/>
              <a:t> </a:t>
            </a:r>
            <a:r>
              <a:rPr lang="en-US" sz="2400" dirty="0" smtClean="0">
                <a:cs typeface="Arial" panose="020B0604020202020204" pitchFamily="34" charset="0"/>
              </a:rPr>
              <a:t>To understand the basic concepts of Partial Differentiation.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To learn how to find the partial derivatives of functions having two or more independent variables.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To apply the concept of partial derivatives to solve mathematical problems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3232202" y="460871"/>
            <a:ext cx="4138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Partial differentiation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66800" y="2336800"/>
            <a:ext cx="48799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ea typeface="ＭＳ Ｐゴシック" charset="0"/>
              </a:rPr>
              <a:t>The volume </a:t>
            </a:r>
            <a:r>
              <a:rPr lang="en-GB" sz="2000" i="1" dirty="0">
                <a:ea typeface="ＭＳ Ｐゴシック" charset="0"/>
              </a:rPr>
              <a:t>V</a:t>
            </a:r>
            <a:r>
              <a:rPr lang="en-GB" sz="2000" dirty="0">
                <a:ea typeface="ＭＳ Ｐゴシック" charset="0"/>
              </a:rPr>
              <a:t> of a cylinder of radius </a:t>
            </a:r>
            <a:r>
              <a:rPr lang="en-GB" sz="2000" i="1" dirty="0">
                <a:ea typeface="ＭＳ Ｐゴシック" charset="0"/>
              </a:rPr>
              <a:t>r</a:t>
            </a:r>
            <a:r>
              <a:rPr lang="en-GB" sz="2000" dirty="0">
                <a:ea typeface="ＭＳ Ｐゴシック" charset="0"/>
              </a:rPr>
              <a:t> and height </a:t>
            </a:r>
            <a:r>
              <a:rPr lang="en-GB" sz="2000" i="1" dirty="0">
                <a:ea typeface="ＭＳ Ｐゴシック" charset="0"/>
              </a:rPr>
              <a:t>h</a:t>
            </a:r>
            <a:r>
              <a:rPr lang="en-GB" sz="2000" dirty="0">
                <a:ea typeface="ＭＳ Ｐゴシック" charset="0"/>
              </a:rPr>
              <a:t> is given by:</a:t>
            </a:r>
          </a:p>
          <a:p>
            <a:pPr>
              <a:defRPr/>
            </a:pPr>
            <a:endParaRPr lang="en-GB" sz="2000" dirty="0">
              <a:ea typeface="ＭＳ Ｐゴシック" charset="0"/>
            </a:endParaRPr>
          </a:p>
          <a:p>
            <a:pPr>
              <a:defRPr/>
            </a:pPr>
            <a:endParaRPr lang="en-GB" sz="2000" dirty="0">
              <a:ea typeface="ＭＳ Ｐゴシック" charset="0"/>
            </a:endParaRPr>
          </a:p>
          <a:p>
            <a:pPr>
              <a:defRPr/>
            </a:pPr>
            <a:r>
              <a:rPr lang="en-GB" sz="2000" dirty="0">
                <a:ea typeface="ＭＳ Ｐゴシック" charset="0"/>
              </a:rPr>
              <a:t>If </a:t>
            </a:r>
            <a:r>
              <a:rPr lang="en-GB" sz="2000" i="1" dirty="0">
                <a:ea typeface="ＭＳ Ｐゴシック" charset="0"/>
              </a:rPr>
              <a:t>r</a:t>
            </a:r>
            <a:r>
              <a:rPr lang="en-GB" sz="2000" dirty="0">
                <a:ea typeface="ＭＳ Ｐゴシック" charset="0"/>
              </a:rPr>
              <a:t> is kept constant and </a:t>
            </a:r>
            <a:r>
              <a:rPr lang="en-GB" sz="2000" i="1" dirty="0">
                <a:ea typeface="ＭＳ Ｐゴシック" charset="0"/>
              </a:rPr>
              <a:t>h</a:t>
            </a:r>
            <a:r>
              <a:rPr lang="en-GB" sz="2000" dirty="0">
                <a:ea typeface="ＭＳ Ｐゴシック" charset="0"/>
              </a:rPr>
              <a:t> increases then </a:t>
            </a:r>
            <a:r>
              <a:rPr lang="en-GB" sz="2000" i="1" dirty="0">
                <a:ea typeface="ＭＳ Ｐゴシック" charset="0"/>
              </a:rPr>
              <a:t>V</a:t>
            </a:r>
            <a:r>
              <a:rPr lang="en-GB" sz="2000" dirty="0">
                <a:ea typeface="ＭＳ Ｐゴシック" charset="0"/>
              </a:rPr>
              <a:t> increases. We can find the rate of change of </a:t>
            </a:r>
            <a:r>
              <a:rPr lang="en-GB" sz="2000" i="1" dirty="0">
                <a:ea typeface="ＭＳ Ｐゴシック" charset="0"/>
              </a:rPr>
              <a:t>V</a:t>
            </a:r>
            <a:r>
              <a:rPr lang="en-GB" sz="2000" dirty="0">
                <a:ea typeface="ＭＳ Ｐゴシック" charset="0"/>
              </a:rPr>
              <a:t> with respect to </a:t>
            </a:r>
            <a:r>
              <a:rPr lang="en-GB" sz="2000" i="1" dirty="0">
                <a:ea typeface="ＭＳ Ｐゴシック" charset="0"/>
              </a:rPr>
              <a:t>h</a:t>
            </a:r>
            <a:r>
              <a:rPr lang="en-GB" sz="2000" dirty="0">
                <a:ea typeface="ＭＳ Ｐゴシック" charset="0"/>
              </a:rPr>
              <a:t> by differentiating with respect to </a:t>
            </a:r>
            <a:r>
              <a:rPr lang="en-GB" sz="2000" i="1" dirty="0">
                <a:ea typeface="ＭＳ Ｐゴシック" charset="0"/>
              </a:rPr>
              <a:t>h,</a:t>
            </a:r>
            <a:r>
              <a:rPr lang="en-GB" sz="2000" dirty="0">
                <a:ea typeface="ＭＳ Ｐゴシック" charset="0"/>
              </a:rPr>
              <a:t> keeping </a:t>
            </a:r>
            <a:r>
              <a:rPr lang="en-GB" sz="2000" i="1" dirty="0">
                <a:ea typeface="ＭＳ Ｐゴシック" charset="0"/>
              </a:rPr>
              <a:t>r</a:t>
            </a:r>
            <a:r>
              <a:rPr lang="en-GB" sz="2000" dirty="0">
                <a:ea typeface="ＭＳ Ｐゴシック" charset="0"/>
              </a:rPr>
              <a:t> constant:</a:t>
            </a:r>
          </a:p>
          <a:p>
            <a:pPr>
              <a:defRPr/>
            </a:pPr>
            <a:endParaRPr lang="en-GB" sz="2000" dirty="0">
              <a:ea typeface="ＭＳ Ｐゴシック" charset="0"/>
            </a:endParaRPr>
          </a:p>
          <a:p>
            <a:pPr>
              <a:defRPr/>
            </a:pPr>
            <a:endParaRPr lang="en-GB" sz="2000" dirty="0">
              <a:ea typeface="ＭＳ Ｐゴシック" charset="0"/>
            </a:endParaRPr>
          </a:p>
          <a:p>
            <a:pPr>
              <a:defRPr/>
            </a:pPr>
            <a:endParaRPr lang="en-GB" sz="2000" dirty="0">
              <a:ea typeface="ＭＳ Ｐゴシック" charset="0"/>
            </a:endParaRPr>
          </a:p>
          <a:p>
            <a:pPr>
              <a:defRPr/>
            </a:pPr>
            <a:endParaRPr lang="en-GB" sz="2000" dirty="0">
              <a:ea typeface="ＭＳ Ｐゴシック" charset="0"/>
            </a:endParaRPr>
          </a:p>
          <a:p>
            <a:pPr>
              <a:defRPr/>
            </a:pPr>
            <a:r>
              <a:rPr lang="en-GB" sz="2000" dirty="0">
                <a:ea typeface="ＭＳ Ｐゴシック" charset="0"/>
              </a:rPr>
              <a:t>This is called the </a:t>
            </a:r>
            <a:r>
              <a:rPr lang="en-GB" sz="2000" i="1" dirty="0">
                <a:ea typeface="ＭＳ Ｐゴシック" charset="0"/>
              </a:rPr>
              <a:t>first partial derivative</a:t>
            </a:r>
            <a:r>
              <a:rPr lang="en-GB" sz="2000" dirty="0">
                <a:ea typeface="ＭＳ Ｐゴシック" charset="0"/>
              </a:rPr>
              <a:t> of </a:t>
            </a:r>
            <a:r>
              <a:rPr lang="en-GB" sz="2000" i="1" dirty="0">
                <a:ea typeface="ＭＳ Ｐゴシック" charset="0"/>
              </a:rPr>
              <a:t>V</a:t>
            </a:r>
            <a:r>
              <a:rPr lang="en-GB" sz="2000" dirty="0">
                <a:ea typeface="ＭＳ Ｐゴシック" charset="0"/>
              </a:rPr>
              <a:t> with respect to </a:t>
            </a:r>
            <a:r>
              <a:rPr lang="en-GB" sz="2000" i="1" dirty="0">
                <a:ea typeface="ＭＳ Ｐゴシック" charset="0"/>
              </a:rPr>
              <a:t>h.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2058988"/>
            <a:ext cx="22955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3262" y="1181574"/>
            <a:ext cx="74136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GB" sz="1800" b="1" dirty="0">
              <a:solidFill>
                <a:srgbClr val="4F81BD"/>
              </a:solidFill>
              <a:latin typeface="Arial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GB" sz="2400" b="1" dirty="0">
                <a:solidFill>
                  <a:srgbClr val="4F81BD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First </a:t>
            </a:r>
            <a:r>
              <a:rPr lang="en-GB" sz="2400" b="1" dirty="0" smtClean="0">
                <a:solidFill>
                  <a:srgbClr val="4F81BD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order partial </a:t>
            </a:r>
            <a:r>
              <a:rPr lang="en-GB" sz="2400" b="1" dirty="0">
                <a:solidFill>
                  <a:srgbClr val="4F81BD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derivatives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8225276"/>
              </p:ext>
            </p:extLst>
          </p:nvPr>
        </p:nvGraphicFramePr>
        <p:xfrm>
          <a:off x="1168399" y="5035197"/>
          <a:ext cx="4676775" cy="635000"/>
        </p:xfrm>
        <a:graphic>
          <a:graphicData uri="http://schemas.openxmlformats.org/presentationml/2006/ole">
            <p:oleObj spid="_x0000_s10276" name="Equation" r:id="rId4" imgW="4483100" imgH="635000" progId="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6955595"/>
              </p:ext>
            </p:extLst>
          </p:nvPr>
        </p:nvGraphicFramePr>
        <p:xfrm>
          <a:off x="2667232" y="3180389"/>
          <a:ext cx="978374" cy="275070"/>
        </p:xfrm>
        <a:graphic>
          <a:graphicData uri="http://schemas.openxmlformats.org/presentationml/2006/ole">
            <p:oleObj spid="_x0000_s10277" name="Equation" r:id="rId5" imgW="952087" imgH="27927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4043972" y="457200"/>
            <a:ext cx="4138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Partial differentiation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5022" y="1834571"/>
            <a:ext cx="89859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>
                <a:ea typeface="ＭＳ Ｐゴシック" charset="0"/>
              </a:rPr>
              <a:t>Similarly, if h is kept constant and r increases then again, V increases. We can then find the rate of change of V by differentiating with respect to r keeping h constant: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r>
              <a:rPr lang="en-GB" sz="2400" dirty="0">
                <a:ea typeface="ＭＳ Ｐゴシック" charset="0"/>
              </a:rPr>
              <a:t>This is called the first partial derivative of V with respect to r.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310218"/>
              </p:ext>
            </p:extLst>
          </p:nvPr>
        </p:nvGraphicFramePr>
        <p:xfrm>
          <a:off x="2452844" y="3302000"/>
          <a:ext cx="4981575" cy="635000"/>
        </p:xfrm>
        <a:graphic>
          <a:graphicData uri="http://schemas.openxmlformats.org/presentationml/2006/ole">
            <p:oleObj spid="_x0000_s11283" name="Equation" r:id="rId3" imgW="4775200" imgH="6350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088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3270370" y="457200"/>
            <a:ext cx="56861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order Partial Derivatives</a:t>
            </a:r>
            <a:endParaRPr lang="en-US" altLang="zh-TW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49867" y="1761067"/>
            <a:ext cx="886177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GB" sz="2400" dirty="0">
                <a:ea typeface="ＭＳ Ｐゴシック" charset="0"/>
              </a:rPr>
              <a:t>If </a:t>
            </a:r>
            <a:r>
              <a:rPr lang="en-GB" sz="2400" i="1" dirty="0">
                <a:ea typeface="ＭＳ Ｐゴシック" charset="0"/>
              </a:rPr>
              <a:t>z</a:t>
            </a:r>
            <a:r>
              <a:rPr lang="en-GB" sz="2400" dirty="0">
                <a:ea typeface="ＭＳ Ｐゴシック" charset="0"/>
              </a:rPr>
              <a:t>(</a:t>
            </a:r>
            <a:r>
              <a:rPr lang="en-GB" sz="2400" i="1" dirty="0">
                <a:ea typeface="ＭＳ Ｐゴシック" charset="0"/>
              </a:rPr>
              <a:t>x</a:t>
            </a:r>
            <a:r>
              <a:rPr lang="en-GB" sz="2400" dirty="0">
                <a:ea typeface="ＭＳ Ｐゴシック" charset="0"/>
              </a:rPr>
              <a:t>, </a:t>
            </a:r>
            <a:r>
              <a:rPr lang="en-GB" sz="2400" i="1" dirty="0">
                <a:ea typeface="ＭＳ Ｐゴシック" charset="0"/>
              </a:rPr>
              <a:t>y</a:t>
            </a:r>
            <a:r>
              <a:rPr lang="en-GB" sz="2400" dirty="0">
                <a:ea typeface="ＭＳ Ｐゴシック" charset="0"/>
              </a:rPr>
              <a:t>) is a function of two real variables it possesses two first partial derivatives. </a:t>
            </a: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r>
              <a:rPr lang="en-GB" sz="2400" dirty="0">
                <a:ea typeface="ＭＳ Ｐゴシック" charset="0"/>
              </a:rPr>
              <a:t>One with respect to </a:t>
            </a:r>
            <a:r>
              <a:rPr lang="en-GB" sz="2400" i="1" dirty="0">
                <a:ea typeface="ＭＳ Ｐゴシック" charset="0"/>
              </a:rPr>
              <a:t>x</a:t>
            </a:r>
            <a:r>
              <a:rPr lang="en-GB" sz="2400" dirty="0">
                <a:ea typeface="ＭＳ Ｐゴシック" charset="0"/>
              </a:rPr>
              <a:t>,</a:t>
            </a: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r>
              <a:rPr lang="en-GB" sz="2400" dirty="0">
                <a:ea typeface="ＭＳ Ｐゴシック" charset="0"/>
              </a:rPr>
              <a:t>                                                      obtained by keeping </a:t>
            </a:r>
            <a:r>
              <a:rPr lang="en-GB" sz="2400" i="1" dirty="0">
                <a:ea typeface="ＭＳ Ｐゴシック" charset="0"/>
              </a:rPr>
              <a:t>y</a:t>
            </a:r>
            <a:r>
              <a:rPr lang="en-GB" sz="2400" dirty="0">
                <a:ea typeface="ＭＳ Ｐゴシック" charset="0"/>
              </a:rPr>
              <a:t> fixed </a:t>
            </a:r>
            <a:r>
              <a:rPr lang="en-GB" sz="2400" dirty="0" smtClean="0">
                <a:ea typeface="ＭＳ Ｐゴシック" charset="0"/>
              </a:rPr>
              <a:t>and</a:t>
            </a:r>
          </a:p>
          <a:p>
            <a:pPr algn="just">
              <a:defRPr/>
            </a:pPr>
            <a:endParaRPr lang="en-GB" sz="2400" dirty="0" smtClean="0">
              <a:ea typeface="ＭＳ Ｐゴシック" charset="0"/>
            </a:endParaRPr>
          </a:p>
          <a:p>
            <a:pPr algn="just">
              <a:defRPr/>
            </a:pPr>
            <a:r>
              <a:rPr lang="en-GB" sz="2400" dirty="0" smtClean="0">
                <a:ea typeface="ＭＳ Ｐゴシック" charset="0"/>
              </a:rPr>
              <a:t>one with respect to </a:t>
            </a:r>
            <a:r>
              <a:rPr lang="en-GB" sz="2400" i="1" dirty="0" smtClean="0">
                <a:ea typeface="ＭＳ Ｐゴシック" charset="0"/>
              </a:rPr>
              <a:t>y</a:t>
            </a:r>
            <a:r>
              <a:rPr lang="en-GB" sz="2400" dirty="0" smtClean="0">
                <a:ea typeface="ＭＳ Ｐゴシック" charset="0"/>
              </a:rPr>
              <a:t>,</a:t>
            </a: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r>
              <a:rPr lang="en-GB" sz="2400" dirty="0">
                <a:ea typeface="ＭＳ Ｐゴシック" charset="0"/>
              </a:rPr>
              <a:t>                                                      obtained by keeping </a:t>
            </a:r>
            <a:r>
              <a:rPr lang="en-GB" sz="2400" i="1" dirty="0">
                <a:ea typeface="ＭＳ Ｐゴシック" charset="0"/>
              </a:rPr>
              <a:t>x</a:t>
            </a:r>
            <a:r>
              <a:rPr lang="en-GB" sz="2400" dirty="0">
                <a:ea typeface="ＭＳ Ｐゴシック" charset="0"/>
              </a:rPr>
              <a:t> fixed.</a:t>
            </a: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r>
              <a:rPr lang="en-GB" sz="2400" dirty="0">
                <a:ea typeface="ＭＳ Ｐゴシック" charset="0"/>
              </a:rPr>
              <a:t>All the usual rules for differentiating sums, differences, products, quotients and functions of a function apply.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4783465"/>
              </p:ext>
            </p:extLst>
          </p:nvPr>
        </p:nvGraphicFramePr>
        <p:xfrm>
          <a:off x="3928536" y="2873417"/>
          <a:ext cx="304800" cy="571500"/>
        </p:xfrm>
        <a:graphic>
          <a:graphicData uri="http://schemas.openxmlformats.org/presentationml/2006/ole">
            <p:oleObj spid="_x0000_s12320" name="Equation" r:id="rId3" imgW="291973" imgH="571252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2212551"/>
              </p:ext>
            </p:extLst>
          </p:nvPr>
        </p:nvGraphicFramePr>
        <p:xfrm>
          <a:off x="3928536" y="4151034"/>
          <a:ext cx="304800" cy="609600"/>
        </p:xfrm>
        <a:graphic>
          <a:graphicData uri="http://schemas.openxmlformats.org/presentationml/2006/ole">
            <p:oleObj spid="_x0000_s12321" name="Equation" r:id="rId4" imgW="291973" imgH="609336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7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asper"/>
                <a:cs typeface="Times New Roman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sz="11200" dirty="0">
                <a:latin typeface="Casper"/>
                <a:cs typeface="Times New Roman" pitchFamily="18" charset="0"/>
              </a:rPr>
              <a:t>   </a:t>
            </a:r>
            <a:r>
              <a:rPr lang="en-US" sz="9600" dirty="0">
                <a:cs typeface="Times New Roman" pitchFamily="18" charset="0"/>
              </a:rPr>
              <a:t>A partial derivative of a function of several variables is the ordinary derivative </a:t>
            </a:r>
            <a:endParaRPr lang="en-US" sz="9600" dirty="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9600" dirty="0" smtClean="0">
                <a:cs typeface="Times New Roman" pitchFamily="18" charset="0"/>
              </a:rPr>
              <a:t> </a:t>
            </a:r>
            <a:r>
              <a:rPr lang="en-US" sz="9600" dirty="0" smtClean="0">
                <a:cs typeface="Times New Roman" pitchFamily="18" charset="0"/>
              </a:rPr>
              <a:t>  </a:t>
            </a:r>
            <a:r>
              <a:rPr lang="en-US" sz="9600" dirty="0" smtClean="0">
                <a:cs typeface="Times New Roman" pitchFamily="18" charset="0"/>
              </a:rPr>
              <a:t>w.r.t</a:t>
            </a:r>
            <a:r>
              <a:rPr lang="en-US" sz="9600" dirty="0">
                <a:cs typeface="Times New Roman" pitchFamily="18" charset="0"/>
              </a:rPr>
              <a:t>. one of the variables when all the remaining variables are held constant </a:t>
            </a:r>
            <a:r>
              <a:rPr lang="en-US" sz="9600" dirty="0" smtClean="0">
                <a:cs typeface="Times New Roman" pitchFamily="18" charset="0"/>
              </a:rPr>
              <a:t>for</a:t>
            </a:r>
          </a:p>
          <a:p>
            <a:pPr>
              <a:buFontTx/>
              <a:buNone/>
            </a:pPr>
            <a:r>
              <a:rPr lang="en-US" sz="9600" dirty="0" smtClean="0">
                <a:cs typeface="Times New Roman" pitchFamily="18" charset="0"/>
              </a:rPr>
              <a:t> </a:t>
            </a:r>
            <a:endParaRPr lang="en-US" sz="11200" dirty="0">
              <a:latin typeface="Casper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1200" dirty="0" smtClean="0">
                <a:latin typeface="Casper"/>
                <a:cs typeface="Times New Roman" pitchFamily="18" charset="0"/>
              </a:rPr>
              <a:t> </a:t>
            </a:r>
            <a:r>
              <a:rPr lang="en-US" sz="9600" dirty="0" smtClean="0">
                <a:cs typeface="Times New Roman" pitchFamily="18" charset="0"/>
              </a:rPr>
              <a:t>Let    f( x ,y )=</a:t>
            </a:r>
            <a:r>
              <a:rPr lang="en-US" sz="9600" dirty="0">
                <a:cs typeface="Times New Roman" pitchFamily="18" charset="0"/>
              </a:rPr>
              <a:t>x</a:t>
            </a:r>
            <a:r>
              <a:rPr lang="en-US" sz="9600" baseline="30000" dirty="0">
                <a:cs typeface="Times New Roman" pitchFamily="18" charset="0"/>
              </a:rPr>
              <a:t>2</a:t>
            </a:r>
            <a:r>
              <a:rPr lang="en-US" sz="9600" dirty="0">
                <a:cs typeface="Times New Roman" pitchFamily="18" charset="0"/>
              </a:rPr>
              <a:t>+y</a:t>
            </a:r>
            <a:r>
              <a:rPr lang="en-US" sz="9600" baseline="30000" dirty="0">
                <a:cs typeface="Times New Roman" pitchFamily="18" charset="0"/>
              </a:rPr>
              <a:t>2</a:t>
            </a:r>
          </a:p>
          <a:p>
            <a:pPr>
              <a:buFontTx/>
              <a:buNone/>
            </a:pPr>
            <a:r>
              <a:rPr lang="en-US" sz="11200" baseline="30000" dirty="0">
                <a:latin typeface="Casper"/>
                <a:cs typeface="Times New Roman" pitchFamily="18" charset="0"/>
              </a:rPr>
              <a:t>                                                      </a:t>
            </a:r>
          </a:p>
          <a:p>
            <a:pPr>
              <a:buFontTx/>
              <a:buNone/>
            </a:pPr>
            <a:r>
              <a:rPr lang="en-US" sz="11200" dirty="0">
                <a:latin typeface="Casper"/>
                <a:cs typeface="Times New Roman" pitchFamily="18" charset="0"/>
              </a:rPr>
              <a:t>                                     =  </a:t>
            </a:r>
            <a:r>
              <a:rPr lang="en-US" sz="9600" dirty="0">
                <a:cs typeface="Times New Roman" pitchFamily="18" charset="0"/>
              </a:rPr>
              <a:t>2x     , here y is kept constant</a:t>
            </a:r>
          </a:p>
          <a:p>
            <a:pPr>
              <a:buFontTx/>
              <a:buNone/>
            </a:pPr>
            <a:endParaRPr lang="en-US" sz="96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9600" dirty="0">
                <a:cs typeface="Times New Roman" pitchFamily="18" charset="0"/>
              </a:rPr>
              <a:t>                                     </a:t>
            </a:r>
            <a:r>
              <a:rPr lang="en-US" sz="9600" dirty="0" smtClean="0">
                <a:cs typeface="Times New Roman" pitchFamily="18" charset="0"/>
              </a:rPr>
              <a:t>           =  </a:t>
            </a:r>
            <a:r>
              <a:rPr lang="en-US" sz="9600" dirty="0">
                <a:cs typeface="Times New Roman" pitchFamily="18" charset="0"/>
              </a:rPr>
              <a:t>2y      , here x is kept constant</a:t>
            </a:r>
          </a:p>
          <a:p>
            <a:pPr>
              <a:buFontTx/>
              <a:buNone/>
            </a:pPr>
            <a:endParaRPr lang="en-US" sz="5100" baseline="30000" dirty="0">
              <a:latin typeface="Casper"/>
              <a:cs typeface="Times New Roman" pitchFamily="18" charset="0"/>
            </a:endParaRPr>
          </a:p>
          <a:p>
            <a:pPr>
              <a:buFontTx/>
              <a:buNone/>
            </a:pPr>
            <a:endParaRPr lang="en-US" baseline="30000" dirty="0">
              <a:latin typeface="Casper"/>
              <a:cs typeface="Times New Roman" pitchFamily="18" charset="0"/>
            </a:endParaRPr>
          </a:p>
          <a:p>
            <a:pPr>
              <a:buFontTx/>
              <a:buNone/>
            </a:pPr>
            <a:endParaRPr lang="en-US" baseline="30000" dirty="0">
              <a:latin typeface="Casper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aseline="30000" dirty="0">
                <a:latin typeface="Casper"/>
                <a:cs typeface="Times New Roman" pitchFamily="18" charset="0"/>
              </a:rPr>
              <a:t>                                                    </a:t>
            </a:r>
          </a:p>
          <a:p>
            <a:pPr>
              <a:buFontTx/>
              <a:buNone/>
            </a:pPr>
            <a:endParaRPr lang="en-US" baseline="30000" dirty="0">
              <a:latin typeface="Casper"/>
              <a:cs typeface="Times New Roman" pitchFamily="18" charset="0"/>
            </a:endParaRPr>
          </a:p>
          <a:p>
            <a:pPr>
              <a:buFontTx/>
              <a:buNone/>
            </a:pPr>
            <a:endParaRPr lang="en-US" baseline="30000" dirty="0">
              <a:latin typeface="Casper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aseline="30000" dirty="0">
                <a:latin typeface="Casper"/>
                <a:cs typeface="Times New Roman" pitchFamily="18" charset="0"/>
              </a:rPr>
              <a:t>                                   </a:t>
            </a:r>
          </a:p>
          <a:p>
            <a:pPr>
              <a:buFontTx/>
              <a:buNone/>
            </a:pPr>
            <a:r>
              <a:rPr lang="en-US" baseline="30000" dirty="0">
                <a:latin typeface="Casper"/>
                <a:cs typeface="Times New Roman" pitchFamily="18" charset="0"/>
              </a:rPr>
              <a:t>                                        </a:t>
            </a:r>
          </a:p>
          <a:p>
            <a:pPr>
              <a:buFontTx/>
              <a:buNone/>
            </a:pPr>
            <a:r>
              <a:rPr lang="en-US" baseline="30000" dirty="0">
                <a:latin typeface="Casper"/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217078"/>
              </p:ext>
            </p:extLst>
          </p:nvPr>
        </p:nvGraphicFramePr>
        <p:xfrm>
          <a:off x="3427226" y="3806451"/>
          <a:ext cx="590550" cy="774700"/>
        </p:xfrm>
        <a:graphic>
          <a:graphicData uri="http://schemas.openxmlformats.org/presentationml/2006/ole">
            <p:oleObj spid="_x0000_s55298" name="Equation" r:id="rId3" imgW="5486400" imgH="9448800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9061779"/>
              </p:ext>
            </p:extLst>
          </p:nvPr>
        </p:nvGraphicFramePr>
        <p:xfrm>
          <a:off x="3386376" y="4639236"/>
          <a:ext cx="605115" cy="793376"/>
        </p:xfrm>
        <a:graphic>
          <a:graphicData uri="http://schemas.openxmlformats.org/presentationml/2006/ole">
            <p:oleObj spid="_x0000_s55299" name="Equation" r:id="rId4" imgW="5486400" imgH="10058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19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921845" y="452507"/>
            <a:ext cx="7413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Derivatives</a:t>
            </a:r>
            <a:endParaRPr lang="en-GB" sz="3600" dirty="0">
              <a:solidFill>
                <a:srgbClr val="FF000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439333" y="1389289"/>
            <a:ext cx="768209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GB" sz="2400" dirty="0">
                <a:ea typeface="ＭＳ Ｐゴシック" charset="0"/>
              </a:rPr>
              <a:t>The first partial derivatives of a function of two variables are each themselves likely to be functions of two variables and so can themselves be differentiated. This gives rise to </a:t>
            </a:r>
            <a:r>
              <a:rPr lang="en-GB" sz="2400" i="1" dirty="0">
                <a:ea typeface="ＭＳ Ｐゴシック" charset="0"/>
              </a:rPr>
              <a:t>four</a:t>
            </a:r>
            <a:r>
              <a:rPr lang="en-GB" sz="2400" dirty="0">
                <a:ea typeface="ＭＳ Ｐゴシック" charset="0"/>
              </a:rPr>
              <a:t> second-order partial derivatives</a:t>
            </a:r>
            <a:r>
              <a:rPr lang="en-GB" sz="2400" dirty="0" smtClean="0">
                <a:ea typeface="ＭＳ Ｐゴシック" charset="0"/>
              </a:rPr>
              <a:t>:</a:t>
            </a: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>
              <a:ea typeface="ＭＳ Ｐゴシック" charset="0"/>
            </a:endParaRPr>
          </a:p>
          <a:p>
            <a:pPr algn="just">
              <a:defRPr/>
            </a:pPr>
            <a:endParaRPr lang="en-GB" sz="2400" dirty="0" smtClean="0">
              <a:ea typeface="ＭＳ Ｐゴシック" charset="0"/>
            </a:endParaRPr>
          </a:p>
          <a:p>
            <a:pPr algn="just">
              <a:defRPr/>
            </a:pPr>
            <a:r>
              <a:rPr lang="en-GB" sz="2400" dirty="0" smtClean="0">
                <a:ea typeface="ＭＳ Ｐゴシック" charset="0"/>
              </a:rPr>
              <a:t>If </a:t>
            </a:r>
            <a:r>
              <a:rPr lang="en-GB" sz="2400" dirty="0">
                <a:ea typeface="ＭＳ Ｐゴシック" charset="0"/>
              </a:rPr>
              <a:t>the two mixed second-order derivatives are continuous then they are equal </a:t>
            </a:r>
          </a:p>
        </p:txBody>
      </p:sp>
      <p:grpSp>
        <p:nvGrpSpPr>
          <p:cNvPr id="22531" name="Group 12"/>
          <p:cNvGrpSpPr>
            <a:grpSpLocks/>
          </p:cNvGrpSpPr>
          <p:nvPr/>
        </p:nvGrpSpPr>
        <p:grpSpPr bwMode="auto">
          <a:xfrm>
            <a:off x="2891118" y="3146612"/>
            <a:ext cx="5620869" cy="1532963"/>
            <a:chOff x="1114" y="2096"/>
            <a:chExt cx="2933" cy="888"/>
          </a:xfrm>
        </p:grpSpPr>
        <p:graphicFrame>
          <p:nvGraphicFramePr>
            <p:cNvPr id="22533" name="Object 8"/>
            <p:cNvGraphicFramePr>
              <a:graphicFrameLocks noChangeAspect="1"/>
            </p:cNvGraphicFramePr>
            <p:nvPr/>
          </p:nvGraphicFramePr>
          <p:xfrm>
            <a:off x="1120" y="2098"/>
            <a:ext cx="902" cy="400"/>
          </p:xfrm>
          <a:graphic>
            <a:graphicData uri="http://schemas.openxmlformats.org/presentationml/2006/ole">
              <p:oleObj spid="_x0000_s13394" name="Equation" r:id="rId3" imgW="1371600" imgH="635000" progId="">
                <p:embed/>
              </p:oleObj>
            </a:graphicData>
          </a:graphic>
        </p:graphicFrame>
        <p:graphicFrame>
          <p:nvGraphicFramePr>
            <p:cNvPr id="22534" name="Object 9"/>
            <p:cNvGraphicFramePr>
              <a:graphicFrameLocks noChangeAspect="1"/>
            </p:cNvGraphicFramePr>
            <p:nvPr/>
          </p:nvGraphicFramePr>
          <p:xfrm>
            <a:off x="3062" y="2096"/>
            <a:ext cx="985" cy="400"/>
          </p:xfrm>
          <a:graphic>
            <a:graphicData uri="http://schemas.openxmlformats.org/presentationml/2006/ole">
              <p:oleObj spid="_x0000_s13395" name="Equation" r:id="rId4" imgW="1497950" imgH="634725" progId="">
                <p:embed/>
              </p:oleObj>
            </a:graphicData>
          </a:graphic>
        </p:graphicFrame>
        <p:graphicFrame>
          <p:nvGraphicFramePr>
            <p:cNvPr id="22535" name="Object 10"/>
            <p:cNvGraphicFramePr>
              <a:graphicFrameLocks noChangeAspect="1"/>
            </p:cNvGraphicFramePr>
            <p:nvPr/>
          </p:nvGraphicFramePr>
          <p:xfrm>
            <a:off x="1114" y="2560"/>
            <a:ext cx="910" cy="424"/>
          </p:xfrm>
          <a:graphic>
            <a:graphicData uri="http://schemas.openxmlformats.org/presentationml/2006/ole">
              <p:oleObj spid="_x0000_s13396" name="Equation" r:id="rId5" imgW="1384300" imgH="673100" progId="">
                <p:embed/>
              </p:oleObj>
            </a:graphicData>
          </a:graphic>
        </p:graphicFrame>
        <p:graphicFrame>
          <p:nvGraphicFramePr>
            <p:cNvPr id="22536" name="Object 11"/>
            <p:cNvGraphicFramePr>
              <a:graphicFrameLocks noChangeAspect="1"/>
            </p:cNvGraphicFramePr>
            <p:nvPr/>
          </p:nvGraphicFramePr>
          <p:xfrm>
            <a:off x="3062" y="2551"/>
            <a:ext cx="985" cy="424"/>
          </p:xfrm>
          <a:graphic>
            <a:graphicData uri="http://schemas.openxmlformats.org/presentationml/2006/ole">
              <p:oleObj spid="_x0000_s13397" name="Equation" r:id="rId6" imgW="1497950" imgH="672808" progId="">
                <p:embed/>
              </p:oleObj>
            </a:graphicData>
          </a:graphic>
        </p:graphicFrame>
      </p:grpSp>
      <p:graphicFrame>
        <p:nvGraphicFramePr>
          <p:cNvPr id="225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2667795"/>
              </p:ext>
            </p:extLst>
          </p:nvPr>
        </p:nvGraphicFramePr>
        <p:xfrm>
          <a:off x="4723958" y="4715369"/>
          <a:ext cx="1421347" cy="635000"/>
        </p:xfrm>
        <a:graphic>
          <a:graphicData uri="http://schemas.openxmlformats.org/presentationml/2006/ole">
            <p:oleObj spid="_x0000_s13398" name="Equation" r:id="rId7" imgW="1193800" imgH="6350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47599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3200" b="1" dirty="0" smtClean="0">
            <a:latin typeface="Casper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 THEORY</Template>
  <TotalTime>210</TotalTime>
  <Words>878</Words>
  <Application>Microsoft Office PowerPoint</Application>
  <PresentationFormat>Custom</PresentationFormat>
  <Paragraphs>199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1_Office Theme</vt:lpstr>
      <vt:lpstr>Contents Slide Master</vt:lpstr>
      <vt:lpstr>Equation</vt:lpstr>
      <vt:lpstr>CorelDRAW</vt:lpstr>
      <vt:lpstr>Microsoft Equation 3.0</vt:lpstr>
      <vt:lpstr>INSTITUTE - UIE</vt:lpstr>
      <vt:lpstr>Slide 2</vt:lpstr>
      <vt:lpstr>       Topic Pre-Requisites </vt:lpstr>
      <vt:lpstr>      Topic outcomes </vt:lpstr>
      <vt:lpstr>Slide 5</vt:lpstr>
      <vt:lpstr>Slide 6</vt:lpstr>
      <vt:lpstr>Slide 7</vt:lpstr>
      <vt:lpstr>Example</vt:lpstr>
      <vt:lpstr>Slide 9</vt:lpstr>
      <vt:lpstr>Slide 10</vt:lpstr>
      <vt:lpstr>Higher Derivatives(Cont’d) </vt:lpstr>
      <vt:lpstr>Example</vt:lpstr>
      <vt:lpstr>Example- (Cont’d)</vt:lpstr>
      <vt:lpstr>Chain Rule</vt:lpstr>
      <vt:lpstr>Euler’s Theorem</vt:lpstr>
      <vt:lpstr>Example</vt:lpstr>
      <vt:lpstr>Jacobian</vt:lpstr>
      <vt:lpstr>Jacobian(cont’d)</vt:lpstr>
      <vt:lpstr>Properties of Jacobian</vt:lpstr>
      <vt:lpstr>Example</vt:lpstr>
      <vt:lpstr>Practice Questions</vt:lpstr>
      <vt:lpstr>Applications</vt:lpstr>
      <vt:lpstr>     Text Books &amp; Reference Books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- UIE</dc:title>
  <dc:creator>Microsoft account</dc:creator>
  <cp:lastModifiedBy>DEEPAKRAWAT</cp:lastModifiedBy>
  <cp:revision>31</cp:revision>
  <dcterms:created xsi:type="dcterms:W3CDTF">2021-01-01T06:02:53Z</dcterms:created>
  <dcterms:modified xsi:type="dcterms:W3CDTF">2021-01-03T09:18:18Z</dcterms:modified>
</cp:coreProperties>
</file>