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66" r:id="rId4"/>
    <p:sldId id="267" r:id="rId5"/>
    <p:sldId id="268" r:id="rId6"/>
    <p:sldId id="274" r:id="rId7"/>
    <p:sldId id="270" r:id="rId8"/>
    <p:sldId id="271" r:id="rId9"/>
    <p:sldId id="273" r:id="rId10"/>
    <p:sldId id="2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>
        <p:scale>
          <a:sx n="50" d="100"/>
          <a:sy n="50" d="100"/>
        </p:scale>
        <p:origin x="1320" y="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A9E69-491D-4AE4-99F3-979A10FC3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0751C0-76A4-4EA9-8562-9FBC5869D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1FF08-4641-4C08-BAB3-97EB6C316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2883-1EE0-46E7-83DD-ACE18A892E6C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4C302-370A-4F37-BC27-C8BB81184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42E25-1974-4605-A0FD-955543225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BF7FC-AEF2-4904-BED4-BB96592B31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913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C722C-CA9E-487C-88A7-F969C7E08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B5340-4BB3-48FF-9C84-8F9C18BE7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0E672-F678-427D-A342-631A18355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2883-1EE0-46E7-83DD-ACE18A892E6C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9C580-85FB-4EC3-8B40-EC55082F4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D2125-7930-4276-BC79-3C481628D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BF7FC-AEF2-4904-BED4-BB96592B31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042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A25A3D-780B-4605-ADFE-F21135CF21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8FA2F0-608C-4FBE-9156-01DD6077C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6AFB3-9F38-4708-8884-DFB7E9B18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2883-1EE0-46E7-83DD-ACE18A892E6C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B2D18-9092-44B2-8148-01250CAA6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02E8-61FF-4903-A715-CD87A6C2B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BF7FC-AEF2-4904-BED4-BB96592B31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194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70489-5BA6-4C0E-9487-800D427E3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FDF6F-04ED-439D-B7EE-E75431543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CED92-95D3-4A91-A345-93B808EC1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2883-1EE0-46E7-83DD-ACE18A892E6C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8EE1C-3461-4C73-A81A-C19193DE8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F2EC9-E572-4EBD-8D9D-C225E0EE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BF7FC-AEF2-4904-BED4-BB96592B31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942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C95E3-A39E-4C5F-89F5-88CA094CE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95764-A156-4BB5-9387-D7338BE47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EDA2E-1130-45DD-BC52-EDD281F36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2883-1EE0-46E7-83DD-ACE18A892E6C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EE494-837C-419C-9A55-4EDAEC5E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69946-1B8B-4838-9304-9345ACF2B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BF7FC-AEF2-4904-BED4-BB96592B31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865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511B7-3808-4846-A0CE-ADD7D8746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65FB1-6646-4D4D-AB71-B08584F15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C620E-74F1-4880-9C2F-4E983A751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330881-F7DA-45B3-9A6D-B00D51ED6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2883-1EE0-46E7-83DD-ACE18A892E6C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375F8-9386-4640-B47A-64F9E03AF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F6B439-3701-4234-A0A2-B1FA5B66D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BF7FC-AEF2-4904-BED4-BB96592B31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078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DB72-A934-4824-A456-E82DD1E98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547BD-E5C6-41E9-8CB4-183DDFC6F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394350-1EC0-41C8-9B14-5D05913EE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404296-5C5C-4A98-916D-15998664B7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2B6E30-2CBF-402F-996B-5F369EEFD9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0D13D8-EB05-4691-B839-16104DF95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2883-1EE0-46E7-83DD-ACE18A892E6C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BCA6B4-A21A-47A9-BCB1-2666B7C35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329DF5-A75D-4C8F-B505-637164D30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BF7FC-AEF2-4904-BED4-BB96592B31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607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069FC-4ED7-42A8-9514-CF7C60631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51AC3B-AB22-4B24-A28F-7BFC8E744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2883-1EE0-46E7-83DD-ACE18A892E6C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85AE80-D967-487C-A7A0-8713DF9CA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6AEBDE-8CEB-4BFF-87AE-D1C8A2D0C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BF7FC-AEF2-4904-BED4-BB96592B31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012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7D1C8-DCB5-40E2-B1FE-5C21139A9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2883-1EE0-46E7-83DD-ACE18A892E6C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5C4190-3945-4389-B88F-0F158EB65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FBEAE7-6E18-473A-8650-4668450A9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BF7FC-AEF2-4904-BED4-BB96592B31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084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12E74-A5EF-4095-AB18-18AE43C16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D6DFA-73E7-40C3-BE73-7FB40B64F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9837EB-5B25-4349-8B4F-6FF03C134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51B7E-48CD-4E61-8126-ECDB913C4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2883-1EE0-46E7-83DD-ACE18A892E6C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30E9A6-08AE-490A-819D-FDDAFA8E7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1BDD2-5E5A-4860-989E-0ADB5032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BF7FC-AEF2-4904-BED4-BB96592B31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039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E35E4-A5BC-4773-82E6-A8059F427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EEE45A-05FD-4AFD-B5EF-40598CF951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F7A8D-6495-4323-8F84-8BFCBEE91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BAEA5-D0D8-4F56-9ACF-9AD84BC17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2883-1EE0-46E7-83DD-ACE18A892E6C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CD6E3-2471-4EB9-97F0-FFDB2CE72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EC7CD-AD58-4195-803F-3E6511247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BF7FC-AEF2-4904-BED4-BB96592B31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601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9E2BE4-E737-4443-AE6A-2DAE6D9EB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5DF08-0222-4CBD-BBA9-1669F42D9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1087D-27CE-4C62-AA86-1715543457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72883-1EE0-46E7-83DD-ACE18A892E6C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07916-0596-409E-9F8C-B2C31E48B7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95B82-9FAE-41A5-B8F0-A72D11466A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BF7FC-AEF2-4904-BED4-BB96592B31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440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garr/brain-rules-for-presenters/79-When_youre_always_online_youre" TargetMode="External"/><Relationship Id="rId2" Type="http://schemas.openxmlformats.org/officeDocument/2006/relationships/hyperlink" Target="https://youtu.be/TcMFFvNVQ8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1" name="Rectangle 55">
            <a:extLst>
              <a:ext uri="{FF2B5EF4-FFF2-40B4-BE49-F238E27FC236}">
                <a16:creationId xmlns:a16="http://schemas.microsoft.com/office/drawing/2014/main" id="{23FB6E19-E487-42EF-A209-89E68FCC9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9B59F3-D5A6-4F34-A327-2592D2CFE7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60" r="6159" b="-1"/>
          <a:stretch/>
        </p:blipFill>
        <p:spPr>
          <a:xfrm>
            <a:off x="7" y="10"/>
            <a:ext cx="7516361" cy="6857990"/>
          </a:xfrm>
          <a:prstGeom prst="rect">
            <a:avLst/>
          </a:prstGeom>
        </p:spPr>
      </p:pic>
      <p:sp>
        <p:nvSpPr>
          <p:cNvPr id="242" name="Freeform 5">
            <a:extLst>
              <a:ext uri="{FF2B5EF4-FFF2-40B4-BE49-F238E27FC236}">
                <a16:creationId xmlns:a16="http://schemas.microsoft.com/office/drawing/2014/main" id="{8E33D5DB-7867-46C1-A082-98916F9D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84269" y="1756600"/>
            <a:ext cx="1080325" cy="4736395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3" name="Freeform 6">
            <a:extLst>
              <a:ext uri="{FF2B5EF4-FFF2-40B4-BE49-F238E27FC236}">
                <a16:creationId xmlns:a16="http://schemas.microsoft.com/office/drawing/2014/main" id="{0D99008D-7539-4CCD-B77E-8173D4A8A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76839" y="1357766"/>
            <a:ext cx="687754" cy="430312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4" name="Freeform 7">
            <a:extLst>
              <a:ext uri="{FF2B5EF4-FFF2-40B4-BE49-F238E27FC236}">
                <a16:creationId xmlns:a16="http://schemas.microsoft.com/office/drawing/2014/main" id="{016850C7-518A-4F8B-809B-FD6CAF1E7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78850" y="1135060"/>
            <a:ext cx="409371" cy="416921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Rectangle 8">
            <a:extLst>
              <a:ext uri="{FF2B5EF4-FFF2-40B4-BE49-F238E27FC236}">
                <a16:creationId xmlns:a16="http://schemas.microsoft.com/office/drawing/2014/main" id="{3726FE44-6BDA-4D22-A5C0-F8FE49DD70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1124043"/>
            <a:ext cx="5288862" cy="39781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DE7430-8E2C-4AAC-A58B-19DF3C03F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42" y="1290849"/>
            <a:ext cx="4322204" cy="2973009"/>
          </a:xfrm>
        </p:spPr>
        <p:txBody>
          <a:bodyPr>
            <a:normAutofit/>
          </a:bodyPr>
          <a:lstStyle/>
          <a:p>
            <a:pPr algn="l"/>
            <a:r>
              <a:rPr lang="en-IN" sz="5400" dirty="0">
                <a:solidFill>
                  <a:srgbClr val="FFFFFF"/>
                </a:solidFill>
              </a:rPr>
              <a:t>Brain rules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7887EC-DA37-4C03-BE79-8A3FC95D15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71" r="3173" b="-1"/>
          <a:stretch/>
        </p:blipFill>
        <p:spPr>
          <a:xfrm>
            <a:off x="7516369" y="227"/>
            <a:ext cx="4675317" cy="3429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63211E-00C3-4895-A6A2-50BB2849A7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18" r="1965" b="2"/>
          <a:stretch/>
        </p:blipFill>
        <p:spPr>
          <a:xfrm>
            <a:off x="7519416" y="3429000"/>
            <a:ext cx="4672584" cy="3429000"/>
          </a:xfrm>
          <a:prstGeom prst="rect">
            <a:avLst/>
          </a:prstGeom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747337F-B1CC-40BD-AF37-8F6F16A76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16368" y="-2"/>
            <a:ext cx="0" cy="6858002"/>
          </a:xfrm>
          <a:prstGeom prst="line">
            <a:avLst/>
          </a:prstGeom>
          <a:ln w="12700">
            <a:solidFill>
              <a:srgbClr val="FE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5FAD2A7-791A-40A0-85B2-CFF1810FD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519416" y="3429000"/>
            <a:ext cx="4672584" cy="0"/>
          </a:xfrm>
          <a:prstGeom prst="line">
            <a:avLst/>
          </a:prstGeom>
          <a:ln w="12700">
            <a:solidFill>
              <a:srgbClr val="FE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159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0B7ED-875B-44AB-868F-B99E164CF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4400" dirty="0"/>
              <a:t>   </a:t>
            </a:r>
            <a:r>
              <a:rPr lang="en-IN" sz="4400" u="sng" dirty="0"/>
              <a:t>Thank</a:t>
            </a:r>
            <a:r>
              <a:rPr lang="en-IN" sz="4400" dirty="0"/>
              <a:t> </a:t>
            </a:r>
            <a:r>
              <a:rPr lang="en-IN" sz="4400" u="sng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3901578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05B20-54E2-4673-A036-C0317DF3A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b="1" u="sng" dirty="0"/>
              <a:t>Introduction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C2BA1-3477-4904-A2D8-61EE7AC04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3600" dirty="0"/>
              <a:t>“If you are in education, you are in the business of brain development …hence</a:t>
            </a:r>
            <a:br>
              <a:rPr lang="en-IN" sz="3600" dirty="0"/>
            </a:br>
            <a:r>
              <a:rPr lang="en-IN" sz="3600" dirty="0"/>
              <a:t>we need to know how brains work.”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Google.com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A49DBB-A0C1-41FD-AA09-AC3AB9B04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886" y="2412416"/>
            <a:ext cx="2791215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216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B468A-1A7C-4160-ACB1-F40650075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365125"/>
            <a:ext cx="10769600" cy="1325563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b="1" u="sng" dirty="0"/>
              <a:t> Rules of brain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BBA7C-41C3-4581-99DD-9F824B34E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1075"/>
          </a:xfrm>
        </p:spPr>
        <p:txBody>
          <a:bodyPr numCol="2">
            <a:normAutofit/>
          </a:bodyPr>
          <a:lstStyle/>
          <a:p>
            <a:pPr marL="1143000" indent="-1143000">
              <a:buFont typeface="+mj-lt"/>
              <a:buAutoNum type="arabicPeriod"/>
            </a:pPr>
            <a:r>
              <a:rPr lang="en-IN" sz="3600" dirty="0"/>
              <a:t> Exercise                     </a:t>
            </a:r>
          </a:p>
          <a:p>
            <a:pPr marL="1143000" indent="-1143000">
              <a:buFont typeface="+mj-lt"/>
              <a:buAutoNum type="arabicPeriod"/>
            </a:pPr>
            <a:r>
              <a:rPr lang="en-IN" sz="3600" dirty="0"/>
              <a:t>Survival </a:t>
            </a:r>
          </a:p>
          <a:p>
            <a:pPr marL="1143000" indent="-1143000">
              <a:buFont typeface="+mj-lt"/>
              <a:buAutoNum type="arabicPeriod"/>
            </a:pPr>
            <a:r>
              <a:rPr lang="en-IN" sz="3600" dirty="0"/>
              <a:t>Wiring </a:t>
            </a:r>
          </a:p>
          <a:p>
            <a:pPr marL="1143000" indent="-1143000">
              <a:buFont typeface="+mj-lt"/>
              <a:buAutoNum type="arabicPeriod"/>
            </a:pPr>
            <a:r>
              <a:rPr lang="en-IN" sz="3600" dirty="0"/>
              <a:t>Attention </a:t>
            </a:r>
          </a:p>
          <a:p>
            <a:pPr marL="1143000" indent="-1143000">
              <a:buFont typeface="+mj-lt"/>
              <a:buAutoNum type="arabicPeriod"/>
            </a:pPr>
            <a:r>
              <a:rPr lang="en-IN" sz="3600" dirty="0"/>
              <a:t>Short-term memory </a:t>
            </a:r>
          </a:p>
          <a:p>
            <a:pPr marL="1143000" indent="-1143000">
              <a:buFont typeface="+mj-lt"/>
              <a:buAutoNum type="arabicPeriod"/>
            </a:pPr>
            <a:r>
              <a:rPr lang="en-IN" sz="3600" dirty="0"/>
              <a:t>Long-term memory</a:t>
            </a:r>
          </a:p>
          <a:p>
            <a:pPr marL="1143000" indent="-1143000">
              <a:buFont typeface="+mj-lt"/>
              <a:buAutoNum type="arabicPeriod"/>
            </a:pPr>
            <a:r>
              <a:rPr lang="en-IN" sz="3600" dirty="0"/>
              <a:t>Sleep </a:t>
            </a:r>
          </a:p>
          <a:p>
            <a:pPr marL="1143000" indent="-1143000">
              <a:buFont typeface="+mj-lt"/>
              <a:buAutoNum type="arabicPeriod"/>
            </a:pPr>
            <a:r>
              <a:rPr lang="en-IN" sz="3600" dirty="0"/>
              <a:t>Stress</a:t>
            </a:r>
          </a:p>
          <a:p>
            <a:pPr marL="1143000" indent="-1143000">
              <a:buFont typeface="+mj-lt"/>
              <a:buAutoNum type="arabicPeriod"/>
            </a:pPr>
            <a:r>
              <a:rPr lang="en-IN" sz="3600" dirty="0"/>
              <a:t>Sensory integration</a:t>
            </a:r>
          </a:p>
          <a:p>
            <a:pPr marL="1143000" indent="-1143000">
              <a:buFont typeface="+mj-lt"/>
              <a:buAutoNum type="arabicPeriod"/>
            </a:pPr>
            <a:r>
              <a:rPr lang="en-IN" sz="3600" dirty="0"/>
              <a:t>Vision </a:t>
            </a:r>
          </a:p>
          <a:p>
            <a:pPr marL="1143000" indent="-1143000">
              <a:buFont typeface="+mj-lt"/>
              <a:buAutoNum type="arabicPeriod"/>
            </a:pPr>
            <a:r>
              <a:rPr lang="en-IN" sz="3600" dirty="0"/>
              <a:t>Gender</a:t>
            </a:r>
          </a:p>
          <a:p>
            <a:pPr marL="1143000" indent="-1143000">
              <a:buFont typeface="+mj-lt"/>
              <a:buAutoNum type="arabicPeriod"/>
            </a:pPr>
            <a:r>
              <a:rPr lang="en-IN" sz="3600" dirty="0"/>
              <a:t>Exploration                            </a:t>
            </a:r>
          </a:p>
          <a:p>
            <a:pPr marL="514350" indent="-514350">
              <a:buFont typeface="+mj-lt"/>
              <a:buAutoNum type="arabicPeriod"/>
            </a:pPr>
            <a:endParaRPr lang="en-IN" sz="3600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7427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90D80-3DC9-4663-A70D-C08E1BBE8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b="1" u="sng" dirty="0"/>
              <a:t>Rule</a:t>
            </a:r>
            <a:r>
              <a:rPr lang="en-IN" u="sng" dirty="0"/>
              <a:t> </a:t>
            </a:r>
            <a:r>
              <a:rPr lang="en-IN" b="1" u="sng" dirty="0"/>
              <a:t>1</a:t>
            </a:r>
            <a:r>
              <a:rPr lang="en-IN" b="1" u="sng" baseline="30000" dirty="0"/>
              <a:t>st</a:t>
            </a:r>
            <a:r>
              <a:rPr lang="en-IN" u="sng" baseline="30000" dirty="0"/>
              <a:t> -</a:t>
            </a:r>
            <a:r>
              <a:rPr lang="en-IN" u="sng" dirty="0"/>
              <a:t> </a:t>
            </a:r>
            <a:r>
              <a:rPr lang="en-IN" b="1" u="sng" dirty="0"/>
              <a:t>Exercise</a:t>
            </a:r>
            <a:r>
              <a:rPr lang="en-IN" u="sng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662EBE-D5A4-4966-AB1F-5B6031C1C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 lnSpcReduction="10000"/>
          </a:bodyPr>
          <a:lstStyle/>
          <a:p>
            <a:r>
              <a:rPr lang="en-IN" sz="3600" dirty="0"/>
              <a:t>Exercise boost the power of brain</a:t>
            </a:r>
          </a:p>
          <a:p>
            <a:endParaRPr lang="en-IN" sz="3600" dirty="0"/>
          </a:p>
          <a:p>
            <a:endParaRPr lang="en-IN" sz="3600" dirty="0"/>
          </a:p>
          <a:p>
            <a:endParaRPr lang="en-IN" sz="3600" dirty="0"/>
          </a:p>
          <a:p>
            <a:endParaRPr lang="en-IN" sz="3600" dirty="0"/>
          </a:p>
          <a:p>
            <a:endParaRPr lang="en-IN" sz="3600" dirty="0"/>
          </a:p>
          <a:p>
            <a:endParaRPr lang="en-IN" sz="3600" dirty="0"/>
          </a:p>
          <a:p>
            <a:r>
              <a:rPr lang="en-IN" sz="3600" dirty="0"/>
              <a:t>Google.com</a:t>
            </a:r>
          </a:p>
          <a:p>
            <a:endParaRPr lang="en-IN" sz="3600" dirty="0"/>
          </a:p>
          <a:p>
            <a:endParaRPr lang="en-IN" sz="3600" dirty="0"/>
          </a:p>
        </p:txBody>
      </p:sp>
      <p:pic>
        <p:nvPicPr>
          <p:cNvPr id="7" name="Picture 6" descr="A group of people running on a beach&#10;&#10;Description automatically generated">
            <a:extLst>
              <a:ext uri="{FF2B5EF4-FFF2-40B4-BE49-F238E27FC236}">
                <a16:creationId xmlns:a16="http://schemas.microsoft.com/office/drawing/2014/main" id="{2EC8B97B-0224-4D88-BF8B-AB4D289805D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65" y="2753676"/>
            <a:ext cx="5855335" cy="302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888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4E300-7E6D-451D-BFBD-8B6FD0896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65125"/>
            <a:ext cx="10439400" cy="1325563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b="1" dirty="0"/>
              <a:t> </a:t>
            </a:r>
            <a:r>
              <a:rPr lang="en-IN" b="1" u="sng" dirty="0"/>
              <a:t>Rule 4</a:t>
            </a:r>
            <a:r>
              <a:rPr lang="en-IN" b="1" u="sng" baseline="30000" dirty="0"/>
              <a:t>th</a:t>
            </a:r>
            <a:r>
              <a:rPr lang="en-IN" b="1" u="sng" dirty="0"/>
              <a:t> -Attention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B6625-B709-43EE-97E8-14B57FBB5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866899"/>
            <a:ext cx="10452100" cy="4310063"/>
          </a:xfrm>
        </p:spPr>
        <p:txBody>
          <a:bodyPr>
            <a:normAutofit/>
          </a:bodyPr>
          <a:lstStyle/>
          <a:p>
            <a:r>
              <a:rPr lang="en-IN" sz="3600" dirty="0"/>
              <a:t>We don’t pay attention to boring things</a:t>
            </a:r>
          </a:p>
          <a:p>
            <a:r>
              <a:rPr lang="en-IN" sz="3600" dirty="0"/>
              <a:t>Avoid multitasking</a:t>
            </a:r>
          </a:p>
          <a:p>
            <a:endParaRPr lang="en-IN" sz="3600" dirty="0"/>
          </a:p>
          <a:p>
            <a:endParaRPr lang="en-IN" sz="3600" dirty="0"/>
          </a:p>
          <a:p>
            <a:endParaRPr lang="en-IN" sz="3600" dirty="0"/>
          </a:p>
          <a:p>
            <a:endParaRPr lang="en-IN" sz="3600" dirty="0"/>
          </a:p>
          <a:p>
            <a:pPr marL="0" indent="0">
              <a:buNone/>
            </a:pPr>
            <a:r>
              <a:rPr lang="en-IN" sz="3600" dirty="0"/>
              <a:t>                                                  Google.com</a:t>
            </a:r>
          </a:p>
          <a:p>
            <a:endParaRPr lang="en-IN" sz="3600" dirty="0"/>
          </a:p>
          <a:p>
            <a:pPr marL="0" indent="0">
              <a:buNone/>
            </a:pPr>
            <a:endParaRPr lang="en-IN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E44AF6-AF28-4760-9552-D6231232382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89600" y="2971800"/>
            <a:ext cx="4239211" cy="241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12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60D45-D34A-4690-8E59-68B01D2D7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b="1" u="sng" dirty="0"/>
              <a:t>Multitasking</a:t>
            </a:r>
            <a:r>
              <a:rPr lang="en-IN" b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681FD-2818-4763-AB81-1EE112F6B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dirty="0"/>
              <a:t>People who are interrupted –</a:t>
            </a:r>
          </a:p>
          <a:p>
            <a:pPr marL="0" indent="0">
              <a:buNone/>
            </a:pPr>
            <a:r>
              <a:rPr lang="en-IN" sz="3600" dirty="0"/>
              <a:t>Take 50% longer to complete task</a:t>
            </a:r>
          </a:p>
          <a:p>
            <a:pPr marL="0" indent="0">
              <a:buNone/>
            </a:pPr>
            <a:r>
              <a:rPr lang="en-IN" sz="3600" dirty="0"/>
              <a:t>Make 50% more error.</a:t>
            </a:r>
          </a:p>
          <a:p>
            <a:pPr marL="0" indent="0">
              <a:buNone/>
            </a:pPr>
            <a:endParaRPr lang="en-IN" sz="3600" dirty="0"/>
          </a:p>
          <a:p>
            <a:pPr marL="0" indent="0">
              <a:buNone/>
            </a:pPr>
            <a:endParaRPr lang="en-IN" sz="3600" dirty="0"/>
          </a:p>
          <a:p>
            <a:pPr marL="0" indent="0">
              <a:buNone/>
            </a:pPr>
            <a:endParaRPr lang="en-IN" sz="3600" dirty="0"/>
          </a:p>
          <a:p>
            <a:pPr marL="0" indent="0">
              <a:buNone/>
            </a:pPr>
            <a:r>
              <a:rPr lang="en-IN" sz="3600" dirty="0"/>
              <a:t>                                                                Google.com</a:t>
            </a:r>
          </a:p>
          <a:p>
            <a:pPr marL="0" indent="0">
              <a:buNone/>
            </a:pPr>
            <a:endParaRPr lang="en-IN" sz="3600" dirty="0"/>
          </a:p>
          <a:p>
            <a:pPr marL="0" indent="0">
              <a:buNone/>
            </a:pPr>
            <a:endParaRPr lang="en-IN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4AE4CB-CE79-48BD-9868-FC3DE2BFC96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43243" y="1254919"/>
            <a:ext cx="4326457" cy="357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159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7FFB4-236B-4274-B2BC-3FC5B9E61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IN" b="1" u="sng" dirty="0"/>
              <a:t>Rule 10</a:t>
            </a:r>
            <a:r>
              <a:rPr lang="en-IN" b="1" u="sng" baseline="30000" dirty="0"/>
              <a:t>th</a:t>
            </a:r>
            <a:r>
              <a:rPr lang="en-IN" b="1" u="sng" dirty="0"/>
              <a:t>  - Vision</a:t>
            </a:r>
            <a:br>
              <a:rPr lang="en-IN" dirty="0"/>
            </a:b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FF2C73-8254-470F-A44B-1103DCA41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en-IN" sz="3600" dirty="0"/>
              <a:t>Vision trumps all other senses</a:t>
            </a:r>
            <a:r>
              <a:rPr lang="en-IN" sz="4000" dirty="0"/>
              <a:t>.</a:t>
            </a:r>
          </a:p>
          <a:p>
            <a:endParaRPr lang="en-IN" sz="4000" dirty="0"/>
          </a:p>
          <a:p>
            <a:endParaRPr lang="en-IN" sz="4000" dirty="0"/>
          </a:p>
          <a:p>
            <a:endParaRPr lang="en-IN" sz="4000" dirty="0"/>
          </a:p>
          <a:p>
            <a:endParaRPr lang="en-IN" sz="4000" dirty="0"/>
          </a:p>
          <a:p>
            <a:endParaRPr lang="en-IN" sz="4000" dirty="0"/>
          </a:p>
          <a:p>
            <a:endParaRPr lang="en-IN" sz="4000" dirty="0"/>
          </a:p>
          <a:p>
            <a:r>
              <a:rPr lang="en-IN" sz="4000" dirty="0"/>
              <a:t>Google.com</a:t>
            </a:r>
          </a:p>
          <a:p>
            <a:endParaRPr lang="en-IN" sz="4000" dirty="0"/>
          </a:p>
          <a:p>
            <a:endParaRPr lang="en-IN" sz="4000" dirty="0"/>
          </a:p>
          <a:p>
            <a:endParaRPr lang="en-IN" sz="4000" dirty="0"/>
          </a:p>
          <a:p>
            <a:endParaRPr lang="en-IN" sz="4000" dirty="0"/>
          </a:p>
          <a:p>
            <a:endParaRPr lang="en-IN" sz="4000" dirty="0"/>
          </a:p>
          <a:p>
            <a:endParaRPr lang="en-IN" sz="4000" dirty="0"/>
          </a:p>
          <a:p>
            <a:endParaRPr lang="en-IN" sz="4000" dirty="0"/>
          </a:p>
        </p:txBody>
      </p:sp>
      <p:pic>
        <p:nvPicPr>
          <p:cNvPr id="7" name="Content Placeholder 3" descr="Phoropter">
            <a:extLst>
              <a:ext uri="{FF2B5EF4-FFF2-40B4-BE49-F238E27FC236}">
                <a16:creationId xmlns:a16="http://schemas.microsoft.com/office/drawing/2014/main" id="{7FE70307-C5D3-492A-B47F-D610504AD1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15627" b="-1"/>
          <a:stretch/>
        </p:blipFill>
        <p:spPr>
          <a:xfrm>
            <a:off x="1143000" y="2630488"/>
            <a:ext cx="4521200" cy="317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97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8B547-BEF8-4230-8933-3C9CFF6D1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b="1" u="sng" dirty="0"/>
              <a:t>Fact-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197EF-9C7B-47BB-AE20-747570DF3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We have better recall by visual information</a:t>
            </a:r>
          </a:p>
          <a:p>
            <a:endParaRPr lang="en-IN" sz="3600" dirty="0"/>
          </a:p>
          <a:p>
            <a:endParaRPr lang="en-IN" sz="3600" dirty="0"/>
          </a:p>
          <a:p>
            <a:endParaRPr lang="en-IN" sz="3600" dirty="0"/>
          </a:p>
          <a:p>
            <a:endParaRPr lang="en-IN" sz="3600" dirty="0"/>
          </a:p>
          <a:p>
            <a:endParaRPr lang="en-IN" sz="3600" dirty="0"/>
          </a:p>
          <a:p>
            <a:r>
              <a:rPr lang="en-IN" sz="3600" dirty="0"/>
              <a:t>Google.com</a:t>
            </a:r>
          </a:p>
          <a:p>
            <a:endParaRPr lang="en-IN" sz="3600" dirty="0"/>
          </a:p>
        </p:txBody>
      </p:sp>
      <p:pic>
        <p:nvPicPr>
          <p:cNvPr id="4" name="Picture 3" descr="Close - up of a person's eye&#10;&#10;Description automatically generated">
            <a:extLst>
              <a:ext uri="{FF2B5EF4-FFF2-40B4-BE49-F238E27FC236}">
                <a16:creationId xmlns:a16="http://schemas.microsoft.com/office/drawing/2014/main" id="{1A538CF4-E127-4BCB-983F-205C4E5E6E9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0" y="2505869"/>
            <a:ext cx="4826000" cy="29908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741319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6C67A-9EDF-4473-AFC1-002693045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b="1" u="sng" dirty="0"/>
              <a:t>References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844F0-E877-4671-A705-E391EAE68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62475"/>
          </a:xfrm>
        </p:spPr>
        <p:txBody>
          <a:bodyPr>
            <a:noAutofit/>
          </a:bodyPr>
          <a:lstStyle/>
          <a:p>
            <a:r>
              <a:rPr lang="en-IN" sz="3600" dirty="0"/>
              <a:t>Brain rule book –John medina</a:t>
            </a:r>
          </a:p>
          <a:p>
            <a:r>
              <a:rPr lang="en-IN" sz="3600" dirty="0"/>
              <a:t>Summary of brain rule book by giggle app</a:t>
            </a:r>
          </a:p>
          <a:p>
            <a:r>
              <a:rPr lang="en-IN" sz="3600" dirty="0"/>
              <a:t>Book – thinking slow and fast (Nobel prize winner) –Danial Kahneman.</a:t>
            </a:r>
          </a:p>
          <a:p>
            <a:r>
              <a:rPr lang="en-IN" sz="3600" dirty="0"/>
              <a:t> </a:t>
            </a:r>
            <a:r>
              <a:rPr lang="en-IN" sz="3600" dirty="0">
                <a:hlinkClick r:id="rId2"/>
              </a:rPr>
              <a:t>https://youtu.be/TcMFFvNVQ8o</a:t>
            </a:r>
            <a:endParaRPr lang="en-IN" sz="3600" dirty="0"/>
          </a:p>
          <a:p>
            <a:r>
              <a:rPr lang="en-IN" sz="3600" dirty="0">
                <a:hlinkClick r:id="rId3"/>
              </a:rPr>
              <a:t>https://www.slideshare.net/garr/brain-rules-for-presenters/79-When_youre_always_online_youre</a:t>
            </a:r>
            <a:r>
              <a:rPr lang="en-IN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6251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195</Words>
  <Application>Microsoft Office PowerPoint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Brain rules</vt:lpstr>
      <vt:lpstr>Introduction </vt:lpstr>
      <vt:lpstr> Rules of brain</vt:lpstr>
      <vt:lpstr>Rule 1st - Exercise </vt:lpstr>
      <vt:lpstr> Rule 4th -Attention</vt:lpstr>
      <vt:lpstr>Multitasking </vt:lpstr>
      <vt:lpstr> Rule 10th  - Vision </vt:lpstr>
      <vt:lpstr>Fact-</vt:lpstr>
      <vt:lpstr>References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Smita Shinde</dc:creator>
  <cp:lastModifiedBy>Smita Shinde</cp:lastModifiedBy>
  <cp:revision>27</cp:revision>
  <dcterms:created xsi:type="dcterms:W3CDTF">2021-03-01T01:14:17Z</dcterms:created>
  <dcterms:modified xsi:type="dcterms:W3CDTF">2021-03-01T06:57:37Z</dcterms:modified>
</cp:coreProperties>
</file>