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A87C-6A0B-4C1E-9777-AB25C2ABF02B}"/>
              </a:ext>
            </a:extLst>
          </p:cNvPr>
          <p:cNvSpPr>
            <a:spLocks noGrp="1"/>
          </p:cNvSpPr>
          <p:nvPr>
            <p:ph type="ctrTitle"/>
          </p:nvPr>
        </p:nvSpPr>
        <p:spPr>
          <a:xfrm>
            <a:off x="1876424" y="1517900"/>
            <a:ext cx="8791575" cy="1993068"/>
          </a:xfrm>
        </p:spPr>
        <p:txBody>
          <a:bodyPr/>
          <a:lstStyle/>
          <a:p>
            <a:r>
              <a:rPr lang="en-US" sz="3200" b="1" dirty="0">
                <a:solidFill>
                  <a:srgbClr val="F9C6C5"/>
                </a:solidFill>
                <a:effectLst/>
                <a:latin typeface="Verdana" panose="020B0604030504040204" pitchFamily="34" charset="0"/>
                <a:ea typeface="Verdana" panose="020B0604030504040204" pitchFamily="34" charset="0"/>
                <a:cs typeface="Verdana" panose="020B0604030504040204" pitchFamily="34" charset="0"/>
              </a:rPr>
              <a:t>GENDERED VIOLENCE</a:t>
            </a:r>
            <a:br>
              <a:rPr lang="en-IN" sz="1800" b="1" dirty="0">
                <a:effectLst/>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4" name="Text Box 2">
            <a:extLst>
              <a:ext uri="{FF2B5EF4-FFF2-40B4-BE49-F238E27FC236}">
                <a16:creationId xmlns:a16="http://schemas.microsoft.com/office/drawing/2014/main" id="{3F2C1050-3B70-4854-BA69-1DBABACD9805}"/>
              </a:ext>
            </a:extLst>
          </p:cNvPr>
          <p:cNvSpPr txBox="1">
            <a:spLocks noChangeArrowheads="1"/>
          </p:cNvSpPr>
          <p:nvPr/>
        </p:nvSpPr>
        <p:spPr bwMode="auto">
          <a:xfrm rot="10800000" flipV="1">
            <a:off x="5038081" y="880577"/>
            <a:ext cx="1039566" cy="143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14288" lvl="0" indent="0" algn="l" defTabSz="914400" rtl="0" eaLnBrk="0" fontAlgn="base" latinLnBrk="0" hangingPunct="0">
              <a:lnSpc>
                <a:spcPct val="100000"/>
              </a:lnSpc>
              <a:spcBef>
                <a:spcPts val="100"/>
              </a:spcBef>
              <a:spcAft>
                <a:spcPts val="800"/>
              </a:spcAft>
              <a:buClrTx/>
              <a:buSzTx/>
              <a:buFontTx/>
              <a:buNone/>
              <a:tabLst/>
            </a:pPr>
            <a:r>
              <a:rPr kumimoji="0" lang="en-IN" altLang="en-US" sz="2400" b="0" i="0" u="none" strike="noStrike" cap="none" normalizeH="0" baseline="0" dirty="0">
                <a:ln>
                  <a:noFill/>
                </a:ln>
                <a:solidFill>
                  <a:srgbClr val="00AFF0"/>
                </a:solidFill>
                <a:effectLst/>
                <a:latin typeface="Verdana" panose="020B0604030504040204" pitchFamily="34" charset="0"/>
              </a:rPr>
              <a:t>Hear our voice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81AFF85-4FE0-48C1-B6A8-6334B5D50F40}"/>
              </a:ext>
            </a:extLst>
          </p:cNvPr>
          <p:cNvPicPr>
            <a:picLocks noChangeAspect="1"/>
          </p:cNvPicPr>
          <p:nvPr/>
        </p:nvPicPr>
        <p:blipFill>
          <a:blip r:embed="rId2"/>
          <a:stretch>
            <a:fillRect/>
          </a:stretch>
        </p:blipFill>
        <p:spPr>
          <a:xfrm>
            <a:off x="64936" y="0"/>
            <a:ext cx="2724530" cy="1733792"/>
          </a:xfrm>
          <a:prstGeom prst="rect">
            <a:avLst/>
          </a:prstGeom>
        </p:spPr>
      </p:pic>
      <p:pic>
        <p:nvPicPr>
          <p:cNvPr id="10" name="Picture 9">
            <a:extLst>
              <a:ext uri="{FF2B5EF4-FFF2-40B4-BE49-F238E27FC236}">
                <a16:creationId xmlns:a16="http://schemas.microsoft.com/office/drawing/2014/main" id="{20937165-24BE-4937-96DD-30521F6664F8}"/>
              </a:ext>
            </a:extLst>
          </p:cNvPr>
          <p:cNvPicPr>
            <a:picLocks noChangeAspect="1"/>
          </p:cNvPicPr>
          <p:nvPr/>
        </p:nvPicPr>
        <p:blipFill>
          <a:blip r:embed="rId3"/>
          <a:stretch>
            <a:fillRect/>
          </a:stretch>
        </p:blipFill>
        <p:spPr>
          <a:xfrm>
            <a:off x="7443020" y="3950218"/>
            <a:ext cx="4748980" cy="2817990"/>
          </a:xfrm>
          <a:prstGeom prst="rect">
            <a:avLst/>
          </a:prstGeom>
        </p:spPr>
      </p:pic>
      <p:sp>
        <p:nvSpPr>
          <p:cNvPr id="11" name="Text Box 14">
            <a:extLst>
              <a:ext uri="{FF2B5EF4-FFF2-40B4-BE49-F238E27FC236}">
                <a16:creationId xmlns:a16="http://schemas.microsoft.com/office/drawing/2014/main" id="{4CC9CF3C-5883-4169-8DCB-21739419BB6E}"/>
              </a:ext>
            </a:extLst>
          </p:cNvPr>
          <p:cNvSpPr txBox="1">
            <a:spLocks noChangeArrowheads="1"/>
          </p:cNvSpPr>
          <p:nvPr/>
        </p:nvSpPr>
        <p:spPr bwMode="auto">
          <a:xfrm rot="19658577">
            <a:off x="1977265" y="3076772"/>
            <a:ext cx="1738070" cy="144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20638" lvl="0" indent="0" algn="l" defTabSz="914400" rtl="0" eaLnBrk="0" fontAlgn="base" latinLnBrk="0" hangingPunct="0">
              <a:lnSpc>
                <a:spcPct val="100000"/>
              </a:lnSpc>
              <a:spcBef>
                <a:spcPts val="150"/>
              </a:spcBef>
              <a:spcAft>
                <a:spcPts val="800"/>
              </a:spcAft>
              <a:buClrTx/>
              <a:buSzTx/>
              <a:buFontTx/>
              <a:buNone/>
              <a:tabLst/>
            </a:pPr>
            <a:r>
              <a:rPr kumimoji="0" lang="en-IN" altLang="en-US" sz="2700" b="0" i="0" u="none" strike="noStrike" cap="none" normalizeH="0" baseline="0" dirty="0">
                <a:ln>
                  <a:noFill/>
                </a:ln>
                <a:solidFill>
                  <a:schemeClr val="tx2">
                    <a:lumMod val="20000"/>
                    <a:lumOff val="80000"/>
                  </a:schemeClr>
                </a:solidFill>
                <a:effectLst/>
                <a:latin typeface="Verdana" panose="020B0604030504040204" pitchFamily="34" charset="0"/>
              </a:rPr>
              <a:t>Silence is not an option</a:t>
            </a:r>
            <a:endParaRPr kumimoji="0" lang="en-US" altLang="en-US" sz="18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
        <p:nvSpPr>
          <p:cNvPr id="36" name="TextBox 35">
            <a:extLst>
              <a:ext uri="{FF2B5EF4-FFF2-40B4-BE49-F238E27FC236}">
                <a16:creationId xmlns:a16="http://schemas.microsoft.com/office/drawing/2014/main" id="{32C3DF95-6CD7-4698-BD39-A4F63C775939}"/>
              </a:ext>
            </a:extLst>
          </p:cNvPr>
          <p:cNvSpPr txBox="1"/>
          <p:nvPr/>
        </p:nvSpPr>
        <p:spPr>
          <a:xfrm rot="16200000">
            <a:off x="3048000" y="3075056"/>
            <a:ext cx="1838632" cy="707886"/>
          </a:xfrm>
          <a:prstGeom prst="rect">
            <a:avLst/>
          </a:prstGeom>
          <a:noFill/>
        </p:spPr>
        <p:txBody>
          <a:bodyPr wrap="square">
            <a:spAutoFit/>
          </a:bodyPr>
          <a:lstStyle/>
          <a:p>
            <a:r>
              <a:rPr lang="en-US" sz="1800" dirty="0">
                <a:solidFill>
                  <a:schemeClr val="accent2"/>
                </a:solidFill>
                <a:effectLst/>
                <a:latin typeface="Arial" panose="020B0604020202020204" pitchFamily="34" charset="0"/>
                <a:ea typeface="Arial" panose="020B0604020202020204" pitchFamily="34" charset="0"/>
              </a:rPr>
              <a:t>Recognize</a:t>
            </a:r>
            <a:r>
              <a:rPr lang="en-US" sz="1800" spc="-64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us</a:t>
            </a:r>
            <a:r>
              <a:rPr lang="en-US" sz="4000" b="1" dirty="0">
                <a:solidFill>
                  <a:schemeClr val="accent2"/>
                </a:solidFill>
                <a:effectLst/>
                <a:latin typeface="Arial" panose="020B0604020202020204" pitchFamily="34" charset="0"/>
                <a:ea typeface="Arial" panose="020B0604020202020204" pitchFamily="34" charset="0"/>
              </a:rPr>
              <a:t>!</a:t>
            </a:r>
            <a:r>
              <a:rPr lang="en-US" sz="4000" b="1" spc="-545" dirty="0">
                <a:solidFill>
                  <a:schemeClr val="accent2"/>
                </a:solidFill>
                <a:effectLst/>
                <a:latin typeface="Arial" panose="020B0604020202020204" pitchFamily="34" charset="0"/>
                <a:ea typeface="Arial" panose="020B0604020202020204" pitchFamily="34" charset="0"/>
              </a:rPr>
              <a:t> </a:t>
            </a:r>
            <a:endParaRPr lang="en-IN" sz="2400" dirty="0">
              <a:solidFill>
                <a:schemeClr val="accent2"/>
              </a:solidFill>
            </a:endParaRPr>
          </a:p>
        </p:txBody>
      </p:sp>
      <p:pic>
        <p:nvPicPr>
          <p:cNvPr id="21" name="Picture 20">
            <a:extLst>
              <a:ext uri="{FF2B5EF4-FFF2-40B4-BE49-F238E27FC236}">
                <a16:creationId xmlns:a16="http://schemas.microsoft.com/office/drawing/2014/main" id="{48145A5F-4D27-46E9-A4C7-D17765CD559D}"/>
              </a:ext>
            </a:extLst>
          </p:cNvPr>
          <p:cNvPicPr>
            <a:picLocks noChangeAspect="1"/>
          </p:cNvPicPr>
          <p:nvPr/>
        </p:nvPicPr>
        <p:blipFill>
          <a:blip r:embed="rId4"/>
          <a:stretch>
            <a:fillRect/>
          </a:stretch>
        </p:blipFill>
        <p:spPr>
          <a:xfrm rot="15760966">
            <a:off x="4808944" y="2876519"/>
            <a:ext cx="795838" cy="1104957"/>
          </a:xfrm>
          <a:prstGeom prst="rect">
            <a:avLst/>
          </a:prstGeom>
        </p:spPr>
      </p:pic>
      <p:sp>
        <p:nvSpPr>
          <p:cNvPr id="42" name="TextBox 41">
            <a:extLst>
              <a:ext uri="{FF2B5EF4-FFF2-40B4-BE49-F238E27FC236}">
                <a16:creationId xmlns:a16="http://schemas.microsoft.com/office/drawing/2014/main" id="{18743E69-9A2E-48E9-A0CD-118849EC0B6D}"/>
              </a:ext>
            </a:extLst>
          </p:cNvPr>
          <p:cNvSpPr txBox="1"/>
          <p:nvPr/>
        </p:nvSpPr>
        <p:spPr>
          <a:xfrm rot="16200000">
            <a:off x="4980485" y="802208"/>
            <a:ext cx="2593300" cy="6943567"/>
          </a:xfrm>
          <a:prstGeom prst="rect">
            <a:avLst/>
          </a:prstGeom>
          <a:noFill/>
        </p:spPr>
        <p:txBody>
          <a:bodyPr wrap="square">
            <a:spAutoFit/>
          </a:bodyPr>
          <a:lstStyle/>
          <a:p>
            <a:pPr marL="4812665" marR="1101725">
              <a:lnSpc>
                <a:spcPct val="98000"/>
              </a:lnSpc>
              <a:spcBef>
                <a:spcPts val="470"/>
              </a:spcBef>
            </a:pPr>
            <a:r>
              <a:rPr lang="en-US" sz="1800" b="1"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This</a:t>
            </a:r>
            <a:r>
              <a:rPr lang="en-US" sz="1800" b="1" spc="-675"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 </a:t>
            </a:r>
            <a:r>
              <a:rPr lang="en-US" sz="1800" b="1" spc="20"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is</a:t>
            </a:r>
            <a:r>
              <a:rPr lang="en-US" sz="1800" b="1" spc="-700"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 </a:t>
            </a:r>
            <a:r>
              <a:rPr lang="en-US" sz="1800" b="1" spc="-15"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your</a:t>
            </a:r>
            <a:r>
              <a:rPr lang="en-US" sz="1800" b="1" spc="-645"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 </a:t>
            </a:r>
            <a:r>
              <a:rPr lang="en-US" sz="1800" b="1" spc="-15"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country </a:t>
            </a:r>
            <a:r>
              <a:rPr lang="en-US" sz="1800" b="1" spc="15"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rPr>
              <a:t>calling</a:t>
            </a:r>
            <a:endParaRPr lang="en-IN" sz="1800" b="1" dirty="0">
              <a:solidFill>
                <a:schemeClr val="accent5">
                  <a:lumMod val="40000"/>
                  <a:lumOff val="60000"/>
                </a:schemeClr>
              </a:solidFill>
              <a:effectLst/>
              <a:latin typeface="Verdana" panose="020B0604030504040204" pitchFamily="34" charset="0"/>
              <a:ea typeface="Verdana" panose="020B0604030504040204" pitchFamily="34" charset="0"/>
              <a:cs typeface="Verdana" panose="020B0604030504040204" pitchFamily="34" charset="0"/>
            </a:endParaRPr>
          </a:p>
          <a:p>
            <a:pPr marL="4812665" marR="1101725">
              <a:lnSpc>
                <a:spcPct val="98000"/>
              </a:lnSpc>
              <a:spcBef>
                <a:spcPts val="470"/>
              </a:spcBef>
              <a:spcAft>
                <a:spcPts val="0"/>
              </a:spcAft>
            </a:pPr>
            <a:endParaRPr lang="en-IN" sz="1800" b="1" dirty="0">
              <a:effectLst/>
              <a:latin typeface="Verdana" panose="020B0604030504040204" pitchFamily="34" charset="0"/>
              <a:ea typeface="Verdana" panose="020B0604030504040204" pitchFamily="34" charset="0"/>
              <a:cs typeface="Verdana" panose="020B0604030504040204" pitchFamily="34" charset="0"/>
            </a:endParaRPr>
          </a:p>
        </p:txBody>
      </p:sp>
      <p:pic>
        <p:nvPicPr>
          <p:cNvPr id="24" name="Picture 23">
            <a:extLst>
              <a:ext uri="{FF2B5EF4-FFF2-40B4-BE49-F238E27FC236}">
                <a16:creationId xmlns:a16="http://schemas.microsoft.com/office/drawing/2014/main" id="{A8F84799-0B50-4711-B295-55878A549E4B}"/>
              </a:ext>
            </a:extLst>
          </p:cNvPr>
          <p:cNvPicPr>
            <a:picLocks noChangeAspect="1"/>
          </p:cNvPicPr>
          <p:nvPr/>
        </p:nvPicPr>
        <p:blipFill>
          <a:blip r:embed="rId5"/>
          <a:stretch>
            <a:fillRect/>
          </a:stretch>
        </p:blipFill>
        <p:spPr>
          <a:xfrm rot="19466712">
            <a:off x="3967316" y="1093936"/>
            <a:ext cx="520727" cy="1104957"/>
          </a:xfrm>
          <a:prstGeom prst="rect">
            <a:avLst/>
          </a:prstGeom>
        </p:spPr>
      </p:pic>
    </p:spTree>
    <p:extLst>
      <p:ext uri="{BB962C8B-B14F-4D97-AF65-F5344CB8AC3E}">
        <p14:creationId xmlns:p14="http://schemas.microsoft.com/office/powerpoint/2010/main" val="99628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24E541-4E7B-4BF2-8725-D8B3FB160BF2}"/>
              </a:ext>
            </a:extLst>
          </p:cNvPr>
          <p:cNvGraphicFramePr>
            <a:graphicFrameLocks noGrp="1"/>
          </p:cNvGraphicFramePr>
          <p:nvPr>
            <p:ph idx="1"/>
            <p:extLst>
              <p:ext uri="{D42A27DB-BD31-4B8C-83A1-F6EECF244321}">
                <p14:modId xmlns:p14="http://schemas.microsoft.com/office/powerpoint/2010/main" val="3575476363"/>
              </p:ext>
            </p:extLst>
          </p:nvPr>
        </p:nvGraphicFramePr>
        <p:xfrm>
          <a:off x="2114549" y="2249488"/>
          <a:ext cx="8932862" cy="1483360"/>
        </p:xfrm>
        <a:graphic>
          <a:graphicData uri="http://schemas.openxmlformats.org/drawingml/2006/table">
            <a:tbl>
              <a:tblPr firstRow="1" bandRow="1">
                <a:tableStyleId>{7E9639D4-E3E2-4D34-9284-5A2195B3D0D7}</a:tableStyleId>
              </a:tblPr>
              <a:tblGrid>
                <a:gridCol w="1371601">
                  <a:extLst>
                    <a:ext uri="{9D8B030D-6E8A-4147-A177-3AD203B41FA5}">
                      <a16:colId xmlns:a16="http://schemas.microsoft.com/office/drawing/2014/main" val="3004765873"/>
                    </a:ext>
                  </a:extLst>
                </a:gridCol>
                <a:gridCol w="4647610">
                  <a:extLst>
                    <a:ext uri="{9D8B030D-6E8A-4147-A177-3AD203B41FA5}">
                      <a16:colId xmlns:a16="http://schemas.microsoft.com/office/drawing/2014/main" val="306466647"/>
                    </a:ext>
                  </a:extLst>
                </a:gridCol>
                <a:gridCol w="2913651">
                  <a:extLst>
                    <a:ext uri="{9D8B030D-6E8A-4147-A177-3AD203B41FA5}">
                      <a16:colId xmlns:a16="http://schemas.microsoft.com/office/drawing/2014/main" val="11590085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Sr.no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CONTENTS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r>
                        <a:rPr lang="en-IN" dirty="0"/>
                        <a:t>page</a:t>
                      </a:r>
                    </a:p>
                  </a:txBody>
                  <a:tcP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67486007"/>
                  </a:ext>
                </a:extLst>
              </a:tr>
              <a:tr h="370840">
                <a:tc>
                  <a:txBody>
                    <a:bodyPr/>
                    <a:lstStyle/>
                    <a:p>
                      <a:r>
                        <a:rPr lang="en-IN"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dirty="0"/>
                        <a:t>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52304971"/>
                  </a:ext>
                </a:extLst>
              </a:tr>
              <a:tr h="370840">
                <a:tc>
                  <a:txBody>
                    <a:bodyPr/>
                    <a:lstStyle/>
                    <a:p>
                      <a:r>
                        <a:rPr lang="en-IN" dirty="0"/>
                        <a:t>2.</a:t>
                      </a:r>
                    </a:p>
                  </a:txBody>
                  <a:tcPr>
                    <a:lnR w="12700" cap="flat" cmpd="sng" algn="ctr">
                      <a:solidFill>
                        <a:schemeClr val="tx1"/>
                      </a:solidFill>
                      <a:prstDash val="solid"/>
                      <a:round/>
                      <a:headEnd type="none" w="med" len="med"/>
                      <a:tailEnd type="none" w="med" len="med"/>
                    </a:lnR>
                  </a:tcPr>
                </a:tc>
                <a:tc>
                  <a:txBody>
                    <a:bodyPr/>
                    <a:lstStyle/>
                    <a:p>
                      <a:r>
                        <a:rPr lang="en-IN" dirty="0"/>
                        <a:t>Cause of gender based violence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dirty="0"/>
                        <a:t>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10009872"/>
                  </a:ext>
                </a:extLst>
              </a:tr>
              <a:tr h="370840">
                <a:tc>
                  <a:txBody>
                    <a:bodyPr/>
                    <a:lstStyle/>
                    <a:p>
                      <a:r>
                        <a:rPr lang="en-IN" dirty="0"/>
                        <a:t>3.</a:t>
                      </a:r>
                    </a:p>
                  </a:txBody>
                  <a:tcPr>
                    <a:lnR w="12700" cap="flat" cmpd="sng" algn="ctr">
                      <a:solidFill>
                        <a:schemeClr val="tx1"/>
                      </a:solidFill>
                      <a:prstDash val="solid"/>
                      <a:round/>
                      <a:headEnd type="none" w="med" len="med"/>
                      <a:tailEnd type="none" w="med" len="med"/>
                    </a:lnR>
                  </a:tcPr>
                </a:tc>
                <a:tc>
                  <a:txBody>
                    <a:bodyPr/>
                    <a:lstStyle/>
                    <a:p>
                      <a:r>
                        <a:rPr lang="en-IN" dirty="0"/>
                        <a:t>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dirty="0"/>
                        <a:t>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5248679"/>
                  </a:ext>
                </a:extLst>
              </a:tr>
            </a:tbl>
          </a:graphicData>
        </a:graphic>
      </p:graphicFrame>
    </p:spTree>
    <p:extLst>
      <p:ext uri="{BB962C8B-B14F-4D97-AF65-F5344CB8AC3E}">
        <p14:creationId xmlns:p14="http://schemas.microsoft.com/office/powerpoint/2010/main" val="27833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EF7D-62EE-4720-90F7-C30C945FA03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C094C0-76BA-448F-ABE3-0D3D5893EC28}"/>
              </a:ext>
            </a:extLst>
          </p:cNvPr>
          <p:cNvSpPr>
            <a:spLocks noGrp="1"/>
          </p:cNvSpPr>
          <p:nvPr>
            <p:ph idx="1"/>
          </p:nvPr>
        </p:nvSpPr>
        <p:spPr>
          <a:xfrm>
            <a:off x="1141412" y="1871134"/>
            <a:ext cx="9905999" cy="4529666"/>
          </a:xfrm>
        </p:spPr>
        <p:txBody>
          <a:bodyPr>
            <a:normAutofit fontScale="92500" lnSpcReduction="10000"/>
          </a:bodyPr>
          <a:lstStyle/>
          <a:p>
            <a:pPr marL="457200" indent="-457200">
              <a:buFont typeface="+mj-lt"/>
              <a:buAutoNum type="arabicPeriod"/>
            </a:pP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Gender-based violence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is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based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on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an </a:t>
            </a:r>
            <a:r>
              <a:rPr lang="en-US" sz="1800" b="1" spc="10" dirty="0">
                <a:solidFill>
                  <a:schemeClr val="accent4">
                    <a:lumMod val="20000"/>
                    <a:lumOff val="80000"/>
                  </a:schemeClr>
                </a:solidFill>
                <a:effectLst/>
                <a:latin typeface="Arial" panose="020B0604020202020204" pitchFamily="34" charset="0"/>
                <a:ea typeface="Arial" panose="020B0604020202020204" pitchFamily="34" charset="0"/>
              </a:rPr>
              <a:t>imbalance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of </a:t>
            </a:r>
            <a:r>
              <a:rPr lang="en-US" sz="1800" b="1" spc="10" dirty="0">
                <a:solidFill>
                  <a:schemeClr val="accent4">
                    <a:lumMod val="20000"/>
                    <a:lumOff val="80000"/>
                  </a:schemeClr>
                </a:solidFill>
                <a:effectLst/>
                <a:latin typeface="Arial" panose="020B0604020202020204" pitchFamily="34" charset="0"/>
                <a:ea typeface="Arial" panose="020B0604020202020204" pitchFamily="34" charset="0"/>
              </a:rPr>
              <a:t>power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and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is </a:t>
            </a:r>
            <a:r>
              <a:rPr lang="en-US" sz="1800" b="1" spc="10" dirty="0">
                <a:solidFill>
                  <a:schemeClr val="accent4">
                    <a:lumMod val="20000"/>
                    <a:lumOff val="80000"/>
                  </a:schemeClr>
                </a:solidFill>
                <a:effectLst/>
                <a:latin typeface="Arial" panose="020B0604020202020204" pitchFamily="34" charset="0"/>
                <a:ea typeface="Arial" panose="020B0604020202020204" pitchFamily="34" charset="0"/>
              </a:rPr>
              <a:t>carried </a:t>
            </a: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out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with the</a:t>
            </a:r>
            <a:r>
              <a:rPr lang="en-US" sz="1800" b="1" spc="-25"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intention</a:t>
            </a:r>
            <a:r>
              <a:rPr lang="en-US" sz="1800" b="1" spc="-7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to</a:t>
            </a: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humiliate</a:t>
            </a:r>
            <a:r>
              <a:rPr lang="en-US" sz="1800" b="1" spc="-20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and</a:t>
            </a: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30" dirty="0">
                <a:solidFill>
                  <a:schemeClr val="accent4">
                    <a:lumMod val="20000"/>
                    <a:lumOff val="80000"/>
                  </a:schemeClr>
                </a:solidFill>
                <a:effectLst/>
                <a:latin typeface="Arial" panose="020B0604020202020204" pitchFamily="34" charset="0"/>
                <a:ea typeface="Arial" panose="020B0604020202020204" pitchFamily="34" charset="0"/>
              </a:rPr>
              <a:t>make</a:t>
            </a:r>
            <a:r>
              <a:rPr lang="en-US" sz="1800" b="1" spc="-115"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a</a:t>
            </a:r>
            <a:r>
              <a:rPr lang="en-US" sz="1800" b="1" spc="-25"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0" dirty="0">
                <a:solidFill>
                  <a:schemeClr val="accent4">
                    <a:lumMod val="20000"/>
                    <a:lumOff val="80000"/>
                  </a:schemeClr>
                </a:solidFill>
                <a:effectLst/>
                <a:latin typeface="Arial" panose="020B0604020202020204" pitchFamily="34" charset="0"/>
                <a:ea typeface="Arial" panose="020B0604020202020204" pitchFamily="34" charset="0"/>
              </a:rPr>
              <a:t>person</a:t>
            </a:r>
            <a:r>
              <a:rPr lang="en-US" sz="1800" b="1" spc="-7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or</a:t>
            </a: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 group</a:t>
            </a:r>
            <a:r>
              <a:rPr lang="en-US" sz="1800" b="1" spc="-15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of</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people</a:t>
            </a:r>
            <a:r>
              <a:rPr lang="en-US" sz="1800" b="1" spc="-115"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feel</a:t>
            </a: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0" dirty="0">
                <a:solidFill>
                  <a:schemeClr val="accent4">
                    <a:lumMod val="20000"/>
                    <a:lumOff val="80000"/>
                  </a:schemeClr>
                </a:solidFill>
                <a:effectLst/>
                <a:latin typeface="Arial" panose="020B0604020202020204" pitchFamily="34" charset="0"/>
                <a:ea typeface="Arial" panose="020B0604020202020204" pitchFamily="34" charset="0"/>
              </a:rPr>
              <a:t>inferior</a:t>
            </a:r>
            <a:r>
              <a:rPr lang="en-US" sz="1800" b="1" spc="-15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0" dirty="0">
                <a:solidFill>
                  <a:schemeClr val="accent4">
                    <a:lumMod val="20000"/>
                    <a:lumOff val="80000"/>
                  </a:schemeClr>
                </a:solidFill>
                <a:effectLst/>
                <a:latin typeface="Arial" panose="020B0604020202020204" pitchFamily="34" charset="0"/>
                <a:ea typeface="Arial" panose="020B0604020202020204" pitchFamily="34" charset="0"/>
              </a:rPr>
              <a:t>and/</a:t>
            </a:r>
            <a:r>
              <a:rPr lang="en-US" sz="1800" b="1" spc="-7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15" dirty="0">
                <a:solidFill>
                  <a:schemeClr val="accent4">
                    <a:lumMod val="20000"/>
                    <a:lumOff val="80000"/>
                  </a:schemeClr>
                </a:solidFill>
                <a:effectLst/>
                <a:latin typeface="Arial" panose="020B0604020202020204" pitchFamily="34" charset="0"/>
                <a:ea typeface="Arial" panose="020B0604020202020204" pitchFamily="34" charset="0"/>
              </a:rPr>
              <a:t>or </a:t>
            </a:r>
            <a:r>
              <a:rPr lang="en-US" sz="1800" b="1" dirty="0">
                <a:solidFill>
                  <a:schemeClr val="accent4">
                    <a:lumMod val="20000"/>
                    <a:lumOff val="80000"/>
                  </a:schemeClr>
                </a:solidFill>
                <a:effectLst/>
                <a:latin typeface="Arial" panose="020B0604020202020204" pitchFamily="34" charset="0"/>
                <a:ea typeface="Arial" panose="020B0604020202020204" pitchFamily="34" charset="0"/>
              </a:rPr>
              <a:t>subordinate</a:t>
            </a:r>
            <a:r>
              <a:rPr lang="en-US" sz="180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spc="-15" dirty="0">
                <a:solidFill>
                  <a:schemeClr val="accent2"/>
                </a:solidFill>
                <a:effectLst/>
                <a:latin typeface="Arial" panose="020B0604020202020204" pitchFamily="34" charset="0"/>
                <a:ea typeface="Arial" panose="020B0604020202020204" pitchFamily="34" charset="0"/>
              </a:rPr>
              <a:t>This </a:t>
            </a:r>
            <a:r>
              <a:rPr lang="en-US" sz="1800" spc="10" dirty="0">
                <a:solidFill>
                  <a:schemeClr val="accent2"/>
                </a:solidFill>
                <a:effectLst/>
                <a:latin typeface="Arial" panose="020B0604020202020204" pitchFamily="34" charset="0"/>
                <a:ea typeface="Arial" panose="020B0604020202020204" pitchFamily="34" charset="0"/>
              </a:rPr>
              <a:t>type </a:t>
            </a:r>
            <a:r>
              <a:rPr lang="en-US" sz="1800" dirty="0">
                <a:solidFill>
                  <a:schemeClr val="accent2"/>
                </a:solidFill>
                <a:effectLst/>
                <a:latin typeface="Arial" panose="020B0604020202020204" pitchFamily="34" charset="0"/>
                <a:ea typeface="Arial" panose="020B0604020202020204" pitchFamily="34" charset="0"/>
              </a:rPr>
              <a:t>of violence is deeply rooted in the social and cultural structures, </a:t>
            </a:r>
            <a:r>
              <a:rPr lang="en-US" sz="1800" spc="-15" dirty="0">
                <a:solidFill>
                  <a:schemeClr val="accent2"/>
                </a:solidFill>
                <a:effectLst/>
                <a:latin typeface="Arial" panose="020B0604020202020204" pitchFamily="34" charset="0"/>
                <a:ea typeface="Arial" panose="020B0604020202020204" pitchFamily="34" charset="0"/>
              </a:rPr>
              <a:t>norms </a:t>
            </a:r>
            <a:r>
              <a:rPr lang="en-US" sz="1800" dirty="0">
                <a:solidFill>
                  <a:schemeClr val="accent2"/>
                </a:solidFill>
                <a:effectLst/>
                <a:latin typeface="Arial" panose="020B0604020202020204" pitchFamily="34" charset="0"/>
                <a:ea typeface="Arial" panose="020B0604020202020204" pitchFamily="34" charset="0"/>
              </a:rPr>
              <a:t>and </a:t>
            </a:r>
            <a:r>
              <a:rPr lang="en-US" sz="1800" spc="-15" dirty="0">
                <a:solidFill>
                  <a:schemeClr val="accent2"/>
                </a:solidFill>
                <a:effectLst/>
                <a:latin typeface="Arial" panose="020B0604020202020204" pitchFamily="34" charset="0"/>
                <a:ea typeface="Arial" panose="020B0604020202020204" pitchFamily="34" charset="0"/>
              </a:rPr>
              <a:t>values </a:t>
            </a:r>
            <a:r>
              <a:rPr lang="en-US" sz="1800" dirty="0">
                <a:solidFill>
                  <a:schemeClr val="accent2"/>
                </a:solidFill>
                <a:effectLst/>
                <a:latin typeface="Arial" panose="020B0604020202020204" pitchFamily="34" charset="0"/>
                <a:ea typeface="Arial" panose="020B0604020202020204" pitchFamily="34" charset="0"/>
              </a:rPr>
              <a:t>that </a:t>
            </a:r>
            <a:r>
              <a:rPr lang="en-US" sz="1800" spc="-15" dirty="0">
                <a:solidFill>
                  <a:schemeClr val="accent2"/>
                </a:solidFill>
                <a:effectLst/>
                <a:latin typeface="Arial" panose="020B0604020202020204" pitchFamily="34" charset="0"/>
                <a:ea typeface="Arial" panose="020B0604020202020204" pitchFamily="34" charset="0"/>
              </a:rPr>
              <a:t>govern </a:t>
            </a:r>
            <a:r>
              <a:rPr lang="en-US" sz="1800" dirty="0">
                <a:solidFill>
                  <a:schemeClr val="accent2"/>
                </a:solidFill>
                <a:effectLst/>
                <a:latin typeface="Arial" panose="020B0604020202020204" pitchFamily="34" charset="0"/>
                <a:ea typeface="Arial" panose="020B0604020202020204" pitchFamily="34" charset="0"/>
              </a:rPr>
              <a:t>society, and is often perpetuated by a culture of denial and silence. Gender-based violence can happen in both the private and public spheres and it affects </a:t>
            </a:r>
            <a:r>
              <a:rPr lang="en-US" sz="1800" spc="-20" dirty="0">
                <a:solidFill>
                  <a:schemeClr val="accent2"/>
                </a:solidFill>
                <a:effectLst/>
                <a:latin typeface="Arial" panose="020B0604020202020204" pitchFamily="34" charset="0"/>
                <a:ea typeface="Arial" panose="020B0604020202020204" pitchFamily="34" charset="0"/>
              </a:rPr>
              <a:t>women</a:t>
            </a:r>
            <a:r>
              <a:rPr lang="en-US" sz="1800" spc="-110" dirty="0">
                <a:solidFill>
                  <a:schemeClr val="accent2"/>
                </a:solidFill>
                <a:effectLst/>
                <a:latin typeface="Arial" panose="020B0604020202020204" pitchFamily="34" charset="0"/>
                <a:ea typeface="Arial" panose="020B0604020202020204" pitchFamily="34" charset="0"/>
              </a:rPr>
              <a:t> </a:t>
            </a:r>
            <a:r>
              <a:rPr lang="en-US" sz="1800" spc="-15" dirty="0">
                <a:solidFill>
                  <a:schemeClr val="accent2"/>
                </a:solidFill>
                <a:effectLst/>
                <a:latin typeface="Arial" panose="020B0604020202020204" pitchFamily="34" charset="0"/>
                <a:ea typeface="Arial" panose="020B0604020202020204" pitchFamily="34" charset="0"/>
              </a:rPr>
              <a:t>disproportionately.</a:t>
            </a:r>
          </a:p>
          <a:p>
            <a:pPr marL="457200" indent="-457200">
              <a:buFont typeface="+mj-lt"/>
              <a:buAutoNum type="arabicPeriod"/>
            </a:pPr>
            <a:r>
              <a:rPr lang="en-US" sz="1800" b="1" dirty="0">
                <a:solidFill>
                  <a:schemeClr val="accent5">
                    <a:lumMod val="20000"/>
                    <a:lumOff val="80000"/>
                  </a:schemeClr>
                </a:solidFill>
                <a:effectLst/>
                <a:latin typeface="Arial" panose="020B0604020202020204" pitchFamily="34" charset="0"/>
                <a:ea typeface="Arial" panose="020B0604020202020204" pitchFamily="34" charset="0"/>
              </a:rPr>
              <a:t>Gender-based violence can </a:t>
            </a:r>
            <a:r>
              <a:rPr lang="en-US" sz="1800" b="1" spc="15" dirty="0">
                <a:solidFill>
                  <a:schemeClr val="accent5">
                    <a:lumMod val="20000"/>
                    <a:lumOff val="80000"/>
                  </a:schemeClr>
                </a:solidFill>
                <a:effectLst/>
                <a:latin typeface="Arial" panose="020B0604020202020204" pitchFamily="34" charset="0"/>
                <a:ea typeface="Arial" panose="020B0604020202020204" pitchFamily="34" charset="0"/>
              </a:rPr>
              <a:t>be </a:t>
            </a:r>
            <a:r>
              <a:rPr lang="en-US" sz="1800" b="1" dirty="0">
                <a:solidFill>
                  <a:schemeClr val="accent5">
                    <a:lumMod val="20000"/>
                    <a:lumOff val="80000"/>
                  </a:schemeClr>
                </a:solidFill>
                <a:effectLst/>
                <a:latin typeface="Arial" panose="020B0604020202020204" pitchFamily="34" charset="0"/>
                <a:ea typeface="Arial" panose="020B0604020202020204" pitchFamily="34" charset="0"/>
              </a:rPr>
              <a:t>sexual, </a:t>
            </a:r>
            <a:r>
              <a:rPr lang="en-US" sz="1800" b="1" spc="10" dirty="0">
                <a:solidFill>
                  <a:schemeClr val="accent5">
                    <a:lumMod val="20000"/>
                    <a:lumOff val="80000"/>
                  </a:schemeClr>
                </a:solidFill>
                <a:effectLst/>
                <a:latin typeface="Arial" panose="020B0604020202020204" pitchFamily="34" charset="0"/>
                <a:ea typeface="Arial" panose="020B0604020202020204" pitchFamily="34" charset="0"/>
              </a:rPr>
              <a:t>physical, verbal, </a:t>
            </a:r>
            <a:r>
              <a:rPr lang="en-US" sz="1800" b="1" dirty="0">
                <a:solidFill>
                  <a:schemeClr val="accent5">
                    <a:lumMod val="20000"/>
                    <a:lumOff val="80000"/>
                  </a:schemeClr>
                </a:solidFill>
                <a:effectLst/>
                <a:latin typeface="Arial" panose="020B0604020202020204" pitchFamily="34" charset="0"/>
                <a:ea typeface="Arial" panose="020B0604020202020204" pitchFamily="34" charset="0"/>
              </a:rPr>
              <a:t>psychological (emotional), </a:t>
            </a:r>
            <a:r>
              <a:rPr lang="en-US" sz="1800" b="1" spc="15" dirty="0">
                <a:solidFill>
                  <a:schemeClr val="accent5">
                    <a:lumMod val="20000"/>
                    <a:lumOff val="80000"/>
                  </a:schemeClr>
                </a:solidFill>
                <a:effectLst/>
                <a:latin typeface="Arial" panose="020B0604020202020204" pitchFamily="34" charset="0"/>
                <a:ea typeface="Arial" panose="020B0604020202020204" pitchFamily="34" charset="0"/>
              </a:rPr>
              <a:t>or </a:t>
            </a:r>
            <a:r>
              <a:rPr lang="en-US" sz="1800" b="1" dirty="0">
                <a:solidFill>
                  <a:schemeClr val="accent5">
                    <a:lumMod val="20000"/>
                    <a:lumOff val="80000"/>
                  </a:schemeClr>
                </a:solidFill>
                <a:effectLst/>
                <a:latin typeface="Arial" panose="020B0604020202020204" pitchFamily="34" charset="0"/>
                <a:ea typeface="Arial" panose="020B0604020202020204" pitchFamily="34" charset="0"/>
              </a:rPr>
              <a:t>socio-economic and </a:t>
            </a:r>
            <a:r>
              <a:rPr lang="en-US" sz="1800" b="1" spc="15" dirty="0">
                <a:solidFill>
                  <a:schemeClr val="accent5">
                    <a:lumMod val="20000"/>
                    <a:lumOff val="80000"/>
                  </a:schemeClr>
                </a:solidFill>
                <a:effectLst/>
                <a:latin typeface="Arial" panose="020B0604020202020204" pitchFamily="34" charset="0"/>
                <a:ea typeface="Arial" panose="020B0604020202020204" pitchFamily="34" charset="0"/>
              </a:rPr>
              <a:t>it </a:t>
            </a:r>
            <a:r>
              <a:rPr lang="en-US" sz="1800" b="1" dirty="0">
                <a:solidFill>
                  <a:schemeClr val="accent5">
                    <a:lumMod val="20000"/>
                    <a:lumOff val="80000"/>
                  </a:schemeClr>
                </a:solidFill>
                <a:effectLst/>
                <a:latin typeface="Arial" panose="020B0604020202020204" pitchFamily="34" charset="0"/>
                <a:ea typeface="Arial" panose="020B0604020202020204" pitchFamily="34" charset="0"/>
              </a:rPr>
              <a:t>can take </a:t>
            </a:r>
            <a:r>
              <a:rPr lang="en-US" sz="1800" b="1" spc="20" dirty="0">
                <a:solidFill>
                  <a:schemeClr val="accent5">
                    <a:lumMod val="20000"/>
                    <a:lumOff val="80000"/>
                  </a:schemeClr>
                </a:solidFill>
                <a:effectLst/>
                <a:latin typeface="Arial" panose="020B0604020202020204" pitchFamily="34" charset="0"/>
                <a:ea typeface="Arial" panose="020B0604020202020204" pitchFamily="34" charset="0"/>
              </a:rPr>
              <a:t>many forms</a:t>
            </a:r>
            <a:r>
              <a:rPr lang="en-US" sz="1800" b="1" spc="20" dirty="0">
                <a:solidFill>
                  <a:schemeClr val="accent2"/>
                </a:solidFill>
                <a:effectLst/>
                <a:latin typeface="Arial" panose="020B0604020202020204" pitchFamily="34" charset="0"/>
                <a:ea typeface="Arial" panose="020B0604020202020204" pitchFamily="34" charset="0"/>
              </a:rPr>
              <a:t>,</a:t>
            </a:r>
            <a:r>
              <a:rPr lang="en-US" sz="1800" b="1" spc="-39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from </a:t>
            </a:r>
            <a:r>
              <a:rPr lang="en-US" sz="1800" spc="-15" dirty="0">
                <a:solidFill>
                  <a:schemeClr val="accent2"/>
                </a:solidFill>
                <a:effectLst/>
                <a:latin typeface="Arial" panose="020B0604020202020204" pitchFamily="34" charset="0"/>
                <a:ea typeface="Arial" panose="020B0604020202020204" pitchFamily="34" charset="0"/>
              </a:rPr>
              <a:t>verbal </a:t>
            </a:r>
            <a:r>
              <a:rPr lang="en-US" sz="1800" dirty="0">
                <a:solidFill>
                  <a:schemeClr val="accent2"/>
                </a:solidFill>
                <a:effectLst/>
                <a:latin typeface="Arial" panose="020B0604020202020204" pitchFamily="34" charset="0"/>
                <a:ea typeface="Arial" panose="020B0604020202020204" pitchFamily="34" charset="0"/>
              </a:rPr>
              <a:t>violence and hate speech on the Internet, </a:t>
            </a:r>
            <a:r>
              <a:rPr lang="en-US" sz="1800" spc="15" dirty="0">
                <a:solidFill>
                  <a:schemeClr val="accent2"/>
                </a:solidFill>
                <a:effectLst/>
                <a:latin typeface="Arial" panose="020B0604020202020204" pitchFamily="34" charset="0"/>
                <a:ea typeface="Arial" panose="020B0604020202020204" pitchFamily="34" charset="0"/>
              </a:rPr>
              <a:t>to </a:t>
            </a:r>
            <a:r>
              <a:rPr lang="en-US" sz="1800" dirty="0">
                <a:solidFill>
                  <a:schemeClr val="accent2"/>
                </a:solidFill>
                <a:effectLst/>
                <a:latin typeface="Arial" panose="020B0604020202020204" pitchFamily="34" charset="0"/>
                <a:ea typeface="Arial" panose="020B0604020202020204" pitchFamily="34" charset="0"/>
              </a:rPr>
              <a:t>rape or </a:t>
            </a:r>
            <a:r>
              <a:rPr lang="en-US" sz="1800" spc="-25" dirty="0">
                <a:solidFill>
                  <a:schemeClr val="accent2"/>
                </a:solidFill>
                <a:effectLst/>
                <a:latin typeface="Arial" panose="020B0604020202020204" pitchFamily="34" charset="0"/>
                <a:ea typeface="Arial" panose="020B0604020202020204" pitchFamily="34" charset="0"/>
              </a:rPr>
              <a:t>murder. </a:t>
            </a:r>
            <a:r>
              <a:rPr lang="en-US" sz="1800" spc="15" dirty="0">
                <a:solidFill>
                  <a:schemeClr val="accent2"/>
                </a:solidFill>
                <a:effectLst/>
                <a:latin typeface="Arial" panose="020B0604020202020204" pitchFamily="34" charset="0"/>
                <a:ea typeface="Arial" panose="020B0604020202020204" pitchFamily="34" charset="0"/>
              </a:rPr>
              <a:t>It </a:t>
            </a:r>
            <a:r>
              <a:rPr lang="en-US" sz="1800" dirty="0">
                <a:solidFill>
                  <a:schemeClr val="accent2"/>
                </a:solidFill>
                <a:effectLst/>
                <a:latin typeface="Arial" panose="020B0604020202020204" pitchFamily="34" charset="0"/>
                <a:ea typeface="Arial" panose="020B0604020202020204" pitchFamily="34" charset="0"/>
              </a:rPr>
              <a:t>can be perpetrated by anyone: a current or </a:t>
            </a:r>
            <a:r>
              <a:rPr lang="en-US" sz="1800" spc="-20" dirty="0">
                <a:solidFill>
                  <a:schemeClr val="accent2"/>
                </a:solidFill>
                <a:effectLst/>
                <a:latin typeface="Arial" panose="020B0604020202020204" pitchFamily="34" charset="0"/>
                <a:ea typeface="Arial" panose="020B0604020202020204" pitchFamily="34" charset="0"/>
              </a:rPr>
              <a:t>former </a:t>
            </a:r>
            <a:r>
              <a:rPr lang="en-US" sz="1800" spc="-15" dirty="0">
                <a:solidFill>
                  <a:schemeClr val="accent2"/>
                </a:solidFill>
                <a:effectLst/>
                <a:latin typeface="Arial" panose="020B0604020202020204" pitchFamily="34" charset="0"/>
                <a:ea typeface="Arial" panose="020B0604020202020204" pitchFamily="34" charset="0"/>
              </a:rPr>
              <a:t>spouse/partner, </a:t>
            </a:r>
            <a:r>
              <a:rPr lang="en-US" sz="1800" dirty="0">
                <a:solidFill>
                  <a:schemeClr val="accent2"/>
                </a:solidFill>
                <a:effectLst/>
                <a:latin typeface="Arial" panose="020B0604020202020204" pitchFamily="34" charset="0"/>
                <a:ea typeface="Arial" panose="020B0604020202020204" pitchFamily="34" charset="0"/>
              </a:rPr>
              <a:t>a </a:t>
            </a:r>
            <a:r>
              <a:rPr lang="en-US" sz="1800" spc="-20" dirty="0">
                <a:solidFill>
                  <a:schemeClr val="accent2"/>
                </a:solidFill>
                <a:effectLst/>
                <a:latin typeface="Arial" panose="020B0604020202020204" pitchFamily="34" charset="0"/>
                <a:ea typeface="Arial" panose="020B0604020202020204" pitchFamily="34" charset="0"/>
              </a:rPr>
              <a:t>family </a:t>
            </a:r>
            <a:r>
              <a:rPr lang="en-US" sz="1800" spc="-30" dirty="0">
                <a:solidFill>
                  <a:schemeClr val="accent2"/>
                </a:solidFill>
                <a:effectLst/>
                <a:latin typeface="Arial" panose="020B0604020202020204" pitchFamily="34" charset="0"/>
                <a:ea typeface="Arial" panose="020B0604020202020204" pitchFamily="34" charset="0"/>
              </a:rPr>
              <a:t>member, </a:t>
            </a:r>
            <a:r>
              <a:rPr lang="en-US" sz="1800" dirty="0">
                <a:solidFill>
                  <a:schemeClr val="accent2"/>
                </a:solidFill>
                <a:effectLst/>
                <a:latin typeface="Arial" panose="020B0604020202020204" pitchFamily="34" charset="0"/>
                <a:ea typeface="Arial" panose="020B0604020202020204" pitchFamily="34" charset="0"/>
              </a:rPr>
              <a:t>a colleague from work, schoolmates, friends, an unknown person, or people </a:t>
            </a:r>
            <a:r>
              <a:rPr lang="en-US" sz="1800" spc="-15" dirty="0">
                <a:solidFill>
                  <a:schemeClr val="accent2"/>
                </a:solidFill>
                <a:effectLst/>
                <a:latin typeface="Arial" panose="020B0604020202020204" pitchFamily="34" charset="0"/>
                <a:ea typeface="Arial" panose="020B0604020202020204" pitchFamily="34" charset="0"/>
              </a:rPr>
              <a:t>who </a:t>
            </a:r>
            <a:r>
              <a:rPr lang="en-US" sz="1800" dirty="0">
                <a:solidFill>
                  <a:schemeClr val="accent2"/>
                </a:solidFill>
                <a:effectLst/>
                <a:latin typeface="Arial" panose="020B0604020202020204" pitchFamily="34" charset="0"/>
                <a:ea typeface="Arial" panose="020B0604020202020204" pitchFamily="34" charset="0"/>
              </a:rPr>
              <a:t>act on behalf of cultural, religious, </a:t>
            </a:r>
            <a:r>
              <a:rPr lang="en-US" sz="1800" spc="10" dirty="0">
                <a:solidFill>
                  <a:schemeClr val="accent2"/>
                </a:solidFill>
                <a:effectLst/>
                <a:latin typeface="Arial" panose="020B0604020202020204" pitchFamily="34" charset="0"/>
                <a:ea typeface="Arial" panose="020B0604020202020204" pitchFamily="34" charset="0"/>
              </a:rPr>
              <a:t>state, </a:t>
            </a:r>
            <a:r>
              <a:rPr lang="en-US" sz="1800" dirty="0">
                <a:solidFill>
                  <a:schemeClr val="accent2"/>
                </a:solidFill>
                <a:effectLst/>
                <a:latin typeface="Arial" panose="020B0604020202020204" pitchFamily="34" charset="0"/>
                <a:ea typeface="Arial" panose="020B0604020202020204" pitchFamily="34" charset="0"/>
              </a:rPr>
              <a:t>or intra-state institutions. </a:t>
            </a:r>
            <a:r>
              <a:rPr lang="en-US" sz="1800" b="1" dirty="0">
                <a:solidFill>
                  <a:schemeClr val="accent2"/>
                </a:solidFill>
                <a:effectLst/>
                <a:latin typeface="Arial" panose="020B0604020202020204" pitchFamily="34" charset="0"/>
                <a:ea typeface="Arial" panose="020B0604020202020204" pitchFamily="34" charset="0"/>
              </a:rPr>
              <a:t>Gender-based violence</a:t>
            </a:r>
            <a:r>
              <a:rPr lang="en-US" sz="1800" dirty="0">
                <a:solidFill>
                  <a:schemeClr val="accent2"/>
                </a:solidFill>
                <a:effectLst/>
                <a:latin typeface="Arial" panose="020B0604020202020204" pitchFamily="34" charset="0"/>
                <a:ea typeface="Arial" panose="020B0604020202020204" pitchFamily="34" charset="0"/>
              </a:rPr>
              <a:t>, as with any </a:t>
            </a:r>
            <a:r>
              <a:rPr lang="en-US" sz="1800" spc="10" dirty="0">
                <a:solidFill>
                  <a:schemeClr val="accent2"/>
                </a:solidFill>
                <a:effectLst/>
                <a:latin typeface="Arial" panose="020B0604020202020204" pitchFamily="34" charset="0"/>
                <a:ea typeface="Arial" panose="020B0604020202020204" pitchFamily="34" charset="0"/>
              </a:rPr>
              <a:t>type </a:t>
            </a:r>
            <a:r>
              <a:rPr lang="en-US" sz="1800" dirty="0">
                <a:solidFill>
                  <a:schemeClr val="accent2"/>
                </a:solidFill>
                <a:effectLst/>
                <a:latin typeface="Arial" panose="020B0604020202020204" pitchFamily="34" charset="0"/>
                <a:ea typeface="Arial" panose="020B0604020202020204" pitchFamily="34" charset="0"/>
              </a:rPr>
              <a:t>of violence, is an issue </a:t>
            </a:r>
            <a:r>
              <a:rPr lang="en-US" sz="1800" spc="-15" dirty="0">
                <a:solidFill>
                  <a:schemeClr val="accent2"/>
                </a:solidFill>
                <a:effectLst/>
                <a:latin typeface="Arial" panose="020B0604020202020204" pitchFamily="34" charset="0"/>
                <a:ea typeface="Arial" panose="020B0604020202020204" pitchFamily="34" charset="0"/>
              </a:rPr>
              <a:t>involving </a:t>
            </a:r>
            <a:r>
              <a:rPr lang="en-US" sz="1800" dirty="0">
                <a:solidFill>
                  <a:schemeClr val="accent2"/>
                </a:solidFill>
                <a:effectLst/>
                <a:latin typeface="Arial" panose="020B0604020202020204" pitchFamily="34" charset="0"/>
                <a:ea typeface="Arial" panose="020B0604020202020204" pitchFamily="34" charset="0"/>
              </a:rPr>
              <a:t>relations of </a:t>
            </a:r>
            <a:r>
              <a:rPr lang="en-US" sz="1800" spc="-25" dirty="0">
                <a:solidFill>
                  <a:schemeClr val="accent2"/>
                </a:solidFill>
                <a:effectLst/>
                <a:latin typeface="Arial" panose="020B0604020202020204" pitchFamily="34" charset="0"/>
                <a:ea typeface="Arial" panose="020B0604020202020204" pitchFamily="34" charset="0"/>
              </a:rPr>
              <a:t>power. </a:t>
            </a:r>
            <a:r>
              <a:rPr lang="en-US" sz="1800" spc="15" dirty="0">
                <a:solidFill>
                  <a:schemeClr val="accent2"/>
                </a:solidFill>
                <a:effectLst/>
                <a:latin typeface="Arial" panose="020B0604020202020204" pitchFamily="34" charset="0"/>
                <a:ea typeface="Arial" panose="020B0604020202020204" pitchFamily="34" charset="0"/>
              </a:rPr>
              <a:t>It </a:t>
            </a:r>
            <a:r>
              <a:rPr lang="en-US" sz="1800" dirty="0">
                <a:solidFill>
                  <a:schemeClr val="accent2"/>
                </a:solidFill>
                <a:effectLst/>
                <a:latin typeface="Arial" panose="020B0604020202020204" pitchFamily="34" charset="0"/>
                <a:ea typeface="Arial" panose="020B0604020202020204" pitchFamily="34" charset="0"/>
              </a:rPr>
              <a:t>is based on a feeling of superiority, and an intention </a:t>
            </a:r>
            <a:r>
              <a:rPr lang="en-US" sz="1800" spc="15" dirty="0">
                <a:solidFill>
                  <a:schemeClr val="accent2"/>
                </a:solidFill>
                <a:effectLst/>
                <a:latin typeface="Arial" panose="020B0604020202020204" pitchFamily="34" charset="0"/>
                <a:ea typeface="Arial" panose="020B0604020202020204" pitchFamily="34" charset="0"/>
              </a:rPr>
              <a:t>to </a:t>
            </a:r>
            <a:r>
              <a:rPr lang="en-US" sz="1800" dirty="0">
                <a:solidFill>
                  <a:schemeClr val="accent2"/>
                </a:solidFill>
                <a:effectLst/>
                <a:latin typeface="Arial" panose="020B0604020202020204" pitchFamily="34" charset="0"/>
                <a:ea typeface="Arial" panose="020B0604020202020204" pitchFamily="34" charset="0"/>
              </a:rPr>
              <a:t>assert that superiority</a:t>
            </a:r>
            <a:r>
              <a:rPr lang="en-US" sz="1800" spc="-10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in</a:t>
            </a:r>
            <a:r>
              <a:rPr lang="en-US" sz="1800" spc="-6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the</a:t>
            </a:r>
            <a:r>
              <a:rPr lang="en-US" sz="1800" spc="10" dirty="0">
                <a:solidFill>
                  <a:schemeClr val="accent2"/>
                </a:solidFill>
                <a:effectLst/>
                <a:latin typeface="Arial" panose="020B0604020202020204" pitchFamily="34" charset="0"/>
                <a:ea typeface="Arial" panose="020B0604020202020204" pitchFamily="34" charset="0"/>
              </a:rPr>
              <a:t> </a:t>
            </a:r>
            <a:r>
              <a:rPr lang="en-US" sz="1800" spc="-35" dirty="0">
                <a:solidFill>
                  <a:schemeClr val="accent2"/>
                </a:solidFill>
                <a:effectLst/>
                <a:latin typeface="Arial" panose="020B0604020202020204" pitchFamily="34" charset="0"/>
                <a:ea typeface="Arial" panose="020B0604020202020204" pitchFamily="34" charset="0"/>
              </a:rPr>
              <a:t>family,</a:t>
            </a:r>
            <a:r>
              <a:rPr lang="en-US" sz="1800" spc="-2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at</a:t>
            </a:r>
            <a:r>
              <a:rPr lang="en-US" sz="1800" spc="5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school,</a:t>
            </a:r>
            <a:r>
              <a:rPr lang="en-US" sz="1800" spc="-11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at</a:t>
            </a:r>
            <a:r>
              <a:rPr lang="en-US" sz="1800" spc="-3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work,</a:t>
            </a:r>
            <a:r>
              <a:rPr lang="en-US" sz="1800" spc="-2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in</a:t>
            </a:r>
            <a:r>
              <a:rPr lang="en-US" sz="1800" spc="1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the</a:t>
            </a:r>
            <a:r>
              <a:rPr lang="en-US" sz="1800" spc="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community</a:t>
            </a:r>
            <a:r>
              <a:rPr lang="en-US" sz="1800" spc="-11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or</a:t>
            </a:r>
            <a:r>
              <a:rPr lang="en-US" sz="1800" spc="1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in</a:t>
            </a:r>
            <a:r>
              <a:rPr lang="en-US" sz="1800" spc="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society</a:t>
            </a:r>
            <a:r>
              <a:rPr lang="en-US" sz="1800" spc="-110"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as</a:t>
            </a:r>
            <a:r>
              <a:rPr lang="en-US" sz="1800" spc="-35" dirty="0">
                <a:solidFill>
                  <a:schemeClr val="accent2"/>
                </a:solidFill>
                <a:effectLst/>
                <a:latin typeface="Arial" panose="020B0604020202020204" pitchFamily="34" charset="0"/>
                <a:ea typeface="Arial" panose="020B0604020202020204" pitchFamily="34" charset="0"/>
              </a:rPr>
              <a:t> </a:t>
            </a:r>
            <a:r>
              <a:rPr lang="en-US" sz="1800" dirty="0">
                <a:solidFill>
                  <a:schemeClr val="accent2"/>
                </a:solidFill>
                <a:effectLst/>
                <a:latin typeface="Arial" panose="020B0604020202020204" pitchFamily="34" charset="0"/>
                <a:ea typeface="Arial" panose="020B0604020202020204" pitchFamily="34" charset="0"/>
              </a:rPr>
              <a:t>a</a:t>
            </a:r>
            <a:r>
              <a:rPr lang="en-US" sz="1800" spc="15" dirty="0">
                <a:solidFill>
                  <a:schemeClr val="accent2"/>
                </a:solidFill>
                <a:effectLst/>
                <a:latin typeface="Arial" panose="020B0604020202020204" pitchFamily="34" charset="0"/>
                <a:ea typeface="Arial" panose="020B0604020202020204" pitchFamily="34" charset="0"/>
              </a:rPr>
              <a:t> </a:t>
            </a:r>
            <a:r>
              <a:rPr lang="en-US" sz="1800" spc="-15" dirty="0">
                <a:solidFill>
                  <a:schemeClr val="accent2"/>
                </a:solidFill>
                <a:effectLst/>
                <a:latin typeface="Arial" panose="020B0604020202020204" pitchFamily="34" charset="0"/>
                <a:ea typeface="Arial" panose="020B0604020202020204" pitchFamily="34" charset="0"/>
              </a:rPr>
              <a:t>whole.</a:t>
            </a:r>
            <a:endParaRPr lang="en-IN" sz="1800" dirty="0">
              <a:solidFill>
                <a:schemeClr val="accent2"/>
              </a:solidFill>
              <a:effectLst/>
              <a:latin typeface="Arial" panose="020B0604020202020204" pitchFamily="34" charset="0"/>
              <a:ea typeface="Arial" panose="020B0604020202020204" pitchFamily="34"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268358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45CC-9D1F-41F0-9CEA-ECAD6BBF69FD}"/>
              </a:ext>
            </a:extLst>
          </p:cNvPr>
          <p:cNvSpPr>
            <a:spLocks noGrp="1"/>
          </p:cNvSpPr>
          <p:nvPr>
            <p:ph type="title"/>
          </p:nvPr>
        </p:nvSpPr>
        <p:spPr>
          <a:xfrm>
            <a:off x="1226079" y="635000"/>
            <a:ext cx="8261878" cy="1066799"/>
          </a:xfrm>
        </p:spPr>
        <p:txBody>
          <a:bodyPr>
            <a:normAutofit fontScale="90000"/>
          </a:bodyPr>
          <a:lstStyle/>
          <a:p>
            <a:r>
              <a:rPr lang="en-US" b="1" dirty="0">
                <a:solidFill>
                  <a:schemeClr val="accent2">
                    <a:lumMod val="40000"/>
                    <a:lumOff val="60000"/>
                  </a:schemeClr>
                </a:solidFill>
                <a:effectLst/>
                <a:latin typeface="Arial" panose="020B0604020202020204" pitchFamily="34" charset="0"/>
                <a:ea typeface="Arial" panose="020B0604020202020204" pitchFamily="34" charset="0"/>
              </a:rPr>
              <a:t>CAUSES OF GENDER BASED violence</a:t>
            </a:r>
            <a:endParaRPr lang="en-IN"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B33D3361-1421-4274-8269-3B2855F0E0FF}"/>
              </a:ext>
            </a:extLst>
          </p:cNvPr>
          <p:cNvSpPr>
            <a:spLocks noGrp="1"/>
          </p:cNvSpPr>
          <p:nvPr>
            <p:ph idx="1"/>
          </p:nvPr>
        </p:nvSpPr>
        <p:spPr>
          <a:xfrm>
            <a:off x="1141412" y="1919286"/>
            <a:ext cx="9905999" cy="3998914"/>
          </a:xfrm>
        </p:spPr>
        <p:txBody>
          <a:bodyPr>
            <a:normAutofit/>
          </a:bodyPr>
          <a:lstStyle/>
          <a:p>
            <a:pPr marL="0" lvl="0" indent="0">
              <a:spcBef>
                <a:spcPts val="315"/>
              </a:spcBef>
              <a:spcAft>
                <a:spcPts val="0"/>
              </a:spcAft>
              <a:buNone/>
              <a:tabLst>
                <a:tab pos="822325" algn="l"/>
                <a:tab pos="822960" algn="l"/>
              </a:tabLst>
            </a:pP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1. </a:t>
            </a:r>
            <a:r>
              <a:rPr lang="en-US" sz="1800" b="1" spc="-35" dirty="0">
                <a:solidFill>
                  <a:schemeClr val="accent4">
                    <a:lumMod val="20000"/>
                    <a:lumOff val="80000"/>
                  </a:schemeClr>
                </a:solidFill>
                <a:effectLst/>
                <a:latin typeface="Arial" panose="020B0604020202020204" pitchFamily="34" charset="0"/>
                <a:ea typeface="Arial" panose="020B0604020202020204" pitchFamily="34" charset="0"/>
              </a:rPr>
              <a:t>HARMFUL </a:t>
            </a:r>
            <a:r>
              <a:rPr lang="en-US" sz="1800" b="1" spc="-25" dirty="0">
                <a:solidFill>
                  <a:schemeClr val="accent4">
                    <a:lumMod val="20000"/>
                    <a:lumOff val="80000"/>
                  </a:schemeClr>
                </a:solidFill>
                <a:effectLst/>
                <a:latin typeface="Arial" panose="020B0604020202020204" pitchFamily="34" charset="0"/>
                <a:ea typeface="Arial" panose="020B0604020202020204" pitchFamily="34" charset="0"/>
              </a:rPr>
              <a:t>GENDER</a:t>
            </a:r>
            <a:r>
              <a:rPr lang="en-US" sz="1800" b="1" spc="70"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35" dirty="0">
                <a:solidFill>
                  <a:schemeClr val="accent4">
                    <a:lumMod val="20000"/>
                    <a:lumOff val="80000"/>
                  </a:schemeClr>
                </a:solidFill>
                <a:effectLst/>
                <a:latin typeface="Arial" panose="020B0604020202020204" pitchFamily="34" charset="0"/>
                <a:ea typeface="Arial" panose="020B0604020202020204" pitchFamily="34" charset="0"/>
              </a:rPr>
              <a:t>NORMS</a:t>
            </a:r>
            <a:endParaRPr lang="en-IN" sz="1800" dirty="0">
              <a:solidFill>
                <a:schemeClr val="accent4">
                  <a:lumMod val="20000"/>
                  <a:lumOff val="80000"/>
                </a:schemeClr>
              </a:solidFill>
              <a:effectLst/>
              <a:latin typeface="Arial" panose="020B0604020202020204" pitchFamily="34" charset="0"/>
              <a:ea typeface="Arial" panose="020B0604020202020204" pitchFamily="34" charset="0"/>
            </a:endParaRPr>
          </a:p>
          <a:p>
            <a:pPr marL="342900" marR="158115" lvl="0" indent="-342900">
              <a:lnSpc>
                <a:spcPct val="103000"/>
              </a:lnSpc>
              <a:spcBef>
                <a:spcPts val="140"/>
              </a:spcBef>
              <a:spcAft>
                <a:spcPts val="0"/>
              </a:spcAft>
              <a:buFont typeface="Arial" panose="020B0604020202020204" pitchFamily="34" charset="0"/>
              <a:buChar char="•"/>
              <a:tabLst>
                <a:tab pos="822325" algn="l"/>
                <a:tab pos="822960" algn="l"/>
              </a:tabLst>
            </a:pPr>
            <a:r>
              <a:rPr lang="en-US" sz="1800" spc="-30" dirty="0">
                <a:solidFill>
                  <a:schemeClr val="accent2">
                    <a:lumMod val="60000"/>
                    <a:lumOff val="40000"/>
                  </a:schemeClr>
                </a:solidFill>
                <a:effectLst/>
                <a:latin typeface="Arial" panose="020B0604020202020204" pitchFamily="34" charset="0"/>
                <a:ea typeface="Arial" panose="020B0604020202020204" pitchFamily="34" charset="0"/>
              </a:rPr>
              <a:t>Gender stereotypes and are often used to justify violence against women. Culture norms dictate that men are aggressive, controlling, and dominant, while women are docile, subservient and rely on men as providers.</a:t>
            </a:r>
          </a:p>
          <a:p>
            <a:pPr marL="0" marR="158115" lvl="0" indent="0">
              <a:lnSpc>
                <a:spcPct val="103000"/>
              </a:lnSpc>
              <a:spcBef>
                <a:spcPts val="140"/>
              </a:spcBef>
              <a:spcAft>
                <a:spcPts val="0"/>
              </a:spcAft>
              <a:buNone/>
              <a:tabLst>
                <a:tab pos="822325" algn="l"/>
                <a:tab pos="822960" algn="l"/>
              </a:tabLst>
            </a:pPr>
            <a:endParaRPr lang="en-IN" sz="1800" dirty="0">
              <a:solidFill>
                <a:schemeClr val="accent2">
                  <a:lumMod val="60000"/>
                  <a:lumOff val="40000"/>
                </a:schemeClr>
              </a:solidFill>
              <a:effectLst/>
              <a:latin typeface="Arial" panose="020B0604020202020204" pitchFamily="34" charset="0"/>
              <a:ea typeface="Arial" panose="020B0604020202020204" pitchFamily="34" charset="0"/>
            </a:endParaRPr>
          </a:p>
          <a:p>
            <a:pPr marL="0" lvl="0" indent="0">
              <a:spcBef>
                <a:spcPts val="210"/>
              </a:spcBef>
              <a:spcAft>
                <a:spcPts val="0"/>
              </a:spcAft>
              <a:buNone/>
              <a:tabLst>
                <a:tab pos="822325" algn="l"/>
                <a:tab pos="822960" algn="l"/>
              </a:tabLst>
            </a:pPr>
            <a:r>
              <a:rPr lang="en-US" sz="1800" b="1" spc="-20" dirty="0">
                <a:solidFill>
                  <a:schemeClr val="accent4">
                    <a:lumMod val="20000"/>
                    <a:lumOff val="80000"/>
                  </a:schemeClr>
                </a:solidFill>
                <a:effectLst/>
                <a:latin typeface="Arial" panose="020B0604020202020204" pitchFamily="34" charset="0"/>
                <a:ea typeface="Arial" panose="020B0604020202020204" pitchFamily="34" charset="0"/>
              </a:rPr>
              <a:t>2.</a:t>
            </a:r>
            <a:r>
              <a:rPr lang="en-US" sz="1800" b="1" spc="45" dirty="0">
                <a:solidFill>
                  <a:schemeClr val="accent4">
                    <a:lumMod val="20000"/>
                    <a:lumOff val="80000"/>
                  </a:schemeClr>
                </a:solidFill>
                <a:effectLst/>
                <a:latin typeface="Arial" panose="020B0604020202020204" pitchFamily="34" charset="0"/>
                <a:ea typeface="Arial" panose="020B0604020202020204" pitchFamily="34" charset="0"/>
              </a:rPr>
              <a:t> </a:t>
            </a:r>
            <a:r>
              <a:rPr lang="en-US" sz="1800" b="1" spc="-25" dirty="0">
                <a:solidFill>
                  <a:schemeClr val="accent4">
                    <a:lumMod val="20000"/>
                    <a:lumOff val="80000"/>
                  </a:schemeClr>
                </a:solidFill>
                <a:effectLst/>
                <a:latin typeface="Arial" panose="020B0604020202020204" pitchFamily="34" charset="0"/>
                <a:ea typeface="Arial" panose="020B0604020202020204" pitchFamily="34" charset="0"/>
              </a:rPr>
              <a:t>HUNGER</a:t>
            </a:r>
            <a:endParaRPr lang="en-IN" sz="1800" dirty="0">
              <a:solidFill>
                <a:schemeClr val="accent4">
                  <a:lumMod val="20000"/>
                  <a:lumOff val="80000"/>
                </a:schemeClr>
              </a:solidFill>
              <a:effectLst/>
              <a:latin typeface="Arial" panose="020B0604020202020204" pitchFamily="34" charset="0"/>
              <a:ea typeface="Arial" panose="020B0604020202020204" pitchFamily="34" charset="0"/>
            </a:endParaRPr>
          </a:p>
          <a:p>
            <a:pPr marL="342900" marR="71120" lvl="0" indent="-342900">
              <a:lnSpc>
                <a:spcPct val="103000"/>
              </a:lnSpc>
              <a:spcBef>
                <a:spcPts val="135"/>
              </a:spcBef>
              <a:spcAft>
                <a:spcPts val="0"/>
              </a:spcAft>
              <a:buFont typeface="Arial" panose="020B0604020202020204" pitchFamily="34" charset="0"/>
              <a:buChar char="•"/>
              <a:tabLst>
                <a:tab pos="822325" algn="l"/>
                <a:tab pos="822960" algn="l"/>
              </a:tabLst>
            </a:pPr>
            <a:r>
              <a:rPr lang="en-US" sz="1800" spc="-35" dirty="0">
                <a:solidFill>
                  <a:schemeClr val="accent2">
                    <a:lumMod val="60000"/>
                    <a:lumOff val="40000"/>
                  </a:schemeClr>
                </a:solidFill>
                <a:effectLst/>
                <a:latin typeface="Arial" panose="020B0604020202020204" pitchFamily="34" charset="0"/>
                <a:ea typeface="Arial" panose="020B0604020202020204" pitchFamily="34" charset="0"/>
              </a:rPr>
              <a:t>Just as empowering women can help eliminate hunger, food scarcity also leads to increased gender based violence. In Malawi, where a  2013 survey reveled that 61% of women and girls said they experienced sexual violence and 64% had experienced physical violence, an ongoing food crisis </a:t>
            </a:r>
            <a:r>
              <a:rPr lang="en-US" sz="1800" spc="-35" dirty="0">
                <a:solidFill>
                  <a:schemeClr val="accent2">
                    <a:lumMod val="60000"/>
                    <a:lumOff val="40000"/>
                  </a:schemeClr>
                </a:solidFill>
                <a:latin typeface="Arial" panose="020B0604020202020204" pitchFamily="34" charset="0"/>
                <a:ea typeface="Arial" panose="020B0604020202020204" pitchFamily="34" charset="0"/>
              </a:rPr>
              <a:t>only worsened the situation.</a:t>
            </a:r>
            <a:endParaRPr lang="en-IN" sz="1800" dirty="0">
              <a:solidFill>
                <a:schemeClr val="accent2">
                  <a:lumMod val="60000"/>
                  <a:lumOff val="40000"/>
                </a:schemeClr>
              </a:solidFill>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54057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3BF1-BE85-4013-987F-F6B21CA53D89}"/>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681242AE-EB5D-4056-835C-BAD5B36862D7}"/>
              </a:ext>
            </a:extLst>
          </p:cNvPr>
          <p:cNvSpPr>
            <a:spLocks noGrp="1"/>
          </p:cNvSpPr>
          <p:nvPr>
            <p:ph idx="1"/>
          </p:nvPr>
        </p:nvSpPr>
        <p:spPr>
          <a:xfrm>
            <a:off x="1141412" y="1634067"/>
            <a:ext cx="9905999" cy="4605415"/>
          </a:xfrm>
        </p:spPr>
        <p:txBody>
          <a:bodyPr>
            <a:normAutofit/>
          </a:bodyPr>
          <a:lstStyle/>
          <a:p>
            <a:pPr marL="342900" lvl="0" indent="-342900">
              <a:spcBef>
                <a:spcPts val="5"/>
              </a:spcBef>
              <a:buClr>
                <a:srgbClr val="B80D0E"/>
              </a:buClr>
              <a:buSzPts val="3700"/>
              <a:buFont typeface="Wingdings" panose="05000000000000000000" pitchFamily="2" charset="2"/>
              <a:buChar char=""/>
              <a:tabLst>
                <a:tab pos="474345" algn="l"/>
              </a:tabLst>
            </a:pPr>
            <a:endParaRPr lang="en-US" sz="1800" spc="-45" dirty="0">
              <a:effectLst/>
              <a:latin typeface="Arial" panose="020B0604020202020204" pitchFamily="34" charset="0"/>
              <a:ea typeface="Wingdings" panose="05000000000000000000" pitchFamily="2" charset="2"/>
              <a:cs typeface="Wingdings" panose="05000000000000000000" pitchFamily="2" charset="2"/>
            </a:endParaRPr>
          </a:p>
          <a:p>
            <a:pPr>
              <a:spcBef>
                <a:spcPts val="5"/>
              </a:spcBef>
              <a:buClr>
                <a:srgbClr val="B80D0E"/>
              </a:buClr>
              <a:buSzPts val="3700"/>
              <a:tabLst>
                <a:tab pos="474345" algn="l"/>
              </a:tabLst>
            </a:pPr>
            <a:r>
              <a:rPr lang="en-IN" sz="1800" spc="30" dirty="0">
                <a:effectLst/>
                <a:latin typeface="Arial" panose="020B0604020202020204" pitchFamily="34" charset="0"/>
                <a:ea typeface="Wingdings" panose="05000000000000000000" pitchFamily="2" charset="2"/>
                <a:cs typeface="Wingdings" panose="05000000000000000000" pitchFamily="2" charset="2"/>
              </a:rPr>
              <a:t> Tackle violence against girls in school, colleges, any part of society.</a:t>
            </a:r>
            <a:endParaRPr lang="en-US" sz="1800" spc="30" dirty="0">
              <a:effectLst/>
              <a:latin typeface="Arial" panose="020B0604020202020204" pitchFamily="34" charset="0"/>
              <a:ea typeface="Wingdings" panose="05000000000000000000" pitchFamily="2" charset="2"/>
              <a:cs typeface="Wingdings" panose="05000000000000000000" pitchFamily="2" charset="2"/>
            </a:endParaRPr>
          </a:p>
          <a:p>
            <a:pPr>
              <a:spcBef>
                <a:spcPts val="360"/>
              </a:spcBef>
              <a:buClr>
                <a:srgbClr val="B80D0E"/>
              </a:buClr>
              <a:buSzPts val="3700"/>
              <a:tabLst>
                <a:tab pos="474345" algn="l"/>
              </a:tabLst>
            </a:pPr>
            <a:r>
              <a:rPr lang="en-IN" sz="1800" spc="30" dirty="0">
                <a:effectLst/>
                <a:latin typeface="Arial" panose="020B0604020202020204" pitchFamily="34" charset="0"/>
                <a:ea typeface="Wingdings" panose="05000000000000000000" pitchFamily="2" charset="2"/>
                <a:cs typeface="Wingdings" panose="05000000000000000000" pitchFamily="2" charset="2"/>
              </a:rPr>
              <a:t>Challenges and speak out about violence in the home.</a:t>
            </a:r>
          </a:p>
          <a:p>
            <a:pPr>
              <a:spcBef>
                <a:spcPts val="360"/>
              </a:spcBef>
              <a:buClr>
                <a:srgbClr val="B80D0E"/>
              </a:buClr>
              <a:buSzPts val="3700"/>
              <a:tabLst>
                <a:tab pos="474345" algn="l"/>
              </a:tabLst>
            </a:pPr>
            <a:r>
              <a:rPr lang="en-IN" sz="1800" spc="30" dirty="0">
                <a:effectLst/>
                <a:latin typeface="Arial" panose="020B0604020202020204" pitchFamily="34" charset="0"/>
                <a:ea typeface="Wingdings" panose="05000000000000000000" pitchFamily="2" charset="2"/>
                <a:cs typeface="Wingdings" panose="05000000000000000000" pitchFamily="2" charset="2"/>
              </a:rPr>
              <a:t>Listen to girls’ experiences of violence's and their solutions.</a:t>
            </a:r>
            <a:r>
              <a:rPr lang="en-US"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spcBef>
                <a:spcPts val="590"/>
              </a:spcBef>
              <a:buClr>
                <a:srgbClr val="B80D0E"/>
              </a:buClr>
              <a:buSzPts val="3700"/>
              <a:tabLst>
                <a:tab pos="474345" algn="l"/>
              </a:tabLst>
            </a:pPr>
            <a:r>
              <a:rPr lang="en-IN" sz="1800" spc="30" dirty="0">
                <a:effectLst/>
                <a:latin typeface="Arial" panose="020B0604020202020204" pitchFamily="34" charset="0"/>
                <a:ea typeface="Wingdings" panose="05000000000000000000" pitchFamily="2" charset="2"/>
                <a:cs typeface="Wingdings" panose="05000000000000000000" pitchFamily="2" charset="2"/>
              </a:rPr>
              <a:t>Engage boys and young men to become agents of change.</a:t>
            </a:r>
          </a:p>
          <a:p>
            <a:pPr>
              <a:spcBef>
                <a:spcPts val="590"/>
              </a:spcBef>
              <a:buClr>
                <a:srgbClr val="B80D0E"/>
              </a:buClr>
              <a:buSzPts val="3700"/>
              <a:tabLst>
                <a:tab pos="474345" algn="l"/>
              </a:tabLst>
            </a:pPr>
            <a:r>
              <a:rPr lang="en-IN" sz="1800" spc="30" dirty="0">
                <a:effectLst/>
                <a:latin typeface="Arial" panose="020B0604020202020204" pitchFamily="34" charset="0"/>
                <a:ea typeface="Wingdings" panose="05000000000000000000" pitchFamily="2" charset="2"/>
                <a:cs typeface="Wingdings" panose="05000000000000000000" pitchFamily="2" charset="2"/>
              </a:rPr>
              <a:t>Take a stand against regressive forces.</a:t>
            </a:r>
          </a:p>
          <a:p>
            <a:pPr marL="0" lvl="0" indent="0">
              <a:spcBef>
                <a:spcPts val="360"/>
              </a:spcBef>
              <a:buClr>
                <a:srgbClr val="B80D0E"/>
              </a:buClr>
              <a:buSzPts val="3700"/>
              <a:buNone/>
              <a:tabLst>
                <a:tab pos="474345" algn="l"/>
              </a:tabLst>
            </a:pPr>
            <a:endParaRPr lang="en-IN" dirty="0"/>
          </a:p>
          <a:p>
            <a:pPr marL="0" indent="0">
              <a:spcBef>
                <a:spcPts val="50"/>
              </a:spcBef>
              <a:buNone/>
            </a:pPr>
            <a:r>
              <a:rPr lang="en-US"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311785" marR="1101725" indent="0">
              <a:lnSpc>
                <a:spcPct val="120000"/>
              </a:lnSpc>
              <a:spcAft>
                <a:spcPts val="0"/>
              </a:spcAft>
              <a:buNone/>
            </a:pPr>
            <a:r>
              <a:rPr lang="en-US" sz="1800" spc="-35" dirty="0">
                <a:solidFill>
                  <a:schemeClr val="accent1">
                    <a:lumMod val="40000"/>
                    <a:lumOff val="60000"/>
                  </a:schemeClr>
                </a:solidFill>
                <a:effectLst/>
                <a:latin typeface="Impact" panose="020B0806030902050204" pitchFamily="34" charset="0"/>
                <a:ea typeface="Arial" panose="020B0604020202020204" pitchFamily="34" charset="0"/>
              </a:rPr>
              <a:t>“And at last I want to say ,learn all about these in childhood by parents, society, teachers, because this is very important , Government only make laws and do some strictness, but actually we </a:t>
            </a:r>
            <a:r>
              <a:rPr lang="en-US" sz="1800" spc="-35" dirty="0" err="1">
                <a:solidFill>
                  <a:schemeClr val="accent1">
                    <a:lumMod val="40000"/>
                    <a:lumOff val="60000"/>
                  </a:schemeClr>
                </a:solidFill>
                <a:effectLst/>
                <a:latin typeface="Impact" panose="020B0806030902050204" pitchFamily="34" charset="0"/>
                <a:ea typeface="Arial" panose="020B0604020202020204" pitchFamily="34" charset="0"/>
              </a:rPr>
              <a:t>learnd</a:t>
            </a:r>
            <a:r>
              <a:rPr lang="en-US" sz="1800" spc="-35" dirty="0">
                <a:solidFill>
                  <a:schemeClr val="accent1">
                    <a:lumMod val="40000"/>
                    <a:lumOff val="60000"/>
                  </a:schemeClr>
                </a:solidFill>
                <a:latin typeface="Impact" panose="020B0806030902050204" pitchFamily="34" charset="0"/>
                <a:ea typeface="Arial" panose="020B0604020202020204" pitchFamily="34" charset="0"/>
              </a:rPr>
              <a:t> form our surrounding , for this school and parents makes greater impact</a:t>
            </a:r>
            <a:r>
              <a:rPr lang="en-US" sz="1800" spc="-35" dirty="0">
                <a:solidFill>
                  <a:schemeClr val="accent1">
                    <a:lumMod val="40000"/>
                    <a:lumOff val="60000"/>
                  </a:schemeClr>
                </a:solidFill>
                <a:effectLst/>
                <a:latin typeface="Impact" panose="020B0806030902050204" pitchFamily="34" charset="0"/>
                <a:ea typeface="Arial" panose="020B0604020202020204" pitchFamily="34" charset="0"/>
              </a:rPr>
              <a:t> .“</a:t>
            </a:r>
            <a:endParaRPr lang="en-IN" sz="1800" dirty="0">
              <a:solidFill>
                <a:schemeClr val="accent1">
                  <a:lumMod val="40000"/>
                  <a:lumOff val="60000"/>
                </a:schemeClr>
              </a:solidFill>
              <a:effectLst/>
              <a:latin typeface="Arial" panose="020B0604020202020204" pitchFamily="34" charset="0"/>
              <a:ea typeface="Arial" panose="020B0604020202020204" pitchFamily="34" charset="0"/>
            </a:endParaRPr>
          </a:p>
          <a:p>
            <a:pPr marL="0" indent="0">
              <a:buNone/>
            </a:pPr>
            <a:endParaRPr lang="en-IN" dirty="0">
              <a:solidFill>
                <a:schemeClr val="accent5">
                  <a:lumMod val="40000"/>
                  <a:lumOff val="60000"/>
                </a:schemeClr>
              </a:solidFill>
            </a:endParaRPr>
          </a:p>
        </p:txBody>
      </p:sp>
    </p:spTree>
    <p:extLst>
      <p:ext uri="{BB962C8B-B14F-4D97-AF65-F5344CB8AC3E}">
        <p14:creationId xmlns:p14="http://schemas.microsoft.com/office/powerpoint/2010/main" val="562874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482</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Impact</vt:lpstr>
      <vt:lpstr>Times New Roman</vt:lpstr>
      <vt:lpstr>Tw Cen MT</vt:lpstr>
      <vt:lpstr>Verdana</vt:lpstr>
      <vt:lpstr>Wingdings</vt:lpstr>
      <vt:lpstr>Circuit</vt:lpstr>
      <vt:lpstr>GENDERED VIOLENCE </vt:lpstr>
      <vt:lpstr>PowerPoint Presentation</vt:lpstr>
      <vt:lpstr>introduction</vt:lpstr>
      <vt:lpstr>CAUSES OF GENDER BASED violence</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Shinde</dc:creator>
  <cp:lastModifiedBy>Smita Shinde</cp:lastModifiedBy>
  <cp:revision>10</cp:revision>
  <dcterms:created xsi:type="dcterms:W3CDTF">2021-03-10T17:10:37Z</dcterms:created>
  <dcterms:modified xsi:type="dcterms:W3CDTF">2021-03-10T18:40:19Z</dcterms:modified>
</cp:coreProperties>
</file>