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327" r:id="rId3"/>
    <p:sldId id="348" r:id="rId4"/>
    <p:sldId id="337" r:id="rId5"/>
    <p:sldId id="338" r:id="rId6"/>
    <p:sldId id="340" r:id="rId7"/>
    <p:sldId id="341" r:id="rId8"/>
    <p:sldId id="347" r:id="rId9"/>
    <p:sldId id="345" r:id="rId10"/>
    <p:sldId id="349" r:id="rId11"/>
    <p:sldId id="350" r:id="rId12"/>
    <p:sldId id="351" r:id="rId13"/>
    <p:sldId id="346" r:id="rId14"/>
    <p:sldId id="279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04C86-F070-4AEC-9618-43D996141E2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5364A9-9116-4182-AE7C-6524828DCCE7}">
      <dgm:prSet phldrT="[Text]"/>
      <dgm:spPr/>
      <dgm:t>
        <a:bodyPr/>
        <a:lstStyle/>
        <a:p>
          <a:r>
            <a:rPr lang="en-IN" dirty="0" smtClean="0"/>
            <a:t>20</a:t>
          </a:r>
          <a:endParaRPr lang="en-IN" dirty="0"/>
        </a:p>
      </dgm:t>
    </dgm:pt>
    <dgm:pt modelId="{8DEF1569-F146-405E-B9AF-0D7AC404AB72}" type="parTrans" cxnId="{6819D58D-CAE4-4232-8966-B940F52733ED}">
      <dgm:prSet/>
      <dgm:spPr/>
      <dgm:t>
        <a:bodyPr/>
        <a:lstStyle/>
        <a:p>
          <a:endParaRPr lang="en-IN"/>
        </a:p>
      </dgm:t>
    </dgm:pt>
    <dgm:pt modelId="{371CDB4B-7E69-4E20-824E-280E049B5242}" type="sibTrans" cxnId="{6819D58D-CAE4-4232-8966-B940F52733ED}">
      <dgm:prSet/>
      <dgm:spPr/>
      <dgm:t>
        <a:bodyPr/>
        <a:lstStyle/>
        <a:p>
          <a:endParaRPr lang="en-IN"/>
        </a:p>
      </dgm:t>
    </dgm:pt>
    <dgm:pt modelId="{5FF82F72-2D52-4947-8A82-8B708A602C9A}">
      <dgm:prSet phldrT="[Text]"/>
      <dgm:spPr/>
      <dgm:t>
        <a:bodyPr/>
        <a:lstStyle/>
        <a:p>
          <a:r>
            <a:rPr lang="en-IN" dirty="0" smtClean="0"/>
            <a:t>Correctness of the circuit connections</a:t>
          </a:r>
          <a:endParaRPr lang="en-IN" dirty="0"/>
        </a:p>
      </dgm:t>
    </dgm:pt>
    <dgm:pt modelId="{D9EDF843-3E03-4B86-BE3B-699B7CF8580C}" type="parTrans" cxnId="{F8E26761-5A18-4C4D-892A-F2C9F0F5C7AB}">
      <dgm:prSet/>
      <dgm:spPr/>
      <dgm:t>
        <a:bodyPr/>
        <a:lstStyle/>
        <a:p>
          <a:endParaRPr lang="en-IN"/>
        </a:p>
      </dgm:t>
    </dgm:pt>
    <dgm:pt modelId="{C4EB4F92-FD93-4883-A98C-98706FD11DF6}" type="sibTrans" cxnId="{F8E26761-5A18-4C4D-892A-F2C9F0F5C7AB}">
      <dgm:prSet/>
      <dgm:spPr/>
      <dgm:t>
        <a:bodyPr/>
        <a:lstStyle/>
        <a:p>
          <a:endParaRPr lang="en-IN"/>
        </a:p>
      </dgm:t>
    </dgm:pt>
    <dgm:pt modelId="{C6E646E7-6542-4781-AF20-1CE74D03A372}">
      <dgm:prSet phldrT="[Text]"/>
      <dgm:spPr/>
      <dgm:t>
        <a:bodyPr/>
        <a:lstStyle/>
        <a:p>
          <a:r>
            <a:rPr lang="en-IN" dirty="0" smtClean="0"/>
            <a:t>Ability to read and extract the required information from data sheet in order to design a circuit.</a:t>
          </a:r>
          <a:endParaRPr lang="en-IN" dirty="0"/>
        </a:p>
      </dgm:t>
    </dgm:pt>
    <dgm:pt modelId="{B869E066-EA06-4DF1-93CE-27F1B33F2DD5}" type="parTrans" cxnId="{A41AA89B-0673-4732-AA47-A405C783883E}">
      <dgm:prSet/>
      <dgm:spPr/>
      <dgm:t>
        <a:bodyPr/>
        <a:lstStyle/>
        <a:p>
          <a:endParaRPr lang="en-IN"/>
        </a:p>
      </dgm:t>
    </dgm:pt>
    <dgm:pt modelId="{DA149AB2-FA28-4BB9-8051-DF7E741EE672}" type="sibTrans" cxnId="{A41AA89B-0673-4732-AA47-A405C783883E}">
      <dgm:prSet/>
      <dgm:spPr/>
      <dgm:t>
        <a:bodyPr/>
        <a:lstStyle/>
        <a:p>
          <a:endParaRPr lang="en-IN"/>
        </a:p>
      </dgm:t>
    </dgm:pt>
    <dgm:pt modelId="{38ACE383-504C-4217-9963-F4C78DC09E0A}">
      <dgm:prSet phldrT="[Text]"/>
      <dgm:spPr/>
      <dgm:t>
        <a:bodyPr/>
        <a:lstStyle/>
        <a:p>
          <a:r>
            <a:rPr lang="en-IN" dirty="0" smtClean="0"/>
            <a:t>Validated output from the circuit.</a:t>
          </a:r>
          <a:endParaRPr lang="en-IN" dirty="0"/>
        </a:p>
      </dgm:t>
    </dgm:pt>
    <dgm:pt modelId="{01CAA582-82B6-40F5-87F9-2E8FBBE3E930}" type="parTrans" cxnId="{18DD982D-66BA-43EC-82A8-5A99954781F9}">
      <dgm:prSet/>
      <dgm:spPr/>
      <dgm:t>
        <a:bodyPr/>
        <a:lstStyle/>
        <a:p>
          <a:endParaRPr lang="en-IN"/>
        </a:p>
      </dgm:t>
    </dgm:pt>
    <dgm:pt modelId="{0A7C9988-AC7C-495E-A0E7-FD4E666A89D3}" type="sibTrans" cxnId="{18DD982D-66BA-43EC-82A8-5A99954781F9}">
      <dgm:prSet/>
      <dgm:spPr/>
      <dgm:t>
        <a:bodyPr/>
        <a:lstStyle/>
        <a:p>
          <a:endParaRPr lang="en-IN"/>
        </a:p>
      </dgm:t>
    </dgm:pt>
    <dgm:pt modelId="{C0FC1AC7-60F3-4328-9966-75BB174DAFE2}">
      <dgm:prSet phldrT="[Text]"/>
      <dgm:spPr/>
      <dgm:t>
        <a:bodyPr/>
        <a:lstStyle/>
        <a:p>
          <a:r>
            <a:rPr lang="en-IN" dirty="0" smtClean="0"/>
            <a:t>Documentation of the work done</a:t>
          </a:r>
          <a:endParaRPr lang="en-IN" dirty="0"/>
        </a:p>
      </dgm:t>
    </dgm:pt>
    <dgm:pt modelId="{A57E217A-FE18-4536-8BCB-3EB2CC331724}" type="parTrans" cxnId="{E58F90D9-210E-4BCA-AA12-CB52ACEC9CD2}">
      <dgm:prSet/>
      <dgm:spPr/>
      <dgm:t>
        <a:bodyPr/>
        <a:lstStyle/>
        <a:p>
          <a:endParaRPr lang="en-IN"/>
        </a:p>
      </dgm:t>
    </dgm:pt>
    <dgm:pt modelId="{275772BB-0438-46AB-AFE5-6C486EB3B3B0}" type="sibTrans" cxnId="{E58F90D9-210E-4BCA-AA12-CB52ACEC9CD2}">
      <dgm:prSet/>
      <dgm:spPr/>
      <dgm:t>
        <a:bodyPr/>
        <a:lstStyle/>
        <a:p>
          <a:endParaRPr lang="en-IN"/>
        </a:p>
      </dgm:t>
    </dgm:pt>
    <dgm:pt modelId="{7F333BBF-1409-4F51-B1F3-891A03889A3C}" type="pres">
      <dgm:prSet presAssocID="{06F04C86-F070-4AEC-9618-43D996141E2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0E1885-D1E4-493C-96E2-5C099E227FBE}" type="pres">
      <dgm:prSet presAssocID="{2D5364A9-9116-4182-AE7C-6524828DCCE7}" presName="centerShape" presStyleLbl="node0" presStyleIdx="0" presStyleCnt="1"/>
      <dgm:spPr/>
      <dgm:t>
        <a:bodyPr/>
        <a:lstStyle/>
        <a:p>
          <a:endParaRPr lang="en-IN"/>
        </a:p>
      </dgm:t>
    </dgm:pt>
    <dgm:pt modelId="{6956E37D-5DEB-430E-9418-656B543F9FD8}" type="pres">
      <dgm:prSet presAssocID="{D9EDF843-3E03-4B86-BE3B-699B7CF8580C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9446EFE-DC6C-4E18-9373-8D11125C888C}" type="pres">
      <dgm:prSet presAssocID="{5FF82F72-2D52-4947-8A82-8B708A602C9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F874E7-00F0-4F16-BA6F-760505985B5D}" type="pres">
      <dgm:prSet presAssocID="{B869E066-EA06-4DF1-93CE-27F1B33F2DD5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159ED2C2-3BAF-4B55-87B2-D32E6C193BD1}" type="pres">
      <dgm:prSet presAssocID="{C6E646E7-6542-4781-AF20-1CE74D03A3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49F27E-2C1A-40E3-8083-E1DA7A7E71C9}" type="pres">
      <dgm:prSet presAssocID="{01CAA582-82B6-40F5-87F9-2E8FBBE3E930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B8881E69-F443-4DE9-A714-735274EFE471}" type="pres">
      <dgm:prSet presAssocID="{38ACE383-504C-4217-9963-F4C78DC09E0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ED1475-7FE4-43EB-89D5-E7954F53EE8C}" type="pres">
      <dgm:prSet presAssocID="{A57E217A-FE18-4536-8BCB-3EB2CC331724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85185490-01F7-44CE-9F9D-DD6DA5A0FA03}" type="pres">
      <dgm:prSet presAssocID="{C0FC1AC7-60F3-4328-9966-75BB174DAFE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58F90D9-210E-4BCA-AA12-CB52ACEC9CD2}" srcId="{2D5364A9-9116-4182-AE7C-6524828DCCE7}" destId="{C0FC1AC7-60F3-4328-9966-75BB174DAFE2}" srcOrd="3" destOrd="0" parTransId="{A57E217A-FE18-4536-8BCB-3EB2CC331724}" sibTransId="{275772BB-0438-46AB-AFE5-6C486EB3B3B0}"/>
    <dgm:cxn modelId="{18DD982D-66BA-43EC-82A8-5A99954781F9}" srcId="{2D5364A9-9116-4182-AE7C-6524828DCCE7}" destId="{38ACE383-504C-4217-9963-F4C78DC09E0A}" srcOrd="2" destOrd="0" parTransId="{01CAA582-82B6-40F5-87F9-2E8FBBE3E930}" sibTransId="{0A7C9988-AC7C-495E-A0E7-FD4E666A89D3}"/>
    <dgm:cxn modelId="{2DB87FB8-CF7D-48DB-AD2A-C0ACA49D1735}" type="presOf" srcId="{D9EDF843-3E03-4B86-BE3B-699B7CF8580C}" destId="{6956E37D-5DEB-430E-9418-656B543F9FD8}" srcOrd="0" destOrd="0" presId="urn:microsoft.com/office/officeart/2005/8/layout/radial4"/>
    <dgm:cxn modelId="{C33B75BD-6838-4353-8E38-16B7336E11B5}" type="presOf" srcId="{06F04C86-F070-4AEC-9618-43D996141E2E}" destId="{7F333BBF-1409-4F51-B1F3-891A03889A3C}" srcOrd="0" destOrd="0" presId="urn:microsoft.com/office/officeart/2005/8/layout/radial4"/>
    <dgm:cxn modelId="{989E5448-579D-43E6-9C4F-678C55227C10}" type="presOf" srcId="{5FF82F72-2D52-4947-8A82-8B708A602C9A}" destId="{29446EFE-DC6C-4E18-9373-8D11125C888C}" srcOrd="0" destOrd="0" presId="urn:microsoft.com/office/officeart/2005/8/layout/radial4"/>
    <dgm:cxn modelId="{BF7BC28F-D700-45EA-BED1-F3ED9D2117A4}" type="presOf" srcId="{2D5364A9-9116-4182-AE7C-6524828DCCE7}" destId="{1C0E1885-D1E4-493C-96E2-5C099E227FBE}" srcOrd="0" destOrd="0" presId="urn:microsoft.com/office/officeart/2005/8/layout/radial4"/>
    <dgm:cxn modelId="{6819D58D-CAE4-4232-8966-B940F52733ED}" srcId="{06F04C86-F070-4AEC-9618-43D996141E2E}" destId="{2D5364A9-9116-4182-AE7C-6524828DCCE7}" srcOrd="0" destOrd="0" parTransId="{8DEF1569-F146-405E-B9AF-0D7AC404AB72}" sibTransId="{371CDB4B-7E69-4E20-824E-280E049B5242}"/>
    <dgm:cxn modelId="{D2D9F7F6-12CC-406B-A9D9-C9A1746960AA}" type="presOf" srcId="{38ACE383-504C-4217-9963-F4C78DC09E0A}" destId="{B8881E69-F443-4DE9-A714-735274EFE471}" srcOrd="0" destOrd="0" presId="urn:microsoft.com/office/officeart/2005/8/layout/radial4"/>
    <dgm:cxn modelId="{F8E26761-5A18-4C4D-892A-F2C9F0F5C7AB}" srcId="{2D5364A9-9116-4182-AE7C-6524828DCCE7}" destId="{5FF82F72-2D52-4947-8A82-8B708A602C9A}" srcOrd="0" destOrd="0" parTransId="{D9EDF843-3E03-4B86-BE3B-699B7CF8580C}" sibTransId="{C4EB4F92-FD93-4883-A98C-98706FD11DF6}"/>
    <dgm:cxn modelId="{200492D3-2D27-48D7-B8E9-AE35987D2792}" type="presOf" srcId="{C0FC1AC7-60F3-4328-9966-75BB174DAFE2}" destId="{85185490-01F7-44CE-9F9D-DD6DA5A0FA03}" srcOrd="0" destOrd="0" presId="urn:microsoft.com/office/officeart/2005/8/layout/radial4"/>
    <dgm:cxn modelId="{5C6EB525-B78D-4716-9255-85BFF5D3BA60}" type="presOf" srcId="{01CAA582-82B6-40F5-87F9-2E8FBBE3E930}" destId="{B749F27E-2C1A-40E3-8083-E1DA7A7E71C9}" srcOrd="0" destOrd="0" presId="urn:microsoft.com/office/officeart/2005/8/layout/radial4"/>
    <dgm:cxn modelId="{11AE12BE-F642-4318-9A22-5D2BD731F308}" type="presOf" srcId="{C6E646E7-6542-4781-AF20-1CE74D03A372}" destId="{159ED2C2-3BAF-4B55-87B2-D32E6C193BD1}" srcOrd="0" destOrd="0" presId="urn:microsoft.com/office/officeart/2005/8/layout/radial4"/>
    <dgm:cxn modelId="{1672F84A-B54C-4606-8046-59CB4A1D70F7}" type="presOf" srcId="{A57E217A-FE18-4536-8BCB-3EB2CC331724}" destId="{7CED1475-7FE4-43EB-89D5-E7954F53EE8C}" srcOrd="0" destOrd="0" presId="urn:microsoft.com/office/officeart/2005/8/layout/radial4"/>
    <dgm:cxn modelId="{A41AA89B-0673-4732-AA47-A405C783883E}" srcId="{2D5364A9-9116-4182-AE7C-6524828DCCE7}" destId="{C6E646E7-6542-4781-AF20-1CE74D03A372}" srcOrd="1" destOrd="0" parTransId="{B869E066-EA06-4DF1-93CE-27F1B33F2DD5}" sibTransId="{DA149AB2-FA28-4BB9-8051-DF7E741EE672}"/>
    <dgm:cxn modelId="{1A3C5B8C-4D08-4234-8AAC-80CC4F31B31C}" type="presOf" srcId="{B869E066-EA06-4DF1-93CE-27F1B33F2DD5}" destId="{E2F874E7-00F0-4F16-BA6F-760505985B5D}" srcOrd="0" destOrd="0" presId="urn:microsoft.com/office/officeart/2005/8/layout/radial4"/>
    <dgm:cxn modelId="{A46BACAF-0AF0-4D3D-8AE0-6064E314F4F1}" type="presParOf" srcId="{7F333BBF-1409-4F51-B1F3-891A03889A3C}" destId="{1C0E1885-D1E4-493C-96E2-5C099E227FBE}" srcOrd="0" destOrd="0" presId="urn:microsoft.com/office/officeart/2005/8/layout/radial4"/>
    <dgm:cxn modelId="{27CD4528-3E65-42CF-84AC-72D067B45425}" type="presParOf" srcId="{7F333BBF-1409-4F51-B1F3-891A03889A3C}" destId="{6956E37D-5DEB-430E-9418-656B543F9FD8}" srcOrd="1" destOrd="0" presId="urn:microsoft.com/office/officeart/2005/8/layout/radial4"/>
    <dgm:cxn modelId="{D54342C4-E58C-4B22-B21E-9D53ED1BD3C8}" type="presParOf" srcId="{7F333BBF-1409-4F51-B1F3-891A03889A3C}" destId="{29446EFE-DC6C-4E18-9373-8D11125C888C}" srcOrd="2" destOrd="0" presId="urn:microsoft.com/office/officeart/2005/8/layout/radial4"/>
    <dgm:cxn modelId="{B36341D8-06B9-4EAD-BA53-27BC3E4551D7}" type="presParOf" srcId="{7F333BBF-1409-4F51-B1F3-891A03889A3C}" destId="{E2F874E7-00F0-4F16-BA6F-760505985B5D}" srcOrd="3" destOrd="0" presId="urn:microsoft.com/office/officeart/2005/8/layout/radial4"/>
    <dgm:cxn modelId="{09AD7511-8839-4A2E-AA9F-545F54673FE3}" type="presParOf" srcId="{7F333BBF-1409-4F51-B1F3-891A03889A3C}" destId="{159ED2C2-3BAF-4B55-87B2-D32E6C193BD1}" srcOrd="4" destOrd="0" presId="urn:microsoft.com/office/officeart/2005/8/layout/radial4"/>
    <dgm:cxn modelId="{E0A5D5F3-AB41-448B-9E2E-41554FE6D75E}" type="presParOf" srcId="{7F333BBF-1409-4F51-B1F3-891A03889A3C}" destId="{B749F27E-2C1A-40E3-8083-E1DA7A7E71C9}" srcOrd="5" destOrd="0" presId="urn:microsoft.com/office/officeart/2005/8/layout/radial4"/>
    <dgm:cxn modelId="{76626FC7-5C4D-4012-A339-27786AFCFE0D}" type="presParOf" srcId="{7F333BBF-1409-4F51-B1F3-891A03889A3C}" destId="{B8881E69-F443-4DE9-A714-735274EFE471}" srcOrd="6" destOrd="0" presId="urn:microsoft.com/office/officeart/2005/8/layout/radial4"/>
    <dgm:cxn modelId="{E8EE1D41-77FD-4BC4-A29C-3173B6C328DC}" type="presParOf" srcId="{7F333BBF-1409-4F51-B1F3-891A03889A3C}" destId="{7CED1475-7FE4-43EB-89D5-E7954F53EE8C}" srcOrd="7" destOrd="0" presId="urn:microsoft.com/office/officeart/2005/8/layout/radial4"/>
    <dgm:cxn modelId="{81851622-0001-45A9-B249-C3096D7D7ADF}" type="presParOf" srcId="{7F333BBF-1409-4F51-B1F3-891A03889A3C}" destId="{85185490-01F7-44CE-9F9D-DD6DA5A0FA03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E1885-D1E4-493C-96E2-5C099E227FBE}">
      <dsp:nvSpPr>
        <dsp:cNvPr id="0" name=""/>
        <dsp:cNvSpPr/>
      </dsp:nvSpPr>
      <dsp:spPr>
        <a:xfrm>
          <a:off x="2966719" y="2897283"/>
          <a:ext cx="2194560" cy="2194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20</a:t>
          </a:r>
          <a:endParaRPr lang="en-IN" sz="6500" kern="1200" dirty="0"/>
        </a:p>
      </dsp:txBody>
      <dsp:txXfrm>
        <a:off x="3288105" y="3218669"/>
        <a:ext cx="1551788" cy="1551788"/>
      </dsp:txXfrm>
    </dsp:sp>
    <dsp:sp modelId="{6956E37D-5DEB-430E-9418-656B543F9FD8}">
      <dsp:nvSpPr>
        <dsp:cNvPr id="0" name=""/>
        <dsp:cNvSpPr/>
      </dsp:nvSpPr>
      <dsp:spPr>
        <a:xfrm rot="11700000">
          <a:off x="1011106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46EFE-DC6C-4E18-9373-8D11125C888C}">
      <dsp:nvSpPr>
        <dsp:cNvPr id="0" name=""/>
        <dsp:cNvSpPr/>
      </dsp:nvSpPr>
      <dsp:spPr>
        <a:xfrm>
          <a:off x="1365" y="2351365"/>
          <a:ext cx="2084832" cy="1667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Correctness of the circuit connections</a:t>
          </a:r>
          <a:endParaRPr lang="en-IN" sz="1800" kern="1200" dirty="0"/>
        </a:p>
      </dsp:txBody>
      <dsp:txXfrm>
        <a:off x="50215" y="2400215"/>
        <a:ext cx="1987132" cy="1570165"/>
      </dsp:txXfrm>
    </dsp:sp>
    <dsp:sp modelId="{E2F874E7-00F0-4F16-BA6F-760505985B5D}">
      <dsp:nvSpPr>
        <dsp:cNvPr id="0" name=""/>
        <dsp:cNvSpPr/>
      </dsp:nvSpPr>
      <dsp:spPr>
        <a:xfrm rot="14700000">
          <a:off x="218890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D2C2-3BAF-4B55-87B2-D32E6C193BD1}">
      <dsp:nvSpPr>
        <dsp:cNvPr id="0" name=""/>
        <dsp:cNvSpPr/>
      </dsp:nvSpPr>
      <dsp:spPr>
        <a:xfrm>
          <a:off x="1700157" y="326823"/>
          <a:ext cx="2084832" cy="1667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Ability to read and extract the required information from data sheet in order to design a circuit.</a:t>
          </a:r>
          <a:endParaRPr lang="en-IN" sz="1800" kern="1200" dirty="0"/>
        </a:p>
      </dsp:txBody>
      <dsp:txXfrm>
        <a:off x="1749007" y="375673"/>
        <a:ext cx="1987132" cy="1570165"/>
      </dsp:txXfrm>
    </dsp:sp>
    <dsp:sp modelId="{B749F27E-2C1A-40E3-8083-E1DA7A7E71C9}">
      <dsp:nvSpPr>
        <dsp:cNvPr id="0" name=""/>
        <dsp:cNvSpPr/>
      </dsp:nvSpPr>
      <dsp:spPr>
        <a:xfrm rot="17700000">
          <a:off x="402123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81E69-F443-4DE9-A714-735274EFE471}">
      <dsp:nvSpPr>
        <dsp:cNvPr id="0" name=""/>
        <dsp:cNvSpPr/>
      </dsp:nvSpPr>
      <dsp:spPr>
        <a:xfrm>
          <a:off x="4343010" y="326823"/>
          <a:ext cx="2084832" cy="1667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Validated output from the circuit.</a:t>
          </a:r>
          <a:endParaRPr lang="en-IN" sz="1800" kern="1200" dirty="0"/>
        </a:p>
      </dsp:txBody>
      <dsp:txXfrm>
        <a:off x="4391860" y="375673"/>
        <a:ext cx="1987132" cy="1570165"/>
      </dsp:txXfrm>
    </dsp:sp>
    <dsp:sp modelId="{7CED1475-7FE4-43EB-89D5-E7954F53EE8C}">
      <dsp:nvSpPr>
        <dsp:cNvPr id="0" name=""/>
        <dsp:cNvSpPr/>
      </dsp:nvSpPr>
      <dsp:spPr>
        <a:xfrm rot="20700000">
          <a:off x="5199034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85490-01F7-44CE-9F9D-DD6DA5A0FA03}">
      <dsp:nvSpPr>
        <dsp:cNvPr id="0" name=""/>
        <dsp:cNvSpPr/>
      </dsp:nvSpPr>
      <dsp:spPr>
        <a:xfrm>
          <a:off x="6041802" y="2351365"/>
          <a:ext cx="2084832" cy="1667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Documentation of the work done</a:t>
          </a:r>
          <a:endParaRPr lang="en-IN" sz="1800" kern="1200" dirty="0"/>
        </a:p>
      </dsp:txBody>
      <dsp:txXfrm>
        <a:off x="6090652" y="2400215"/>
        <a:ext cx="1987132" cy="157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9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3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9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7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schematics.com/wp-content/uploads/2011/04/4017-ic-datasheet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ctrosome.com/led-chaser-ic-4017-ic-555/" TargetMode="External"/><Relationship Id="rId5" Type="http://schemas.openxmlformats.org/officeDocument/2006/relationships/hyperlink" Target="https://www.nutsvolts.com/magazine/article/led-chaser-sequencer-circuits" TargetMode="External"/><Relationship Id="rId4" Type="http://schemas.openxmlformats.org/officeDocument/2006/relationships/hyperlink" Target="https://www.ti.com/lit/ds/schs027c/schs027c.pdf?ts=1597310656008&amp;ref_url=https://www.goog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8685551" y="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11276" y="1746465"/>
            <a:ext cx="9063318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ENGG.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UIE ACADEMIC UNIT-2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 Electronics Lab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20ECP156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9039" y="4146449"/>
            <a:ext cx="5086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 Black" pitchFamily="34" charset="0"/>
            </a:endParaRP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Prepared By:- </a:t>
            </a:r>
            <a:r>
              <a:rPr lang="en-US" sz="2000" dirty="0" err="1" smtClean="0">
                <a:latin typeface="Arial Black" pitchFamily="34" charset="0"/>
              </a:rPr>
              <a:t>Rachit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Manchanda</a:t>
            </a:r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                                 &amp;</a:t>
            </a:r>
          </a:p>
          <a:p>
            <a:r>
              <a:rPr lang="en-US" sz="2000" dirty="0" smtClean="0">
                <a:latin typeface="Arial Black" pitchFamily="34" charset="0"/>
              </a:rPr>
              <a:t>                        </a:t>
            </a:r>
            <a:r>
              <a:rPr lang="en-US" sz="2000" dirty="0" err="1" smtClean="0">
                <a:latin typeface="Arial Black" pitchFamily="34" charset="0"/>
              </a:rPr>
              <a:t>Sanjima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Rana</a:t>
            </a:r>
            <a:r>
              <a:rPr lang="en-US" sz="2000" dirty="0" smtClean="0">
                <a:latin typeface="Arial Black" pitchFamily="34" charset="0"/>
              </a:rPr>
              <a:t>  </a:t>
            </a:r>
          </a:p>
          <a:p>
            <a:r>
              <a:rPr lang="en-US" sz="2000" dirty="0" smtClean="0">
                <a:latin typeface="Arial Black" pitchFamily="34" charset="0"/>
              </a:rPr>
              <a:t>	</a:t>
            </a:r>
          </a:p>
          <a:p>
            <a:endParaRPr lang="en-US" sz="2000" dirty="0">
              <a:latin typeface="Arial Black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Cheat sheet for Viva-Voce!!!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related to connections in the bread board.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related to the choice of voltage and resistance used in the circuit.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related to information extracted from data sheet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related to counters, its types and its applications.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related to data acquisition.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/>
              <a:t>What you have achieved today!!!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069"/>
            <a:ext cx="10515600" cy="4803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800" b="1" dirty="0"/>
              <a:t>Course Objective </a:t>
            </a:r>
            <a:endParaRPr lang="en-IN" sz="3800" dirty="0"/>
          </a:p>
          <a:p>
            <a:r>
              <a:rPr lang="en-IN" dirty="0"/>
              <a:t>To </a:t>
            </a:r>
            <a:r>
              <a:rPr lang="en-IN" dirty="0">
                <a:solidFill>
                  <a:srgbClr val="FF0000"/>
                </a:solidFill>
              </a:rPr>
              <a:t>conceive, </a:t>
            </a:r>
            <a:r>
              <a:rPr lang="en-IN" dirty="0" smtClean="0">
                <a:solidFill>
                  <a:srgbClr val="FF0000"/>
                </a:solidFill>
              </a:rPr>
              <a:t>analyse, </a:t>
            </a:r>
            <a:r>
              <a:rPr lang="en-IN" dirty="0">
                <a:solidFill>
                  <a:srgbClr val="FF0000"/>
                </a:solidFill>
              </a:rPr>
              <a:t>design and build </a:t>
            </a:r>
            <a:r>
              <a:rPr lang="en-IN" dirty="0"/>
              <a:t>combinational and sequential </a:t>
            </a:r>
            <a:r>
              <a:rPr lang="en-IN" dirty="0">
                <a:solidFill>
                  <a:srgbClr val="FF0000"/>
                </a:solidFill>
              </a:rPr>
              <a:t>digital logic </a:t>
            </a:r>
            <a:r>
              <a:rPr lang="en-IN" dirty="0"/>
              <a:t>solutions for everyday problems.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3800" b="1" dirty="0"/>
              <a:t>Course Outcomes </a:t>
            </a:r>
            <a:endParaRPr lang="en-IN" sz="3800" dirty="0"/>
          </a:p>
          <a:p>
            <a:pPr marL="0" indent="0">
              <a:buNone/>
            </a:pPr>
            <a:r>
              <a:rPr lang="en-IN" i="1" dirty="0"/>
              <a:t>At the end of the course, a student will be able to: 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identify </a:t>
            </a:r>
            <a:r>
              <a:rPr lang="en-IN" dirty="0">
                <a:solidFill>
                  <a:srgbClr val="FF0000"/>
                </a:solidFill>
              </a:rPr>
              <a:t>relevant information </a:t>
            </a:r>
            <a:r>
              <a:rPr lang="en-IN" dirty="0" smtClean="0">
                <a:solidFill>
                  <a:srgbClr val="FF0000"/>
                </a:solidFill>
              </a:rPr>
              <a:t>to supplement </a:t>
            </a:r>
            <a:r>
              <a:rPr lang="en-IN" dirty="0">
                <a:solidFill>
                  <a:srgbClr val="FF0000"/>
                </a:solidFill>
              </a:rPr>
              <a:t>the digital system design.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/>
              <a:t>analyze</a:t>
            </a:r>
            <a:r>
              <a:rPr lang="en-IN" b="1" dirty="0"/>
              <a:t> </a:t>
            </a:r>
            <a:r>
              <a:rPr lang="en-IN" dirty="0"/>
              <a:t>the elements of digital system abstractions such as digital representations of information, digital logic and Boolean algebra.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design </a:t>
            </a:r>
            <a:r>
              <a:rPr lang="en-IN" dirty="0">
                <a:solidFill>
                  <a:srgbClr val="FF0000"/>
                </a:solidFill>
              </a:rPr>
              <a:t>digital systems based on concepts that enable autonomous </a:t>
            </a:r>
            <a:r>
              <a:rPr lang="en-IN" dirty="0" smtClean="0">
                <a:solidFill>
                  <a:srgbClr val="FF0000"/>
                </a:solidFill>
              </a:rPr>
              <a:t>behaviour.</a:t>
            </a:r>
            <a:r>
              <a:rPr lang="en-IN" dirty="0" smtClean="0"/>
              <a:t> 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prepare </a:t>
            </a:r>
            <a:r>
              <a:rPr lang="en-IN" dirty="0">
                <a:solidFill>
                  <a:srgbClr val="FF0000"/>
                </a:solidFill>
              </a:rPr>
              <a:t>professional quality textual and graphical presentations.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work </a:t>
            </a:r>
            <a:r>
              <a:rPr lang="en-IN" dirty="0"/>
              <a:t>in a team that can propose, design, implement and report on digital systems’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3455"/>
            <a:ext cx="10515600" cy="10672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472" y="1704109"/>
            <a:ext cx="9947563" cy="447285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https://www.electroschematics.com/wp-content/uploads/2011/04/4017-ic-datasheet.pdf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https://www.ti.com/lit/ds/schs027c/schs027c.pdf?ts=1597310656008&amp;ref_url=https%253A%252F%252Fwww.google.com%252F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https://www.nutsvolts.com/magazine/article/led-chaser-sequencer-circuits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https://electrosome.com/led-chaser-ic-4017-ic-555/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4102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rachit.ece @</a:t>
            </a:r>
            <a:r>
              <a:rPr lang="en-US" dirty="0" err="1" smtClean="0">
                <a:latin typeface="Casper" panose="02000506000000020004" pitchFamily="2" charset="0"/>
                <a:cs typeface="Segoe UI" panose="020B0502040204020203" pitchFamily="34" charset="0"/>
              </a:rPr>
              <a:t>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Design a stress measuring game using decade counter (CD4017).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1108363"/>
            <a:ext cx="11402291" cy="90054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>Experiment-9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>Design a LED Chaser Circuit using Johnson Decade Counter (CD 4017) and Push button.</a:t>
            </a: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Outcomes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the end of this experiment, student will be able learn about Johnson Decade Counter and they will be able to extract relevant information from Counter Data sheet.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Also, student will learn how counter works and by how pressing the push button the sequence of LED’S changes.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8036"/>
            <a:ext cx="10515600" cy="62345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                  </a:t>
            </a:r>
            <a:br>
              <a:rPr lang="en-IN" b="1" dirty="0" smtClean="0"/>
            </a:br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>LED Chaser (IC 4017)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029202"/>
          </a:xfrm>
        </p:spPr>
        <p:txBody>
          <a:bodyPr/>
          <a:lstStyle/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so-called chaser or sequencer is one of the most popular types of LED-driving circuit and is widely used in advertising displays and in running-light ‘rope’ displays in small discos, etc.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consists — in essence — of a clocked IC or other electronic unit that drives an array of LEDs in such a way that individual LEDs (or small groups of LEDs) turn on and off in a predetermined and repeating sequence.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IC 4017 Pin Diagra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564" y="3803301"/>
            <a:ext cx="4696691" cy="305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7585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800" b="1" cap="all" dirty="0" smtClean="0">
                <a:latin typeface="Times New Roman" pitchFamily="18" charset="0"/>
                <a:cs typeface="Times New Roman" pitchFamily="18" charset="0"/>
              </a:rPr>
              <a:t>4017B Pin-out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 descr="https://www.nutsvolts.com/uploads/wygwam/NV_0400_Marston_Figure01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34836"/>
            <a:ext cx="9227127" cy="454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4290"/>
            <a:ext cx="10515600" cy="775855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/>
              <a:t>LED Chaser Circuit using Johnson Decade Counter and Push button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C:\Users\DELL\Desktop\ra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87236" y="1565564"/>
            <a:ext cx="8451273" cy="490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564"/>
            <a:ext cx="10515600" cy="845127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Schematic Diagram showing the functioning of LED chaser </a:t>
            </a: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6" descr="C:\Users\DELL\Desktop\ra3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7127" y="1870364"/>
            <a:ext cx="8617527" cy="430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10515600" cy="99752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Tasks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2546"/>
            <a:ext cx="10515600" cy="408709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TinkerCAD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Simulation</a:t>
            </a:r>
          </a:p>
          <a:p>
            <a:pPr marL="0" indent="0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IC identification and circuit diagram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connections on breadboard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FOCUS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60855149"/>
              </p:ext>
            </p:extLst>
          </p:nvPr>
        </p:nvGraphicFramePr>
        <p:xfrm>
          <a:off x="1620520" y="13028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0960" y="345948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5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70960" y="513162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5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07200" y="347162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5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50100" y="514376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5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150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58BE878-7031-41EB-8A6E-B4129134459D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0006ӿ\uFFFD{1813B002-4F35-4857-91CC-DF82B1690EBF}&quot;,&quot;D:\\CU\\DE LAB 202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QUIZZES" val="0"/>
  <p:tag name="ISPRING_SCORM_PASSING_SCORE" val="100.000000"/>
  <p:tag name="ISPRING_PRESENTATION_TITLE" val="Exp 9"/>
  <p:tag name="ISPRING_FIRST_PUBLI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1565</TotalTime>
  <Words>470</Words>
  <Application>Microsoft Office PowerPoint</Application>
  <PresentationFormat>Widescreen</PresentationFormat>
  <Paragraphs>99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 Unicode MS</vt:lpstr>
      <vt:lpstr>Arial</vt:lpstr>
      <vt:lpstr>Arial Black</vt:lpstr>
      <vt:lpstr>Calibri</vt:lpstr>
      <vt:lpstr>Calibri Light</vt:lpstr>
      <vt:lpstr>Casper</vt:lpstr>
      <vt:lpstr>Karla</vt:lpstr>
      <vt:lpstr>Raleway ExtraBold</vt:lpstr>
      <vt:lpstr>Segoe UI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EXPERIMENT</vt:lpstr>
      <vt:lpstr>Experiment-9  Design a LED Chaser Circuit using Johnson Decade Counter (CD 4017) and Push button. </vt:lpstr>
      <vt:lpstr>                   LED Chaser (IC 4017) </vt:lpstr>
      <vt:lpstr>     4017B Pin-out</vt:lpstr>
      <vt:lpstr>LED Chaser Circuit using Johnson Decade Counter and Push button</vt:lpstr>
      <vt:lpstr>Schematic Diagram showing the functioning of LED chaser  </vt:lpstr>
      <vt:lpstr>Tasks</vt:lpstr>
      <vt:lpstr>EVALUATION FOCUS</vt:lpstr>
      <vt:lpstr>Cheat sheet for Viva-Voce!!!</vt:lpstr>
      <vt:lpstr>What you have achieved today!!!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9</dc:title>
  <dc:creator>Branding</dc:creator>
  <cp:lastModifiedBy>Microsoft account</cp:lastModifiedBy>
  <cp:revision>198</cp:revision>
  <dcterms:created xsi:type="dcterms:W3CDTF">2019-01-09T10:33:58Z</dcterms:created>
  <dcterms:modified xsi:type="dcterms:W3CDTF">2021-01-31T08:45:00Z</dcterms:modified>
</cp:coreProperties>
</file>