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39e185a07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39e185a07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39e185a07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39e185a07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39e185a07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39e185a07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39e185a07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39e185a07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510781d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510781d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510781d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510781d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39e185a07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39e185a07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39e185a07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39e185a07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39e185a07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39e185a07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39e185a0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39e185a0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39e185a07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39e185a07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10781d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510781d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39e185a07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39e185a07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39e185a07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39e185a07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9e185a07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9e185a07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9e185a07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9e185a07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296260" y="281175"/>
            <a:ext cx="6566400" cy="725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accent5"/>
              </a:buClr>
              <a:buSzPts val="3600"/>
              <a:buFont typeface="Calibri"/>
              <a:buNone/>
              <a:defRPr sz="3600">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3"/>
          <p:cNvSpPr txBox="1"/>
          <p:nvPr>
            <p:ph idx="1" type="body"/>
          </p:nvPr>
        </p:nvSpPr>
        <p:spPr>
          <a:xfrm>
            <a:off x="296260" y="1197405"/>
            <a:ext cx="6566400" cy="35112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rgbClr val="B6DDE7"/>
              </a:buClr>
              <a:buSzPts val="2800"/>
              <a:buChar char="●"/>
              <a:defRPr sz="2800">
                <a:solidFill>
                  <a:srgbClr val="B6DDE7"/>
                </a:solidFill>
              </a:defRPr>
            </a:lvl1pPr>
            <a:lvl2pPr indent="-406400" lvl="1" marL="914400" rtl="0" algn="l">
              <a:spcBef>
                <a:spcPts val="1600"/>
              </a:spcBef>
              <a:spcAft>
                <a:spcPts val="0"/>
              </a:spcAft>
              <a:buClr>
                <a:srgbClr val="B6DDE7"/>
              </a:buClr>
              <a:buSzPts val="2800"/>
              <a:buChar char="○"/>
              <a:defRPr>
                <a:solidFill>
                  <a:srgbClr val="B6DDE7"/>
                </a:solidFill>
              </a:defRPr>
            </a:lvl2pPr>
            <a:lvl3pPr indent="-381000" lvl="2" marL="1371600" rtl="0" algn="l">
              <a:spcBef>
                <a:spcPts val="1600"/>
              </a:spcBef>
              <a:spcAft>
                <a:spcPts val="0"/>
              </a:spcAft>
              <a:buClr>
                <a:srgbClr val="B6DDE7"/>
              </a:buClr>
              <a:buSzPts val="2400"/>
              <a:buChar char="■"/>
              <a:defRPr>
                <a:solidFill>
                  <a:srgbClr val="B6DDE7"/>
                </a:solidFill>
              </a:defRPr>
            </a:lvl3pPr>
            <a:lvl4pPr indent="-355600" lvl="3" marL="1828800" rtl="0" algn="l">
              <a:spcBef>
                <a:spcPts val="1600"/>
              </a:spcBef>
              <a:spcAft>
                <a:spcPts val="0"/>
              </a:spcAft>
              <a:buClr>
                <a:srgbClr val="B6DDE7"/>
              </a:buClr>
              <a:buSzPts val="2000"/>
              <a:buChar char="●"/>
              <a:defRPr>
                <a:solidFill>
                  <a:srgbClr val="B6DDE7"/>
                </a:solidFill>
              </a:defRPr>
            </a:lvl4pPr>
            <a:lvl5pPr indent="-355600" lvl="4" marL="2286000" rtl="0" algn="l">
              <a:spcBef>
                <a:spcPts val="1600"/>
              </a:spcBef>
              <a:spcAft>
                <a:spcPts val="0"/>
              </a:spcAft>
              <a:buClr>
                <a:srgbClr val="B6DDE7"/>
              </a:buClr>
              <a:buSzPts val="2000"/>
              <a:buChar char="○"/>
              <a:defRPr>
                <a:solidFill>
                  <a:srgbClr val="B6DDE7"/>
                </a:solidFill>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63" name="Google Shape;6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ijsart.com/Home/IssueDetail/3638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	HEALTH MONITORING SYSTEM</a:t>
            </a:r>
            <a:endParaRPr/>
          </a:p>
        </p:txBody>
      </p:sp>
      <p:sp>
        <p:nvSpPr>
          <p:cNvPr id="71" name="Google Shape;71;p14"/>
          <p:cNvSpPr txBox="1"/>
          <p:nvPr>
            <p:ph idx="1" type="subTitle"/>
          </p:nvPr>
        </p:nvSpPr>
        <p:spPr>
          <a:xfrm>
            <a:off x="3503075" y="3793400"/>
            <a:ext cx="5497500" cy="12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               </a:t>
            </a:r>
            <a:r>
              <a:rPr lang="en" sz="1800">
                <a:solidFill>
                  <a:srgbClr val="FFFFFF"/>
                </a:solidFill>
              </a:rPr>
              <a:t>  NAME: SURAJ BG</a:t>
            </a:r>
            <a:endParaRPr sz="1800">
              <a:solidFill>
                <a:srgbClr val="FFFFFF"/>
              </a:solidFill>
            </a:endParaRPr>
          </a:p>
          <a:p>
            <a:pPr indent="0" lvl="0" marL="0" rtl="0" algn="ctr">
              <a:spcBef>
                <a:spcPts val="0"/>
              </a:spcBef>
              <a:spcAft>
                <a:spcPts val="0"/>
              </a:spcAft>
              <a:buNone/>
            </a:pPr>
            <a:r>
              <a:rPr lang="en" sz="1800">
                <a:solidFill>
                  <a:srgbClr val="FFFFFF"/>
                </a:solidFill>
              </a:rPr>
              <a:t>               USN: 1AT16CS109</a:t>
            </a:r>
            <a:endParaRPr sz="1800">
              <a:solidFill>
                <a:srgbClr val="FFFFFF"/>
              </a:solidFill>
            </a:endParaRPr>
          </a:p>
          <a:p>
            <a:pPr indent="0" lvl="0" marL="0" rtl="0" algn="l">
              <a:spcBef>
                <a:spcPts val="0"/>
              </a:spcBef>
              <a:spcAft>
                <a:spcPts val="0"/>
              </a:spcAft>
              <a:buNone/>
            </a:pPr>
            <a:r>
              <a:rPr lang="en" sz="1800">
                <a:solidFill>
                  <a:srgbClr val="FFFFFF"/>
                </a:solidFill>
              </a:rPr>
              <a:t>                               GUIDE: HEMALATHA KN</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96260" y="281175"/>
            <a:ext cx="65664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PROPOSED SYSTEM</a:t>
            </a:r>
            <a:endParaRPr>
              <a:solidFill>
                <a:srgbClr val="FFFFFF"/>
              </a:solidFill>
            </a:endParaRPr>
          </a:p>
        </p:txBody>
      </p:sp>
      <p:sp>
        <p:nvSpPr>
          <p:cNvPr id="125" name="Google Shape;125;p23"/>
          <p:cNvSpPr txBox="1"/>
          <p:nvPr>
            <p:ph idx="1" type="body"/>
          </p:nvPr>
        </p:nvSpPr>
        <p:spPr>
          <a:xfrm>
            <a:off x="296260" y="1197405"/>
            <a:ext cx="6566400" cy="3511200"/>
          </a:xfrm>
          <a:prstGeom prst="rect">
            <a:avLst/>
          </a:prstGeom>
        </p:spPr>
        <p:txBody>
          <a:bodyPr anchorCtr="0" anchor="t" bIns="45700" lIns="91425" spcFirstLastPara="1" rIns="91425" wrap="square" tIns="45700">
            <a:noAutofit/>
          </a:bodyPr>
          <a:lstStyle/>
          <a:p>
            <a:pPr indent="-317500" lvl="0" marL="457200" rtl="0" algn="l">
              <a:spcBef>
                <a:spcPts val="560"/>
              </a:spcBef>
              <a:spcAft>
                <a:spcPts val="0"/>
              </a:spcAft>
              <a:buClr>
                <a:srgbClr val="FFFFFF"/>
              </a:buClr>
              <a:buSzPts val="1400"/>
              <a:buChar char="●"/>
            </a:pPr>
            <a:r>
              <a:rPr lang="en" sz="1400">
                <a:solidFill>
                  <a:srgbClr val="FFFFFF"/>
                </a:solidFill>
              </a:rPr>
              <a:t>An Native Visual Studio Application which works on both windows as well as a smartphone which displays the patients data with an emergency notification alert.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The caretaker incharge gets a emergency notification in case any fluctuations are found in the patient’s body.</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An LCD display is present in the discovery board which shows the log of patients' records stored in the microcontroller. The display consists of a touchscreen display which allows us to navigate through the patient's record.</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The date is pushed onto the cloud and it can be fetched by the pc application and stored in a local database which is used to display on the app. The application also consists of updating or deleting a patient's history for doctors convenience.</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296250" y="304549"/>
            <a:ext cx="6566400" cy="44040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sz="12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l">
              <a:spcBef>
                <a:spcPts val="1600"/>
              </a:spcBef>
              <a:spcAft>
                <a:spcPts val="0"/>
              </a:spcAft>
              <a:buNone/>
            </a:pPr>
            <a:r>
              <a:rPr lang="en" sz="1200">
                <a:solidFill>
                  <a:srgbClr val="FFFFFF"/>
                </a:solidFill>
              </a:rPr>
              <a:t>WINDOWS APPLICATION	 	 	 	 	     SMARTPHONE APPLICATION</a:t>
            </a:r>
            <a:endParaRPr sz="1200">
              <a:solidFill>
                <a:srgbClr val="FFFFFF"/>
              </a:solidFill>
            </a:endParaRPr>
          </a:p>
          <a:p>
            <a:pPr indent="0" lvl="0" marL="0" rtl="0" algn="l">
              <a:spcBef>
                <a:spcPts val="1600"/>
              </a:spcBef>
              <a:spcAft>
                <a:spcPts val="1600"/>
              </a:spcAft>
              <a:buNone/>
            </a:pPr>
            <a:r>
              <a:t/>
            </a:r>
            <a:endParaRPr sz="1200">
              <a:solidFill>
                <a:srgbClr val="FFFFFF"/>
              </a:solidFill>
            </a:endParaRPr>
          </a:p>
        </p:txBody>
      </p:sp>
      <p:pic>
        <p:nvPicPr>
          <p:cNvPr id="131" name="Google Shape;131;p24"/>
          <p:cNvPicPr preferRelativeResize="0"/>
          <p:nvPr/>
        </p:nvPicPr>
        <p:blipFill>
          <a:blip r:embed="rId3">
            <a:alphaModFix/>
          </a:blip>
          <a:stretch>
            <a:fillRect/>
          </a:stretch>
        </p:blipFill>
        <p:spPr>
          <a:xfrm>
            <a:off x="4281525" y="875200"/>
            <a:ext cx="1976551" cy="2274325"/>
          </a:xfrm>
          <a:prstGeom prst="rect">
            <a:avLst/>
          </a:prstGeom>
          <a:noFill/>
          <a:ln>
            <a:noFill/>
          </a:ln>
        </p:spPr>
      </p:pic>
      <p:pic>
        <p:nvPicPr>
          <p:cNvPr id="132" name="Google Shape;132;p24"/>
          <p:cNvPicPr preferRelativeResize="0"/>
          <p:nvPr/>
        </p:nvPicPr>
        <p:blipFill>
          <a:blip r:embed="rId4">
            <a:alphaModFix/>
          </a:blip>
          <a:stretch>
            <a:fillRect/>
          </a:stretch>
        </p:blipFill>
        <p:spPr>
          <a:xfrm>
            <a:off x="386550" y="875200"/>
            <a:ext cx="3356524" cy="223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96250" y="281175"/>
            <a:ext cx="6566400" cy="859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FUTURE ADVANCEMENTS</a:t>
            </a:r>
            <a:endParaRPr>
              <a:solidFill>
                <a:srgbClr val="FFFFFF"/>
              </a:solidFill>
            </a:endParaRPr>
          </a:p>
        </p:txBody>
      </p:sp>
      <p:sp>
        <p:nvSpPr>
          <p:cNvPr id="138" name="Google Shape;138;p25"/>
          <p:cNvSpPr txBox="1"/>
          <p:nvPr>
            <p:ph idx="1" type="body"/>
          </p:nvPr>
        </p:nvSpPr>
        <p:spPr>
          <a:xfrm>
            <a:off x="296250" y="1452650"/>
            <a:ext cx="6566400" cy="3255900"/>
          </a:xfrm>
          <a:prstGeom prst="rect">
            <a:avLst/>
          </a:prstGeom>
        </p:spPr>
        <p:txBody>
          <a:bodyPr anchorCtr="0" anchor="t" bIns="45700" lIns="91425" spcFirstLastPara="1" rIns="91425" wrap="square" tIns="45700">
            <a:noAutofit/>
          </a:bodyPr>
          <a:lstStyle/>
          <a:p>
            <a:pPr indent="-317500" lvl="0" marL="457200" rtl="0" algn="l">
              <a:spcBef>
                <a:spcPts val="560"/>
              </a:spcBef>
              <a:spcAft>
                <a:spcPts val="0"/>
              </a:spcAft>
              <a:buClr>
                <a:srgbClr val="FFFFFF"/>
              </a:buClr>
              <a:buSzPts val="1400"/>
              <a:buChar char="●"/>
            </a:pPr>
            <a:r>
              <a:rPr lang="en" sz="1400">
                <a:solidFill>
                  <a:srgbClr val="FFFFFF"/>
                </a:solidFill>
              </a:rPr>
              <a:t>The healthcare market is one of the major in which there is a huge growth. Everyone can afford a health monitoring system or a wearable band which keeps them in regular update with body fitness.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The bands cover blood pressure, body temperature, heartbeat and more advancements which is leading a major growth in healthcare.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The future of the healthcare industry is more reliable on health monitoring systems for consumer safety and reliability.</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1600"/>
              </a:spcAft>
              <a:buNone/>
            </a:pPr>
            <a:r>
              <a:t/>
            </a:r>
            <a:endParaRPr sz="14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296260" y="281175"/>
            <a:ext cx="65664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CONCLUSION</a:t>
            </a:r>
            <a:endParaRPr>
              <a:solidFill>
                <a:srgbClr val="FFFFFF"/>
              </a:solidFill>
            </a:endParaRPr>
          </a:p>
        </p:txBody>
      </p:sp>
      <p:sp>
        <p:nvSpPr>
          <p:cNvPr id="144" name="Google Shape;144;p26"/>
          <p:cNvSpPr txBox="1"/>
          <p:nvPr>
            <p:ph idx="1" type="body"/>
          </p:nvPr>
        </p:nvSpPr>
        <p:spPr>
          <a:xfrm>
            <a:off x="296260" y="1197405"/>
            <a:ext cx="6566400" cy="3511200"/>
          </a:xfrm>
          <a:prstGeom prst="rect">
            <a:avLst/>
          </a:prstGeom>
        </p:spPr>
        <p:txBody>
          <a:bodyPr anchorCtr="0" anchor="t" bIns="45700" lIns="91425" spcFirstLastPara="1" rIns="91425" wrap="square" tIns="45700">
            <a:noAutofit/>
          </a:bodyPr>
          <a:lstStyle/>
          <a:p>
            <a:pPr indent="-317500" lvl="0" marL="457200" rtl="0" algn="l">
              <a:spcBef>
                <a:spcPts val="560"/>
              </a:spcBef>
              <a:spcAft>
                <a:spcPts val="0"/>
              </a:spcAft>
              <a:buClr>
                <a:srgbClr val="FFFFFF"/>
              </a:buClr>
              <a:buSzPts val="1400"/>
              <a:buChar char="●"/>
            </a:pPr>
            <a:r>
              <a:rPr lang="en" sz="1400">
                <a:solidFill>
                  <a:srgbClr val="FFFFFF"/>
                </a:solidFill>
              </a:rPr>
              <a:t>As discussed in the paper with a standard microcontroller used and with right peripherals we can make a health monitoring system affordable to people.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This has great biomedical sensors which help capture data and push onto the cloud so that the emergency message can be sent in case the threshold value is crossed.</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The microcontroller sends the value to the caretaker, and is synchronized frequently which helps the doctor react accordingly, the past records of the patient pushed on to the cloud helps the doctor get an clear view and monitor the patient.</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1600"/>
              </a:spcAft>
              <a:buNone/>
            </a:pPr>
            <a:r>
              <a:t/>
            </a:r>
            <a:endParaRPr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296249" y="281175"/>
            <a:ext cx="72609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PAPER PUBLICATION DETAILS</a:t>
            </a:r>
            <a:endParaRPr>
              <a:solidFill>
                <a:srgbClr val="FFFFFF"/>
              </a:solidFill>
            </a:endParaRPr>
          </a:p>
        </p:txBody>
      </p:sp>
      <p:sp>
        <p:nvSpPr>
          <p:cNvPr id="150" name="Google Shape;150;p27"/>
          <p:cNvSpPr txBox="1"/>
          <p:nvPr>
            <p:ph idx="1" type="body"/>
          </p:nvPr>
        </p:nvSpPr>
        <p:spPr>
          <a:xfrm>
            <a:off x="296250" y="1260625"/>
            <a:ext cx="6333300" cy="3511200"/>
          </a:xfrm>
          <a:prstGeom prst="rect">
            <a:avLst/>
          </a:prstGeom>
        </p:spPr>
        <p:txBody>
          <a:bodyPr anchorCtr="0" anchor="t" bIns="45700" lIns="91425" spcFirstLastPara="1" rIns="91425" wrap="square" tIns="45700">
            <a:noAutofit/>
          </a:bodyPr>
          <a:lstStyle/>
          <a:p>
            <a:pPr indent="-317500" lvl="0" marL="457200" rtl="0" algn="l">
              <a:spcBef>
                <a:spcPts val="560"/>
              </a:spcBef>
              <a:spcAft>
                <a:spcPts val="0"/>
              </a:spcAft>
              <a:buClr>
                <a:srgbClr val="FFFFFF"/>
              </a:buClr>
              <a:buSzPts val="1400"/>
              <a:buChar char="●"/>
            </a:pPr>
            <a:r>
              <a:rPr lang="en" sz="1400">
                <a:solidFill>
                  <a:srgbClr val="FFFFFF"/>
                </a:solidFill>
              </a:rPr>
              <a:t>Implementation paper published in IJSART International Journal for Science and Advance Resear</a:t>
            </a:r>
            <a:r>
              <a:rPr lang="en" sz="1400">
                <a:solidFill>
                  <a:srgbClr val="FFFFFF"/>
                </a:solidFill>
              </a:rPr>
              <a:t>ch In Technology, Approved in Volume 6, Issue 4, April 2020.</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The URL of the paper in journal is as follows:</a:t>
            </a:r>
            <a:endParaRPr sz="1400">
              <a:solidFill>
                <a:srgbClr val="FFFFFF"/>
              </a:solidFill>
            </a:endParaRPr>
          </a:p>
          <a:p>
            <a:pPr indent="0" lvl="0" marL="457200" rtl="0" algn="l">
              <a:spcBef>
                <a:spcPts val="1600"/>
              </a:spcBef>
              <a:spcAft>
                <a:spcPts val="0"/>
              </a:spcAft>
              <a:buNone/>
            </a:pPr>
            <a:r>
              <a:rPr lang="en" sz="1400" u="sng">
                <a:solidFill>
                  <a:schemeClr val="hlink"/>
                </a:solidFill>
                <a:hlinkClick r:id="rId3"/>
              </a:rPr>
              <a:t>http://ijsart.com/Home/IssueDetail/36383</a:t>
            </a:r>
            <a:endParaRPr sz="1400">
              <a:solidFill>
                <a:srgbClr val="FFFFFF"/>
              </a:solidFill>
            </a:endParaRPr>
          </a:p>
          <a:p>
            <a:pPr indent="0" lvl="0" marL="457200" rtl="0" algn="l">
              <a:spcBef>
                <a:spcPts val="1600"/>
              </a:spcBef>
              <a:spcAft>
                <a:spcPts val="1600"/>
              </a:spcAft>
              <a:buNone/>
            </a:pPr>
            <a:r>
              <a:t/>
            </a:r>
            <a:endParaRPr sz="1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664150" y="138525"/>
            <a:ext cx="6330551" cy="4866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296260" y="281175"/>
            <a:ext cx="65664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BIBLIOGRAPHY</a:t>
            </a:r>
            <a:endParaRPr>
              <a:solidFill>
                <a:srgbClr val="FFFFFF"/>
              </a:solidFill>
            </a:endParaRPr>
          </a:p>
        </p:txBody>
      </p:sp>
      <p:sp>
        <p:nvSpPr>
          <p:cNvPr id="161" name="Google Shape;161;p29"/>
          <p:cNvSpPr txBox="1"/>
          <p:nvPr>
            <p:ph idx="1" type="body"/>
          </p:nvPr>
        </p:nvSpPr>
        <p:spPr>
          <a:xfrm>
            <a:off x="296260" y="1197405"/>
            <a:ext cx="6566400" cy="3511200"/>
          </a:xfrm>
          <a:prstGeom prst="rect">
            <a:avLst/>
          </a:prstGeom>
        </p:spPr>
        <p:txBody>
          <a:bodyPr anchorCtr="0" anchor="t" bIns="45700" lIns="91425" spcFirstLastPara="1" rIns="91425" wrap="square" tIns="45700">
            <a:noAutofit/>
          </a:bodyPr>
          <a:lstStyle/>
          <a:p>
            <a:pPr indent="-317500" lvl="0" marL="457200" rtl="0" algn="l">
              <a:spcBef>
                <a:spcPts val="560"/>
              </a:spcBef>
              <a:spcAft>
                <a:spcPts val="0"/>
              </a:spcAft>
              <a:buClr>
                <a:srgbClr val="FFFFFF"/>
              </a:buClr>
              <a:buSzPts val="1400"/>
              <a:buChar char="●"/>
            </a:pPr>
            <a:r>
              <a:rPr lang="en" sz="1400">
                <a:solidFill>
                  <a:srgbClr val="FFFFFF"/>
                </a:solidFill>
              </a:rPr>
              <a:t>S. S. Al-Majeed, I. S. Al-Mejibli and J.Karam, "Home telehealth by Internet of Things (IoT)," 2015 IEEE 28th Canadian Conference on Electrical and Computer Engineering (CCECE), Halifax, NS, 2018, pp. 609-613.</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W.-J. Yi, O. Sarkar, S. Mathavan and J.Saniie, "Design flow of wearable heart monitoring and fall detection system using wireless intelligent personal communication node," IEEE International Conference on Electro/Information Technology (EIT), pp.314-319, 2018.</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J. Cancela, M. Pastorino, M. T. Arredondo a</a:t>
            </a:r>
            <a:r>
              <a:rPr lang="en" sz="1400">
                <a:solidFill>
                  <a:srgbClr val="FFFFFF"/>
                </a:solidFill>
              </a:rPr>
              <a:t>n</a:t>
            </a:r>
            <a:r>
              <a:rPr lang="en" sz="1400">
                <a:solidFill>
                  <a:srgbClr val="FFFFFF"/>
                </a:solidFill>
              </a:rPr>
              <a:t>d O. Hurtado, "A telehealth system for Parkinson's disease remote monitoring. The PERFORM approach," 2013 35th Annual International Conference of the IEEE Engineering in Medicine and Biology Society (EMBC), Osaka, 2016, pp.7492-7495.</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1600"/>
              </a:spcAft>
              <a:buNone/>
            </a:pPr>
            <a:r>
              <a:t/>
            </a:r>
            <a:endParaRPr sz="1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nvSpPr>
        <p:spPr>
          <a:xfrm>
            <a:off x="1797600" y="1032500"/>
            <a:ext cx="5262300" cy="15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Roboto"/>
                <a:ea typeface="Roboto"/>
                <a:cs typeface="Roboto"/>
                <a:sym typeface="Roboto"/>
              </a:rPr>
              <a:t>  THANK YOU</a:t>
            </a:r>
            <a:endParaRPr b="1" sz="4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296260" y="281175"/>
            <a:ext cx="65664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CONTENTS</a:t>
            </a:r>
            <a:endParaRPr>
              <a:solidFill>
                <a:srgbClr val="FFFFFF"/>
              </a:solidFill>
            </a:endParaRPr>
          </a:p>
        </p:txBody>
      </p:sp>
      <p:sp>
        <p:nvSpPr>
          <p:cNvPr id="77" name="Google Shape;77;p15"/>
          <p:cNvSpPr txBox="1"/>
          <p:nvPr>
            <p:ph idx="1" type="body"/>
          </p:nvPr>
        </p:nvSpPr>
        <p:spPr>
          <a:xfrm>
            <a:off x="296260" y="1197405"/>
            <a:ext cx="6566400" cy="3511200"/>
          </a:xfrm>
          <a:prstGeom prst="rect">
            <a:avLst/>
          </a:prstGeom>
        </p:spPr>
        <p:txBody>
          <a:bodyPr anchorCtr="0" anchor="t" bIns="45700" lIns="91425" spcFirstLastPara="1" rIns="91425" wrap="square" tIns="45700">
            <a:noAutofit/>
          </a:bodyPr>
          <a:lstStyle/>
          <a:p>
            <a:pPr indent="-342900" lvl="0" marL="457200" rtl="0" algn="l">
              <a:spcBef>
                <a:spcPts val="560"/>
              </a:spcBef>
              <a:spcAft>
                <a:spcPts val="0"/>
              </a:spcAft>
              <a:buClr>
                <a:srgbClr val="FFFFFF"/>
              </a:buClr>
              <a:buSzPts val="1800"/>
              <a:buChar char="●"/>
            </a:pPr>
            <a:r>
              <a:rPr lang="en" sz="1800">
                <a:solidFill>
                  <a:srgbClr val="FFFFFF"/>
                </a:solidFill>
              </a:rPr>
              <a:t>Abstract</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Introduction</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Flow Diagram</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Literature survey</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Implementation</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Proposed System</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Future Advancements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Conclusion</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Paper Publication Details</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Bibliography</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296260" y="281175"/>
            <a:ext cx="65664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ABSTRACT</a:t>
            </a:r>
            <a:endParaRPr>
              <a:solidFill>
                <a:srgbClr val="FFFFFF"/>
              </a:solidFill>
            </a:endParaRPr>
          </a:p>
        </p:txBody>
      </p:sp>
      <p:sp>
        <p:nvSpPr>
          <p:cNvPr id="83" name="Google Shape;83;p16"/>
          <p:cNvSpPr txBox="1"/>
          <p:nvPr>
            <p:ph idx="1" type="body"/>
          </p:nvPr>
        </p:nvSpPr>
        <p:spPr>
          <a:xfrm>
            <a:off x="296251" y="1197400"/>
            <a:ext cx="6136500" cy="3511200"/>
          </a:xfrm>
          <a:prstGeom prst="rect">
            <a:avLst/>
          </a:prstGeom>
        </p:spPr>
        <p:txBody>
          <a:bodyPr anchorCtr="0" anchor="t" bIns="45700" lIns="91425" spcFirstLastPara="1" rIns="91425" wrap="square" tIns="45700">
            <a:noAutofit/>
          </a:bodyPr>
          <a:lstStyle/>
          <a:p>
            <a:pPr indent="0" lvl="0" marL="0" rtl="0" algn="just">
              <a:spcBef>
                <a:spcPts val="560"/>
              </a:spcBef>
              <a:spcAft>
                <a:spcPts val="0"/>
              </a:spcAft>
              <a:buNone/>
            </a:pPr>
            <a:r>
              <a:rPr lang="en" sz="1400">
                <a:solidFill>
                  <a:srgbClr val="FFFFFF"/>
                </a:solidFill>
              </a:rPr>
              <a:t>In the recent years of health care development, we witness huge amounts of data flow to track few parameters of a person and alert the guardian in case of any emergency of the patient. This establishes a need for a single platform where users can monitor the data on a real time basis. This paper talks about health monitoring systems which allow patients to be monitored without having a need to visit the doctor which can be implemented with market sensors. The module gives the necessary opportunity for all day service for the patients which can be recorded by the doctor and can receive a notification in any case of emergency. This platform forms a great use when a patient is under frequent checkup or under home care for a long period of time.</a:t>
            </a:r>
            <a:endParaRPr sz="1400">
              <a:solidFill>
                <a:srgbClr val="FFFFFF"/>
              </a:solidFill>
            </a:endParaRPr>
          </a:p>
          <a:p>
            <a:pPr indent="0" lvl="0" marL="0" rtl="0" algn="just">
              <a:spcBef>
                <a:spcPts val="1600"/>
              </a:spcBef>
              <a:spcAft>
                <a:spcPts val="1600"/>
              </a:spcAft>
              <a:buNone/>
            </a:pPr>
            <a:r>
              <a:t/>
            </a:r>
            <a:endParaRPr sz="1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296260" y="281175"/>
            <a:ext cx="65664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INTRODUCTION</a:t>
            </a:r>
            <a:endParaRPr>
              <a:solidFill>
                <a:srgbClr val="FFFFFF"/>
              </a:solidFill>
            </a:endParaRPr>
          </a:p>
        </p:txBody>
      </p:sp>
      <p:sp>
        <p:nvSpPr>
          <p:cNvPr id="89" name="Google Shape;89;p17"/>
          <p:cNvSpPr txBox="1"/>
          <p:nvPr>
            <p:ph idx="1" type="body"/>
          </p:nvPr>
        </p:nvSpPr>
        <p:spPr>
          <a:xfrm>
            <a:off x="296260" y="1197405"/>
            <a:ext cx="6566400" cy="3511200"/>
          </a:xfrm>
          <a:prstGeom prst="rect">
            <a:avLst/>
          </a:prstGeom>
        </p:spPr>
        <p:txBody>
          <a:bodyPr anchorCtr="0" anchor="t" bIns="45700" lIns="91425" spcFirstLastPara="1" rIns="91425" wrap="square" tIns="45700">
            <a:noAutofit/>
          </a:bodyPr>
          <a:lstStyle/>
          <a:p>
            <a:pPr indent="0" lvl="0" marL="457200" rtl="0" algn="l">
              <a:spcBef>
                <a:spcPts val="560"/>
              </a:spcBef>
              <a:spcAft>
                <a:spcPts val="0"/>
              </a:spcAft>
              <a:buNone/>
            </a:pPr>
            <a:r>
              <a:rPr lang="en" sz="1400">
                <a:solidFill>
                  <a:srgbClr val="FFFFFF"/>
                </a:solidFill>
              </a:rPr>
              <a:t>The growing network of devices connected to IOT are increasing every day. Most of these technologies are being used in developing healthcare effectively. In this paper we present various situations in which the Health monitoring system finds useful for the physician and the patients.</a:t>
            </a:r>
            <a:endParaRPr sz="1400">
              <a:solidFill>
                <a:srgbClr val="FFFFFF"/>
              </a:solidFill>
            </a:endParaRPr>
          </a:p>
          <a:p>
            <a:pPr indent="-317500" lvl="0" marL="457200" rtl="0" algn="l">
              <a:spcBef>
                <a:spcPts val="1600"/>
              </a:spcBef>
              <a:spcAft>
                <a:spcPts val="0"/>
              </a:spcAft>
              <a:buClr>
                <a:srgbClr val="FFFFFF"/>
              </a:buClr>
              <a:buSzPts val="1400"/>
              <a:buChar char="●"/>
            </a:pPr>
            <a:r>
              <a:rPr lang="en" sz="1400">
                <a:solidFill>
                  <a:srgbClr val="FFFFFF"/>
                </a:solidFill>
              </a:rPr>
              <a:t>Health monitoring system acts useful when during road accidents, where the patient can be monitored all the way to hospital.</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Patients who have to be monitored for a long period of term which causes a nurse to be expensive, and can adopt a health monitoring system.</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The module helps patients who live in distant areas which lack a hospital facility.</a:t>
            </a:r>
            <a:endParaRPr sz="1400">
              <a:solidFill>
                <a:srgbClr val="FFFFFF"/>
              </a:solidFill>
            </a:endParaRPr>
          </a:p>
          <a:p>
            <a:pPr indent="0" lvl="0" marL="1371600" rtl="0" algn="l">
              <a:spcBef>
                <a:spcPts val="1600"/>
              </a:spcBef>
              <a:spcAft>
                <a:spcPts val="0"/>
              </a:spcAft>
              <a:buNone/>
            </a:pPr>
            <a:r>
              <a:t/>
            </a:r>
            <a:endParaRPr sz="1200">
              <a:solidFill>
                <a:srgbClr val="FFFFFF"/>
              </a:solidFill>
            </a:endParaRPr>
          </a:p>
          <a:p>
            <a:pPr indent="0" lvl="0" marL="1371600" rtl="0" algn="l">
              <a:spcBef>
                <a:spcPts val="1600"/>
              </a:spcBef>
              <a:spcAft>
                <a:spcPts val="0"/>
              </a:spcAft>
              <a:buNone/>
            </a:pPr>
            <a:r>
              <a:t/>
            </a:r>
            <a:endParaRPr sz="1200">
              <a:solidFill>
                <a:srgbClr val="FFFFFF"/>
              </a:solidFill>
            </a:endParaRPr>
          </a:p>
          <a:p>
            <a:pPr indent="0" lvl="0" marL="914400" rtl="0" algn="l">
              <a:spcBef>
                <a:spcPts val="1600"/>
              </a:spcBef>
              <a:spcAft>
                <a:spcPts val="0"/>
              </a:spcAft>
              <a:buNone/>
            </a:pPr>
            <a:r>
              <a:t/>
            </a:r>
            <a:endParaRPr sz="1200">
              <a:solidFill>
                <a:srgbClr val="FFFFFF"/>
              </a:solidFill>
            </a:endParaRPr>
          </a:p>
          <a:p>
            <a:pPr indent="0" lvl="0" marL="457200" rtl="0" algn="l">
              <a:spcBef>
                <a:spcPts val="1600"/>
              </a:spcBef>
              <a:spcAft>
                <a:spcPts val="1600"/>
              </a:spcAft>
              <a:buNone/>
            </a:pPr>
            <a:r>
              <a:t/>
            </a:r>
            <a:endParaRPr sz="1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296260" y="281175"/>
            <a:ext cx="65664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FLOW DIAGRAM</a:t>
            </a:r>
            <a:endParaRPr>
              <a:solidFill>
                <a:srgbClr val="FFFFFF"/>
              </a:solidFill>
            </a:endParaRPr>
          </a:p>
        </p:txBody>
      </p:sp>
      <p:pic>
        <p:nvPicPr>
          <p:cNvPr id="95" name="Google Shape;95;p18"/>
          <p:cNvPicPr preferRelativeResize="0"/>
          <p:nvPr/>
        </p:nvPicPr>
        <p:blipFill>
          <a:blip r:embed="rId3">
            <a:alphaModFix/>
          </a:blip>
          <a:stretch>
            <a:fillRect/>
          </a:stretch>
        </p:blipFill>
        <p:spPr>
          <a:xfrm>
            <a:off x="790350" y="1006575"/>
            <a:ext cx="5295040" cy="383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296260" y="281175"/>
            <a:ext cx="65664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LITERATURE SURVEY</a:t>
            </a:r>
            <a:endParaRPr>
              <a:solidFill>
                <a:srgbClr val="FFFFFF"/>
              </a:solidFill>
            </a:endParaRPr>
          </a:p>
        </p:txBody>
      </p:sp>
      <p:sp>
        <p:nvSpPr>
          <p:cNvPr id="101" name="Google Shape;101;p19"/>
          <p:cNvSpPr txBox="1"/>
          <p:nvPr>
            <p:ph idx="1" type="body"/>
          </p:nvPr>
        </p:nvSpPr>
        <p:spPr>
          <a:xfrm>
            <a:off x="296260" y="1197405"/>
            <a:ext cx="6566400" cy="3511200"/>
          </a:xfrm>
          <a:prstGeom prst="rect">
            <a:avLst/>
          </a:prstGeom>
        </p:spPr>
        <p:txBody>
          <a:bodyPr anchorCtr="0" anchor="t" bIns="45700" lIns="91425" spcFirstLastPara="1" rIns="91425" wrap="square" tIns="45700">
            <a:noAutofit/>
          </a:bodyPr>
          <a:lstStyle/>
          <a:p>
            <a:pPr indent="-317500" lvl="0" marL="457200" rtl="0" algn="l">
              <a:spcBef>
                <a:spcPts val="560"/>
              </a:spcBef>
              <a:spcAft>
                <a:spcPts val="0"/>
              </a:spcAft>
              <a:buClr>
                <a:srgbClr val="FFFFFF"/>
              </a:buClr>
              <a:buSzPts val="1400"/>
              <a:buChar char="●"/>
            </a:pPr>
            <a:r>
              <a:rPr lang="en" sz="1400">
                <a:solidFill>
                  <a:srgbClr val="FFFFFF"/>
                </a:solidFill>
              </a:rPr>
              <a:t>Jorge Gomez: Developed a personal health diagnosis based on the symptoms of the patient. A huge amount of collected data is used to analyse the disease and risk of the patients. Franca discussed that the innovations of the new generation systems are the development of continuous monitoring features for the patient and the improvement of workflows and productivity of medical personal.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Giovanni Baldus : developed an approach to maintain health care data of a patient collected in different geographic locations. The data is available to doctors, hospitals, laboratories etc., to check the medical history of the patients.intelligent systems,which detect the disinfected articles and alerts the medical staff to wash hands after the contact with the disinfectant articles.</a:t>
            </a:r>
            <a:endParaRPr sz="1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296250" y="883950"/>
            <a:ext cx="6025200" cy="3824700"/>
          </a:xfrm>
          <a:prstGeom prst="rect">
            <a:avLst/>
          </a:prstGeom>
        </p:spPr>
        <p:txBody>
          <a:bodyPr anchorCtr="0" anchor="t" bIns="45700" lIns="91425" spcFirstLastPara="1" rIns="91425" wrap="square" tIns="45700">
            <a:noAutofit/>
          </a:bodyPr>
          <a:lstStyle/>
          <a:p>
            <a:pPr indent="-317500" lvl="0" marL="457200" rtl="0" algn="l">
              <a:spcBef>
                <a:spcPts val="560"/>
              </a:spcBef>
              <a:spcAft>
                <a:spcPts val="0"/>
              </a:spcAft>
              <a:buClr>
                <a:srgbClr val="FFFFFF"/>
              </a:buClr>
              <a:buSzPts val="1400"/>
              <a:buChar char="●"/>
            </a:pPr>
            <a:r>
              <a:rPr lang="en" sz="1400">
                <a:solidFill>
                  <a:srgbClr val="FFFFFF"/>
                </a:solidFill>
              </a:rPr>
              <a:t>Franca Delmastro :Data sensed and transmitted through the wireless devices are received in the local system that needs to support accessing of data in heterogeneous formats, can be useful in building real time applications and to be updated in the mobile application of the doctor as well as the user.</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Pioggia, IoT techniques can be used to promote healthcare in a better way. The health related information could be interacted with doctors who are in emergency.</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96260" y="281175"/>
            <a:ext cx="6566400" cy="72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solidFill>
                  <a:srgbClr val="FFFFFF"/>
                </a:solidFill>
              </a:rPr>
              <a:t>IMPLEMENTATION</a:t>
            </a:r>
            <a:endParaRPr>
              <a:solidFill>
                <a:srgbClr val="FFFFFF"/>
              </a:solidFill>
            </a:endParaRPr>
          </a:p>
        </p:txBody>
      </p:sp>
      <p:sp>
        <p:nvSpPr>
          <p:cNvPr id="112" name="Google Shape;112;p21"/>
          <p:cNvSpPr txBox="1"/>
          <p:nvPr>
            <p:ph idx="1" type="body"/>
          </p:nvPr>
        </p:nvSpPr>
        <p:spPr>
          <a:xfrm>
            <a:off x="296249" y="1197400"/>
            <a:ext cx="7146600" cy="3511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1400">
                <a:solidFill>
                  <a:srgbClr val="FFFFFF"/>
                </a:solidFill>
              </a:rPr>
              <a:t>The health monitoring system is classified into Data collection, Data monitoring and notification for t</a:t>
            </a:r>
            <a:r>
              <a:rPr lang="en" sz="1400">
                <a:solidFill>
                  <a:srgbClr val="FFFFFF"/>
                </a:solidFill>
              </a:rPr>
              <a:t>h</a:t>
            </a:r>
            <a:r>
              <a:rPr lang="en" sz="1400">
                <a:solidFill>
                  <a:srgbClr val="FFFFFF"/>
                </a:solidFill>
              </a:rPr>
              <a:t>e user to communicate.</a:t>
            </a:r>
            <a:endParaRPr sz="1400">
              <a:solidFill>
                <a:srgbClr val="FFFFFF"/>
              </a:solidFill>
            </a:endParaRPr>
          </a:p>
          <a:p>
            <a:pPr indent="-317500" lvl="0" marL="457200" rtl="0" algn="l">
              <a:spcBef>
                <a:spcPts val="1600"/>
              </a:spcBef>
              <a:spcAft>
                <a:spcPts val="0"/>
              </a:spcAft>
              <a:buClr>
                <a:srgbClr val="FFFFFF"/>
              </a:buClr>
              <a:buSzPts val="1400"/>
              <a:buChar char="●"/>
            </a:pPr>
            <a:r>
              <a:rPr lang="en" sz="1400">
                <a:solidFill>
                  <a:srgbClr val="FFFFFF"/>
                </a:solidFill>
              </a:rPr>
              <a:t>Biometric Data collection	</a:t>
            </a:r>
            <a:endParaRPr sz="1400">
              <a:solidFill>
                <a:srgbClr val="FFFFFF"/>
              </a:solidFill>
            </a:endParaRPr>
          </a:p>
          <a:p>
            <a:pPr indent="0" lvl="0" marL="914400" rtl="0" algn="l">
              <a:spcBef>
                <a:spcPts val="1600"/>
              </a:spcBef>
              <a:spcAft>
                <a:spcPts val="0"/>
              </a:spcAft>
              <a:buNone/>
            </a:pPr>
            <a:r>
              <a:rPr lang="en" sz="1400">
                <a:solidFill>
                  <a:srgbClr val="FFFFFF"/>
                </a:solidFill>
              </a:rPr>
              <a:t>Data can be collected by various sensors attaching to the patient's body shown in figure 1. The data can be collected by a microcontroller platform and mapped into patients data records. This initially can also map multiple sensors to the patients database. A sensor platform can be made use.</a:t>
            </a:r>
            <a:endParaRPr sz="1400">
              <a:solidFill>
                <a:srgbClr val="FFFFFF"/>
              </a:solidFill>
            </a:endParaRPr>
          </a:p>
          <a:p>
            <a:pPr indent="-317500" lvl="0" marL="457200" rtl="0" algn="l">
              <a:spcBef>
                <a:spcPts val="1600"/>
              </a:spcBef>
              <a:spcAft>
                <a:spcPts val="0"/>
              </a:spcAft>
              <a:buClr>
                <a:srgbClr val="FFFFFF"/>
              </a:buClr>
              <a:buSzPts val="1400"/>
              <a:buChar char="●"/>
            </a:pPr>
            <a:r>
              <a:rPr lang="en" sz="1400">
                <a:solidFill>
                  <a:srgbClr val="FFFFFF"/>
                </a:solidFill>
              </a:rPr>
              <a:t>Data processing</a:t>
            </a:r>
            <a:endParaRPr sz="1400">
              <a:solidFill>
                <a:srgbClr val="FFFFFF"/>
              </a:solidFill>
            </a:endParaRPr>
          </a:p>
          <a:p>
            <a:pPr indent="0" lvl="0" marL="457200" rtl="0" algn="l">
              <a:spcBef>
                <a:spcPts val="1600"/>
              </a:spcBef>
              <a:spcAft>
                <a:spcPts val="0"/>
              </a:spcAft>
              <a:buNone/>
            </a:pPr>
            <a:r>
              <a:rPr lang="en" sz="1400">
                <a:solidFill>
                  <a:srgbClr val="FFFFFF"/>
                </a:solidFill>
              </a:rPr>
              <a:t>A patient's body parameters can be monitored regularly and can be used to keep track of patients history and is updated onto the cloud.</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914400" rtl="0" algn="l">
              <a:spcBef>
                <a:spcPts val="1600"/>
              </a:spcBef>
              <a:spcAft>
                <a:spcPts val="0"/>
              </a:spcAft>
              <a:buNone/>
            </a:pPr>
            <a:r>
              <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296250" y="111423"/>
            <a:ext cx="6566400" cy="4597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sz="1400">
              <a:solidFill>
                <a:srgbClr val="FFFFFF"/>
              </a:solidFill>
            </a:endParaRPr>
          </a:p>
          <a:p>
            <a:pPr indent="0" lvl="0" marL="0" rtl="0" algn="l">
              <a:spcBef>
                <a:spcPts val="1600"/>
              </a:spcBef>
              <a:spcAft>
                <a:spcPts val="0"/>
              </a:spcAft>
              <a:buNone/>
            </a:pPr>
            <a:r>
              <a:t/>
            </a:r>
            <a:endParaRPr sz="1400">
              <a:solidFill>
                <a:srgbClr val="FFFFFF"/>
              </a:solidFill>
            </a:endParaRPr>
          </a:p>
          <a:p>
            <a:pPr indent="0" lvl="0" marL="0" rtl="0" algn="l">
              <a:spcBef>
                <a:spcPts val="1600"/>
              </a:spcBef>
              <a:spcAft>
                <a:spcPts val="0"/>
              </a:spcAft>
              <a:buNone/>
            </a:pPr>
            <a:r>
              <a:rPr lang="en" sz="1400">
                <a:solidFill>
                  <a:srgbClr val="FFFFFF"/>
                </a:solidFill>
              </a:rPr>
              <a:t>      		</a:t>
            </a:r>
            <a:endParaRPr sz="1400">
              <a:solidFill>
                <a:srgbClr val="FFFFFF"/>
              </a:solidFill>
            </a:endParaRPr>
          </a:p>
          <a:p>
            <a:pPr indent="0" lvl="0" marL="0" rtl="0" algn="l">
              <a:spcBef>
                <a:spcPts val="1600"/>
              </a:spcBef>
              <a:spcAft>
                <a:spcPts val="0"/>
              </a:spcAft>
              <a:buNone/>
            </a:pPr>
            <a:r>
              <a:t/>
            </a:r>
            <a:endParaRPr sz="1400">
              <a:solidFill>
                <a:srgbClr val="FFFFFF"/>
              </a:solidFill>
            </a:endParaRPr>
          </a:p>
          <a:p>
            <a:pPr indent="0" lvl="0" marL="0" rtl="0" algn="l">
              <a:spcBef>
                <a:spcPts val="1600"/>
              </a:spcBef>
              <a:spcAft>
                <a:spcPts val="0"/>
              </a:spcAft>
              <a:buNone/>
            </a:pPr>
            <a:r>
              <a:t/>
            </a:r>
            <a:endParaRPr sz="1200">
              <a:solidFill>
                <a:srgbClr val="FFFFFF"/>
              </a:solidFill>
            </a:endParaRPr>
          </a:p>
          <a:p>
            <a:pPr indent="0" lvl="0" marL="0" rtl="0" algn="l">
              <a:spcBef>
                <a:spcPts val="1600"/>
              </a:spcBef>
              <a:spcAft>
                <a:spcPts val="0"/>
              </a:spcAft>
              <a:buNone/>
            </a:pPr>
            <a:r>
              <a:rPr lang="en" sz="1200">
                <a:solidFill>
                  <a:srgbClr val="FFFFFF"/>
                </a:solidFill>
              </a:rPr>
              <a:t>            SENSOR PLATFORM			                        Figure 1. DATA ACQUISITION</a:t>
            </a:r>
            <a:endParaRPr sz="1200">
              <a:solidFill>
                <a:srgbClr val="FFFFFF"/>
              </a:solidFill>
            </a:endParaRPr>
          </a:p>
          <a:p>
            <a:pPr indent="-317500" lvl="0" marL="457200" rtl="0" algn="l">
              <a:spcBef>
                <a:spcPts val="1600"/>
              </a:spcBef>
              <a:spcAft>
                <a:spcPts val="0"/>
              </a:spcAft>
              <a:buClr>
                <a:srgbClr val="FFFFFF"/>
              </a:buClr>
              <a:buSzPts val="1400"/>
              <a:buChar char="●"/>
            </a:pPr>
            <a:r>
              <a:rPr lang="en" sz="1400">
                <a:solidFill>
                  <a:srgbClr val="FFFFFF"/>
                </a:solidFill>
              </a:rPr>
              <a:t>User Interface</a:t>
            </a:r>
            <a:endParaRPr sz="1400">
              <a:solidFill>
                <a:srgbClr val="FFFFFF"/>
              </a:solidFill>
            </a:endParaRPr>
          </a:p>
          <a:p>
            <a:pPr indent="0" lvl="0" marL="457200" rtl="0" algn="l">
              <a:spcBef>
                <a:spcPts val="1600"/>
              </a:spcBef>
              <a:spcAft>
                <a:spcPts val="0"/>
              </a:spcAft>
              <a:buNone/>
            </a:pPr>
            <a:r>
              <a:rPr lang="en" sz="1400">
                <a:solidFill>
                  <a:srgbClr val="FFFFFF"/>
                </a:solidFill>
              </a:rPr>
              <a:t>The purpose of the user interface is to determine the </a:t>
            </a:r>
            <a:r>
              <a:rPr lang="en" sz="1400">
                <a:solidFill>
                  <a:srgbClr val="FFFFFF"/>
                </a:solidFill>
              </a:rPr>
              <a:t>pa</a:t>
            </a:r>
            <a:r>
              <a:rPr lang="en" sz="1400">
                <a:solidFill>
                  <a:srgbClr val="FFFFFF"/>
                </a:solidFill>
              </a:rPr>
              <a:t>rameters of the patient's body and notify the caretaker in an emergency case to be handled. This of</a:t>
            </a:r>
            <a:r>
              <a:rPr lang="en" sz="1400">
                <a:solidFill>
                  <a:srgbClr val="FFFFFF"/>
                </a:solidFill>
              </a:rPr>
              <a:t>te</a:t>
            </a:r>
            <a:r>
              <a:rPr lang="en" sz="1400">
                <a:solidFill>
                  <a:srgbClr val="FFFFFF"/>
                </a:solidFill>
              </a:rPr>
              <a:t>n consists of a mobile application or PC application with a navigational display.</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0"/>
              </a:spcAft>
              <a:buNone/>
            </a:pPr>
            <a:r>
              <a:t/>
            </a:r>
            <a:endParaRPr sz="1400">
              <a:solidFill>
                <a:srgbClr val="FFFFFF"/>
              </a:solidFill>
            </a:endParaRPr>
          </a:p>
          <a:p>
            <a:pPr indent="0" lvl="0" marL="457200" rtl="0" algn="l">
              <a:spcBef>
                <a:spcPts val="1600"/>
              </a:spcBef>
              <a:spcAft>
                <a:spcPts val="1600"/>
              </a:spcAft>
              <a:buNone/>
            </a:pPr>
            <a:r>
              <a:t/>
            </a:r>
            <a:endParaRPr sz="1400">
              <a:solidFill>
                <a:srgbClr val="FFFFFF"/>
              </a:solidFill>
            </a:endParaRPr>
          </a:p>
        </p:txBody>
      </p:sp>
      <p:pic>
        <p:nvPicPr>
          <p:cNvPr id="118" name="Google Shape;118;p22"/>
          <p:cNvPicPr preferRelativeResize="0"/>
          <p:nvPr/>
        </p:nvPicPr>
        <p:blipFill>
          <a:blip r:embed="rId3">
            <a:alphaModFix/>
          </a:blip>
          <a:stretch>
            <a:fillRect/>
          </a:stretch>
        </p:blipFill>
        <p:spPr>
          <a:xfrm>
            <a:off x="4572000" y="308350"/>
            <a:ext cx="1976550" cy="1976550"/>
          </a:xfrm>
          <a:prstGeom prst="rect">
            <a:avLst/>
          </a:prstGeom>
          <a:noFill/>
          <a:ln>
            <a:noFill/>
          </a:ln>
        </p:spPr>
      </p:pic>
      <p:pic>
        <p:nvPicPr>
          <p:cNvPr id="119" name="Google Shape;119;p22"/>
          <p:cNvPicPr preferRelativeResize="0"/>
          <p:nvPr/>
        </p:nvPicPr>
        <p:blipFill>
          <a:blip r:embed="rId4">
            <a:alphaModFix/>
          </a:blip>
          <a:stretch>
            <a:fillRect/>
          </a:stretch>
        </p:blipFill>
        <p:spPr>
          <a:xfrm>
            <a:off x="849700" y="405501"/>
            <a:ext cx="1976551" cy="197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