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charts/style2.xml" ContentType="application/vnd.ms-office.chart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charts/colors4.xml" ContentType="application/vnd.ms-office.chartcolorstyle+xml"/>
  <Override PartName="/ppt/charts/colors5.xml" ContentType="application/vnd.ms-office.chartcolor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charts/colors3.xml" ContentType="application/vnd.ms-office.chartcolorstyl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5.xml" ContentType="application/vnd.ms-office.chart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charts/style3.xml" ContentType="application/vnd.ms-office.chartstyle+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sldIdLst>
    <p:sldId id="257" r:id="rId5"/>
    <p:sldId id="258" r:id="rId6"/>
    <p:sldId id="260" r:id="rId7"/>
    <p:sldId id="261" r:id="rId8"/>
    <p:sldId id="262" r:id="rId9"/>
    <p:sldId id="265" r:id="rId10"/>
    <p:sldId id="267"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1"/>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B97D6-0105-4C42-8BCE-AD452571165C}" v="12" dt="2021-03-22T16:43:06.506"/>
  </p1510:revLst>
</p1510:revInfo>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14" autoAdjust="0"/>
  </p:normalViewPr>
  <p:slideViewPr>
    <p:cSldViewPr snapToGrid="0">
      <p:cViewPr varScale="1">
        <p:scale>
          <a:sx n="93" d="100"/>
          <a:sy n="93" d="100"/>
        </p:scale>
        <p:origin x="-270"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spPr>
              <a:solidFill>
                <a:schemeClr val="tx2"/>
              </a:solidFill>
              <a:ln>
                <a:noFill/>
              </a:ln>
              <a:effectLst/>
            </c:spPr>
            <c:extLst xmlns:c16r2="http://schemas.microsoft.com/office/drawing/2015/06/chart">
              <c:ext xmlns:c16="http://schemas.microsoft.com/office/drawing/2014/chart" uri="{C3380CC4-5D6E-409C-BE32-E72D297353CC}">
                <c16:uniqueId val="{00000001-B2C9-4B02-8C25-6B39A2675E77}"/>
              </c:ext>
            </c:extLst>
          </c:dPt>
          <c:dPt>
            <c:idx val="1"/>
            <c:spPr>
              <a:solidFill>
                <a:schemeClr val="bg2"/>
              </a:solidFill>
              <a:ln>
                <a:noFill/>
              </a:ln>
              <a:effectLst/>
            </c:spPr>
            <c:extLst xmlns:c16r2="http://schemas.microsoft.com/office/drawing/2015/06/chart">
              <c:ext xmlns:c16="http://schemas.microsoft.com/office/drawing/2014/chart" uri="{C3380CC4-5D6E-409C-BE32-E72D297353CC}">
                <c16:uniqueId val="{00000003-B2C9-4B02-8C25-6B39A2675E77}"/>
              </c:ext>
            </c:extLst>
          </c:dPt>
          <c:cat>
            <c:strRef>
              <c:f>Sheet1!$A$2:$A$3</c:f>
              <c:strCache>
                <c:ptCount val="2"/>
                <c:pt idx="0">
                  <c:v>1st Qtr</c:v>
                </c:pt>
                <c:pt idx="1">
                  <c:v>2nd Qtr</c:v>
                </c:pt>
              </c:strCache>
            </c:strRef>
          </c:cat>
          <c:val>
            <c:numRef>
              <c:f>Sheet1!$B$2:$B$3</c:f>
              <c:numCache>
                <c:formatCode>General</c:formatCode>
                <c:ptCount val="2"/>
                <c:pt idx="0">
                  <c:v>79</c:v>
                </c:pt>
                <c:pt idx="1">
                  <c:v>21</c:v>
                </c:pt>
              </c:numCache>
            </c:numRef>
          </c:val>
          <c:extLst xmlns:c16r2="http://schemas.microsoft.com/office/drawing/2015/06/chart">
            <c:ext xmlns:c16="http://schemas.microsoft.com/office/drawing/2014/chart" uri="{C3380CC4-5D6E-409C-BE32-E72D297353CC}">
              <c16:uniqueId val="{00000004-B2C9-4B02-8C25-6B39A2675E77}"/>
            </c:ext>
          </c:extLst>
        </c:ser>
        <c:dLbls/>
        <c:firstSliceAng val="0"/>
        <c:holeSize val="60"/>
      </c:doughnutChart>
      <c:spPr>
        <a:noFill/>
        <a:ln>
          <a:noFill/>
        </a:ln>
        <a:effectLst/>
      </c:spPr>
    </c:plotArea>
    <c:plotVisOnly val="1"/>
    <c:dispBlanksAs val="zero"/>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spPr>
              <a:solidFill>
                <a:schemeClr val="tx2"/>
              </a:solidFill>
              <a:ln>
                <a:noFill/>
              </a:ln>
              <a:effectLst/>
            </c:spPr>
            <c:extLst xmlns:c16r2="http://schemas.microsoft.com/office/drawing/2015/06/chart">
              <c:ext xmlns:c16="http://schemas.microsoft.com/office/drawing/2014/chart" uri="{C3380CC4-5D6E-409C-BE32-E72D297353CC}">
                <c16:uniqueId val="{00000001-15C2-4C27-AED2-08C11C110A8B}"/>
              </c:ext>
            </c:extLst>
          </c:dPt>
          <c:dPt>
            <c:idx val="1"/>
            <c:spPr>
              <a:solidFill>
                <a:schemeClr val="bg2"/>
              </a:solidFill>
              <a:ln>
                <a:noFill/>
              </a:ln>
              <a:effectLst/>
            </c:spPr>
            <c:extLst xmlns:c16r2="http://schemas.microsoft.com/office/drawing/2015/06/chart">
              <c:ext xmlns:c16="http://schemas.microsoft.com/office/drawing/2014/chart" uri="{C3380CC4-5D6E-409C-BE32-E72D297353CC}">
                <c16:uniqueId val="{00000003-15C2-4C27-AED2-08C11C110A8B}"/>
              </c:ext>
            </c:extLst>
          </c:dPt>
          <c:cat>
            <c:strRef>
              <c:f>Sheet1!$A$2:$A$3</c:f>
              <c:strCache>
                <c:ptCount val="2"/>
                <c:pt idx="0">
                  <c:v>1st Qtr</c:v>
                </c:pt>
                <c:pt idx="1">
                  <c:v>2nd Qtr</c:v>
                </c:pt>
              </c:strCache>
            </c:strRef>
          </c:cat>
          <c:val>
            <c:numRef>
              <c:f>Sheet1!$B$2:$B$3</c:f>
              <c:numCache>
                <c:formatCode>General</c:formatCode>
                <c:ptCount val="2"/>
                <c:pt idx="0">
                  <c:v>64</c:v>
                </c:pt>
                <c:pt idx="1">
                  <c:v>36</c:v>
                </c:pt>
              </c:numCache>
            </c:numRef>
          </c:val>
          <c:extLst xmlns:c16r2="http://schemas.microsoft.com/office/drawing/2015/06/chart">
            <c:ext xmlns:c16="http://schemas.microsoft.com/office/drawing/2014/chart" uri="{C3380CC4-5D6E-409C-BE32-E72D297353CC}">
              <c16:uniqueId val="{00000004-15C2-4C27-AED2-08C11C110A8B}"/>
            </c:ext>
          </c:extLst>
        </c:ser>
        <c:dLbls/>
        <c:firstSliceAng val="0"/>
        <c:holeSize val="60"/>
      </c:doughnutChart>
      <c:spPr>
        <a:noFill/>
        <a:ln>
          <a:noFill/>
        </a:ln>
        <a:effectLst/>
      </c:spPr>
    </c:plotArea>
    <c:plotVisOnly val="1"/>
    <c:dispBlanksAs val="zero"/>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spPr>
              <a:solidFill>
                <a:schemeClr val="tx2"/>
              </a:solidFill>
              <a:ln>
                <a:noFill/>
              </a:ln>
              <a:effectLst/>
            </c:spPr>
            <c:extLst xmlns:c16r2="http://schemas.microsoft.com/office/drawing/2015/06/chart">
              <c:ext xmlns:c16="http://schemas.microsoft.com/office/drawing/2014/chart" uri="{C3380CC4-5D6E-409C-BE32-E72D297353CC}">
                <c16:uniqueId val="{00000001-2907-45B8-ABF2-E8CD4FAD8E80}"/>
              </c:ext>
            </c:extLst>
          </c:dPt>
          <c:dPt>
            <c:idx val="1"/>
            <c:spPr>
              <a:solidFill>
                <a:schemeClr val="bg2"/>
              </a:solidFill>
              <a:ln>
                <a:noFill/>
              </a:ln>
              <a:effectLst/>
            </c:spPr>
            <c:extLst xmlns:c16r2="http://schemas.microsoft.com/office/drawing/2015/06/chart">
              <c:ext xmlns:c16="http://schemas.microsoft.com/office/drawing/2014/chart" uri="{C3380CC4-5D6E-409C-BE32-E72D297353CC}">
                <c16:uniqueId val="{00000003-2907-45B8-ABF2-E8CD4FAD8E80}"/>
              </c:ext>
            </c:extLst>
          </c:dPt>
          <c:cat>
            <c:strRef>
              <c:f>Sheet1!$A$2:$A$3</c:f>
              <c:strCache>
                <c:ptCount val="2"/>
                <c:pt idx="0">
                  <c:v>1st Qtr</c:v>
                </c:pt>
                <c:pt idx="1">
                  <c:v>2nd Qtr</c:v>
                </c:pt>
              </c:strCache>
            </c:strRef>
          </c:cat>
          <c:val>
            <c:numRef>
              <c:f>Sheet1!$B$2:$B$3</c:f>
              <c:numCache>
                <c:formatCode>General</c:formatCode>
                <c:ptCount val="2"/>
                <c:pt idx="0">
                  <c:v>71</c:v>
                </c:pt>
                <c:pt idx="1">
                  <c:v>29</c:v>
                </c:pt>
              </c:numCache>
            </c:numRef>
          </c:val>
          <c:extLst xmlns:c16r2="http://schemas.microsoft.com/office/drawing/2015/06/chart">
            <c:ext xmlns:c16="http://schemas.microsoft.com/office/drawing/2014/chart" uri="{C3380CC4-5D6E-409C-BE32-E72D297353CC}">
              <c16:uniqueId val="{00000004-2907-45B8-ABF2-E8CD4FAD8E80}"/>
            </c:ext>
          </c:extLst>
        </c:ser>
        <c:dLbls/>
        <c:firstSliceAng val="0"/>
        <c:holeSize val="60"/>
      </c:doughnutChart>
      <c:spPr>
        <a:noFill/>
        <a:ln>
          <a:noFill/>
        </a:ln>
        <a:effectLst/>
      </c:spPr>
    </c:plotArea>
    <c:plotVisOnly val="1"/>
    <c:dispBlanksAs val="zero"/>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spPr>
              <a:solidFill>
                <a:schemeClr val="tx2"/>
              </a:solidFill>
              <a:ln>
                <a:noFill/>
              </a:ln>
              <a:effectLst/>
            </c:spPr>
            <c:extLst xmlns:c16r2="http://schemas.microsoft.com/office/drawing/2015/06/chart">
              <c:ext xmlns:c16="http://schemas.microsoft.com/office/drawing/2014/chart" uri="{C3380CC4-5D6E-409C-BE32-E72D297353CC}">
                <c16:uniqueId val="{00000001-B3C0-48ED-B9A0-A2BAA488BC49}"/>
              </c:ext>
            </c:extLst>
          </c:dPt>
          <c:dPt>
            <c:idx val="1"/>
            <c:spPr>
              <a:solidFill>
                <a:schemeClr val="bg2"/>
              </a:solidFill>
              <a:ln>
                <a:noFill/>
              </a:ln>
              <a:effectLst/>
            </c:spPr>
            <c:extLst xmlns:c16r2="http://schemas.microsoft.com/office/drawing/2015/06/chart">
              <c:ext xmlns:c16="http://schemas.microsoft.com/office/drawing/2014/chart" uri="{C3380CC4-5D6E-409C-BE32-E72D297353CC}">
                <c16:uniqueId val="{00000003-B3C0-48ED-B9A0-A2BAA488BC49}"/>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xmlns:c16r2="http://schemas.microsoft.com/office/drawing/2015/06/chart">
            <c:ext xmlns:c16="http://schemas.microsoft.com/office/drawing/2014/chart" uri="{C3380CC4-5D6E-409C-BE32-E72D297353CC}">
              <c16:uniqueId val="{00000004-B3C0-48ED-B9A0-A2BAA488BC49}"/>
            </c:ext>
          </c:extLst>
        </c:ser>
        <c:dLbls/>
        <c:firstSliceAng val="0"/>
        <c:holeSize val="60"/>
      </c:doughnutChart>
      <c:spPr>
        <a:noFill/>
        <a:ln>
          <a:noFill/>
        </a:ln>
        <a:effectLst/>
      </c:spPr>
    </c:plotArea>
    <c:plotVisOnly val="1"/>
    <c:dispBlanksAs val="zero"/>
  </c:chart>
  <c:spPr>
    <a:noFill/>
    <a:ln>
      <a:noFill/>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0048286026891882"/>
          <c:y val="0.16745317677068747"/>
          <c:w val="0.84209836243455638"/>
          <c:h val="0.68856880114972807"/>
        </c:manualLayout>
      </c:layout>
      <c:doughnutChart>
        <c:varyColors val="1"/>
        <c:ser>
          <c:idx val="0"/>
          <c:order val="0"/>
          <c:tx>
            <c:strRef>
              <c:f>Sheet1!$B$1</c:f>
              <c:strCache>
                <c:ptCount val="1"/>
                <c:pt idx="0">
                  <c:v>Sales</c:v>
                </c:pt>
              </c:strCache>
            </c:strRef>
          </c:tx>
          <c:spPr>
            <a:solidFill>
              <a:schemeClr val="tx2"/>
            </a:solidFill>
            <a:effectLst/>
          </c:spPr>
          <c:explosion val="5"/>
          <c:dPt>
            <c:idx val="0"/>
            <c:spPr>
              <a:solidFill>
                <a:schemeClr val="tx2"/>
              </a:solidFill>
              <a:ln>
                <a:noFill/>
              </a:ln>
              <a:effectLst/>
            </c:spPr>
            <c:extLst xmlns:c16r2="http://schemas.microsoft.com/office/drawing/2015/06/chart">
              <c:ext xmlns:c16="http://schemas.microsoft.com/office/drawing/2014/chart" uri="{C3380CC4-5D6E-409C-BE32-E72D297353CC}">
                <c16:uniqueId val="{00000001-5658-4422-989A-7FF1D6218BF3}"/>
              </c:ext>
            </c:extLst>
          </c:dPt>
          <c:dPt>
            <c:idx val="1"/>
            <c:spPr>
              <a:solidFill>
                <a:schemeClr val="bg2"/>
              </a:solidFill>
              <a:ln>
                <a:noFill/>
              </a:ln>
              <a:effectLst/>
            </c:spPr>
            <c:extLst xmlns:c16r2="http://schemas.microsoft.com/office/drawing/2015/06/chart">
              <c:ext xmlns:c16="http://schemas.microsoft.com/office/drawing/2014/chart" uri="{C3380CC4-5D6E-409C-BE32-E72D297353CC}">
                <c16:uniqueId val="{00000003-5658-4422-989A-7FF1D6218BF3}"/>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xmlns:c16r2="http://schemas.microsoft.com/office/drawing/2015/06/chart">
            <c:ext xmlns:c16="http://schemas.microsoft.com/office/drawing/2014/chart" uri="{C3380CC4-5D6E-409C-BE32-E72D297353CC}">
              <c16:uniqueId val="{00000004-5658-4422-989A-7FF1D6218BF3}"/>
            </c:ext>
          </c:extLst>
        </c:ser>
        <c:dLbls/>
        <c:firstSliceAng val="0"/>
        <c:holeSize val="60"/>
      </c:doughnutChart>
      <c:spPr>
        <a:noFill/>
        <a:ln>
          <a:noFill/>
        </a:ln>
        <a:effectLst/>
      </c:spPr>
    </c:plotArea>
    <c:plotVisOnly val="1"/>
    <c:dispBlanksAs val="zero"/>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pPr/>
              <a:t>5/11/2021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pPr/>
              <a:t>‹#›</a:t>
            </a:fld>
            <a:endParaRPr lang="en-US" dirty="0"/>
          </a:p>
        </p:txBody>
      </p:sp>
    </p:spTree>
    <p:extLst>
      <p:ext uri="{BB962C8B-B14F-4D97-AF65-F5344CB8AC3E}">
        <p14:creationId xmlns:p14="http://schemas.microsoft.com/office/powerpoint/2010/main" xmlns=""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xmlns=""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xmlns=""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xmlns=""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xmlns=""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xmlns=""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xmlns=""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xmlns=""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xmlns=""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xmlns=""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xmlns=""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xmlns=""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xmlns=""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xmlns=""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xmlns=""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xmlns=""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xmlns=""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xmlns=""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xmlns=""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xmlns=""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xmlns=""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xmlns=""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xmlns=""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xmlns=""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xmlns=""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xmlns=""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xmlns=""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xmlns=""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xmlns=""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xmlns=""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xmlns=""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xmlns=""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xmlns=""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xmlns=""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xmlns=""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xmlns=""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xmlns=""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xmlns=""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xmlns=""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xmlns=""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xmlns=""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xmlns=""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xmlns=""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xmlns=""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xmlns=""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xmlns=""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xmlns=""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F76D43D-0DDD-4BAD-8213-BDBF75C30A0C}"/>
              </a:ext>
              <a:ext uri="{C183D7F6-B498-43B3-948B-1728B52AA6E4}">
                <adec:decorative xmlns:adec="http://schemas.microsoft.com/office/drawing/2017/decorative" xmlns=""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xmlns=""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xmlns=""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xmlns=""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xmlns=""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xmlns=""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xmlns=""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xmlns=""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xmlns=""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xmlns=""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xmlns=""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xmlns=""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xmlns=""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xmlns=""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xmlns=""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xmlns=""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xmlns=""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xmlns=""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xmlns=""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xmlns=""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xmlns=""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xmlns=""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xmlns=""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xmlns=""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xmlns=""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xmlns=""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xmlns=""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mailto:20bcs4614@cuchd.in" TargetMode="External"/><Relationship Id="rId2" Type="http://schemas.openxmlformats.org/officeDocument/2006/relationships/image" Target="../media/image8.jpeg"/><Relationship Id="rId1" Type="http://schemas.openxmlformats.org/officeDocument/2006/relationships/slideLayout" Target="../slideLayouts/slideLayout13.xml"/><Relationship Id="rId5" Type="http://schemas.openxmlformats.org/officeDocument/2006/relationships/hyperlink" Target="mailto:20bcs4635@cuchd.in" TargetMode="External"/><Relationship Id="rId4" Type="http://schemas.openxmlformats.org/officeDocument/2006/relationships/hyperlink" Target="mailto:20bcs4619@cuchd.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xmlns=""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xmlns=""/>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xmlns="" id="{B8D8E648-93B0-47FF-A306-492EFF7FC499}"/>
              </a:ext>
            </a:extLst>
          </p:cNvPr>
          <p:cNvSpPr>
            <a:spLocks noGrp="1"/>
          </p:cNvSpPr>
          <p:nvPr>
            <p:ph type="ctrTitle"/>
          </p:nvPr>
        </p:nvSpPr>
        <p:spPr/>
        <p:txBody>
          <a:bodyPr/>
          <a:lstStyle/>
          <a:p>
            <a:pPr>
              <a:lnSpc>
                <a:spcPct val="110000"/>
              </a:lnSpc>
            </a:pPr>
            <a:r>
              <a:rPr lang="en-US" dirty="0"/>
              <a:t>Mr. Wellness- “ Your Health Monitor ”. </a:t>
            </a:r>
          </a:p>
        </p:txBody>
      </p:sp>
      <p:sp>
        <p:nvSpPr>
          <p:cNvPr id="4" name="Subtitle 3">
            <a:extLst>
              <a:ext uri="{FF2B5EF4-FFF2-40B4-BE49-F238E27FC236}">
                <a16:creationId xmlns:a16="http://schemas.microsoft.com/office/drawing/2014/main" xmlns="" id="{64857D70-F12B-4E1B-99F8-92DAD4349846}"/>
              </a:ext>
            </a:extLst>
          </p:cNvPr>
          <p:cNvSpPr>
            <a:spLocks noGrp="1"/>
          </p:cNvSpPr>
          <p:nvPr>
            <p:ph type="subTitle" idx="1"/>
          </p:nvPr>
        </p:nvSpPr>
        <p:spPr>
          <a:xfrm>
            <a:off x="3599999" y="4276447"/>
            <a:ext cx="3492000" cy="620016"/>
          </a:xfrm>
          <a:gradFill>
            <a:gsLst>
              <a:gs pos="8000">
                <a:schemeClr val="tx2"/>
              </a:gs>
              <a:gs pos="100000">
                <a:schemeClr val="accent2"/>
              </a:gs>
            </a:gsLst>
            <a:lin ang="14400000" scaled="0"/>
          </a:gradFill>
        </p:spPr>
        <p:txBody>
          <a:bodyPr/>
          <a:lstStyle/>
          <a:p>
            <a:r>
              <a:rPr lang="en-US" dirty="0"/>
              <a:t>Group Project</a:t>
            </a:r>
          </a:p>
        </p:txBody>
      </p:sp>
      <p:sp>
        <p:nvSpPr>
          <p:cNvPr id="5" name="object 7" descr="Beige rectangle">
            <a:extLst>
              <a:ext uri="{FF2B5EF4-FFF2-40B4-BE49-F238E27FC236}">
                <a16:creationId xmlns:a16="http://schemas.microsoft.com/office/drawing/2014/main" xmlns=""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xmlns="" id="{DA136CB0-4ED9-43FA-81D5-6D3225795A7D}"/>
              </a:ext>
              <a:ext uri="{C183D7F6-B498-43B3-948B-1728B52AA6E4}">
                <adec:decorative xmlns:adec="http://schemas.microsoft.com/office/drawing/2017/decorative" xmlns=""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85059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xmlns=""/>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564128"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1147343" y="2731934"/>
            <a:ext cx="6891757" cy="3973666"/>
          </a:xfrm>
          <a:gradFill>
            <a:gsLst>
              <a:gs pos="0">
                <a:schemeClr val="tx2"/>
              </a:gs>
              <a:gs pos="100000">
                <a:schemeClr val="accent2"/>
              </a:gs>
            </a:gsLst>
            <a:lin ang="14400000" scaled="0"/>
          </a:gradFill>
        </p:spPr>
        <p:txBody>
          <a:bodyPr/>
          <a:lstStyle/>
          <a:p>
            <a:r>
              <a:rPr lang="en-US" sz="2400" b="1" dirty="0"/>
              <a:t>GROUP NO. 6</a:t>
            </a:r>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2870207" y="3129954"/>
            <a:ext cx="4585966" cy="1008000"/>
          </a:xfrm>
        </p:spPr>
        <p:txBody>
          <a:bodyPr/>
          <a:lstStyle/>
          <a:p>
            <a:r>
              <a:rPr lang="en-US" dirty="0"/>
              <a:t>ABOUT US</a:t>
            </a:r>
          </a:p>
        </p:txBody>
      </p:sp>
      <p:sp>
        <p:nvSpPr>
          <p:cNvPr id="9" name="object 7" descr="Beige rectangle">
            <a:extLst>
              <a:ext uri="{FF2B5EF4-FFF2-40B4-BE49-F238E27FC236}">
                <a16:creationId xmlns:a16="http://schemas.microsoft.com/office/drawing/2014/main" xmlns=""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xmlns="" id="{C3FC51DE-D10A-4DE8-A7E3-22FA2E4FC194}"/>
              </a:ext>
              <a:ext uri="{C183D7F6-B498-43B3-948B-1728B52AA6E4}">
                <adec:decorative xmlns:adec="http://schemas.microsoft.com/office/drawing/2017/decorative" xmlns="" val="1"/>
              </a:ext>
            </a:extLst>
          </p:cNvPr>
          <p:cNvSpPr/>
          <p:nvPr/>
        </p:nvSpPr>
        <p:spPr>
          <a:xfrm>
            <a:off x="1474627" y="4997668"/>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xmlns="" id="{26D1E53F-0853-40EB-A098-1F5BF5B7B222}"/>
              </a:ext>
            </a:extLst>
          </p:cNvPr>
          <p:cNvSpPr txBox="1"/>
          <p:nvPr/>
        </p:nvSpPr>
        <p:spPr>
          <a:xfrm>
            <a:off x="2023444" y="5109744"/>
            <a:ext cx="5509366"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HARPREET KAUR-20BCS4619</a:t>
            </a:r>
          </a:p>
          <a:p>
            <a:pPr marL="342900" indent="-342900">
              <a:buFont typeface="Arial" panose="020B0604020202020204" pitchFamily="34" charset="0"/>
              <a:buChar char="•"/>
            </a:pPr>
            <a:r>
              <a:rPr lang="en-US" sz="2000" dirty="0">
                <a:solidFill>
                  <a:schemeClr val="bg1"/>
                </a:solidFill>
              </a:rPr>
              <a:t>PARDARSHEE PRIYA-20BCS4614</a:t>
            </a:r>
          </a:p>
          <a:p>
            <a:pPr marL="342900" indent="-342900">
              <a:buFont typeface="Arial" panose="020B0604020202020204" pitchFamily="34" charset="0"/>
              <a:buChar char="•"/>
            </a:pPr>
            <a:r>
              <a:rPr lang="en-US" sz="2000" dirty="0">
                <a:solidFill>
                  <a:schemeClr val="bg1"/>
                </a:solidFill>
              </a:rPr>
              <a:t>RONAK KUMARI-20BCS4635</a:t>
            </a:r>
          </a:p>
          <a:p>
            <a:pPr marL="342900" indent="-342900">
              <a:buFont typeface="Arial" panose="020B0604020202020204" pitchFamily="34" charset="0"/>
              <a:buChar char="•"/>
            </a:pPr>
            <a:r>
              <a:rPr lang="en-US" sz="2000" dirty="0">
                <a:solidFill>
                  <a:schemeClr val="bg1"/>
                </a:solidFill>
              </a:rPr>
              <a:t>SMITA SHINDE-20BCS4643</a:t>
            </a:r>
            <a:endParaRPr lang="en-IN" sz="2000" dirty="0">
              <a:solidFill>
                <a:schemeClr val="bg1"/>
              </a:solidFill>
            </a:endParaRPr>
          </a:p>
        </p:txBody>
      </p:sp>
    </p:spTree>
    <p:extLst>
      <p:ext uri="{BB962C8B-B14F-4D97-AF65-F5344CB8AC3E}">
        <p14:creationId xmlns:p14="http://schemas.microsoft.com/office/powerpoint/2010/main" xmlns=""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xmlns=""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xmlns=""/>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xmlns="" id="{3CBC84C2-2B48-4B15-A420-8B5F2BDE2398}"/>
              </a:ext>
              <a:ext uri="{C183D7F6-B498-43B3-948B-1728B52AA6E4}">
                <adec:decorative xmlns:adec="http://schemas.microsoft.com/office/drawing/2017/decorative" xmlns="" val="1"/>
              </a:ext>
            </a:extLst>
          </p:cNvPr>
          <p:cNvSpPr/>
          <p:nvPr/>
        </p:nvSpPr>
        <p:spPr>
          <a:xfrm>
            <a:off x="180000"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E34E91A8-F608-453C-810A-BE991818063F}"/>
              </a:ext>
            </a:extLst>
          </p:cNvPr>
          <p:cNvSpPr>
            <a:spLocks noGrp="1"/>
          </p:cNvSpPr>
          <p:nvPr>
            <p:ph type="title"/>
          </p:nvPr>
        </p:nvSpPr>
        <p:spPr/>
        <p:txBody>
          <a:bodyPr/>
          <a:lstStyle/>
          <a:p>
            <a:r>
              <a:rPr lang="en-US" dirty="0"/>
              <a:t>ABOUT  THE PROJECT</a:t>
            </a:r>
          </a:p>
        </p:txBody>
      </p:sp>
      <p:sp>
        <p:nvSpPr>
          <p:cNvPr id="20" name="Footer Placeholder 19">
            <a:extLst>
              <a:ext uri="{FF2B5EF4-FFF2-40B4-BE49-F238E27FC236}">
                <a16:creationId xmlns:a16="http://schemas.microsoft.com/office/drawing/2014/main" xmlns="" id="{B898379A-942F-47A5-80B4-B1C6F09FCB41}"/>
              </a:ext>
            </a:extLst>
          </p:cNvPr>
          <p:cNvSpPr>
            <a:spLocks noGrp="1"/>
          </p:cNvSpPr>
          <p:nvPr>
            <p:ph type="ftr" sz="quarter" idx="10"/>
          </p:nvPr>
        </p:nvSpPr>
        <p:spPr/>
        <p:txBody>
          <a:bodyPr/>
          <a:lstStyle/>
          <a:p>
            <a:r>
              <a:rPr lang="en-US" dirty="0"/>
              <a:t>* According to a Survey </a:t>
            </a:r>
          </a:p>
        </p:txBody>
      </p:sp>
      <p:sp>
        <p:nvSpPr>
          <p:cNvPr id="4" name="Slide Number Placeholder 3">
            <a:extLst>
              <a:ext uri="{FF2B5EF4-FFF2-40B4-BE49-F238E27FC236}">
                <a16:creationId xmlns:a16="http://schemas.microsoft.com/office/drawing/2014/main" xmlns="" id="{D2DDB908-45C5-4999-982F-0A82DA013F58}"/>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15" name="Subtitle 14">
            <a:extLst>
              <a:ext uri="{FF2B5EF4-FFF2-40B4-BE49-F238E27FC236}">
                <a16:creationId xmlns:a16="http://schemas.microsoft.com/office/drawing/2014/main" xmlns="" id="{65657426-6073-47AB-BB7D-5ED2CAFD6BF2}"/>
              </a:ext>
            </a:extLst>
          </p:cNvPr>
          <p:cNvSpPr>
            <a:spLocks noGrp="1"/>
          </p:cNvSpPr>
          <p:nvPr>
            <p:ph type="subTitle" idx="1"/>
          </p:nvPr>
        </p:nvSpPr>
        <p:spPr>
          <a:xfrm>
            <a:off x="722098" y="1423373"/>
            <a:ext cx="6288302" cy="620016"/>
          </a:xfrm>
        </p:spPr>
        <p:txBody>
          <a:bodyPr/>
          <a:lstStyle/>
          <a:p>
            <a:r>
              <a:rPr lang="en-US" dirty="0"/>
              <a:t>Mr. Wellness- “ Your Health Monitor ”.</a:t>
            </a:r>
          </a:p>
        </p:txBody>
      </p:sp>
      <p:pic>
        <p:nvPicPr>
          <p:cNvPr id="56" name="Picture Placeholder 55" descr="Stethoscope">
            <a:extLst>
              <a:ext uri="{FF2B5EF4-FFF2-40B4-BE49-F238E27FC236}">
                <a16:creationId xmlns:a16="http://schemas.microsoft.com/office/drawing/2014/main" xmlns="" id="{5CABC6B7-0A04-4890-B978-4D4F54B3CDC3}"/>
              </a:ext>
            </a:extLst>
          </p:cNvPr>
          <p:cNvPicPr>
            <a:picLocks noGrp="1" noChangeAspect="1"/>
          </p:cNvPicPr>
          <p:nvPr>
            <p:ph type="pic" sz="quarter" idx="26"/>
          </p:nvPr>
        </p:nvPicPr>
        <p:blipFill>
          <a:blip r:embed="rId3" cstate="screen">
            <a:extLst>
              <a:ext uri="{28A0092B-C50C-407E-A947-70E740481C1C}">
                <a14:useLocalDpi xmlns:a14="http://schemas.microsoft.com/office/drawing/2010/main" xmlns=""/>
              </a:ext>
              <a:ext uri="{96DAC541-7B7A-43D3-8B79-37D633B846F1}">
                <asvg:svgBlip xmlns:asvg="http://schemas.microsoft.com/office/drawing/2016/SVG/main" xmlns="" r:embed="rId4"/>
              </a:ext>
            </a:extLst>
          </a:blip>
          <a:srcRect/>
          <a:stretch>
            <a:fillRect/>
          </a:stretch>
        </p:blipFill>
        <p:spPr>
          <a:xfrm>
            <a:off x="6609723" y="1549901"/>
            <a:ext cx="384361" cy="384361"/>
          </a:xfrm>
        </p:spPr>
      </p:pic>
      <p:sp>
        <p:nvSpPr>
          <p:cNvPr id="19" name="object 7" descr="Beige rectangle">
            <a:extLst>
              <a:ext uri="{FF2B5EF4-FFF2-40B4-BE49-F238E27FC236}">
                <a16:creationId xmlns:a16="http://schemas.microsoft.com/office/drawing/2014/main" xmlns=""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90" name="Rectangle 89">
            <a:extLst>
              <a:ext uri="{FF2B5EF4-FFF2-40B4-BE49-F238E27FC236}">
                <a16:creationId xmlns:a16="http://schemas.microsoft.com/office/drawing/2014/main" xmlns="" id="{79784603-2F8F-493A-894B-9ECFC35876FE}"/>
              </a:ext>
              <a:ext uri="{C183D7F6-B498-43B3-948B-1728B52AA6E4}">
                <adec:decorative xmlns:adec="http://schemas.microsoft.com/office/drawing/2017/decorative" xmlns=""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41">
            <a:extLst>
              <a:ext uri="{FF2B5EF4-FFF2-40B4-BE49-F238E27FC236}">
                <a16:creationId xmlns:a16="http://schemas.microsoft.com/office/drawing/2014/main" xmlns="" id="{66AF43F1-B1AF-4F8A-A8C0-4312B312BDCA}"/>
              </a:ext>
            </a:extLst>
          </p:cNvPr>
          <p:cNvSpPr>
            <a:spLocks noGrp="1"/>
          </p:cNvSpPr>
          <p:nvPr>
            <p:ph type="body" sz="quarter" idx="22"/>
          </p:nvPr>
        </p:nvSpPr>
        <p:spPr>
          <a:xfrm>
            <a:off x="860618" y="2298577"/>
            <a:ext cx="10064812" cy="3449136"/>
          </a:xfrm>
        </p:spPr>
        <p:txBody>
          <a:bodyPr/>
          <a:lstStyle/>
          <a:p>
            <a:pPr algn="l"/>
            <a:r>
              <a:rPr lang="en-US" sz="2800" dirty="0"/>
              <a:t>Our Project is IoT based, which is Health Monitoring System that monitor the health status of the patient on esp32 web server. The proposed project can collect and send patient’s health data to an IoT cloud server such as </a:t>
            </a:r>
            <a:r>
              <a:rPr lang="en-US" sz="2800" dirty="0" err="1" smtClean="0"/>
              <a:t>ubidots</a:t>
            </a:r>
            <a:r>
              <a:rPr lang="en-US" sz="2800" dirty="0" smtClean="0"/>
              <a:t> stem where </a:t>
            </a:r>
            <a:r>
              <a:rPr lang="en-US" sz="2800" dirty="0"/>
              <a:t>real time health status of the patient can be recorded and monitored in a remote location where a healthcare professional is present.</a:t>
            </a:r>
          </a:p>
        </p:txBody>
      </p:sp>
    </p:spTree>
    <p:extLst>
      <p:ext uri="{BB962C8B-B14F-4D97-AF65-F5344CB8AC3E}">
        <p14:creationId xmlns:p14="http://schemas.microsoft.com/office/powerpoint/2010/main" xmlns="" val="369769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A2F6A-636F-4857-B3DF-84C40FD31807}"/>
              </a:ext>
            </a:extLst>
          </p:cNvPr>
          <p:cNvSpPr>
            <a:spLocks noGrp="1"/>
          </p:cNvSpPr>
          <p:nvPr>
            <p:ph type="title"/>
          </p:nvPr>
        </p:nvSpPr>
        <p:spPr/>
        <p:txBody>
          <a:bodyPr/>
          <a:lstStyle/>
          <a:p>
            <a:r>
              <a:rPr lang="en-US" dirty="0"/>
              <a:t>KEY FEATURES</a:t>
            </a:r>
          </a:p>
        </p:txBody>
      </p:sp>
      <p:sp>
        <p:nvSpPr>
          <p:cNvPr id="4" name="Footer Placeholder 3">
            <a:extLst>
              <a:ext uri="{FF2B5EF4-FFF2-40B4-BE49-F238E27FC236}">
                <a16:creationId xmlns:a16="http://schemas.microsoft.com/office/drawing/2014/main" xmlns="" id="{6F1B296F-AA3C-49C5-A7FD-020BBA8074F5}"/>
              </a:ext>
            </a:extLst>
          </p:cNvPr>
          <p:cNvSpPr>
            <a:spLocks noGrp="1"/>
          </p:cNvSpPr>
          <p:nvPr>
            <p:ph type="ftr" sz="quarter" idx="10"/>
          </p:nvPr>
        </p:nvSpPr>
        <p:spPr/>
        <p:txBody>
          <a:bodyPr/>
          <a:lstStyle/>
          <a:p>
            <a:r>
              <a:rPr lang="en-US" dirty="0"/>
              <a:t>*Based on 1st year projections</a:t>
            </a:r>
          </a:p>
        </p:txBody>
      </p:sp>
      <p:sp>
        <p:nvSpPr>
          <p:cNvPr id="3" name="Slide Number Placeholder 2">
            <a:extLst>
              <a:ext uri="{FF2B5EF4-FFF2-40B4-BE49-F238E27FC236}">
                <a16:creationId xmlns:a16="http://schemas.microsoft.com/office/drawing/2014/main" xmlns="" id="{126DEDAB-4595-4AAB-8FB4-F3036F68D70A}"/>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9" name="object 7" descr="Beige rectangle">
            <a:extLst>
              <a:ext uri="{FF2B5EF4-FFF2-40B4-BE49-F238E27FC236}">
                <a16:creationId xmlns:a16="http://schemas.microsoft.com/office/drawing/2014/main" xmlns="" id="{C88E3957-6CDD-4061-AA83-A074A57C9C12}"/>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aphicFrame>
        <p:nvGraphicFramePr>
          <p:cNvPr id="14" name="Chart 13">
            <a:extLst>
              <a:ext uri="{FF2B5EF4-FFF2-40B4-BE49-F238E27FC236}">
                <a16:creationId xmlns:a16="http://schemas.microsoft.com/office/drawing/2014/main" xmlns="" id="{2E280A34-4B36-4F7F-A9B3-3D139F10E3F2}"/>
              </a:ext>
              <a:ext uri="{C183D7F6-B498-43B3-948B-1728B52AA6E4}">
                <adec:decorative xmlns:adec="http://schemas.microsoft.com/office/drawing/2017/decorative" xmlns="" val="1"/>
              </a:ext>
            </a:extLst>
          </p:cNvPr>
          <p:cNvGraphicFramePr/>
          <p:nvPr>
            <p:extLst>
              <p:ext uri="{D42A27DB-BD31-4B8C-83A1-F6EECF244321}">
                <p14:modId xmlns:p14="http://schemas.microsoft.com/office/powerpoint/2010/main" xmlns="" val="3410844428"/>
              </p:ext>
            </p:extLst>
          </p:nvPr>
        </p:nvGraphicFramePr>
        <p:xfrm>
          <a:off x="1000251" y="1677250"/>
          <a:ext cx="1769456" cy="2163990"/>
        </p:xfrm>
        <a:graphic>
          <a:graphicData uri="http://schemas.openxmlformats.org/drawingml/2006/chart">
            <c:chart xmlns:c="http://schemas.openxmlformats.org/drawingml/2006/chart" xmlns:r="http://schemas.openxmlformats.org/officeDocument/2006/relationships" r:id="rId2"/>
          </a:graphicData>
        </a:graphic>
      </p:graphicFrame>
      <p:sp>
        <p:nvSpPr>
          <p:cNvPr id="15" name="Oval 14">
            <a:extLst>
              <a:ext uri="{FF2B5EF4-FFF2-40B4-BE49-F238E27FC236}">
                <a16:creationId xmlns:a16="http://schemas.microsoft.com/office/drawing/2014/main" xmlns="" id="{7AFE01DB-3E02-4464-8E1B-E6586C22A611}"/>
              </a:ext>
            </a:extLst>
          </p:cNvPr>
          <p:cNvSpPr/>
          <p:nvPr/>
        </p:nvSpPr>
        <p:spPr>
          <a:xfrm>
            <a:off x="1520495"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graphicFrame>
        <p:nvGraphicFramePr>
          <p:cNvPr id="16" name="Chart 15">
            <a:extLst>
              <a:ext uri="{FF2B5EF4-FFF2-40B4-BE49-F238E27FC236}">
                <a16:creationId xmlns:a16="http://schemas.microsoft.com/office/drawing/2014/main" xmlns="" id="{25D16D4D-7FFE-4B6D-9DF1-9256D3CB650C}"/>
              </a:ext>
              <a:ext uri="{C183D7F6-B498-43B3-948B-1728B52AA6E4}">
                <adec:decorative xmlns:adec="http://schemas.microsoft.com/office/drawing/2017/decorative" xmlns="" val="1"/>
              </a:ext>
            </a:extLst>
          </p:cNvPr>
          <p:cNvGraphicFramePr/>
          <p:nvPr>
            <p:extLst>
              <p:ext uri="{D42A27DB-BD31-4B8C-83A1-F6EECF244321}">
                <p14:modId xmlns:p14="http://schemas.microsoft.com/office/powerpoint/2010/main" xmlns="" val="2668797796"/>
              </p:ext>
            </p:extLst>
          </p:nvPr>
        </p:nvGraphicFramePr>
        <p:xfrm>
          <a:off x="3130405" y="1677250"/>
          <a:ext cx="1769456" cy="21639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xmlns="" id="{D9564758-0CAF-4BB1-82E0-715E2BDC6B96}"/>
              </a:ext>
              <a:ext uri="{C183D7F6-B498-43B3-948B-1728B52AA6E4}">
                <adec:decorative xmlns:adec="http://schemas.microsoft.com/office/drawing/2017/decorative" xmlns="" val="1"/>
              </a:ext>
            </a:extLst>
          </p:cNvPr>
          <p:cNvGraphicFramePr/>
          <p:nvPr>
            <p:extLst>
              <p:ext uri="{D42A27DB-BD31-4B8C-83A1-F6EECF244321}">
                <p14:modId xmlns:p14="http://schemas.microsoft.com/office/powerpoint/2010/main" xmlns="" val="830718077"/>
              </p:ext>
            </p:extLst>
          </p:nvPr>
        </p:nvGraphicFramePr>
        <p:xfrm>
          <a:off x="5238992" y="1677250"/>
          <a:ext cx="1769456" cy="21639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xmlns="" id="{A155F3D4-D6D7-4353-9D1B-6B8456757A5A}"/>
              </a:ext>
              <a:ext uri="{C183D7F6-B498-43B3-948B-1728B52AA6E4}">
                <adec:decorative xmlns:adec="http://schemas.microsoft.com/office/drawing/2017/decorative" xmlns="" val="1"/>
              </a:ext>
            </a:extLst>
          </p:cNvPr>
          <p:cNvGraphicFramePr/>
          <p:nvPr>
            <p:extLst>
              <p:ext uri="{D42A27DB-BD31-4B8C-83A1-F6EECF244321}">
                <p14:modId xmlns:p14="http://schemas.microsoft.com/office/powerpoint/2010/main" xmlns="" val="4078362292"/>
              </p:ext>
            </p:extLst>
          </p:nvPr>
        </p:nvGraphicFramePr>
        <p:xfrm>
          <a:off x="7390713" y="1677250"/>
          <a:ext cx="1769456" cy="21639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xmlns="" id="{7C2B1B69-3491-4723-B7A7-BB86FEFB7B5A}"/>
              </a:ext>
              <a:ext uri="{C183D7F6-B498-43B3-948B-1728B52AA6E4}">
                <adec:decorative xmlns:adec="http://schemas.microsoft.com/office/drawing/2017/decorative" xmlns="" val="1"/>
              </a:ext>
            </a:extLst>
          </p:cNvPr>
          <p:cNvGraphicFramePr/>
          <p:nvPr>
            <p:extLst>
              <p:ext uri="{D42A27DB-BD31-4B8C-83A1-F6EECF244321}">
                <p14:modId xmlns:p14="http://schemas.microsoft.com/office/powerpoint/2010/main" xmlns="" val="1255076250"/>
              </p:ext>
            </p:extLst>
          </p:nvPr>
        </p:nvGraphicFramePr>
        <p:xfrm>
          <a:off x="9520866" y="1677250"/>
          <a:ext cx="1769456" cy="2163990"/>
        </p:xfrm>
        <a:graphic>
          <a:graphicData uri="http://schemas.openxmlformats.org/drawingml/2006/chart">
            <c:chart xmlns:c="http://schemas.openxmlformats.org/drawingml/2006/chart" xmlns:r="http://schemas.openxmlformats.org/officeDocument/2006/relationships" r:id="rId6"/>
          </a:graphicData>
        </a:graphic>
      </p:graphicFrame>
      <p:sp>
        <p:nvSpPr>
          <p:cNvPr id="24" name="Oval 23">
            <a:extLst>
              <a:ext uri="{FF2B5EF4-FFF2-40B4-BE49-F238E27FC236}">
                <a16:creationId xmlns:a16="http://schemas.microsoft.com/office/drawing/2014/main" xmlns="" id="{BCEEAC69-6650-4332-B226-03DCBCC2ABD3}"/>
              </a:ext>
            </a:extLst>
          </p:cNvPr>
          <p:cNvSpPr/>
          <p:nvPr/>
        </p:nvSpPr>
        <p:spPr>
          <a:xfrm>
            <a:off x="3651983"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sp>
        <p:nvSpPr>
          <p:cNvPr id="25" name="Oval 24">
            <a:extLst>
              <a:ext uri="{FF2B5EF4-FFF2-40B4-BE49-F238E27FC236}">
                <a16:creationId xmlns:a16="http://schemas.microsoft.com/office/drawing/2014/main" xmlns="" id="{6481C18F-F6FB-440A-BE2F-F7F941E48C5C}"/>
              </a:ext>
            </a:extLst>
          </p:cNvPr>
          <p:cNvSpPr/>
          <p:nvPr/>
        </p:nvSpPr>
        <p:spPr>
          <a:xfrm>
            <a:off x="5783471"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sp>
        <p:nvSpPr>
          <p:cNvPr id="26" name="Oval 25">
            <a:extLst>
              <a:ext uri="{FF2B5EF4-FFF2-40B4-BE49-F238E27FC236}">
                <a16:creationId xmlns:a16="http://schemas.microsoft.com/office/drawing/2014/main" xmlns="" id="{E1C82F28-48F5-42C6-BF72-935B3AC4E193}"/>
              </a:ext>
            </a:extLst>
          </p:cNvPr>
          <p:cNvSpPr/>
          <p:nvPr/>
        </p:nvSpPr>
        <p:spPr>
          <a:xfrm>
            <a:off x="7914959"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sp>
        <p:nvSpPr>
          <p:cNvPr id="27" name="Oval 26">
            <a:extLst>
              <a:ext uri="{FF2B5EF4-FFF2-40B4-BE49-F238E27FC236}">
                <a16:creationId xmlns:a16="http://schemas.microsoft.com/office/drawing/2014/main" xmlns="" id="{90CD8133-923E-4CC8-A17C-17D0B8AAFC0B}"/>
              </a:ext>
            </a:extLst>
          </p:cNvPr>
          <p:cNvSpPr/>
          <p:nvPr/>
        </p:nvSpPr>
        <p:spPr>
          <a:xfrm>
            <a:off x="10046448"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2000" dirty="0">
              <a:solidFill>
                <a:schemeClr val="bg1"/>
              </a:solidFill>
              <a:latin typeface="+mj-lt"/>
              <a:ea typeface="Lato Black" panose="020F0502020204030203" pitchFamily="34" charset="0"/>
              <a:cs typeface="Lato Black" panose="020F0502020204030203" pitchFamily="34" charset="0"/>
            </a:endParaRPr>
          </a:p>
        </p:txBody>
      </p:sp>
      <p:sp>
        <p:nvSpPr>
          <p:cNvPr id="28" name="TextBox 27">
            <a:extLst>
              <a:ext uri="{FF2B5EF4-FFF2-40B4-BE49-F238E27FC236}">
                <a16:creationId xmlns:a16="http://schemas.microsoft.com/office/drawing/2014/main" xmlns="" id="{F3C60EEB-84ED-4B94-BD10-4E752EC3E31D}"/>
              </a:ext>
            </a:extLst>
          </p:cNvPr>
          <p:cNvSpPr txBox="1"/>
          <p:nvPr/>
        </p:nvSpPr>
        <p:spPr>
          <a:xfrm>
            <a:off x="858899" y="3533970"/>
            <a:ext cx="2052165" cy="400110"/>
          </a:xfrm>
          <a:prstGeom prst="rect">
            <a:avLst/>
          </a:prstGeom>
          <a:noFill/>
        </p:spPr>
        <p:txBody>
          <a:bodyPr wrap="none" rtlCol="0">
            <a:spAutoFit/>
          </a:bodyPr>
          <a:lstStyle/>
          <a:p>
            <a:pPr algn="ctr"/>
            <a:r>
              <a:rPr lang="en-US" sz="2000" dirty="0">
                <a:solidFill>
                  <a:schemeClr val="accent1"/>
                </a:solidFill>
                <a:latin typeface="+mj-lt"/>
                <a:ea typeface="Lato" panose="020F0502020204030203" pitchFamily="34" charset="0"/>
                <a:cs typeface="Lato" panose="020F0502020204030203" pitchFamily="34" charset="0"/>
              </a:rPr>
              <a:t>Inbuilt AI assistant</a:t>
            </a:r>
          </a:p>
        </p:txBody>
      </p:sp>
      <p:sp>
        <p:nvSpPr>
          <p:cNvPr id="29" name="TextBox 28">
            <a:extLst>
              <a:ext uri="{FF2B5EF4-FFF2-40B4-BE49-F238E27FC236}">
                <a16:creationId xmlns:a16="http://schemas.microsoft.com/office/drawing/2014/main" xmlns="" id="{015A3338-2705-47BE-865E-BDD18C0DB8EB}"/>
              </a:ext>
            </a:extLst>
          </p:cNvPr>
          <p:cNvSpPr txBox="1"/>
          <p:nvPr/>
        </p:nvSpPr>
        <p:spPr>
          <a:xfrm>
            <a:off x="3151972" y="3533969"/>
            <a:ext cx="2052165" cy="646331"/>
          </a:xfrm>
          <a:prstGeom prst="rect">
            <a:avLst/>
          </a:prstGeom>
          <a:noFill/>
        </p:spPr>
        <p:txBody>
          <a:bodyPr wrap="square" rtlCol="0">
            <a:spAutoFit/>
          </a:bodyPr>
          <a:lstStyle/>
          <a:p>
            <a:pPr algn="ctr"/>
            <a:r>
              <a:rPr lang="en-US" dirty="0">
                <a:solidFill>
                  <a:schemeClr val="accent1"/>
                </a:solidFill>
                <a:latin typeface="+mj-lt"/>
                <a:ea typeface="Lato" panose="020F0502020204030203" pitchFamily="34" charset="0"/>
                <a:cs typeface="Lato" panose="020F0502020204030203" pitchFamily="34" charset="0"/>
              </a:rPr>
              <a:t>Monitors Body temperature</a:t>
            </a:r>
          </a:p>
        </p:txBody>
      </p:sp>
      <p:sp>
        <p:nvSpPr>
          <p:cNvPr id="30" name="TextBox 29">
            <a:extLst>
              <a:ext uri="{FF2B5EF4-FFF2-40B4-BE49-F238E27FC236}">
                <a16:creationId xmlns:a16="http://schemas.microsoft.com/office/drawing/2014/main" xmlns="" id="{817E2D74-0B55-43E5-AB7B-B5B10CCB5D14}"/>
              </a:ext>
            </a:extLst>
          </p:cNvPr>
          <p:cNvSpPr txBox="1"/>
          <p:nvPr/>
        </p:nvSpPr>
        <p:spPr>
          <a:xfrm>
            <a:off x="5144930" y="3533970"/>
            <a:ext cx="1957588" cy="369332"/>
          </a:xfrm>
          <a:prstGeom prst="rect">
            <a:avLst/>
          </a:prstGeom>
          <a:noFill/>
        </p:spPr>
        <p:txBody>
          <a:bodyPr wrap="none" rtlCol="0">
            <a:spAutoFit/>
          </a:bodyPr>
          <a:lstStyle/>
          <a:p>
            <a:pPr algn="ctr"/>
            <a:r>
              <a:rPr lang="en-US" dirty="0">
                <a:solidFill>
                  <a:schemeClr val="accent1"/>
                </a:solidFill>
                <a:latin typeface="+mj-lt"/>
                <a:ea typeface="Lato" panose="020F0502020204030203" pitchFamily="34" charset="0"/>
                <a:cs typeface="Lato" panose="020F0502020204030203" pitchFamily="34" charset="0"/>
              </a:rPr>
              <a:t>Detects Pulse Rate</a:t>
            </a:r>
          </a:p>
        </p:txBody>
      </p:sp>
      <p:sp>
        <p:nvSpPr>
          <p:cNvPr id="31" name="TextBox 30">
            <a:extLst>
              <a:ext uri="{FF2B5EF4-FFF2-40B4-BE49-F238E27FC236}">
                <a16:creationId xmlns:a16="http://schemas.microsoft.com/office/drawing/2014/main" xmlns="" id="{3B7C196F-4D61-4444-B100-DD89B471CDE0}"/>
              </a:ext>
            </a:extLst>
          </p:cNvPr>
          <p:cNvSpPr txBox="1"/>
          <p:nvPr/>
        </p:nvSpPr>
        <p:spPr>
          <a:xfrm>
            <a:off x="7304298" y="3514924"/>
            <a:ext cx="2104609" cy="646331"/>
          </a:xfrm>
          <a:prstGeom prst="rect">
            <a:avLst/>
          </a:prstGeom>
          <a:noFill/>
        </p:spPr>
        <p:txBody>
          <a:bodyPr wrap="square" rtlCol="0">
            <a:spAutoFit/>
          </a:bodyPr>
          <a:lstStyle/>
          <a:p>
            <a:pPr algn="ctr"/>
            <a:r>
              <a:rPr lang="en-US" dirty="0">
                <a:solidFill>
                  <a:schemeClr val="accent1"/>
                </a:solidFill>
                <a:latin typeface="+mj-lt"/>
                <a:ea typeface="Lato" panose="020F0502020204030203" pitchFamily="34" charset="0"/>
                <a:cs typeface="Lato" panose="020F0502020204030203" pitchFamily="34" charset="0"/>
              </a:rPr>
              <a:t>Scans Body oxygen level</a:t>
            </a:r>
          </a:p>
        </p:txBody>
      </p:sp>
      <p:sp>
        <p:nvSpPr>
          <p:cNvPr id="32" name="TextBox 31">
            <a:extLst>
              <a:ext uri="{FF2B5EF4-FFF2-40B4-BE49-F238E27FC236}">
                <a16:creationId xmlns:a16="http://schemas.microsoft.com/office/drawing/2014/main" xmlns="" id="{F40DA19F-D46D-4462-B974-D18FB01C85FE}"/>
              </a:ext>
            </a:extLst>
          </p:cNvPr>
          <p:cNvSpPr txBox="1"/>
          <p:nvPr/>
        </p:nvSpPr>
        <p:spPr>
          <a:xfrm>
            <a:off x="9491763" y="3429000"/>
            <a:ext cx="2052166" cy="923330"/>
          </a:xfrm>
          <a:prstGeom prst="rect">
            <a:avLst/>
          </a:prstGeom>
          <a:noFill/>
        </p:spPr>
        <p:txBody>
          <a:bodyPr wrap="square" rtlCol="0">
            <a:spAutoFit/>
          </a:bodyPr>
          <a:lstStyle/>
          <a:p>
            <a:pPr algn="ctr"/>
            <a:r>
              <a:rPr lang="en-US" dirty="0">
                <a:solidFill>
                  <a:schemeClr val="accent1"/>
                </a:solidFill>
                <a:latin typeface="+mj-lt"/>
                <a:ea typeface="Lato" panose="020F0502020204030203" pitchFamily="34" charset="0"/>
                <a:cs typeface="Lato" panose="020F0502020204030203" pitchFamily="34" charset="0"/>
              </a:rPr>
              <a:t>Easily accessible to both Patients and Doctors </a:t>
            </a:r>
          </a:p>
        </p:txBody>
      </p:sp>
    </p:spTree>
    <p:extLst>
      <p:ext uri="{BB962C8B-B14F-4D97-AF65-F5344CB8AC3E}">
        <p14:creationId xmlns:p14="http://schemas.microsoft.com/office/powerpoint/2010/main" xmlns="" val="334079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xmlns=""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xmlns=""/>
              </a:ext>
            </a:extLst>
          </a:blip>
          <a:srcRect/>
          <a:stretch>
            <a:fillRect/>
          </a:stretch>
        </p:blipFill>
        <p:spPr/>
      </p:pic>
      <p:sp>
        <p:nvSpPr>
          <p:cNvPr id="19" name="Rectangle 18">
            <a:extLst>
              <a:ext uri="{FF2B5EF4-FFF2-40B4-BE49-F238E27FC236}">
                <a16:creationId xmlns:a16="http://schemas.microsoft.com/office/drawing/2014/main" xmlns="" id="{A4592135-A11E-4178-A320-510C4B7492A3}"/>
              </a:ext>
              <a:ext uri="{C183D7F6-B498-43B3-948B-1728B52AA6E4}">
                <adec:decorative xmlns:adec="http://schemas.microsoft.com/office/drawing/2017/decorative" xmlns="" val="1"/>
              </a:ext>
            </a:extLst>
          </p:cNvPr>
          <p:cNvSpPr/>
          <p:nvPr/>
        </p:nvSpPr>
        <p:spPr>
          <a:xfrm>
            <a:off x="180000" y="1029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1C499D5A-91D2-45BF-B204-6FDFFE97FFA9}"/>
              </a:ext>
            </a:extLst>
          </p:cNvPr>
          <p:cNvSpPr>
            <a:spLocks noGrp="1"/>
          </p:cNvSpPr>
          <p:nvPr>
            <p:ph type="title"/>
          </p:nvPr>
        </p:nvSpPr>
        <p:spPr/>
        <p:txBody>
          <a:bodyPr/>
          <a:lstStyle/>
          <a:p>
            <a:r>
              <a:rPr lang="en-US" dirty="0"/>
              <a:t>ILLUSTRATION</a:t>
            </a:r>
          </a:p>
        </p:txBody>
      </p:sp>
      <p:sp>
        <p:nvSpPr>
          <p:cNvPr id="4" name="Slide Number Placeholder 3">
            <a:extLst>
              <a:ext uri="{FF2B5EF4-FFF2-40B4-BE49-F238E27FC236}">
                <a16:creationId xmlns:a16="http://schemas.microsoft.com/office/drawing/2014/main" xmlns="" id="{98F61CED-575A-4A61-B181-A44246132635}"/>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6" name="Text Placeholder 5">
            <a:extLst>
              <a:ext uri="{FF2B5EF4-FFF2-40B4-BE49-F238E27FC236}">
                <a16:creationId xmlns:a16="http://schemas.microsoft.com/office/drawing/2014/main" xmlns="" id="{D1BEBF22-A40E-4194-AD9A-12E9E5AB0013}"/>
              </a:ext>
            </a:extLst>
          </p:cNvPr>
          <p:cNvSpPr>
            <a:spLocks noGrp="1"/>
          </p:cNvSpPr>
          <p:nvPr>
            <p:ph type="body" sz="quarter" idx="14"/>
          </p:nvPr>
        </p:nvSpPr>
        <p:spPr>
          <a:xfrm>
            <a:off x="1470581" y="1775805"/>
            <a:ext cx="2811570" cy="1365663"/>
          </a:xfrm>
        </p:spPr>
        <p:txBody>
          <a:bodyPr/>
          <a:lstStyle/>
          <a:p>
            <a:r>
              <a:rPr lang="en-US" sz="2800" dirty="0"/>
              <a:t>It saves time of both Patient and Doctor</a:t>
            </a:r>
          </a:p>
        </p:txBody>
      </p:sp>
      <p:sp>
        <p:nvSpPr>
          <p:cNvPr id="8" name="Text Placeholder 7">
            <a:extLst>
              <a:ext uri="{FF2B5EF4-FFF2-40B4-BE49-F238E27FC236}">
                <a16:creationId xmlns:a16="http://schemas.microsoft.com/office/drawing/2014/main" xmlns="" id="{D23D57FF-A4A8-4B9F-8E36-4755E494CBB8}"/>
              </a:ext>
            </a:extLst>
          </p:cNvPr>
          <p:cNvSpPr>
            <a:spLocks noGrp="1"/>
          </p:cNvSpPr>
          <p:nvPr>
            <p:ph type="body" sz="quarter" idx="16"/>
          </p:nvPr>
        </p:nvSpPr>
        <p:spPr>
          <a:xfrm>
            <a:off x="5031291" y="1775805"/>
            <a:ext cx="2812282" cy="554643"/>
          </a:xfrm>
        </p:spPr>
        <p:txBody>
          <a:bodyPr/>
          <a:lstStyle/>
          <a:p>
            <a:r>
              <a:rPr lang="en-US" sz="2800" dirty="0"/>
              <a:t>Monitors health data of Patient</a:t>
            </a:r>
          </a:p>
        </p:txBody>
      </p:sp>
      <p:sp>
        <p:nvSpPr>
          <p:cNvPr id="10" name="Text Placeholder 9">
            <a:extLst>
              <a:ext uri="{FF2B5EF4-FFF2-40B4-BE49-F238E27FC236}">
                <a16:creationId xmlns:a16="http://schemas.microsoft.com/office/drawing/2014/main" xmlns="" id="{FA62A9F2-7193-4B39-BE74-49635D23507F}"/>
              </a:ext>
            </a:extLst>
          </p:cNvPr>
          <p:cNvSpPr>
            <a:spLocks noGrp="1"/>
          </p:cNvSpPr>
          <p:nvPr>
            <p:ph type="body" sz="quarter" idx="18"/>
          </p:nvPr>
        </p:nvSpPr>
        <p:spPr>
          <a:xfrm>
            <a:off x="8592000" y="1775805"/>
            <a:ext cx="2812282" cy="554643"/>
          </a:xfrm>
        </p:spPr>
        <p:txBody>
          <a:bodyPr/>
          <a:lstStyle/>
          <a:p>
            <a:r>
              <a:rPr lang="en-US" sz="2800" dirty="0"/>
              <a:t>Real time data accessible to Professionals</a:t>
            </a:r>
          </a:p>
        </p:txBody>
      </p:sp>
      <p:sp>
        <p:nvSpPr>
          <p:cNvPr id="12" name="Text Placeholder 11">
            <a:extLst>
              <a:ext uri="{FF2B5EF4-FFF2-40B4-BE49-F238E27FC236}">
                <a16:creationId xmlns:a16="http://schemas.microsoft.com/office/drawing/2014/main" xmlns="" id="{2C6192BD-E170-4A74-8019-C8202728C49D}"/>
              </a:ext>
            </a:extLst>
          </p:cNvPr>
          <p:cNvSpPr>
            <a:spLocks noGrp="1"/>
          </p:cNvSpPr>
          <p:nvPr>
            <p:ph type="body" sz="quarter" idx="20"/>
          </p:nvPr>
        </p:nvSpPr>
        <p:spPr>
          <a:xfrm>
            <a:off x="1470581" y="3925218"/>
            <a:ext cx="2812282" cy="554643"/>
          </a:xfrm>
        </p:spPr>
        <p:txBody>
          <a:bodyPr/>
          <a:lstStyle/>
          <a:p>
            <a:r>
              <a:rPr lang="en-US" sz="2800" dirty="0"/>
              <a:t>Notifies immediately, if in emergency case</a:t>
            </a:r>
          </a:p>
        </p:txBody>
      </p:sp>
      <p:sp>
        <p:nvSpPr>
          <p:cNvPr id="14" name="Text Placeholder 13">
            <a:extLst>
              <a:ext uri="{FF2B5EF4-FFF2-40B4-BE49-F238E27FC236}">
                <a16:creationId xmlns:a16="http://schemas.microsoft.com/office/drawing/2014/main" xmlns="" id="{FA88E256-0941-4678-8F52-4A15674EC324}"/>
              </a:ext>
            </a:extLst>
          </p:cNvPr>
          <p:cNvSpPr>
            <a:spLocks noGrp="1"/>
          </p:cNvSpPr>
          <p:nvPr>
            <p:ph type="body" sz="quarter" idx="22"/>
          </p:nvPr>
        </p:nvSpPr>
        <p:spPr>
          <a:xfrm>
            <a:off x="5031291" y="3925218"/>
            <a:ext cx="2812282" cy="554643"/>
          </a:xfrm>
        </p:spPr>
        <p:txBody>
          <a:bodyPr/>
          <a:lstStyle/>
          <a:p>
            <a:r>
              <a:rPr lang="en-US" sz="2800" dirty="0"/>
              <a:t>Recommend medicines through AI, if in emergency state</a:t>
            </a:r>
          </a:p>
        </p:txBody>
      </p:sp>
      <p:cxnSp>
        <p:nvCxnSpPr>
          <p:cNvPr id="42" name="Straight Connector 41">
            <a:extLst>
              <a:ext uri="{FF2B5EF4-FFF2-40B4-BE49-F238E27FC236}">
                <a16:creationId xmlns:a16="http://schemas.microsoft.com/office/drawing/2014/main" xmlns="" id="{6917E9BF-7C5E-4DE7-8C66-9B69A207D1E4}"/>
              </a:ext>
              <a:ext uri="{C183D7F6-B498-43B3-948B-1728B52AA6E4}">
                <adec:decorative xmlns:adec="http://schemas.microsoft.com/office/drawing/2017/decorative" xmlns="" val="1"/>
              </a:ext>
            </a:extLst>
          </p:cNvPr>
          <p:cNvCxnSpPr/>
          <p:nvPr/>
        </p:nvCxnSpPr>
        <p:spPr>
          <a:xfrm>
            <a:off x="1511184" y="3716527"/>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D14DCD19-05BE-4D3F-A9E1-A9353D50950B}"/>
              </a:ext>
              <a:ext uri="{C183D7F6-B498-43B3-948B-1728B52AA6E4}">
                <adec:decorative xmlns:adec="http://schemas.microsoft.com/office/drawing/2017/decorative" xmlns="" val="1"/>
              </a:ext>
            </a:extLst>
          </p:cNvPr>
          <p:cNvCxnSpPr>
            <a:cxnSpLocks/>
          </p:cNvCxnSpPr>
          <p:nvPr/>
        </p:nvCxnSpPr>
        <p:spPr>
          <a:xfrm>
            <a:off x="4458121"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19527B99-C015-4364-A9D0-E9EF5F8CC859}"/>
              </a:ext>
              <a:ext uri="{C183D7F6-B498-43B3-948B-1728B52AA6E4}">
                <adec:decorative xmlns:adec="http://schemas.microsoft.com/office/drawing/2017/decorative" xmlns="" val="1"/>
              </a:ext>
            </a:extLst>
          </p:cNvPr>
          <p:cNvCxnSpPr>
            <a:cxnSpLocks/>
          </p:cNvCxnSpPr>
          <p:nvPr/>
        </p:nvCxnSpPr>
        <p:spPr>
          <a:xfrm>
            <a:off x="8019527"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xmlns=""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xmlns="" id="{F1E4A73F-DB3E-4AF4-A250-CB257055A3B2}"/>
              </a:ext>
              <a:ext uri="{C183D7F6-B498-43B3-948B-1728B52AA6E4}">
                <adec:decorative xmlns:adec="http://schemas.microsoft.com/office/drawing/2017/decorative" xmlns="" val="1"/>
              </a:ext>
            </a:extLst>
          </p:cNvPr>
          <p:cNvSpPr>
            <a:spLocks/>
          </p:cNvSpPr>
          <p:nvPr/>
        </p:nvSpPr>
        <p:spPr>
          <a:xfrm>
            <a:off x="89818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xmlns="" id="{A651BC50-F263-44D5-B1E1-32D5EA7EA21F}"/>
              </a:ext>
              <a:ext uri="{C183D7F6-B498-43B3-948B-1728B52AA6E4}">
                <adec:decorative xmlns:adec="http://schemas.microsoft.com/office/drawing/2017/decorative" xmlns="" val="1"/>
              </a:ext>
            </a:extLst>
          </p:cNvPr>
          <p:cNvSpPr>
            <a:spLocks/>
          </p:cNvSpPr>
          <p:nvPr/>
        </p:nvSpPr>
        <p:spPr>
          <a:xfrm>
            <a:off x="4458121"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xmlns="" id="{100AA00A-91AC-4400-AF7A-EAB0770006ED}"/>
              </a:ext>
              <a:ext uri="{C183D7F6-B498-43B3-948B-1728B52AA6E4}">
                <adec:decorative xmlns:adec="http://schemas.microsoft.com/office/drawing/2017/decorative" xmlns="" val="1"/>
              </a:ext>
            </a:extLst>
          </p:cNvPr>
          <p:cNvSpPr>
            <a:spLocks/>
          </p:cNvSpPr>
          <p:nvPr/>
        </p:nvSpPr>
        <p:spPr>
          <a:xfrm>
            <a:off x="801952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78CCE096-0925-41C0-AF48-23E7DBC19872}"/>
              </a:ext>
              <a:ext uri="{C183D7F6-B498-43B3-948B-1728B52AA6E4}">
                <adec:decorative xmlns:adec="http://schemas.microsoft.com/office/drawing/2017/decorative" xmlns="" val="1"/>
              </a:ext>
            </a:extLst>
          </p:cNvPr>
          <p:cNvSpPr>
            <a:spLocks/>
          </p:cNvSpPr>
          <p:nvPr/>
        </p:nvSpPr>
        <p:spPr>
          <a:xfrm>
            <a:off x="898187"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xmlns="" id="{275C6854-B085-4AC0-984F-E73F9C388471}"/>
              </a:ext>
              <a:ext uri="{C183D7F6-B498-43B3-948B-1728B52AA6E4}">
                <adec:decorative xmlns:adec="http://schemas.microsoft.com/office/drawing/2017/decorative" xmlns="" val="1"/>
              </a:ext>
            </a:extLst>
          </p:cNvPr>
          <p:cNvSpPr>
            <a:spLocks/>
          </p:cNvSpPr>
          <p:nvPr/>
        </p:nvSpPr>
        <p:spPr>
          <a:xfrm>
            <a:off x="4458121"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xmlns="" id="{E2EAB4BE-ED20-4BB8-A23B-B02A1115A828}"/>
              </a:ext>
              <a:ext uri="{C183D7F6-B498-43B3-948B-1728B52AA6E4}">
                <adec:decorative xmlns:adec="http://schemas.microsoft.com/office/drawing/2017/decorative" xmlns="" val="1"/>
              </a:ext>
            </a:extLst>
          </p:cNvPr>
          <p:cNvCxnSpPr>
            <a:cxnSpLocks/>
          </p:cNvCxnSpPr>
          <p:nvPr/>
        </p:nvCxnSpPr>
        <p:spPr>
          <a:xfrm>
            <a:off x="4458121" y="475227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29" name="Graphic 27" descr="Icon Stethoscope">
            <a:extLst>
              <a:ext uri="{FF2B5EF4-FFF2-40B4-BE49-F238E27FC236}">
                <a16:creationId xmlns:a16="http://schemas.microsoft.com/office/drawing/2014/main" xmlns="" id="{E8253ED6-A426-4BA6-A61A-E4174B8BAE45}"/>
              </a:ext>
            </a:extLst>
          </p:cNvPr>
          <p:cNvSpPr>
            <a:spLocks noChangeAspect="1"/>
          </p:cNvSpPr>
          <p:nvPr/>
        </p:nvSpPr>
        <p:spPr>
          <a:xfrm>
            <a:off x="4524307" y="1980266"/>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grpSp>
        <p:nvGrpSpPr>
          <p:cNvPr id="69" name="Group 68" descr="Icon Plaster">
            <a:extLst>
              <a:ext uri="{FF2B5EF4-FFF2-40B4-BE49-F238E27FC236}">
                <a16:creationId xmlns:a16="http://schemas.microsoft.com/office/drawing/2014/main" xmlns="" id="{DB470874-CC94-462D-9F62-0D114CE75994}"/>
              </a:ext>
            </a:extLst>
          </p:cNvPr>
          <p:cNvGrpSpPr>
            <a:grpSpLocks noChangeAspect="1"/>
          </p:cNvGrpSpPr>
          <p:nvPr/>
        </p:nvGrpSpPr>
        <p:grpSpPr>
          <a:xfrm>
            <a:off x="4560974" y="4132513"/>
            <a:ext cx="266395" cy="267026"/>
            <a:chOff x="4543214" y="4114712"/>
            <a:chExt cx="301914" cy="302629"/>
          </a:xfrm>
        </p:grpSpPr>
        <p:sp>
          <p:nvSpPr>
            <p:cNvPr id="46" name="Freeform: Shape 45">
              <a:extLst>
                <a:ext uri="{FF2B5EF4-FFF2-40B4-BE49-F238E27FC236}">
                  <a16:creationId xmlns:a16="http://schemas.microsoft.com/office/drawing/2014/main" xmlns="" id="{E5D7B243-4C7E-41A0-8DC9-7064981F3372}"/>
                </a:ext>
              </a:extLst>
            </p:cNvPr>
            <p:cNvSpPr/>
            <p:nvPr/>
          </p:nvSpPr>
          <p:spPr>
            <a:xfrm>
              <a:off x="4543292" y="4282753"/>
              <a:ext cx="134588" cy="134588"/>
            </a:xfrm>
            <a:custGeom>
              <a:avLst/>
              <a:gdLst>
                <a:gd name="connsiteX0" fmla="*/ 359379 w 352425"/>
                <a:gd name="connsiteY0" fmla="*/ 240430 h 352425"/>
                <a:gd name="connsiteX1" fmla="*/ 281731 w 352425"/>
                <a:gd name="connsiteY1" fmla="*/ 318078 h 352425"/>
                <a:gd name="connsiteX2" fmla="*/ 84278 w 352425"/>
                <a:gd name="connsiteY2" fmla="*/ 322707 h 352425"/>
                <a:gd name="connsiteX3" fmla="*/ 32176 w 352425"/>
                <a:gd name="connsiteY3" fmla="*/ 268519 h 352425"/>
                <a:gd name="connsiteX4" fmla="*/ 41892 w 352425"/>
                <a:gd name="connsiteY4" fmla="*/ 77076 h 352425"/>
                <a:gd name="connsiteX5" fmla="*/ 118968 w 352425"/>
                <a:gd name="connsiteY5" fmla="*/ 0 h 352425"/>
                <a:gd name="connsiteX6" fmla="*/ 359379 w 352425"/>
                <a:gd name="connsiteY6" fmla="*/ 24043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352425">
                  <a:moveTo>
                    <a:pt x="359379" y="240430"/>
                  </a:moveTo>
                  <a:lnTo>
                    <a:pt x="281731" y="318078"/>
                  </a:lnTo>
                  <a:cubicBezTo>
                    <a:pt x="228020" y="371818"/>
                    <a:pt x="141266" y="373932"/>
                    <a:pt x="84278" y="322707"/>
                  </a:cubicBezTo>
                  <a:cubicBezTo>
                    <a:pt x="66247" y="306495"/>
                    <a:pt x="48731" y="288255"/>
                    <a:pt x="32176" y="268519"/>
                  </a:cubicBezTo>
                  <a:cubicBezTo>
                    <a:pt x="-14230" y="212989"/>
                    <a:pt x="-9962" y="128911"/>
                    <a:pt x="41892" y="77076"/>
                  </a:cubicBezTo>
                  <a:lnTo>
                    <a:pt x="118968" y="0"/>
                  </a:lnTo>
                  <a:lnTo>
                    <a:pt x="359379" y="240430"/>
                  </a:lnTo>
                  <a:close/>
                </a:path>
              </a:pathLst>
            </a:custGeom>
            <a:solidFill>
              <a:schemeClr val="bg1"/>
            </a:solid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xmlns="" id="{CAD058DD-18E5-442F-856B-1D7CF5154784}"/>
                </a:ext>
              </a:extLst>
            </p:cNvPr>
            <p:cNvSpPr/>
            <p:nvPr/>
          </p:nvSpPr>
          <p:spPr>
            <a:xfrm>
              <a:off x="4543214" y="4114712"/>
              <a:ext cx="301914" cy="301913"/>
            </a:xfrm>
            <a:custGeom>
              <a:avLst/>
              <a:gdLst>
                <a:gd name="connsiteX0" fmla="*/ 640426 w 790575"/>
                <a:gd name="connsiteY0" fmla="*/ 399610 h 790575"/>
                <a:gd name="connsiteX1" fmla="*/ 758269 w 790575"/>
                <a:gd name="connsiteY1" fmla="*/ 281766 h 790575"/>
                <a:gd name="connsiteX2" fmla="*/ 762927 w 790575"/>
                <a:gd name="connsiteY2" fmla="*/ 84313 h 790575"/>
                <a:gd name="connsiteX3" fmla="*/ 708682 w 790575"/>
                <a:gd name="connsiteY3" fmla="*/ 32202 h 790575"/>
                <a:gd name="connsiteX4" fmla="*/ 517249 w 790575"/>
                <a:gd name="connsiteY4" fmla="*/ 41917 h 790575"/>
                <a:gd name="connsiteX5" fmla="*/ 399996 w 790575"/>
                <a:gd name="connsiteY5" fmla="*/ 159170 h 790575"/>
                <a:gd name="connsiteX6" fmla="*/ 282734 w 790575"/>
                <a:gd name="connsiteY6" fmla="*/ 41908 h 790575"/>
                <a:gd name="connsiteX7" fmla="*/ 91300 w 790575"/>
                <a:gd name="connsiteY7" fmla="*/ 32183 h 790575"/>
                <a:gd name="connsiteX8" fmla="*/ 37055 w 790575"/>
                <a:gd name="connsiteY8" fmla="*/ 84313 h 790575"/>
                <a:gd name="connsiteX9" fmla="*/ 41713 w 790575"/>
                <a:gd name="connsiteY9" fmla="*/ 281766 h 790575"/>
                <a:gd name="connsiteX10" fmla="*/ 518058 w 790575"/>
                <a:gd name="connsiteY10" fmla="*/ 758093 h 790575"/>
                <a:gd name="connsiteX11" fmla="*/ 715512 w 790575"/>
                <a:gd name="connsiteY11" fmla="*/ 762722 h 790575"/>
                <a:gd name="connsiteX12" fmla="*/ 767642 w 790575"/>
                <a:gd name="connsiteY12" fmla="*/ 708515 h 790575"/>
                <a:gd name="connsiteX13" fmla="*/ 757907 w 790575"/>
                <a:gd name="connsiteY13" fmla="*/ 517081 h 790575"/>
                <a:gd name="connsiteX14" fmla="*/ 640426 w 790575"/>
                <a:gd name="connsiteY14" fmla="*/ 399610 h 790575"/>
                <a:gd name="connsiteX15" fmla="*/ 485721 w 790575"/>
                <a:gd name="connsiteY15" fmla="*/ 356957 h 790575"/>
                <a:gd name="connsiteX16" fmla="*/ 442859 w 790575"/>
                <a:gd name="connsiteY16" fmla="*/ 399819 h 790575"/>
                <a:gd name="connsiteX17" fmla="*/ 399996 w 790575"/>
                <a:gd name="connsiteY17" fmla="*/ 356957 h 790575"/>
                <a:gd name="connsiteX18" fmla="*/ 442859 w 790575"/>
                <a:gd name="connsiteY18" fmla="*/ 314094 h 790575"/>
                <a:gd name="connsiteX19" fmla="*/ 485721 w 790575"/>
                <a:gd name="connsiteY19" fmla="*/ 356957 h 790575"/>
                <a:gd name="connsiteX20" fmla="*/ 357134 w 790575"/>
                <a:gd name="connsiteY20" fmla="*/ 228369 h 790575"/>
                <a:gd name="connsiteX21" fmla="*/ 399996 w 790575"/>
                <a:gd name="connsiteY21" fmla="*/ 271232 h 790575"/>
                <a:gd name="connsiteX22" fmla="*/ 357134 w 790575"/>
                <a:gd name="connsiteY22" fmla="*/ 314094 h 790575"/>
                <a:gd name="connsiteX23" fmla="*/ 314271 w 790575"/>
                <a:gd name="connsiteY23" fmla="*/ 271232 h 790575"/>
                <a:gd name="connsiteX24" fmla="*/ 357134 w 790575"/>
                <a:gd name="connsiteY24" fmla="*/ 228369 h 790575"/>
                <a:gd name="connsiteX25" fmla="*/ 271409 w 790575"/>
                <a:gd name="connsiteY25" fmla="*/ 399819 h 790575"/>
                <a:gd name="connsiteX26" fmla="*/ 228546 w 790575"/>
                <a:gd name="connsiteY26" fmla="*/ 356957 h 790575"/>
                <a:gd name="connsiteX27" fmla="*/ 271409 w 790575"/>
                <a:gd name="connsiteY27" fmla="*/ 314094 h 790575"/>
                <a:gd name="connsiteX28" fmla="*/ 314271 w 790575"/>
                <a:gd name="connsiteY28" fmla="*/ 356957 h 790575"/>
                <a:gd name="connsiteX29" fmla="*/ 271409 w 790575"/>
                <a:gd name="connsiteY29" fmla="*/ 399819 h 790575"/>
                <a:gd name="connsiteX30" fmla="*/ 357134 w 790575"/>
                <a:gd name="connsiteY30" fmla="*/ 485544 h 790575"/>
                <a:gd name="connsiteX31" fmla="*/ 314271 w 790575"/>
                <a:gd name="connsiteY31" fmla="*/ 442682 h 790575"/>
                <a:gd name="connsiteX32" fmla="*/ 357134 w 790575"/>
                <a:gd name="connsiteY32" fmla="*/ 399819 h 790575"/>
                <a:gd name="connsiteX33" fmla="*/ 399996 w 790575"/>
                <a:gd name="connsiteY33" fmla="*/ 442682 h 790575"/>
                <a:gd name="connsiteX34" fmla="*/ 357134 w 790575"/>
                <a:gd name="connsiteY34" fmla="*/ 485544 h 790575"/>
                <a:gd name="connsiteX35" fmla="*/ 442859 w 790575"/>
                <a:gd name="connsiteY35" fmla="*/ 571269 h 790575"/>
                <a:gd name="connsiteX36" fmla="*/ 399996 w 790575"/>
                <a:gd name="connsiteY36" fmla="*/ 528407 h 790575"/>
                <a:gd name="connsiteX37" fmla="*/ 442859 w 790575"/>
                <a:gd name="connsiteY37" fmla="*/ 485544 h 790575"/>
                <a:gd name="connsiteX38" fmla="*/ 485721 w 790575"/>
                <a:gd name="connsiteY38" fmla="*/ 528407 h 790575"/>
                <a:gd name="connsiteX39" fmla="*/ 442859 w 790575"/>
                <a:gd name="connsiteY39" fmla="*/ 571269 h 790575"/>
                <a:gd name="connsiteX40" fmla="*/ 528584 w 790575"/>
                <a:gd name="connsiteY40" fmla="*/ 485544 h 790575"/>
                <a:gd name="connsiteX41" fmla="*/ 485721 w 790575"/>
                <a:gd name="connsiteY41" fmla="*/ 442682 h 790575"/>
                <a:gd name="connsiteX42" fmla="*/ 528584 w 790575"/>
                <a:gd name="connsiteY42" fmla="*/ 399819 h 790575"/>
                <a:gd name="connsiteX43" fmla="*/ 571446 w 790575"/>
                <a:gd name="connsiteY43" fmla="*/ 442682 h 790575"/>
                <a:gd name="connsiteX44" fmla="*/ 528584 w 790575"/>
                <a:gd name="connsiteY44" fmla="*/ 485544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90575" h="790575">
                  <a:moveTo>
                    <a:pt x="640426" y="399610"/>
                  </a:moveTo>
                  <a:lnTo>
                    <a:pt x="758269" y="281766"/>
                  </a:lnTo>
                  <a:cubicBezTo>
                    <a:pt x="812048" y="227979"/>
                    <a:pt x="814076" y="141254"/>
                    <a:pt x="762927" y="84313"/>
                  </a:cubicBezTo>
                  <a:cubicBezTo>
                    <a:pt x="746630" y="66206"/>
                    <a:pt x="728380" y="48661"/>
                    <a:pt x="708682" y="32202"/>
                  </a:cubicBezTo>
                  <a:cubicBezTo>
                    <a:pt x="653152" y="-14223"/>
                    <a:pt x="569103" y="-9918"/>
                    <a:pt x="517249" y="41917"/>
                  </a:cubicBezTo>
                  <a:lnTo>
                    <a:pt x="399996" y="159170"/>
                  </a:lnTo>
                  <a:lnTo>
                    <a:pt x="282734" y="41908"/>
                  </a:lnTo>
                  <a:cubicBezTo>
                    <a:pt x="230861" y="-9956"/>
                    <a:pt x="146802" y="-14242"/>
                    <a:pt x="91300" y="32183"/>
                  </a:cubicBezTo>
                  <a:cubicBezTo>
                    <a:pt x="71603" y="48661"/>
                    <a:pt x="53353" y="66197"/>
                    <a:pt x="37055" y="84313"/>
                  </a:cubicBezTo>
                  <a:cubicBezTo>
                    <a:pt x="-14094" y="141254"/>
                    <a:pt x="-12056" y="227979"/>
                    <a:pt x="41713" y="281766"/>
                  </a:cubicBezTo>
                  <a:lnTo>
                    <a:pt x="518058" y="758093"/>
                  </a:lnTo>
                  <a:cubicBezTo>
                    <a:pt x="571884" y="811947"/>
                    <a:pt x="658638" y="813842"/>
                    <a:pt x="715512" y="762722"/>
                  </a:cubicBezTo>
                  <a:cubicBezTo>
                    <a:pt x="733590" y="746463"/>
                    <a:pt x="751116" y="728232"/>
                    <a:pt x="767642" y="708515"/>
                  </a:cubicBezTo>
                  <a:cubicBezTo>
                    <a:pt x="814019" y="652994"/>
                    <a:pt x="809752" y="568917"/>
                    <a:pt x="757907" y="517081"/>
                  </a:cubicBezTo>
                  <a:lnTo>
                    <a:pt x="640426" y="399610"/>
                  </a:lnTo>
                  <a:close/>
                  <a:moveTo>
                    <a:pt x="485721" y="356957"/>
                  </a:moveTo>
                  <a:cubicBezTo>
                    <a:pt x="485721" y="380626"/>
                    <a:pt x="466528" y="399819"/>
                    <a:pt x="442859" y="399819"/>
                  </a:cubicBezTo>
                  <a:cubicBezTo>
                    <a:pt x="419189" y="399819"/>
                    <a:pt x="399996" y="380626"/>
                    <a:pt x="399996" y="356957"/>
                  </a:cubicBezTo>
                  <a:cubicBezTo>
                    <a:pt x="399996" y="333287"/>
                    <a:pt x="419189" y="314094"/>
                    <a:pt x="442859" y="314094"/>
                  </a:cubicBezTo>
                  <a:cubicBezTo>
                    <a:pt x="466528" y="314094"/>
                    <a:pt x="485721" y="333287"/>
                    <a:pt x="485721" y="356957"/>
                  </a:cubicBezTo>
                  <a:close/>
                  <a:moveTo>
                    <a:pt x="357134" y="228369"/>
                  </a:moveTo>
                  <a:cubicBezTo>
                    <a:pt x="380803" y="228369"/>
                    <a:pt x="399996" y="247562"/>
                    <a:pt x="399996" y="271232"/>
                  </a:cubicBezTo>
                  <a:cubicBezTo>
                    <a:pt x="399996" y="294901"/>
                    <a:pt x="380803" y="314094"/>
                    <a:pt x="357134" y="314094"/>
                  </a:cubicBezTo>
                  <a:cubicBezTo>
                    <a:pt x="333464" y="314094"/>
                    <a:pt x="314271" y="294901"/>
                    <a:pt x="314271" y="271232"/>
                  </a:cubicBezTo>
                  <a:cubicBezTo>
                    <a:pt x="314271" y="247562"/>
                    <a:pt x="333464" y="228369"/>
                    <a:pt x="357134" y="228369"/>
                  </a:cubicBezTo>
                  <a:close/>
                  <a:moveTo>
                    <a:pt x="271409" y="399819"/>
                  </a:moveTo>
                  <a:cubicBezTo>
                    <a:pt x="247739" y="399819"/>
                    <a:pt x="228546" y="380626"/>
                    <a:pt x="228546" y="356957"/>
                  </a:cubicBezTo>
                  <a:cubicBezTo>
                    <a:pt x="228546" y="333287"/>
                    <a:pt x="247739" y="314094"/>
                    <a:pt x="271409" y="314094"/>
                  </a:cubicBezTo>
                  <a:cubicBezTo>
                    <a:pt x="295078" y="314094"/>
                    <a:pt x="314271" y="333287"/>
                    <a:pt x="314271" y="356957"/>
                  </a:cubicBezTo>
                  <a:cubicBezTo>
                    <a:pt x="314271" y="380626"/>
                    <a:pt x="295078" y="399819"/>
                    <a:pt x="271409" y="399819"/>
                  </a:cubicBezTo>
                  <a:close/>
                  <a:moveTo>
                    <a:pt x="357134" y="485544"/>
                  </a:moveTo>
                  <a:cubicBezTo>
                    <a:pt x="333464" y="485544"/>
                    <a:pt x="314271" y="466351"/>
                    <a:pt x="314271" y="442682"/>
                  </a:cubicBezTo>
                  <a:cubicBezTo>
                    <a:pt x="314271" y="419012"/>
                    <a:pt x="333464" y="399819"/>
                    <a:pt x="357134" y="399819"/>
                  </a:cubicBezTo>
                  <a:cubicBezTo>
                    <a:pt x="380803" y="399819"/>
                    <a:pt x="399996" y="419012"/>
                    <a:pt x="399996" y="442682"/>
                  </a:cubicBezTo>
                  <a:cubicBezTo>
                    <a:pt x="399996" y="466351"/>
                    <a:pt x="380803" y="485544"/>
                    <a:pt x="357134" y="485544"/>
                  </a:cubicBezTo>
                  <a:close/>
                  <a:moveTo>
                    <a:pt x="442859" y="571269"/>
                  </a:moveTo>
                  <a:cubicBezTo>
                    <a:pt x="419189" y="571269"/>
                    <a:pt x="399996" y="552076"/>
                    <a:pt x="399996" y="528407"/>
                  </a:cubicBezTo>
                  <a:cubicBezTo>
                    <a:pt x="399996" y="504737"/>
                    <a:pt x="419189" y="485544"/>
                    <a:pt x="442859" y="485544"/>
                  </a:cubicBezTo>
                  <a:cubicBezTo>
                    <a:pt x="466528" y="485544"/>
                    <a:pt x="485721" y="504737"/>
                    <a:pt x="485721" y="528407"/>
                  </a:cubicBezTo>
                  <a:cubicBezTo>
                    <a:pt x="485721" y="552076"/>
                    <a:pt x="466528" y="571269"/>
                    <a:pt x="442859" y="571269"/>
                  </a:cubicBezTo>
                  <a:close/>
                  <a:moveTo>
                    <a:pt x="528584" y="485544"/>
                  </a:moveTo>
                  <a:cubicBezTo>
                    <a:pt x="504914" y="485544"/>
                    <a:pt x="485721" y="466351"/>
                    <a:pt x="485721" y="442682"/>
                  </a:cubicBezTo>
                  <a:cubicBezTo>
                    <a:pt x="485721" y="419012"/>
                    <a:pt x="504914" y="399819"/>
                    <a:pt x="528584" y="399819"/>
                  </a:cubicBezTo>
                  <a:cubicBezTo>
                    <a:pt x="552253" y="399819"/>
                    <a:pt x="571446" y="419012"/>
                    <a:pt x="571446" y="442682"/>
                  </a:cubicBezTo>
                  <a:cubicBezTo>
                    <a:pt x="571446" y="466351"/>
                    <a:pt x="552253" y="485544"/>
                    <a:pt x="528584" y="485544"/>
                  </a:cubicBezTo>
                  <a:close/>
                </a:path>
              </a:pathLst>
            </a:custGeom>
            <a:solidFill>
              <a:schemeClr val="bg1"/>
            </a:solidFill>
            <a:ln w="9525" cap="flat">
              <a:noFill/>
              <a:prstDash val="solid"/>
              <a:miter/>
            </a:ln>
          </p:spPr>
          <p:txBody>
            <a:bodyPr rtlCol="0" anchor="ctr"/>
            <a:lstStyle/>
            <a:p>
              <a:endParaRPr lang="en-US" dirty="0"/>
            </a:p>
          </p:txBody>
        </p:sp>
      </p:grpSp>
      <p:sp>
        <p:nvSpPr>
          <p:cNvPr id="49" name="Graphic 23" descr="Icon Clock">
            <a:extLst>
              <a:ext uri="{FF2B5EF4-FFF2-40B4-BE49-F238E27FC236}">
                <a16:creationId xmlns:a16="http://schemas.microsoft.com/office/drawing/2014/main" xmlns="" id="{5495C1F9-7920-41BF-8ACA-22F12780B550}"/>
              </a:ext>
            </a:extLst>
          </p:cNvPr>
          <p:cNvSpPr>
            <a:spLocks noChangeAspect="1"/>
          </p:cNvSpPr>
          <p:nvPr/>
        </p:nvSpPr>
        <p:spPr>
          <a:xfrm>
            <a:off x="990538" y="2000245"/>
            <a:ext cx="278285" cy="278285"/>
          </a:xfrm>
          <a:custGeom>
            <a:avLst/>
            <a:gdLst>
              <a:gd name="connsiteX0" fmla="*/ 657911 w 1314450"/>
              <a:gd name="connsiteY0" fmla="*/ 1315822 h 1314450"/>
              <a:gd name="connsiteX1" fmla="*/ 0 w 1314450"/>
              <a:gd name="connsiteY1" fmla="*/ 657911 h 1314450"/>
              <a:gd name="connsiteX2" fmla="*/ 657911 w 1314450"/>
              <a:gd name="connsiteY2" fmla="*/ 0 h 1314450"/>
              <a:gd name="connsiteX3" fmla="*/ 1315822 w 1314450"/>
              <a:gd name="connsiteY3" fmla="*/ 657911 h 1314450"/>
              <a:gd name="connsiteX4" fmla="*/ 657911 w 1314450"/>
              <a:gd name="connsiteY4" fmla="*/ 1315822 h 1314450"/>
              <a:gd name="connsiteX5" fmla="*/ 657911 w 1314450"/>
              <a:gd name="connsiteY5" fmla="*/ 1315822 h 1314450"/>
              <a:gd name="connsiteX6" fmla="*/ 719947 w 1314450"/>
              <a:gd name="connsiteY6" fmla="*/ 358073 h 1314450"/>
              <a:gd name="connsiteX7" fmla="*/ 614001 w 1314450"/>
              <a:gd name="connsiteY7" fmla="*/ 358073 h 1314450"/>
              <a:gd name="connsiteX8" fmla="*/ 614001 w 1314450"/>
              <a:gd name="connsiteY8" fmla="*/ 620516 h 1314450"/>
              <a:gd name="connsiteX9" fmla="*/ 351558 w 1314450"/>
              <a:gd name="connsiteY9" fmla="*/ 620516 h 1314450"/>
              <a:gd name="connsiteX10" fmla="*/ 351558 w 1314450"/>
              <a:gd name="connsiteY10" fmla="*/ 726453 h 1314450"/>
              <a:gd name="connsiteX11" fmla="*/ 666969 w 1314450"/>
              <a:gd name="connsiteY11" fmla="*/ 726453 h 1314450"/>
              <a:gd name="connsiteX12" fmla="*/ 667388 w 1314450"/>
              <a:gd name="connsiteY12" fmla="*/ 726453 h 1314450"/>
              <a:gd name="connsiteX13" fmla="*/ 705202 w 1314450"/>
              <a:gd name="connsiteY13" fmla="*/ 711613 h 1314450"/>
              <a:gd name="connsiteX14" fmla="*/ 719947 w 1314450"/>
              <a:gd name="connsiteY14" fmla="*/ 673894 h 1314450"/>
              <a:gd name="connsiteX15" fmla="*/ 719947 w 1314450"/>
              <a:gd name="connsiteY15" fmla="*/ 673475 h 1314450"/>
              <a:gd name="connsiteX16" fmla="*/ 719947 w 1314450"/>
              <a:gd name="connsiteY16" fmla="*/ 358073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bg1"/>
          </a:solidFill>
          <a:ln w="9525" cap="flat">
            <a:noFill/>
            <a:prstDash val="solid"/>
            <a:miter/>
          </a:ln>
        </p:spPr>
        <p:txBody>
          <a:bodyPr rtlCol="0" anchor="ctr"/>
          <a:lstStyle/>
          <a:p>
            <a:endParaRPr lang="en-US" dirty="0"/>
          </a:p>
        </p:txBody>
      </p:sp>
      <p:sp>
        <p:nvSpPr>
          <p:cNvPr id="51" name="Graphic 21" descr="Icon Phone ">
            <a:extLst>
              <a:ext uri="{FF2B5EF4-FFF2-40B4-BE49-F238E27FC236}">
                <a16:creationId xmlns:a16="http://schemas.microsoft.com/office/drawing/2014/main" xmlns="" id="{9DB23001-17A7-4A97-8F18-88D642E8799B}"/>
              </a:ext>
            </a:extLst>
          </p:cNvPr>
          <p:cNvSpPr>
            <a:spLocks noChangeAspect="1"/>
          </p:cNvSpPr>
          <p:nvPr/>
        </p:nvSpPr>
        <p:spPr>
          <a:xfrm>
            <a:off x="982788" y="4158719"/>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grpSp>
        <p:nvGrpSpPr>
          <p:cNvPr id="58" name="Group 57" descr="Icon Doctor">
            <a:extLst>
              <a:ext uri="{FF2B5EF4-FFF2-40B4-BE49-F238E27FC236}">
                <a16:creationId xmlns:a16="http://schemas.microsoft.com/office/drawing/2014/main" xmlns="" id="{E9DBD697-D950-4E35-9DE5-A0C834127864}"/>
              </a:ext>
            </a:extLst>
          </p:cNvPr>
          <p:cNvGrpSpPr>
            <a:grpSpLocks noChangeAspect="1"/>
          </p:cNvGrpSpPr>
          <p:nvPr/>
        </p:nvGrpSpPr>
        <p:grpSpPr>
          <a:xfrm>
            <a:off x="8097908" y="1963456"/>
            <a:ext cx="306222" cy="372176"/>
            <a:chOff x="6939367" y="37502"/>
            <a:chExt cx="742950" cy="902969"/>
          </a:xfrm>
        </p:grpSpPr>
        <p:sp>
          <p:nvSpPr>
            <p:cNvPr id="54" name="Freeform: Shape 53">
              <a:extLst>
                <a:ext uri="{FF2B5EF4-FFF2-40B4-BE49-F238E27FC236}">
                  <a16:creationId xmlns:a16="http://schemas.microsoft.com/office/drawing/2014/main" xmlns=""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xmlns=""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xmlns=""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xmlns="" val="175583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oup of people in a science lab working">
            <a:extLst>
              <a:ext uri="{FF2B5EF4-FFF2-40B4-BE49-F238E27FC236}">
                <a16:creationId xmlns:a16="http://schemas.microsoft.com/office/drawing/2014/main" xmlns="" id="{634673D1-FDF8-445C-9EC3-CEE2865DFD8A}"/>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xmlns=""/>
              </a:ext>
            </a:extLst>
          </a:blip>
          <a:srcRect/>
          <a:stretch>
            <a:fillRect/>
          </a:stretch>
        </p:blipFill>
        <p:spPr>
          <a:xfrm>
            <a:off x="180000" y="172039"/>
            <a:ext cx="11832000" cy="6513922"/>
          </a:xfrm>
        </p:spPr>
      </p:pic>
      <p:sp>
        <p:nvSpPr>
          <p:cNvPr id="8" name="Rectangle 7">
            <a:extLst>
              <a:ext uri="{FF2B5EF4-FFF2-40B4-BE49-F238E27FC236}">
                <a16:creationId xmlns:a16="http://schemas.microsoft.com/office/drawing/2014/main" xmlns="" id="{5D25444F-B85F-42E8-9E0A-A625CA1FDA16}"/>
              </a:ext>
              <a:ext uri="{C183D7F6-B498-43B3-948B-1728B52AA6E4}">
                <adec:decorative xmlns:adec="http://schemas.microsoft.com/office/drawing/2017/decorative" xmlns="" val="1"/>
              </a:ext>
            </a:extLst>
          </p:cNvPr>
          <p:cNvSpPr/>
          <p:nvPr/>
        </p:nvSpPr>
        <p:spPr>
          <a:xfrm>
            <a:off x="180000" y="38936"/>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8AD0FB06-2085-443B-B5B7-9CF837FCEA61}"/>
              </a:ext>
            </a:extLst>
          </p:cNvPr>
          <p:cNvSpPr>
            <a:spLocks noGrp="1"/>
          </p:cNvSpPr>
          <p:nvPr>
            <p:ph type="title"/>
          </p:nvPr>
        </p:nvSpPr>
        <p:spPr>
          <a:xfrm>
            <a:off x="684000" y="801115"/>
            <a:ext cx="7559675" cy="957458"/>
          </a:xfrm>
        </p:spPr>
        <p:txBody>
          <a:bodyPr/>
          <a:lstStyle/>
          <a:p>
            <a:r>
              <a:rPr lang="en-US" dirty="0"/>
              <a:t>WHY?? Mr. Wellness- “ Your Health Monitor ”</a:t>
            </a:r>
          </a:p>
        </p:txBody>
      </p:sp>
      <p:sp>
        <p:nvSpPr>
          <p:cNvPr id="4" name="Slide Number Placeholder 3">
            <a:extLst>
              <a:ext uri="{FF2B5EF4-FFF2-40B4-BE49-F238E27FC236}">
                <a16:creationId xmlns:a16="http://schemas.microsoft.com/office/drawing/2014/main" xmlns="" id="{3B609C69-D3CD-4837-8831-CFA5A72454EF}"/>
              </a:ext>
            </a:extLst>
          </p:cNvPr>
          <p:cNvSpPr>
            <a:spLocks noGrp="1"/>
          </p:cNvSpPr>
          <p:nvPr>
            <p:ph type="sldNum" sz="quarter" idx="11"/>
          </p:nvPr>
        </p:nvSpPr>
        <p:spPr>
          <a:xfrm>
            <a:off x="11575764" y="6234694"/>
            <a:ext cx="270474" cy="270474"/>
          </a:xfrm>
        </p:spPr>
        <p:txBody>
          <a:bodyPr/>
          <a:lstStyle/>
          <a:p>
            <a:fld id="{EECC7194-A4D0-457B-9D3E-53681723AFF7}" type="slidenum">
              <a:rPr lang="en-US" smtClean="0"/>
              <a:pPr/>
              <a:t>6</a:t>
            </a:fld>
            <a:endParaRPr lang="en-US" dirty="0"/>
          </a:p>
        </p:txBody>
      </p:sp>
      <p:sp>
        <p:nvSpPr>
          <p:cNvPr id="9" name="object 7" descr="Beige rectangle">
            <a:extLst>
              <a:ext uri="{FF2B5EF4-FFF2-40B4-BE49-F238E27FC236}">
                <a16:creationId xmlns:a16="http://schemas.microsoft.com/office/drawing/2014/main" xmlns="" id="{C18D4C80-3351-4CE2-81E2-859CB0ED6E33}"/>
              </a:ext>
            </a:extLst>
          </p:cNvPr>
          <p:cNvSpPr/>
          <p:nvPr/>
        </p:nvSpPr>
        <p:spPr bwMode="white">
          <a:xfrm flipV="1">
            <a:off x="597281" y="1755642"/>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226" name="TextBox 225">
            <a:extLst>
              <a:ext uri="{FF2B5EF4-FFF2-40B4-BE49-F238E27FC236}">
                <a16:creationId xmlns:a16="http://schemas.microsoft.com/office/drawing/2014/main" xmlns="" id="{720361B1-6153-4319-BE49-18DE2718A409}"/>
              </a:ext>
            </a:extLst>
          </p:cNvPr>
          <p:cNvSpPr txBox="1"/>
          <p:nvPr/>
        </p:nvSpPr>
        <p:spPr>
          <a:xfrm>
            <a:off x="722098" y="2094745"/>
            <a:ext cx="9183901" cy="4062651"/>
          </a:xfrm>
          <a:prstGeom prst="rect">
            <a:avLst/>
          </a:prstGeom>
          <a:noFill/>
        </p:spPr>
        <p:txBody>
          <a:bodyPr wrap="square" lIns="0" tIns="0" rIns="0" bIns="0" rtlCol="0">
            <a:spAutoFit/>
          </a:bodyPr>
          <a:lstStyle/>
          <a:p>
            <a:r>
              <a:rPr lang="en-US" sz="2400" dirty="0">
                <a:solidFill>
                  <a:schemeClr val="bg1">
                    <a:lumMod val="85000"/>
                  </a:schemeClr>
                </a:solidFill>
                <a:latin typeface="+mj-lt"/>
              </a:rPr>
              <a:t>This project is significant in various ways because in today's world, everyday many lives are affected because the patients are not timely and properly operated. Our system is designed to be used in hospitals and homes also for measuring and monitoring various parameters like temperature,  heart rate, blood pressure. The results can be recorded using Arduino.  Also, the doctors can see those results on android app. The system will also generate an alert notification which will be sent to doctor. Our system is useful for monitoring health system of every person through easily attach the device and record it. In which we can analysis patient’s condition through their past data, it will recommend medicines if any emergency occurred through symbolic A.I</a:t>
            </a:r>
          </a:p>
        </p:txBody>
      </p:sp>
      <p:sp>
        <p:nvSpPr>
          <p:cNvPr id="242" name="Graphic 224" descr="Icon Checked">
            <a:extLst>
              <a:ext uri="{FF2B5EF4-FFF2-40B4-BE49-F238E27FC236}">
                <a16:creationId xmlns:a16="http://schemas.microsoft.com/office/drawing/2014/main" xmlns="" id="{3C1D5D02-096E-4AC5-8F00-E5C0CE9BE9E5}"/>
              </a:ext>
            </a:extLst>
          </p:cNvPr>
          <p:cNvSpPr/>
          <p:nvPr/>
        </p:nvSpPr>
        <p:spPr>
          <a:xfrm>
            <a:off x="8169480" y="1205532"/>
            <a:ext cx="130251" cy="93072"/>
          </a:xfrm>
          <a:custGeom>
            <a:avLst/>
            <a:gdLst>
              <a:gd name="connsiteX0" fmla="*/ 23512 w 130250"/>
              <a:gd name="connsiteY0" fmla="*/ 46596 h 93071"/>
              <a:gd name="connsiteX1" fmla="*/ 5299 w 130250"/>
              <a:gd name="connsiteY1" fmla="*/ 44770 h 93071"/>
              <a:gd name="connsiteX2" fmla="*/ 2540 w 130250"/>
              <a:gd name="connsiteY2" fmla="*/ 56820 h 93071"/>
              <a:gd name="connsiteX3" fmla="*/ 39010 w 130250"/>
              <a:gd name="connsiteY3" fmla="*/ 89567 h 93071"/>
              <a:gd name="connsiteX4" fmla="*/ 60710 w 130250"/>
              <a:gd name="connsiteY4" fmla="*/ 88839 h 93071"/>
              <a:gd name="connsiteX5" fmla="*/ 128440 w 130250"/>
              <a:gd name="connsiteY5" fmla="*/ 13003 h 93071"/>
              <a:gd name="connsiteX6" fmla="*/ 123853 w 130250"/>
              <a:gd name="connsiteY6" fmla="*/ 1200 h 93071"/>
              <a:gd name="connsiteX7" fmla="*/ 106013 w 130250"/>
              <a:gd name="connsiteY7" fmla="*/ 4235 h 93071"/>
              <a:gd name="connsiteX8" fmla="*/ 48300 w 130250"/>
              <a:gd name="connsiteY8" fmla="*/ 68854 h 93071"/>
              <a:gd name="connsiteX9" fmla="*/ 23512 w 130250"/>
              <a:gd name="connsiteY9" fmla="*/ 46596 h 9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250" h="93071">
                <a:moveTo>
                  <a:pt x="23512" y="46596"/>
                </a:moveTo>
                <a:cubicBezTo>
                  <a:pt x="19245" y="42764"/>
                  <a:pt x="11091" y="41947"/>
                  <a:pt x="5299" y="44770"/>
                </a:cubicBezTo>
                <a:cubicBezTo>
                  <a:pt x="-492" y="47593"/>
                  <a:pt x="-1727" y="52988"/>
                  <a:pt x="2540" y="56820"/>
                </a:cubicBezTo>
                <a:lnTo>
                  <a:pt x="39010" y="89567"/>
                </a:lnTo>
                <a:cubicBezTo>
                  <a:pt x="44548" y="94540"/>
                  <a:pt x="55961" y="94157"/>
                  <a:pt x="60710" y="88839"/>
                </a:cubicBezTo>
                <a:lnTo>
                  <a:pt x="128440" y="13003"/>
                </a:lnTo>
                <a:cubicBezTo>
                  <a:pt x="132100" y="8905"/>
                  <a:pt x="130046" y="3621"/>
                  <a:pt x="123853" y="1200"/>
                </a:cubicBezTo>
                <a:cubicBezTo>
                  <a:pt x="117660" y="-1221"/>
                  <a:pt x="109673" y="137"/>
                  <a:pt x="106013" y="4235"/>
                </a:cubicBezTo>
                <a:lnTo>
                  <a:pt x="48300" y="68854"/>
                </a:lnTo>
                <a:lnTo>
                  <a:pt x="23512" y="46596"/>
                </a:lnTo>
                <a:close/>
              </a:path>
            </a:pathLst>
          </a:custGeom>
          <a:solidFill>
            <a:schemeClr val="tx1"/>
          </a:solidFill>
          <a:ln w="2953" cap="flat">
            <a:noFill/>
            <a:prstDash val="solid"/>
            <a:miter/>
          </a:ln>
        </p:spPr>
        <p:txBody>
          <a:bodyPr rtlCol="0" anchor="ctr"/>
          <a:lstStyle/>
          <a:p>
            <a:endParaRPr lang="en-US" dirty="0"/>
          </a:p>
        </p:txBody>
      </p:sp>
      <p:sp>
        <p:nvSpPr>
          <p:cNvPr id="244" name="Graphic 239" descr="Icon Checked">
            <a:extLst>
              <a:ext uri="{FF2B5EF4-FFF2-40B4-BE49-F238E27FC236}">
                <a16:creationId xmlns:a16="http://schemas.microsoft.com/office/drawing/2014/main" xmlns="" id="{0E602EF6-D61B-4452-A065-8E4137649A38}"/>
              </a:ext>
            </a:extLst>
          </p:cNvPr>
          <p:cNvSpPr/>
          <p:nvPr/>
        </p:nvSpPr>
        <p:spPr>
          <a:xfrm>
            <a:off x="6225547" y="2707916"/>
            <a:ext cx="80876" cy="57790"/>
          </a:xfrm>
          <a:custGeom>
            <a:avLst/>
            <a:gdLst>
              <a:gd name="connsiteX0" fmla="*/ 14599 w 80875"/>
              <a:gd name="connsiteY0" fmla="*/ 28932 h 57790"/>
              <a:gd name="connsiteX1" fmla="*/ 3291 w 80875"/>
              <a:gd name="connsiteY1" fmla="*/ 27799 h 57790"/>
              <a:gd name="connsiteX2" fmla="*/ 1577 w 80875"/>
              <a:gd name="connsiteY2" fmla="*/ 35281 h 57790"/>
              <a:gd name="connsiteX3" fmla="*/ 24222 w 80875"/>
              <a:gd name="connsiteY3" fmla="*/ 55614 h 57790"/>
              <a:gd name="connsiteX4" fmla="*/ 37696 w 80875"/>
              <a:gd name="connsiteY4" fmla="*/ 55162 h 57790"/>
              <a:gd name="connsiteX5" fmla="*/ 79751 w 80875"/>
              <a:gd name="connsiteY5" fmla="*/ 8074 h 57790"/>
              <a:gd name="connsiteX6" fmla="*/ 76903 w 80875"/>
              <a:gd name="connsiteY6" fmla="*/ 745 h 57790"/>
              <a:gd name="connsiteX7" fmla="*/ 65826 w 80875"/>
              <a:gd name="connsiteY7" fmla="*/ 2630 h 57790"/>
              <a:gd name="connsiteX8" fmla="*/ 29991 w 80875"/>
              <a:gd name="connsiteY8" fmla="*/ 42753 h 57790"/>
              <a:gd name="connsiteX9" fmla="*/ 14599 w 80875"/>
              <a:gd name="connsiteY9" fmla="*/ 28932 h 5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75" h="57790">
                <a:moveTo>
                  <a:pt x="14599" y="28932"/>
                </a:moveTo>
                <a:cubicBezTo>
                  <a:pt x="11949" y="26553"/>
                  <a:pt x="6887" y="26046"/>
                  <a:pt x="3291" y="27799"/>
                </a:cubicBezTo>
                <a:cubicBezTo>
                  <a:pt x="-305" y="29552"/>
                  <a:pt x="-1073" y="32901"/>
                  <a:pt x="1577" y="35281"/>
                </a:cubicBezTo>
                <a:lnTo>
                  <a:pt x="24222" y="55614"/>
                </a:lnTo>
                <a:cubicBezTo>
                  <a:pt x="27661" y="58702"/>
                  <a:pt x="34747" y="58464"/>
                  <a:pt x="37696" y="55162"/>
                </a:cubicBezTo>
                <a:lnTo>
                  <a:pt x="79751" y="8074"/>
                </a:lnTo>
                <a:cubicBezTo>
                  <a:pt x="82024" y="5530"/>
                  <a:pt x="80749" y="2248"/>
                  <a:pt x="76903" y="745"/>
                </a:cubicBezTo>
                <a:cubicBezTo>
                  <a:pt x="73058" y="-758"/>
                  <a:pt x="68098" y="85"/>
                  <a:pt x="65826" y="2630"/>
                </a:cubicBezTo>
                <a:lnTo>
                  <a:pt x="29991" y="42753"/>
                </a:lnTo>
                <a:lnTo>
                  <a:pt x="14599" y="28932"/>
                </a:lnTo>
                <a:close/>
              </a:path>
            </a:pathLst>
          </a:custGeom>
          <a:solidFill>
            <a:schemeClr val="bg1"/>
          </a:solidFill>
          <a:ln w="1810" cap="flat">
            <a:noFill/>
            <a:prstDash val="solid"/>
            <a:miter/>
          </a:ln>
        </p:spPr>
        <p:txBody>
          <a:bodyPr rtlCol="0" anchor="ctr"/>
          <a:lstStyle/>
          <a:p>
            <a:endParaRPr lang="en-US" dirty="0"/>
          </a:p>
        </p:txBody>
      </p:sp>
      <p:sp>
        <p:nvSpPr>
          <p:cNvPr id="245" name="Graphic 239" descr="Icon Checked">
            <a:extLst>
              <a:ext uri="{FF2B5EF4-FFF2-40B4-BE49-F238E27FC236}">
                <a16:creationId xmlns:a16="http://schemas.microsoft.com/office/drawing/2014/main" xmlns="" id="{89E342D8-EF35-4500-811D-022F0C5750D0}"/>
              </a:ext>
            </a:extLst>
          </p:cNvPr>
          <p:cNvSpPr/>
          <p:nvPr/>
        </p:nvSpPr>
        <p:spPr>
          <a:xfrm>
            <a:off x="4068045" y="3127012"/>
            <a:ext cx="80876" cy="57790"/>
          </a:xfrm>
          <a:custGeom>
            <a:avLst/>
            <a:gdLst>
              <a:gd name="connsiteX0" fmla="*/ 14599 w 80875"/>
              <a:gd name="connsiteY0" fmla="*/ 28932 h 57790"/>
              <a:gd name="connsiteX1" fmla="*/ 3291 w 80875"/>
              <a:gd name="connsiteY1" fmla="*/ 27799 h 57790"/>
              <a:gd name="connsiteX2" fmla="*/ 1577 w 80875"/>
              <a:gd name="connsiteY2" fmla="*/ 35281 h 57790"/>
              <a:gd name="connsiteX3" fmla="*/ 24222 w 80875"/>
              <a:gd name="connsiteY3" fmla="*/ 55614 h 57790"/>
              <a:gd name="connsiteX4" fmla="*/ 37696 w 80875"/>
              <a:gd name="connsiteY4" fmla="*/ 55162 h 57790"/>
              <a:gd name="connsiteX5" fmla="*/ 79751 w 80875"/>
              <a:gd name="connsiteY5" fmla="*/ 8074 h 57790"/>
              <a:gd name="connsiteX6" fmla="*/ 76903 w 80875"/>
              <a:gd name="connsiteY6" fmla="*/ 745 h 57790"/>
              <a:gd name="connsiteX7" fmla="*/ 65826 w 80875"/>
              <a:gd name="connsiteY7" fmla="*/ 2630 h 57790"/>
              <a:gd name="connsiteX8" fmla="*/ 29991 w 80875"/>
              <a:gd name="connsiteY8" fmla="*/ 42753 h 57790"/>
              <a:gd name="connsiteX9" fmla="*/ 14599 w 80875"/>
              <a:gd name="connsiteY9" fmla="*/ 28932 h 5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75" h="57790">
                <a:moveTo>
                  <a:pt x="14599" y="28932"/>
                </a:moveTo>
                <a:cubicBezTo>
                  <a:pt x="11949" y="26553"/>
                  <a:pt x="6887" y="26046"/>
                  <a:pt x="3291" y="27799"/>
                </a:cubicBezTo>
                <a:cubicBezTo>
                  <a:pt x="-305" y="29552"/>
                  <a:pt x="-1073" y="32901"/>
                  <a:pt x="1577" y="35281"/>
                </a:cubicBezTo>
                <a:lnTo>
                  <a:pt x="24222" y="55614"/>
                </a:lnTo>
                <a:cubicBezTo>
                  <a:pt x="27661" y="58702"/>
                  <a:pt x="34747" y="58464"/>
                  <a:pt x="37696" y="55162"/>
                </a:cubicBezTo>
                <a:lnTo>
                  <a:pt x="79751" y="8074"/>
                </a:lnTo>
                <a:cubicBezTo>
                  <a:pt x="82024" y="5530"/>
                  <a:pt x="80749" y="2248"/>
                  <a:pt x="76903" y="745"/>
                </a:cubicBezTo>
                <a:cubicBezTo>
                  <a:pt x="73058" y="-758"/>
                  <a:pt x="68098" y="85"/>
                  <a:pt x="65826" y="2630"/>
                </a:cubicBezTo>
                <a:lnTo>
                  <a:pt x="29991" y="42753"/>
                </a:lnTo>
                <a:lnTo>
                  <a:pt x="14599" y="28932"/>
                </a:lnTo>
                <a:close/>
              </a:path>
            </a:pathLst>
          </a:custGeom>
          <a:solidFill>
            <a:schemeClr val="bg1"/>
          </a:solidFill>
          <a:ln w="1810" cap="flat">
            <a:noFill/>
            <a:prstDash val="solid"/>
            <a:miter/>
          </a:ln>
        </p:spPr>
        <p:txBody>
          <a:bodyPr rtlCol="0" anchor="ctr"/>
          <a:lstStyle/>
          <a:p>
            <a:endParaRPr lang="en-US" dirty="0"/>
          </a:p>
        </p:txBody>
      </p:sp>
      <p:sp>
        <p:nvSpPr>
          <p:cNvPr id="246" name="Graphic 239" descr="Icon Checked">
            <a:extLst>
              <a:ext uri="{FF2B5EF4-FFF2-40B4-BE49-F238E27FC236}">
                <a16:creationId xmlns:a16="http://schemas.microsoft.com/office/drawing/2014/main" xmlns="" id="{73C24323-5928-4932-8372-87FC25E7B541}"/>
              </a:ext>
            </a:extLst>
          </p:cNvPr>
          <p:cNvSpPr/>
          <p:nvPr/>
        </p:nvSpPr>
        <p:spPr>
          <a:xfrm>
            <a:off x="1927813" y="3460218"/>
            <a:ext cx="80876" cy="57790"/>
          </a:xfrm>
          <a:custGeom>
            <a:avLst/>
            <a:gdLst>
              <a:gd name="connsiteX0" fmla="*/ 14599 w 80875"/>
              <a:gd name="connsiteY0" fmla="*/ 28932 h 57790"/>
              <a:gd name="connsiteX1" fmla="*/ 3291 w 80875"/>
              <a:gd name="connsiteY1" fmla="*/ 27799 h 57790"/>
              <a:gd name="connsiteX2" fmla="*/ 1577 w 80875"/>
              <a:gd name="connsiteY2" fmla="*/ 35281 h 57790"/>
              <a:gd name="connsiteX3" fmla="*/ 24222 w 80875"/>
              <a:gd name="connsiteY3" fmla="*/ 55614 h 57790"/>
              <a:gd name="connsiteX4" fmla="*/ 37696 w 80875"/>
              <a:gd name="connsiteY4" fmla="*/ 55162 h 57790"/>
              <a:gd name="connsiteX5" fmla="*/ 79751 w 80875"/>
              <a:gd name="connsiteY5" fmla="*/ 8074 h 57790"/>
              <a:gd name="connsiteX6" fmla="*/ 76903 w 80875"/>
              <a:gd name="connsiteY6" fmla="*/ 745 h 57790"/>
              <a:gd name="connsiteX7" fmla="*/ 65826 w 80875"/>
              <a:gd name="connsiteY7" fmla="*/ 2630 h 57790"/>
              <a:gd name="connsiteX8" fmla="*/ 29991 w 80875"/>
              <a:gd name="connsiteY8" fmla="*/ 42753 h 57790"/>
              <a:gd name="connsiteX9" fmla="*/ 14599 w 80875"/>
              <a:gd name="connsiteY9" fmla="*/ 28932 h 5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75" h="57790">
                <a:moveTo>
                  <a:pt x="14599" y="28932"/>
                </a:moveTo>
                <a:cubicBezTo>
                  <a:pt x="11949" y="26553"/>
                  <a:pt x="6887" y="26046"/>
                  <a:pt x="3291" y="27799"/>
                </a:cubicBezTo>
                <a:cubicBezTo>
                  <a:pt x="-305" y="29552"/>
                  <a:pt x="-1073" y="32901"/>
                  <a:pt x="1577" y="35281"/>
                </a:cubicBezTo>
                <a:lnTo>
                  <a:pt x="24222" y="55614"/>
                </a:lnTo>
                <a:cubicBezTo>
                  <a:pt x="27661" y="58702"/>
                  <a:pt x="34747" y="58464"/>
                  <a:pt x="37696" y="55162"/>
                </a:cubicBezTo>
                <a:lnTo>
                  <a:pt x="79751" y="8074"/>
                </a:lnTo>
                <a:cubicBezTo>
                  <a:pt x="82024" y="5530"/>
                  <a:pt x="80749" y="2248"/>
                  <a:pt x="76903" y="745"/>
                </a:cubicBezTo>
                <a:cubicBezTo>
                  <a:pt x="73058" y="-758"/>
                  <a:pt x="68098" y="85"/>
                  <a:pt x="65826" y="2630"/>
                </a:cubicBezTo>
                <a:lnTo>
                  <a:pt x="29991" y="42753"/>
                </a:lnTo>
                <a:lnTo>
                  <a:pt x="14599" y="28932"/>
                </a:lnTo>
                <a:close/>
              </a:path>
            </a:pathLst>
          </a:custGeom>
          <a:solidFill>
            <a:schemeClr val="bg1"/>
          </a:solidFill>
          <a:ln w="1810" cap="flat">
            <a:noFill/>
            <a:prstDash val="solid"/>
            <a:miter/>
          </a:ln>
        </p:spPr>
        <p:txBody>
          <a:bodyPr rtlCol="0" anchor="ctr"/>
          <a:lstStyle/>
          <a:p>
            <a:endParaRPr lang="en-US" dirty="0"/>
          </a:p>
        </p:txBody>
      </p:sp>
    </p:spTree>
    <p:extLst>
      <p:ext uri="{BB962C8B-B14F-4D97-AF65-F5344CB8AC3E}">
        <p14:creationId xmlns:p14="http://schemas.microsoft.com/office/powerpoint/2010/main" xmlns="" val="329782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D429F02-7E8D-405F-86D3-2E794F83D8FE}"/>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4" name="Text Placeholder 3">
            <a:extLst>
              <a:ext uri="{FF2B5EF4-FFF2-40B4-BE49-F238E27FC236}">
                <a16:creationId xmlns:a16="http://schemas.microsoft.com/office/drawing/2014/main" xmlns="" id="{019EEC6C-3C57-4B01-80D3-53DFDB5F7853}"/>
              </a:ext>
            </a:extLst>
          </p:cNvPr>
          <p:cNvSpPr>
            <a:spLocks noGrp="1"/>
          </p:cNvSpPr>
          <p:nvPr>
            <p:ph type="body" sz="quarter" idx="14"/>
          </p:nvPr>
        </p:nvSpPr>
        <p:spPr>
          <a:xfrm>
            <a:off x="683999" y="1785855"/>
            <a:ext cx="10679325" cy="3900570"/>
          </a:xfrm>
        </p:spPr>
        <p:txBody>
          <a:bodyPr/>
          <a:lstStyle/>
          <a:p>
            <a:r>
              <a:rPr lang="en-US" sz="3200" dirty="0"/>
              <a:t>Everyday many lives are affected because the patients are not timely and properly operated.  Also, for real time parameter values are not efficiently measured in clinic as well as in hospitals. Sometimes it becomes difficult for hospitals to frequently check patient’s conditions.  Also, continuous monitoring of ICU patients is very difficult.  In Covid-19 Pandemic,  social distancing and to be self-reliant persuaded us towards this project.</a:t>
            </a:r>
            <a:endParaRPr lang="en-US" sz="3200" noProof="1"/>
          </a:p>
        </p:txBody>
      </p:sp>
      <p:sp>
        <p:nvSpPr>
          <p:cNvPr id="21" name="Title 20">
            <a:extLst>
              <a:ext uri="{FF2B5EF4-FFF2-40B4-BE49-F238E27FC236}">
                <a16:creationId xmlns:a16="http://schemas.microsoft.com/office/drawing/2014/main" xmlns="" id="{BC5F3A4A-2857-4A67-818B-E62AB2121E48}"/>
              </a:ext>
            </a:extLst>
          </p:cNvPr>
          <p:cNvSpPr>
            <a:spLocks noGrp="1"/>
          </p:cNvSpPr>
          <p:nvPr>
            <p:ph type="title"/>
          </p:nvPr>
        </p:nvSpPr>
        <p:spPr/>
        <p:txBody>
          <a:bodyPr/>
          <a:lstStyle/>
          <a:p>
            <a:r>
              <a:rPr lang="en-US" dirty="0"/>
              <a:t>MOTIVATION</a:t>
            </a:r>
          </a:p>
        </p:txBody>
      </p:sp>
      <p:sp>
        <p:nvSpPr>
          <p:cNvPr id="22" name="object 7" descr="Beige rectangle">
            <a:extLst>
              <a:ext uri="{FF2B5EF4-FFF2-40B4-BE49-F238E27FC236}">
                <a16:creationId xmlns:a16="http://schemas.microsoft.com/office/drawing/2014/main" xmlns=""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Tree>
    <p:extLst>
      <p:ext uri="{BB962C8B-B14F-4D97-AF65-F5344CB8AC3E}">
        <p14:creationId xmlns:p14="http://schemas.microsoft.com/office/powerpoint/2010/main" xmlns="" val="78640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Worm view of buildings">
            <a:extLst>
              <a:ext uri="{FF2B5EF4-FFF2-40B4-BE49-F238E27FC236}">
                <a16:creationId xmlns:a16="http://schemas.microsoft.com/office/drawing/2014/main" xmlns="" id="{094A5D1B-B8BE-4CE8-8D90-3F36D4EADDEA}"/>
              </a:ext>
              <a:ext uri="{C183D7F6-B498-43B3-948B-1728B52AA6E4}">
                <adec:decorative xmlns:adec="http://schemas.microsoft.com/office/drawing/2017/decorative" xmlns="" val="0"/>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xmlns=""/>
              </a:ext>
            </a:extLst>
          </a:blip>
          <a:srcRect/>
          <a:stretch>
            <a:fillRect/>
          </a:stretch>
        </p:blipFill>
        <p:spPr>
          <a:xfrm>
            <a:off x="180000" y="179109"/>
            <a:ext cx="11832000" cy="6513922"/>
          </a:xfrm>
        </p:spPr>
      </p:pic>
      <p:sp>
        <p:nvSpPr>
          <p:cNvPr id="24" name="Rectangle 23">
            <a:extLst>
              <a:ext uri="{FF2B5EF4-FFF2-40B4-BE49-F238E27FC236}">
                <a16:creationId xmlns:a16="http://schemas.microsoft.com/office/drawing/2014/main" xmlns="" id="{4C9191F1-E8DF-4B64-8A28-BC458F6A039C}"/>
              </a:ext>
              <a:ext uri="{C183D7F6-B498-43B3-948B-1728B52AA6E4}">
                <adec:decorative xmlns:adec="http://schemas.microsoft.com/office/drawing/2017/decorative" xmlns="" val="1"/>
              </a:ext>
            </a:extLst>
          </p:cNvPr>
          <p:cNvSpPr/>
          <p:nvPr/>
        </p:nvSpPr>
        <p:spPr>
          <a:xfrm>
            <a:off x="180000" y="160647"/>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384CEA7-D60A-47AE-A867-C557D000559F}"/>
              </a:ext>
            </a:extLst>
          </p:cNvPr>
          <p:cNvSpPr>
            <a:spLocks noGrp="1"/>
          </p:cNvSpPr>
          <p:nvPr>
            <p:ph type="title"/>
          </p:nvPr>
        </p:nvSpPr>
        <p:spPr/>
        <p:txBody>
          <a:bodyPr/>
          <a:lstStyle/>
          <a:p>
            <a:r>
              <a:rPr lang="en-US" dirty="0"/>
              <a:t>SUMMARY</a:t>
            </a:r>
          </a:p>
        </p:txBody>
      </p:sp>
      <p:sp>
        <p:nvSpPr>
          <p:cNvPr id="4" name="Slide Number Placeholder 3">
            <a:extLst>
              <a:ext uri="{FF2B5EF4-FFF2-40B4-BE49-F238E27FC236}">
                <a16:creationId xmlns:a16="http://schemas.microsoft.com/office/drawing/2014/main" xmlns="" id="{00822E43-C110-41B5-9E8C-BBA2A6D7228B}"/>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5" name="object 7" descr="Beige rectangle">
            <a:extLst>
              <a:ext uri="{FF2B5EF4-FFF2-40B4-BE49-F238E27FC236}">
                <a16:creationId xmlns:a16="http://schemas.microsoft.com/office/drawing/2014/main" xmlns=""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33" name="Rectangle 32">
            <a:extLst>
              <a:ext uri="{FF2B5EF4-FFF2-40B4-BE49-F238E27FC236}">
                <a16:creationId xmlns:a16="http://schemas.microsoft.com/office/drawing/2014/main" xmlns="" id="{DF55647B-6250-409F-984B-A2399BBF5119}"/>
              </a:ext>
              <a:ext uri="{C183D7F6-B498-43B3-948B-1728B52AA6E4}">
                <adec:decorative xmlns:adec="http://schemas.microsoft.com/office/drawing/2017/decorative" xmlns="" val="1"/>
              </a:ext>
            </a:extLst>
          </p:cNvPr>
          <p:cNvSpPr/>
          <p:nvPr/>
        </p:nvSpPr>
        <p:spPr>
          <a:xfrm>
            <a:off x="499560" y="2131623"/>
            <a:ext cx="8130090" cy="3017233"/>
          </a:xfrm>
          <a:prstGeom prst="rect">
            <a:avLst/>
          </a:prstGeom>
          <a:noFill/>
          <a:ln w="6350">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cs typeface="MV Boli" panose="02000500030200090000" pitchFamily="2" charset="0"/>
              </a:rPr>
              <a:t>We hope that we succeeded in conveying our idea of the project to all of you. It is just a prototype which was created in by small recourses in a limited time frame. </a:t>
            </a:r>
          </a:p>
          <a:p>
            <a:r>
              <a:rPr lang="en-US" sz="2400" dirty="0">
                <a:cs typeface="MV Boli" panose="02000500030200090000" pitchFamily="2" charset="0"/>
              </a:rPr>
              <a:t>We have tried our very best to make it easy, simple and customizable according to the needs of the user.</a:t>
            </a:r>
          </a:p>
          <a:p>
            <a:pPr algn="ctr"/>
            <a:endParaRPr lang="en-US" sz="2400" dirty="0"/>
          </a:p>
        </p:txBody>
      </p:sp>
      <p:grpSp>
        <p:nvGrpSpPr>
          <p:cNvPr id="25" name="Group 24" descr="Icon Stethoscope ">
            <a:extLst>
              <a:ext uri="{FF2B5EF4-FFF2-40B4-BE49-F238E27FC236}">
                <a16:creationId xmlns:a16="http://schemas.microsoft.com/office/drawing/2014/main" xmlns="" id="{49C2930A-BA57-460C-81A6-F126250C3554}"/>
              </a:ext>
            </a:extLst>
          </p:cNvPr>
          <p:cNvGrpSpPr>
            <a:grpSpLocks noChangeAspect="1"/>
          </p:cNvGrpSpPr>
          <p:nvPr/>
        </p:nvGrpSpPr>
        <p:grpSpPr>
          <a:xfrm>
            <a:off x="5401649" y="1485494"/>
            <a:ext cx="332372" cy="430129"/>
            <a:chOff x="5772150" y="3009900"/>
            <a:chExt cx="647700" cy="838200"/>
          </a:xfrm>
        </p:grpSpPr>
        <p:sp>
          <p:nvSpPr>
            <p:cNvPr id="19" name="Freeform: Shape 18">
              <a:extLst>
                <a:ext uri="{FF2B5EF4-FFF2-40B4-BE49-F238E27FC236}">
                  <a16:creationId xmlns:a16="http://schemas.microsoft.com/office/drawing/2014/main" xmlns="" id="{242E6F12-4FB5-4776-8A61-3CC1958EF92F}"/>
                </a:ext>
              </a:extLst>
            </p:cNvPr>
            <p:cNvSpPr/>
            <p:nvPr/>
          </p:nvSpPr>
          <p:spPr>
            <a:xfrm>
              <a:off x="5772150" y="3009900"/>
              <a:ext cx="647700" cy="838200"/>
            </a:xfrm>
            <a:custGeom>
              <a:avLst/>
              <a:gdLst>
                <a:gd name="connsiteX0" fmla="*/ 542925 w 647700"/>
                <a:gd name="connsiteY0" fmla="*/ 381000 h 838200"/>
                <a:gd name="connsiteX1" fmla="*/ 476250 w 647700"/>
                <a:gd name="connsiteY1" fmla="*/ 314325 h 838200"/>
                <a:gd name="connsiteX2" fmla="*/ 542925 w 647700"/>
                <a:gd name="connsiteY2" fmla="*/ 247650 h 838200"/>
                <a:gd name="connsiteX3" fmla="*/ 609600 w 647700"/>
                <a:gd name="connsiteY3" fmla="*/ 314325 h 838200"/>
                <a:gd name="connsiteX4" fmla="*/ 542925 w 647700"/>
                <a:gd name="connsiteY4" fmla="*/ 381000 h 838200"/>
                <a:gd name="connsiteX5" fmla="*/ 647700 w 647700"/>
                <a:gd name="connsiteY5" fmla="*/ 314325 h 838200"/>
                <a:gd name="connsiteX6" fmla="*/ 542925 w 647700"/>
                <a:gd name="connsiteY6" fmla="*/ 209550 h 838200"/>
                <a:gd name="connsiteX7" fmla="*/ 438150 w 647700"/>
                <a:gd name="connsiteY7" fmla="*/ 314325 h 838200"/>
                <a:gd name="connsiteX8" fmla="*/ 514350 w 647700"/>
                <a:gd name="connsiteY8" fmla="*/ 415290 h 838200"/>
                <a:gd name="connsiteX9" fmla="*/ 514350 w 647700"/>
                <a:gd name="connsiteY9" fmla="*/ 638175 h 838200"/>
                <a:gd name="connsiteX10" fmla="*/ 371475 w 647700"/>
                <a:gd name="connsiteY10" fmla="*/ 781050 h 838200"/>
                <a:gd name="connsiteX11" fmla="*/ 228600 w 647700"/>
                <a:gd name="connsiteY11" fmla="*/ 638175 h 838200"/>
                <a:gd name="connsiteX12" fmla="*/ 228600 w 647700"/>
                <a:gd name="connsiteY12" fmla="*/ 541020 h 838200"/>
                <a:gd name="connsiteX13" fmla="*/ 400050 w 647700"/>
                <a:gd name="connsiteY13" fmla="*/ 342900 h 838200"/>
                <a:gd name="connsiteX14" fmla="*/ 381000 w 647700"/>
                <a:gd name="connsiteY14" fmla="*/ 310515 h 838200"/>
                <a:gd name="connsiteX15" fmla="*/ 381000 w 647700"/>
                <a:gd name="connsiteY15" fmla="*/ 76200 h 838200"/>
                <a:gd name="connsiteX16" fmla="*/ 331470 w 647700"/>
                <a:gd name="connsiteY16" fmla="*/ 20003 h 838200"/>
                <a:gd name="connsiteX17" fmla="*/ 304800 w 647700"/>
                <a:gd name="connsiteY17" fmla="*/ 0 h 838200"/>
                <a:gd name="connsiteX18" fmla="*/ 295275 w 647700"/>
                <a:gd name="connsiteY18" fmla="*/ 0 h 838200"/>
                <a:gd name="connsiteX19" fmla="*/ 257175 w 647700"/>
                <a:gd name="connsiteY19" fmla="*/ 38100 h 838200"/>
                <a:gd name="connsiteX20" fmla="*/ 295275 w 647700"/>
                <a:gd name="connsiteY20" fmla="*/ 76200 h 838200"/>
                <a:gd name="connsiteX21" fmla="*/ 304800 w 647700"/>
                <a:gd name="connsiteY21" fmla="*/ 76200 h 838200"/>
                <a:gd name="connsiteX22" fmla="*/ 331470 w 647700"/>
                <a:gd name="connsiteY22" fmla="*/ 59055 h 838200"/>
                <a:gd name="connsiteX23" fmla="*/ 342900 w 647700"/>
                <a:gd name="connsiteY23" fmla="*/ 76200 h 838200"/>
                <a:gd name="connsiteX24" fmla="*/ 342900 w 647700"/>
                <a:gd name="connsiteY24" fmla="*/ 310515 h 838200"/>
                <a:gd name="connsiteX25" fmla="*/ 323850 w 647700"/>
                <a:gd name="connsiteY25" fmla="*/ 342900 h 838200"/>
                <a:gd name="connsiteX26" fmla="*/ 200025 w 647700"/>
                <a:gd name="connsiteY26" fmla="*/ 466725 h 838200"/>
                <a:gd name="connsiteX27" fmla="*/ 76200 w 647700"/>
                <a:gd name="connsiteY27" fmla="*/ 342900 h 838200"/>
                <a:gd name="connsiteX28" fmla="*/ 57150 w 647700"/>
                <a:gd name="connsiteY28" fmla="*/ 310515 h 838200"/>
                <a:gd name="connsiteX29" fmla="*/ 57150 w 647700"/>
                <a:gd name="connsiteY29" fmla="*/ 76200 h 838200"/>
                <a:gd name="connsiteX30" fmla="*/ 68580 w 647700"/>
                <a:gd name="connsiteY30" fmla="*/ 59055 h 838200"/>
                <a:gd name="connsiteX31" fmla="*/ 95250 w 647700"/>
                <a:gd name="connsiteY31" fmla="*/ 76200 h 838200"/>
                <a:gd name="connsiteX32" fmla="*/ 104775 w 647700"/>
                <a:gd name="connsiteY32" fmla="*/ 76200 h 838200"/>
                <a:gd name="connsiteX33" fmla="*/ 142875 w 647700"/>
                <a:gd name="connsiteY33" fmla="*/ 38100 h 838200"/>
                <a:gd name="connsiteX34" fmla="*/ 104775 w 647700"/>
                <a:gd name="connsiteY34" fmla="*/ 0 h 838200"/>
                <a:gd name="connsiteX35" fmla="*/ 95250 w 647700"/>
                <a:gd name="connsiteY35" fmla="*/ 0 h 838200"/>
                <a:gd name="connsiteX36" fmla="*/ 68580 w 647700"/>
                <a:gd name="connsiteY36" fmla="*/ 20003 h 838200"/>
                <a:gd name="connsiteX37" fmla="*/ 19050 w 647700"/>
                <a:gd name="connsiteY37" fmla="*/ 76200 h 838200"/>
                <a:gd name="connsiteX38" fmla="*/ 19050 w 647700"/>
                <a:gd name="connsiteY38" fmla="*/ 310515 h 838200"/>
                <a:gd name="connsiteX39" fmla="*/ 0 w 647700"/>
                <a:gd name="connsiteY39" fmla="*/ 342900 h 838200"/>
                <a:gd name="connsiteX40" fmla="*/ 171450 w 647700"/>
                <a:gd name="connsiteY40" fmla="*/ 541020 h 838200"/>
                <a:gd name="connsiteX41" fmla="*/ 171450 w 647700"/>
                <a:gd name="connsiteY41" fmla="*/ 638175 h 838200"/>
                <a:gd name="connsiteX42" fmla="*/ 371475 w 647700"/>
                <a:gd name="connsiteY42" fmla="*/ 838200 h 838200"/>
                <a:gd name="connsiteX43" fmla="*/ 571500 w 647700"/>
                <a:gd name="connsiteY43" fmla="*/ 638175 h 838200"/>
                <a:gd name="connsiteX44" fmla="*/ 571500 w 647700"/>
                <a:gd name="connsiteY44" fmla="*/ 415290 h 838200"/>
                <a:gd name="connsiteX45" fmla="*/ 647700 w 647700"/>
                <a:gd name="connsiteY45" fmla="*/ 31432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47700" h="838200">
                  <a:moveTo>
                    <a:pt x="542925" y="381000"/>
                  </a:moveTo>
                  <a:cubicBezTo>
                    <a:pt x="505778" y="381000"/>
                    <a:pt x="476250" y="351473"/>
                    <a:pt x="476250" y="314325"/>
                  </a:cubicBezTo>
                  <a:cubicBezTo>
                    <a:pt x="476250" y="277178"/>
                    <a:pt x="505778" y="247650"/>
                    <a:pt x="542925" y="247650"/>
                  </a:cubicBezTo>
                  <a:cubicBezTo>
                    <a:pt x="580073" y="247650"/>
                    <a:pt x="609600" y="277178"/>
                    <a:pt x="609600" y="314325"/>
                  </a:cubicBezTo>
                  <a:cubicBezTo>
                    <a:pt x="609600" y="351473"/>
                    <a:pt x="580073" y="381000"/>
                    <a:pt x="542925" y="381000"/>
                  </a:cubicBezTo>
                  <a:close/>
                  <a:moveTo>
                    <a:pt x="647700" y="314325"/>
                  </a:moveTo>
                  <a:cubicBezTo>
                    <a:pt x="647700" y="256223"/>
                    <a:pt x="601028" y="209550"/>
                    <a:pt x="542925" y="209550"/>
                  </a:cubicBezTo>
                  <a:cubicBezTo>
                    <a:pt x="484823" y="209550"/>
                    <a:pt x="438150" y="256223"/>
                    <a:pt x="438150" y="314325"/>
                  </a:cubicBezTo>
                  <a:cubicBezTo>
                    <a:pt x="438150" y="361950"/>
                    <a:pt x="470535" y="402908"/>
                    <a:pt x="514350" y="415290"/>
                  </a:cubicBezTo>
                  <a:lnTo>
                    <a:pt x="514350" y="638175"/>
                  </a:lnTo>
                  <a:cubicBezTo>
                    <a:pt x="514350" y="717233"/>
                    <a:pt x="450533" y="781050"/>
                    <a:pt x="371475" y="781050"/>
                  </a:cubicBezTo>
                  <a:cubicBezTo>
                    <a:pt x="292418" y="781050"/>
                    <a:pt x="228600" y="717233"/>
                    <a:pt x="228600" y="638175"/>
                  </a:cubicBezTo>
                  <a:lnTo>
                    <a:pt x="228600" y="541020"/>
                  </a:lnTo>
                  <a:cubicBezTo>
                    <a:pt x="325755" y="526733"/>
                    <a:pt x="400050" y="443865"/>
                    <a:pt x="400050" y="342900"/>
                  </a:cubicBezTo>
                  <a:cubicBezTo>
                    <a:pt x="400050" y="328613"/>
                    <a:pt x="392430" y="316230"/>
                    <a:pt x="381000" y="310515"/>
                  </a:cubicBezTo>
                  <a:lnTo>
                    <a:pt x="381000" y="76200"/>
                  </a:lnTo>
                  <a:cubicBezTo>
                    <a:pt x="381000" y="47625"/>
                    <a:pt x="359093" y="23813"/>
                    <a:pt x="331470" y="20003"/>
                  </a:cubicBezTo>
                  <a:cubicBezTo>
                    <a:pt x="327660" y="8573"/>
                    <a:pt x="317183" y="0"/>
                    <a:pt x="304800" y="0"/>
                  </a:cubicBezTo>
                  <a:lnTo>
                    <a:pt x="295275" y="0"/>
                  </a:lnTo>
                  <a:cubicBezTo>
                    <a:pt x="274320" y="0"/>
                    <a:pt x="257175" y="17145"/>
                    <a:pt x="257175" y="38100"/>
                  </a:cubicBezTo>
                  <a:cubicBezTo>
                    <a:pt x="257175" y="59055"/>
                    <a:pt x="274320" y="76200"/>
                    <a:pt x="295275" y="76200"/>
                  </a:cubicBezTo>
                  <a:lnTo>
                    <a:pt x="304800" y="76200"/>
                  </a:lnTo>
                  <a:cubicBezTo>
                    <a:pt x="316230" y="76200"/>
                    <a:pt x="326708" y="68580"/>
                    <a:pt x="331470" y="59055"/>
                  </a:cubicBezTo>
                  <a:cubicBezTo>
                    <a:pt x="338138" y="61913"/>
                    <a:pt x="342900" y="68580"/>
                    <a:pt x="342900" y="76200"/>
                  </a:cubicBezTo>
                  <a:lnTo>
                    <a:pt x="342900" y="310515"/>
                  </a:lnTo>
                  <a:cubicBezTo>
                    <a:pt x="331470" y="317183"/>
                    <a:pt x="323850" y="329565"/>
                    <a:pt x="323850" y="342900"/>
                  </a:cubicBezTo>
                  <a:cubicBezTo>
                    <a:pt x="323850" y="411480"/>
                    <a:pt x="268605" y="466725"/>
                    <a:pt x="200025" y="466725"/>
                  </a:cubicBezTo>
                  <a:cubicBezTo>
                    <a:pt x="131445" y="466725"/>
                    <a:pt x="76200" y="411480"/>
                    <a:pt x="76200" y="342900"/>
                  </a:cubicBezTo>
                  <a:cubicBezTo>
                    <a:pt x="76200" y="328613"/>
                    <a:pt x="68580" y="316230"/>
                    <a:pt x="57150" y="310515"/>
                  </a:cubicBezTo>
                  <a:lnTo>
                    <a:pt x="57150" y="76200"/>
                  </a:lnTo>
                  <a:cubicBezTo>
                    <a:pt x="57150" y="68580"/>
                    <a:pt x="61913" y="61913"/>
                    <a:pt x="68580" y="59055"/>
                  </a:cubicBezTo>
                  <a:cubicBezTo>
                    <a:pt x="73343" y="69533"/>
                    <a:pt x="82868" y="76200"/>
                    <a:pt x="95250" y="76200"/>
                  </a:cubicBezTo>
                  <a:lnTo>
                    <a:pt x="104775" y="76200"/>
                  </a:lnTo>
                  <a:cubicBezTo>
                    <a:pt x="125730" y="76200"/>
                    <a:pt x="142875" y="59055"/>
                    <a:pt x="142875" y="38100"/>
                  </a:cubicBezTo>
                  <a:cubicBezTo>
                    <a:pt x="142875" y="17145"/>
                    <a:pt x="125730" y="0"/>
                    <a:pt x="104775" y="0"/>
                  </a:cubicBezTo>
                  <a:lnTo>
                    <a:pt x="95250" y="0"/>
                  </a:lnTo>
                  <a:cubicBezTo>
                    <a:pt x="82868" y="0"/>
                    <a:pt x="72390" y="8573"/>
                    <a:pt x="68580" y="20003"/>
                  </a:cubicBezTo>
                  <a:cubicBezTo>
                    <a:pt x="40957" y="23813"/>
                    <a:pt x="19050" y="47625"/>
                    <a:pt x="19050" y="76200"/>
                  </a:cubicBezTo>
                  <a:lnTo>
                    <a:pt x="19050" y="310515"/>
                  </a:lnTo>
                  <a:cubicBezTo>
                    <a:pt x="7620" y="317183"/>
                    <a:pt x="0" y="329565"/>
                    <a:pt x="0" y="342900"/>
                  </a:cubicBezTo>
                  <a:cubicBezTo>
                    <a:pt x="0" y="443865"/>
                    <a:pt x="74295" y="526733"/>
                    <a:pt x="171450" y="541020"/>
                  </a:cubicBezTo>
                  <a:lnTo>
                    <a:pt x="171450" y="638175"/>
                  </a:lnTo>
                  <a:cubicBezTo>
                    <a:pt x="171450" y="748665"/>
                    <a:pt x="260985" y="838200"/>
                    <a:pt x="371475" y="838200"/>
                  </a:cubicBezTo>
                  <a:cubicBezTo>
                    <a:pt x="481965" y="838200"/>
                    <a:pt x="571500" y="748665"/>
                    <a:pt x="571500" y="638175"/>
                  </a:cubicBezTo>
                  <a:lnTo>
                    <a:pt x="571500" y="415290"/>
                  </a:lnTo>
                  <a:cubicBezTo>
                    <a:pt x="615315" y="402908"/>
                    <a:pt x="647700" y="361950"/>
                    <a:pt x="647700" y="314325"/>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xmlns="" id="{BD8EA7DE-86F4-478B-9D9B-28A0D3E0D041}"/>
                </a:ext>
              </a:extLst>
            </p:cNvPr>
            <p:cNvSpPr/>
            <p:nvPr/>
          </p:nvSpPr>
          <p:spPr>
            <a:xfrm>
              <a:off x="6267450" y="327660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chemeClr val="bg1"/>
            </a:solidFill>
            <a:ln w="9525" cap="flat">
              <a:noFill/>
              <a:prstDash val="solid"/>
              <a:miter/>
            </a:ln>
          </p:spPr>
          <p:txBody>
            <a:bodyPr rtlCol="0" anchor="ctr"/>
            <a:lstStyle/>
            <a:p>
              <a:endParaRPr lang="en-US" dirty="0"/>
            </a:p>
          </p:txBody>
        </p:sp>
      </p:grpSp>
      <p:sp>
        <p:nvSpPr>
          <p:cNvPr id="49" name="Rectangle 48">
            <a:extLst>
              <a:ext uri="{FF2B5EF4-FFF2-40B4-BE49-F238E27FC236}">
                <a16:creationId xmlns:a16="http://schemas.microsoft.com/office/drawing/2014/main" xmlns="" id="{E64F0C47-5577-4CF1-892C-74FD8E7B89C3}"/>
              </a:ext>
            </a:extLst>
          </p:cNvPr>
          <p:cNvSpPr/>
          <p:nvPr/>
        </p:nvSpPr>
        <p:spPr>
          <a:xfrm>
            <a:off x="1400801" y="5797325"/>
            <a:ext cx="2448000" cy="216000"/>
          </a:xfrm>
          <a:prstGeom prst="rect">
            <a:avLst/>
          </a:prstGeom>
        </p:spPr>
        <p:txBody>
          <a:bodyPr wrap="square" lIns="0" tIns="0" rIns="108000" bIns="0">
            <a:noAutofit/>
          </a:bodyPr>
          <a:lstStyle/>
          <a:p>
            <a:pPr algn="r"/>
            <a:endParaRPr lang="en-US" sz="1400" dirty="0">
              <a:solidFill>
                <a:schemeClr val="accent1"/>
              </a:solidFill>
              <a:latin typeface="+mj-lt"/>
              <a:ea typeface="Lato" panose="020F0502020204030203" pitchFamily="34" charset="0"/>
              <a:cs typeface="Lato" panose="020F0502020204030203" pitchFamily="34" charset="0"/>
            </a:endParaRPr>
          </a:p>
        </p:txBody>
      </p:sp>
      <p:sp>
        <p:nvSpPr>
          <p:cNvPr id="50" name="Rectangle 49">
            <a:extLst>
              <a:ext uri="{FF2B5EF4-FFF2-40B4-BE49-F238E27FC236}">
                <a16:creationId xmlns:a16="http://schemas.microsoft.com/office/drawing/2014/main" xmlns="" id="{9461AA33-C31E-4FC9-AC74-48CD41F6A5D8}"/>
              </a:ext>
            </a:extLst>
          </p:cNvPr>
          <p:cNvSpPr/>
          <p:nvPr/>
        </p:nvSpPr>
        <p:spPr>
          <a:xfrm>
            <a:off x="1400801" y="5581325"/>
            <a:ext cx="2448000" cy="216000"/>
          </a:xfrm>
          <a:prstGeom prst="rect">
            <a:avLst/>
          </a:prstGeom>
        </p:spPr>
        <p:txBody>
          <a:bodyPr wrap="square" lIns="0" tIns="0" rIns="108000" bIns="0">
            <a:noAutofit/>
          </a:bodyPr>
          <a:lstStyle/>
          <a:p>
            <a:pPr algn="r"/>
            <a:endParaRPr lang="en-US" sz="1400" dirty="0">
              <a:solidFill>
                <a:schemeClr val="accent1"/>
              </a:solidFill>
              <a:latin typeface="+mj-lt"/>
              <a:ea typeface="Lato" panose="020F0502020204030203" pitchFamily="34" charset="0"/>
              <a:cs typeface="Lato" panose="020F0502020204030203" pitchFamily="34" charset="0"/>
            </a:endParaRPr>
          </a:p>
        </p:txBody>
      </p:sp>
      <p:sp>
        <p:nvSpPr>
          <p:cNvPr id="53" name="Rectangle 52">
            <a:extLst>
              <a:ext uri="{FF2B5EF4-FFF2-40B4-BE49-F238E27FC236}">
                <a16:creationId xmlns:a16="http://schemas.microsoft.com/office/drawing/2014/main" xmlns="" id="{AE37E1AA-94B7-40C7-9B7A-FD7E9E8CDF93}"/>
              </a:ext>
            </a:extLst>
          </p:cNvPr>
          <p:cNvSpPr/>
          <p:nvPr/>
        </p:nvSpPr>
        <p:spPr>
          <a:xfrm>
            <a:off x="499560" y="1448593"/>
            <a:ext cx="4914901" cy="738664"/>
          </a:xfrm>
          <a:prstGeom prst="rect">
            <a:avLst/>
          </a:prstGeom>
        </p:spPr>
        <p:txBody>
          <a:bodyPr wrap="square" lIns="0" tIns="0" rIns="108000" bIns="0">
            <a:spAutoFit/>
          </a:bodyPr>
          <a:lstStyle/>
          <a:p>
            <a:pPr algn="r"/>
            <a:r>
              <a:rPr lang="en-US" sz="2400" dirty="0">
                <a:solidFill>
                  <a:schemeClr val="accent1"/>
                </a:solidFill>
                <a:latin typeface="+mj-lt"/>
                <a:ea typeface="Lato" panose="020F0502020204030203" pitchFamily="34" charset="0"/>
                <a:cs typeface="Lato" panose="020F0502020204030203" pitchFamily="34" charset="0"/>
              </a:rPr>
              <a:t>Mr. Wellness- “ Your Health Monitor ”.</a:t>
            </a:r>
          </a:p>
          <a:p>
            <a:pPr algn="r"/>
            <a:endParaRPr lang="en-US" sz="2400" dirty="0">
              <a:solidFill>
                <a:schemeClr val="accent1"/>
              </a:solidFill>
              <a:latin typeface="+mj-lt"/>
              <a:ea typeface="Lato" panose="020F0502020204030203" pitchFamily="34" charset="0"/>
              <a:cs typeface="Lato" panose="020F0502020204030203" pitchFamily="34" charset="0"/>
            </a:endParaRPr>
          </a:p>
        </p:txBody>
      </p:sp>
      <p:sp>
        <p:nvSpPr>
          <p:cNvPr id="69" name="Rectangle 68">
            <a:extLst>
              <a:ext uri="{FF2B5EF4-FFF2-40B4-BE49-F238E27FC236}">
                <a16:creationId xmlns:a16="http://schemas.microsoft.com/office/drawing/2014/main" xmlns="" id="{8858D075-D152-4824-942D-18F09EB96E38}"/>
              </a:ext>
            </a:extLst>
          </p:cNvPr>
          <p:cNvSpPr/>
          <p:nvPr/>
        </p:nvSpPr>
        <p:spPr>
          <a:xfrm>
            <a:off x="8335005" y="2025061"/>
            <a:ext cx="2448000" cy="216000"/>
          </a:xfrm>
          <a:prstGeom prst="rect">
            <a:avLst/>
          </a:prstGeom>
        </p:spPr>
        <p:txBody>
          <a:bodyPr wrap="square" lIns="108000" tIns="0" rIns="0" bIns="0">
            <a:noAutofit/>
          </a:bodyPr>
          <a:lstStyle/>
          <a:p>
            <a:endParaRPr lang="en-US" sz="1400" dirty="0">
              <a:solidFill>
                <a:schemeClr val="accent1"/>
              </a:solidFill>
              <a:latin typeface="+mj-lt"/>
              <a:ea typeface="Lato" panose="020F0502020204030203" pitchFamily="34" charset="0"/>
              <a:cs typeface="Lato" panose="020F0502020204030203" pitchFamily="34" charset="0"/>
            </a:endParaRPr>
          </a:p>
        </p:txBody>
      </p:sp>
      <p:sp>
        <p:nvSpPr>
          <p:cNvPr id="70" name="Rectangle 69">
            <a:extLst>
              <a:ext uri="{FF2B5EF4-FFF2-40B4-BE49-F238E27FC236}">
                <a16:creationId xmlns:a16="http://schemas.microsoft.com/office/drawing/2014/main" xmlns="" id="{90FAEC7D-86CD-4334-ACAE-C1C20F137C93}"/>
              </a:ext>
            </a:extLst>
          </p:cNvPr>
          <p:cNvSpPr/>
          <p:nvPr/>
        </p:nvSpPr>
        <p:spPr>
          <a:xfrm>
            <a:off x="8335005" y="5366295"/>
            <a:ext cx="2448000" cy="216000"/>
          </a:xfrm>
          <a:prstGeom prst="rect">
            <a:avLst/>
          </a:prstGeom>
        </p:spPr>
        <p:txBody>
          <a:bodyPr wrap="square" lIns="108000" tIns="0" rIns="0" bIns="0">
            <a:noAutofit/>
          </a:bodyPr>
          <a:lstStyle/>
          <a:p>
            <a:endParaRPr lang="en-US" sz="1400" dirty="0">
              <a:solidFill>
                <a:schemeClr val="accent1"/>
              </a:solidFill>
              <a:latin typeface="+mj-lt"/>
              <a:ea typeface="Lato" panose="020F0502020204030203" pitchFamily="34" charset="0"/>
              <a:cs typeface="Lato" panose="020F0502020204030203" pitchFamily="34" charset="0"/>
            </a:endParaRPr>
          </a:p>
        </p:txBody>
      </p:sp>
      <p:sp>
        <p:nvSpPr>
          <p:cNvPr id="71" name="Rectangle 70">
            <a:extLst>
              <a:ext uri="{FF2B5EF4-FFF2-40B4-BE49-F238E27FC236}">
                <a16:creationId xmlns:a16="http://schemas.microsoft.com/office/drawing/2014/main" xmlns="" id="{F69439AC-F25B-4EE0-A1B7-5E440F45AAA9}"/>
              </a:ext>
            </a:extLst>
          </p:cNvPr>
          <p:cNvSpPr/>
          <p:nvPr/>
        </p:nvSpPr>
        <p:spPr>
          <a:xfrm>
            <a:off x="8335005" y="5581325"/>
            <a:ext cx="2448000" cy="216000"/>
          </a:xfrm>
          <a:prstGeom prst="rect">
            <a:avLst/>
          </a:prstGeom>
        </p:spPr>
        <p:txBody>
          <a:bodyPr wrap="square" lIns="108000" tIns="0" rIns="0" bIns="0">
            <a:noAutofit/>
          </a:bodyPr>
          <a:lstStyle/>
          <a:p>
            <a:endParaRPr lang="en-US" sz="1400" dirty="0">
              <a:solidFill>
                <a:schemeClr val="accent1"/>
              </a:solidFill>
              <a:latin typeface="+mj-lt"/>
              <a:ea typeface="Lato" panose="020F0502020204030203" pitchFamily="34" charset="0"/>
              <a:cs typeface="Lato" panose="020F0502020204030203" pitchFamily="34" charset="0"/>
            </a:endParaRPr>
          </a:p>
        </p:txBody>
      </p:sp>
      <p:sp>
        <p:nvSpPr>
          <p:cNvPr id="72" name="Rectangle 71">
            <a:extLst>
              <a:ext uri="{FF2B5EF4-FFF2-40B4-BE49-F238E27FC236}">
                <a16:creationId xmlns:a16="http://schemas.microsoft.com/office/drawing/2014/main" xmlns="" id="{B1C531DE-C361-4C6A-BA19-EEE1702D410F}"/>
              </a:ext>
            </a:extLst>
          </p:cNvPr>
          <p:cNvSpPr/>
          <p:nvPr/>
        </p:nvSpPr>
        <p:spPr>
          <a:xfrm>
            <a:off x="8335005" y="5797325"/>
            <a:ext cx="2448000" cy="216000"/>
          </a:xfrm>
          <a:prstGeom prst="rect">
            <a:avLst/>
          </a:prstGeom>
        </p:spPr>
        <p:txBody>
          <a:bodyPr wrap="square" lIns="108000" tIns="0" rIns="0" bIns="0">
            <a:noAutofit/>
          </a:bodyPr>
          <a:lstStyle/>
          <a:p>
            <a:endParaRPr lang="en-US" sz="1400" dirty="0">
              <a:solidFill>
                <a:schemeClr val="accent1"/>
              </a:solidFill>
              <a:latin typeface="+mj-lt"/>
              <a:ea typeface="Lato" panose="020F0502020204030203" pitchFamily="34" charset="0"/>
              <a:cs typeface="Lato" panose="020F0502020204030203" pitchFamily="34" charset="0"/>
            </a:endParaRPr>
          </a:p>
        </p:txBody>
      </p:sp>
      <p:sp>
        <p:nvSpPr>
          <p:cNvPr id="73" name="Rectangle 72">
            <a:extLst>
              <a:ext uri="{FF2B5EF4-FFF2-40B4-BE49-F238E27FC236}">
                <a16:creationId xmlns:a16="http://schemas.microsoft.com/office/drawing/2014/main" xmlns="" id="{B2133C82-78B8-4F5A-A194-5108506FC629}"/>
              </a:ext>
            </a:extLst>
          </p:cNvPr>
          <p:cNvSpPr/>
          <p:nvPr/>
        </p:nvSpPr>
        <p:spPr>
          <a:xfrm>
            <a:off x="8335005" y="1807623"/>
            <a:ext cx="2448000" cy="216000"/>
          </a:xfrm>
          <a:prstGeom prst="rect">
            <a:avLst/>
          </a:prstGeom>
        </p:spPr>
        <p:txBody>
          <a:bodyPr wrap="square" lIns="108000" tIns="0" rIns="0" bIns="0">
            <a:noAutofit/>
          </a:bodyPr>
          <a:lstStyle/>
          <a:p>
            <a:endParaRPr lang="en-US" sz="1400" dirty="0">
              <a:solidFill>
                <a:schemeClr val="accent1"/>
              </a:solidFill>
              <a:latin typeface="+mj-lt"/>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xmlns="" val="7137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xmlns=""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xmlns=""/>
              </a:ext>
            </a:extLst>
          </a:blip>
          <a:srcRect/>
          <a:stretch>
            <a:fillRect/>
          </a:stretch>
        </p:blipFill>
        <p:spPr/>
      </p:pic>
      <p:sp>
        <p:nvSpPr>
          <p:cNvPr id="3" name="Title 2">
            <a:extLst>
              <a:ext uri="{FF2B5EF4-FFF2-40B4-BE49-F238E27FC236}">
                <a16:creationId xmlns:a16="http://schemas.microsoft.com/office/drawing/2014/main" xmlns=""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xmlns="" id="{7E7E363B-55F5-4528-8A9D-A5D90055CD92}"/>
              </a:ext>
            </a:extLst>
          </p:cNvPr>
          <p:cNvSpPr>
            <a:spLocks noGrp="1"/>
          </p:cNvSpPr>
          <p:nvPr>
            <p:ph type="body" sz="quarter" idx="13"/>
          </p:nvPr>
        </p:nvSpPr>
        <p:spPr/>
        <p:txBody>
          <a:bodyPr/>
          <a:lstStyle/>
          <a:p>
            <a:r>
              <a:rPr lang="en-US" dirty="0"/>
              <a:t>CHANDIGARH UNIVERSITY</a:t>
            </a:r>
          </a:p>
        </p:txBody>
      </p:sp>
      <p:sp>
        <p:nvSpPr>
          <p:cNvPr id="5" name="Text Placeholder 4">
            <a:extLst>
              <a:ext uri="{FF2B5EF4-FFF2-40B4-BE49-F238E27FC236}">
                <a16:creationId xmlns:a16="http://schemas.microsoft.com/office/drawing/2014/main" xmlns="" id="{045FEE4F-333C-40EF-B46D-8D25C79C05D2}"/>
              </a:ext>
            </a:extLst>
          </p:cNvPr>
          <p:cNvSpPr>
            <a:spLocks noGrp="1"/>
          </p:cNvSpPr>
          <p:nvPr>
            <p:ph type="body" sz="quarter" idx="14"/>
          </p:nvPr>
        </p:nvSpPr>
        <p:spPr/>
        <p:txBody>
          <a:bodyPr/>
          <a:lstStyle/>
          <a:p>
            <a:r>
              <a:rPr lang="en-US" dirty="0">
                <a:hlinkClick r:id="rId3">
                  <a:extLst>
                    <a:ext uri="{A12FA001-AC4F-418D-AE19-62706E023703}">
                      <ahyp:hlinkClr xmlns:ahyp="http://schemas.microsoft.com/office/drawing/2018/hyperlinkcolor" xmlns="" val="tx"/>
                    </a:ext>
                  </a:extLst>
                </a:hlinkClick>
              </a:rPr>
              <a:t>20bcs4614@cuchd.in</a:t>
            </a:r>
            <a:endParaRPr lang="en-US" dirty="0"/>
          </a:p>
          <a:p>
            <a:r>
              <a:rPr lang="en-US" dirty="0">
                <a:hlinkClick r:id="rId4">
                  <a:extLst>
                    <a:ext uri="{A12FA001-AC4F-418D-AE19-62706E023703}">
                      <ahyp:hlinkClr xmlns:ahyp="http://schemas.microsoft.com/office/drawing/2018/hyperlinkcolor" xmlns="" val="tx"/>
                    </a:ext>
                  </a:extLst>
                </a:hlinkClick>
              </a:rPr>
              <a:t>20bcs4619@cuchd.in</a:t>
            </a:r>
            <a:endParaRPr lang="en-US" dirty="0"/>
          </a:p>
          <a:p>
            <a:r>
              <a:rPr lang="en-IN" dirty="0"/>
              <a:t>20bcs4643@cuchd.in</a:t>
            </a:r>
            <a:endParaRPr lang="en-US" dirty="0"/>
          </a:p>
          <a:p>
            <a:endParaRPr lang="en-US" dirty="0"/>
          </a:p>
        </p:txBody>
      </p:sp>
      <p:sp>
        <p:nvSpPr>
          <p:cNvPr id="6" name="Text Placeholder 5">
            <a:extLst>
              <a:ext uri="{FF2B5EF4-FFF2-40B4-BE49-F238E27FC236}">
                <a16:creationId xmlns:a16="http://schemas.microsoft.com/office/drawing/2014/main" xmlns="" id="{05F44DEB-FABF-4ADE-B7EB-29DFAFA3DFF6}"/>
              </a:ext>
            </a:extLst>
          </p:cNvPr>
          <p:cNvSpPr>
            <a:spLocks noGrp="1"/>
          </p:cNvSpPr>
          <p:nvPr>
            <p:ph type="body" sz="quarter" idx="15"/>
          </p:nvPr>
        </p:nvSpPr>
        <p:spPr>
          <a:xfrm>
            <a:off x="1917700" y="6257362"/>
            <a:ext cx="3314700" cy="205029"/>
          </a:xfrm>
        </p:spPr>
        <p:txBody>
          <a:bodyPr/>
          <a:lstStyle/>
          <a:p>
            <a:r>
              <a:rPr lang="en-IN" dirty="0">
                <a:hlinkClick r:id="rId5">
                  <a:extLst>
                    <a:ext uri="{A12FA001-AC4F-418D-AE19-62706E023703}">
                      <ahyp:hlinkClr xmlns:ahyp="http://schemas.microsoft.com/office/drawing/2018/hyperlinkcolor" xmlns="" val="tx"/>
                    </a:ext>
                  </a:extLst>
                </a:hlinkClick>
              </a:rPr>
              <a:t>20bcs4635@cuchd.in</a:t>
            </a:r>
            <a:endParaRPr lang="en-IN" dirty="0"/>
          </a:p>
          <a:p>
            <a:endParaRPr lang="en-US" dirty="0"/>
          </a:p>
        </p:txBody>
      </p:sp>
      <p:sp>
        <p:nvSpPr>
          <p:cNvPr id="7" name="Text Placeholder 6">
            <a:extLst>
              <a:ext uri="{FF2B5EF4-FFF2-40B4-BE49-F238E27FC236}">
                <a16:creationId xmlns:a16="http://schemas.microsoft.com/office/drawing/2014/main" xmlns="" id="{CF795760-75DB-4415-BB10-2C6299BBF11C}"/>
              </a:ext>
            </a:extLst>
          </p:cNvPr>
          <p:cNvSpPr>
            <a:spLocks noGrp="1"/>
          </p:cNvSpPr>
          <p:nvPr>
            <p:ph type="body" sz="quarter" idx="16"/>
          </p:nvPr>
        </p:nvSpPr>
        <p:spPr/>
        <p:txBody>
          <a:bodyPr/>
          <a:lstStyle/>
          <a:p>
            <a:r>
              <a:rPr lang="en-US" sz="1100" dirty="0"/>
              <a:t>GROUP NO. 6</a:t>
            </a:r>
          </a:p>
        </p:txBody>
      </p:sp>
      <p:sp>
        <p:nvSpPr>
          <p:cNvPr id="18" name="Rectangle 17">
            <a:extLst>
              <a:ext uri="{FF2B5EF4-FFF2-40B4-BE49-F238E27FC236}">
                <a16:creationId xmlns:a16="http://schemas.microsoft.com/office/drawing/2014/main" xmlns="" id="{AAF39051-1049-4508-8373-6A289966AA59}"/>
              </a:ext>
              <a:ext uri="{C183D7F6-B498-43B3-948B-1728B52AA6E4}">
                <adec:decorative xmlns:adec="http://schemas.microsoft.com/office/drawing/2017/decorative" xmlns=""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xmlns=""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50" name="Group 49" descr="Icon Email">
            <a:extLst>
              <a:ext uri="{FF2B5EF4-FFF2-40B4-BE49-F238E27FC236}">
                <a16:creationId xmlns:a16="http://schemas.microsoft.com/office/drawing/2014/main" xmlns="" id="{F7F47E31-EB9A-4529-BE0F-A1213B79FE07}"/>
              </a:ext>
            </a:extLst>
          </p:cNvPr>
          <p:cNvGrpSpPr/>
          <p:nvPr/>
        </p:nvGrpSpPr>
        <p:grpSpPr>
          <a:xfrm>
            <a:off x="1363294" y="5734950"/>
            <a:ext cx="297521" cy="297521"/>
            <a:chOff x="1334697" y="5102537"/>
            <a:chExt cx="360000" cy="360000"/>
          </a:xfrm>
        </p:grpSpPr>
        <p:grpSp>
          <p:nvGrpSpPr>
            <p:cNvPr id="51" name="Group 50">
              <a:extLst>
                <a:ext uri="{FF2B5EF4-FFF2-40B4-BE49-F238E27FC236}">
                  <a16:creationId xmlns:a16="http://schemas.microsoft.com/office/drawing/2014/main" xmlns=""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xmlns=""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xmlns=""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xmlns=""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xmlns=""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xmlns=""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xmlns=""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xmlns=""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xmlns=""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xmlns="" val="3476954114"/>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471</Words>
  <Application>Microsoft Office PowerPoint</Application>
  <PresentationFormat>Custom</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Mr. Wellness- “ Your Health Monitor ”. </vt:lpstr>
      <vt:lpstr>ABOUT US</vt:lpstr>
      <vt:lpstr>ABOUT  THE PROJECT</vt:lpstr>
      <vt:lpstr>KEY FEATURES</vt:lpstr>
      <vt:lpstr>ILLUSTRATION</vt:lpstr>
      <vt:lpstr>WHY?? Mr. Wellness- “ Your Health Monitor ”</vt:lpstr>
      <vt:lpstr>MOTIVATION</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2021-03-22T13:18:06Z</dcterms:created>
  <dcterms:modified xsi:type="dcterms:W3CDTF">2021-05-10T20:04:36Z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