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1" d="100"/>
          <a:sy n="71" d="100"/>
        </p:scale>
        <p:origin x="2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21066E3-16D7-4414-9824-FE742E6CC086}" type="datetimeFigureOut">
              <a:rPr lang="en-IN" smtClean="0"/>
              <a:t>30-01-2021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5523C6-B11E-474C-B32C-8F11BCDD60B9}" type="slidenum">
              <a:rPr lang="en-IN" smtClean="0"/>
              <a:t>‹#›</a:t>
            </a:fld>
            <a:endParaRPr lang="en-IN"/>
          </a:p>
        </p:txBody>
      </p:sp>
    </p:spTree>
    <p:extLst>
      <p:ext uri="{BB962C8B-B14F-4D97-AF65-F5344CB8AC3E}">
        <p14:creationId xmlns:p14="http://schemas.microsoft.com/office/powerpoint/2010/main" val="296931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066E3-16D7-4414-9824-FE742E6CC08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523C6-B11E-474C-B32C-8F11BCDD60B9}" type="slidenum">
              <a:rPr lang="en-IN" smtClean="0"/>
              <a:t>‹#›</a:t>
            </a:fld>
            <a:endParaRPr lang="en-IN"/>
          </a:p>
        </p:txBody>
      </p:sp>
    </p:spTree>
    <p:extLst>
      <p:ext uri="{BB962C8B-B14F-4D97-AF65-F5344CB8AC3E}">
        <p14:creationId xmlns:p14="http://schemas.microsoft.com/office/powerpoint/2010/main" val="91144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066E3-16D7-4414-9824-FE742E6CC08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523C6-B11E-474C-B32C-8F11BCDD60B9}" type="slidenum">
              <a:rPr lang="en-IN" smtClean="0"/>
              <a:t>‹#›</a:t>
            </a:fld>
            <a:endParaRPr lang="en-IN"/>
          </a:p>
        </p:txBody>
      </p:sp>
    </p:spTree>
    <p:extLst>
      <p:ext uri="{BB962C8B-B14F-4D97-AF65-F5344CB8AC3E}">
        <p14:creationId xmlns:p14="http://schemas.microsoft.com/office/powerpoint/2010/main" val="187296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066E3-16D7-4414-9824-FE742E6CC08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523C6-B11E-474C-B32C-8F11BCDD60B9}" type="slidenum">
              <a:rPr lang="en-IN" smtClean="0"/>
              <a:t>‹#›</a:t>
            </a:fld>
            <a:endParaRPr lang="en-IN"/>
          </a:p>
        </p:txBody>
      </p:sp>
    </p:spTree>
    <p:extLst>
      <p:ext uri="{BB962C8B-B14F-4D97-AF65-F5344CB8AC3E}">
        <p14:creationId xmlns:p14="http://schemas.microsoft.com/office/powerpoint/2010/main" val="11393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066E3-16D7-4414-9824-FE742E6CC086}" type="datetimeFigureOut">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523C6-B11E-474C-B32C-8F11BCDD60B9}" type="slidenum">
              <a:rPr lang="en-IN" smtClean="0"/>
              <a:t>‹#›</a:t>
            </a:fld>
            <a:endParaRPr lang="en-IN"/>
          </a:p>
        </p:txBody>
      </p:sp>
    </p:spTree>
    <p:extLst>
      <p:ext uri="{BB962C8B-B14F-4D97-AF65-F5344CB8AC3E}">
        <p14:creationId xmlns:p14="http://schemas.microsoft.com/office/powerpoint/2010/main" val="127118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066E3-16D7-4414-9824-FE742E6CC086}" type="datetimeFigureOut">
              <a:rPr lang="en-IN" smtClean="0"/>
              <a:t>30-01-2021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5523C6-B11E-474C-B32C-8F11BCDD60B9}" type="slidenum">
              <a:rPr lang="en-IN" smtClean="0"/>
              <a:t>‹#›</a:t>
            </a:fld>
            <a:endParaRPr lang="en-IN"/>
          </a:p>
        </p:txBody>
      </p:sp>
    </p:spTree>
    <p:extLst>
      <p:ext uri="{BB962C8B-B14F-4D97-AF65-F5344CB8AC3E}">
        <p14:creationId xmlns:p14="http://schemas.microsoft.com/office/powerpoint/2010/main" val="25914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066E3-16D7-4414-9824-FE742E6CC086}" type="datetimeFigureOut">
              <a:rPr lang="en-IN" smtClean="0"/>
              <a:t>30-01-2021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5523C6-B11E-474C-B32C-8F11BCDD60B9}" type="slidenum">
              <a:rPr lang="en-IN" smtClean="0"/>
              <a:t>‹#›</a:t>
            </a:fld>
            <a:endParaRPr lang="en-IN"/>
          </a:p>
        </p:txBody>
      </p:sp>
    </p:spTree>
    <p:extLst>
      <p:ext uri="{BB962C8B-B14F-4D97-AF65-F5344CB8AC3E}">
        <p14:creationId xmlns:p14="http://schemas.microsoft.com/office/powerpoint/2010/main" val="54358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066E3-16D7-4414-9824-FE742E6CC086}" type="datetimeFigureOut">
              <a:rPr lang="en-IN" smtClean="0"/>
              <a:t>30-01-2021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5523C6-B11E-474C-B32C-8F11BCDD60B9}" type="slidenum">
              <a:rPr lang="en-IN" smtClean="0"/>
              <a:t>‹#›</a:t>
            </a:fld>
            <a:endParaRPr lang="en-IN"/>
          </a:p>
        </p:txBody>
      </p:sp>
    </p:spTree>
    <p:extLst>
      <p:ext uri="{BB962C8B-B14F-4D97-AF65-F5344CB8AC3E}">
        <p14:creationId xmlns:p14="http://schemas.microsoft.com/office/powerpoint/2010/main" val="400836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066E3-16D7-4414-9824-FE742E6CC086}" type="datetimeFigureOut">
              <a:rPr lang="en-IN" smtClean="0"/>
              <a:t>30-01-2021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5523C6-B11E-474C-B32C-8F11BCDD60B9}" type="slidenum">
              <a:rPr lang="en-IN" smtClean="0"/>
              <a:t>‹#›</a:t>
            </a:fld>
            <a:endParaRPr lang="en-IN"/>
          </a:p>
        </p:txBody>
      </p:sp>
    </p:spTree>
    <p:extLst>
      <p:ext uri="{BB962C8B-B14F-4D97-AF65-F5344CB8AC3E}">
        <p14:creationId xmlns:p14="http://schemas.microsoft.com/office/powerpoint/2010/main" val="115541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21066E3-16D7-4414-9824-FE742E6CC086}" type="datetimeFigureOut">
              <a:rPr lang="en-IN" smtClean="0"/>
              <a:t>30-01-2021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05523C6-B11E-474C-B32C-8F11BCDD60B9}" type="slidenum">
              <a:rPr lang="en-IN" smtClean="0"/>
              <a:t>‹#›</a:t>
            </a:fld>
            <a:endParaRPr lang="en-IN"/>
          </a:p>
        </p:txBody>
      </p:sp>
    </p:spTree>
    <p:extLst>
      <p:ext uri="{BB962C8B-B14F-4D97-AF65-F5344CB8AC3E}">
        <p14:creationId xmlns:p14="http://schemas.microsoft.com/office/powerpoint/2010/main" val="12716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D21066E3-16D7-4414-9824-FE742E6CC086}" type="datetimeFigureOut">
              <a:rPr lang="en-IN" smtClean="0"/>
              <a:t>30-01-2021</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405523C6-B11E-474C-B32C-8F11BCDD60B9}" type="slidenum">
              <a:rPr lang="en-IN" smtClean="0"/>
              <a:t>‹#›</a:t>
            </a:fld>
            <a:endParaRPr lang="en-IN"/>
          </a:p>
        </p:txBody>
      </p:sp>
    </p:spTree>
    <p:extLst>
      <p:ext uri="{BB962C8B-B14F-4D97-AF65-F5344CB8AC3E}">
        <p14:creationId xmlns:p14="http://schemas.microsoft.com/office/powerpoint/2010/main" val="3140362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1066E3-16D7-4414-9824-FE742E6CC086}" type="datetimeFigureOut">
              <a:rPr lang="en-IN" smtClean="0"/>
              <a:t>30-01-2021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05523C6-B11E-474C-B32C-8F11BCDD60B9}" type="slidenum">
              <a:rPr lang="en-IN" smtClean="0"/>
              <a:t>‹#›</a:t>
            </a:fld>
            <a:endParaRPr lang="en-IN"/>
          </a:p>
        </p:txBody>
      </p:sp>
    </p:spTree>
    <p:extLst>
      <p:ext uri="{BB962C8B-B14F-4D97-AF65-F5344CB8AC3E}">
        <p14:creationId xmlns:p14="http://schemas.microsoft.com/office/powerpoint/2010/main" val="145711083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image" Target="../media/image71.sv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354F58B-0309-4396-B1A9-FC0AD659F4F4}"/>
              </a:ext>
            </a:extLst>
          </p:cNvPr>
          <p:cNvSpPr/>
          <p:nvPr/>
        </p:nvSpPr>
        <p:spPr>
          <a:xfrm>
            <a:off x="739472" y="2178657"/>
            <a:ext cx="10710407" cy="2441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37AD0B38-90A9-4245-8060-A60F8A627DB0}"/>
              </a:ext>
            </a:extLst>
          </p:cNvPr>
          <p:cNvSpPr>
            <a:spLocks noGrp="1"/>
          </p:cNvSpPr>
          <p:nvPr>
            <p:ph type="ctrTitle"/>
          </p:nvPr>
        </p:nvSpPr>
        <p:spPr>
          <a:xfrm>
            <a:off x="1152144" y="404707"/>
            <a:ext cx="10782300" cy="3352800"/>
          </a:xfrm>
        </p:spPr>
        <p:txBody>
          <a:bodyPr/>
          <a:lstStyle/>
          <a:p>
            <a:r>
              <a:rPr lang="en-US" sz="5400" b="1" dirty="0"/>
              <a:t>TROUBLESHOOTING PC &amp; DRIVERS</a:t>
            </a:r>
            <a:endParaRPr lang="en-IN" sz="5400" b="1" dirty="0"/>
          </a:p>
        </p:txBody>
      </p:sp>
      <p:sp>
        <p:nvSpPr>
          <p:cNvPr id="3" name="Subtitle 2">
            <a:extLst>
              <a:ext uri="{FF2B5EF4-FFF2-40B4-BE49-F238E27FC236}">
                <a16:creationId xmlns:a16="http://schemas.microsoft.com/office/drawing/2014/main" xmlns="" id="{0D3930B2-B304-4729-97D2-B0D4518CF2B1}"/>
              </a:ext>
            </a:extLst>
          </p:cNvPr>
          <p:cNvSpPr>
            <a:spLocks noGrp="1"/>
          </p:cNvSpPr>
          <p:nvPr>
            <p:ph type="subTitle" idx="1"/>
          </p:nvPr>
        </p:nvSpPr>
        <p:spPr>
          <a:xfrm>
            <a:off x="1192298" y="3785457"/>
            <a:ext cx="9228201" cy="1645920"/>
          </a:xfrm>
        </p:spPr>
        <p:txBody>
          <a:bodyPr/>
          <a:lstStyle/>
          <a:p>
            <a:r>
              <a:rPr lang="en-US" b="1" dirty="0"/>
              <a:t>CSP-155</a:t>
            </a:r>
            <a:endParaRPr lang="en-IN" b="1" dirty="0"/>
          </a:p>
        </p:txBody>
      </p:sp>
      <p:pic>
        <p:nvPicPr>
          <p:cNvPr id="5" name="Picture 4">
            <a:extLst>
              <a:ext uri="{FF2B5EF4-FFF2-40B4-BE49-F238E27FC236}">
                <a16:creationId xmlns:a16="http://schemas.microsoft.com/office/drawing/2014/main" xmlns="" id="{F55D7994-8436-4658-B716-416F7E0747A0}"/>
              </a:ext>
            </a:extLst>
          </p:cNvPr>
          <p:cNvPicPr>
            <a:picLocks noChangeAspect="1"/>
          </p:cNvPicPr>
          <p:nvPr/>
        </p:nvPicPr>
        <p:blipFill>
          <a:blip r:embed="rId2"/>
          <a:stretch>
            <a:fillRect/>
          </a:stretch>
        </p:blipFill>
        <p:spPr>
          <a:xfrm>
            <a:off x="11625159" y="5864087"/>
            <a:ext cx="566841" cy="993913"/>
          </a:xfrm>
          <a:prstGeom prst="rect">
            <a:avLst/>
          </a:prstGeom>
        </p:spPr>
      </p:pic>
      <p:pic>
        <p:nvPicPr>
          <p:cNvPr id="6" name="Picture 5">
            <a:extLst>
              <a:ext uri="{FF2B5EF4-FFF2-40B4-BE49-F238E27FC236}">
                <a16:creationId xmlns:a16="http://schemas.microsoft.com/office/drawing/2014/main" xmlns="" id="{2C779BB2-A022-4B66-8DD4-13DC682B93D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5659" y="0"/>
            <a:ext cx="2345876" cy="934918"/>
          </a:xfrm>
          <a:prstGeom prst="rect">
            <a:avLst/>
          </a:prstGeom>
        </p:spPr>
      </p:pic>
    </p:spTree>
    <p:extLst>
      <p:ext uri="{BB962C8B-B14F-4D97-AF65-F5344CB8AC3E}">
        <p14:creationId xmlns:p14="http://schemas.microsoft.com/office/powerpoint/2010/main" val="1763576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xmlns="" id="{CCC84E2C-F117-43CA-8F69-A471856F86CC}"/>
              </a:ext>
            </a:extLst>
          </p:cNvPr>
          <p:cNvSpPr>
            <a:spLocks noGrp="1"/>
          </p:cNvSpPr>
          <p:nvPr>
            <p:ph type="body" sz="half" idx="2"/>
          </p:nvPr>
        </p:nvSpPr>
        <p:spPr>
          <a:xfrm rot="16200000">
            <a:off x="-3656804" y="1218464"/>
            <a:ext cx="9229344" cy="533400"/>
          </a:xfrm>
        </p:spPr>
        <p:txBody>
          <a:bodyPr>
            <a:noAutofit/>
          </a:bodyPr>
          <a:lstStyle/>
          <a:p>
            <a:r>
              <a:rPr lang="en-US" sz="5400" b="1" dirty="0"/>
              <a:t>COMPUTER </a:t>
            </a:r>
          </a:p>
          <a:p>
            <a:r>
              <a:rPr lang="en-US" sz="5400" b="1" dirty="0"/>
              <a:t>MAINTENANCE</a:t>
            </a:r>
            <a:endParaRPr lang="en-IN" sz="5400" b="1" dirty="0"/>
          </a:p>
        </p:txBody>
      </p:sp>
      <p:sp>
        <p:nvSpPr>
          <p:cNvPr id="2" name="Rectangle 1">
            <a:extLst>
              <a:ext uri="{FF2B5EF4-FFF2-40B4-BE49-F238E27FC236}">
                <a16:creationId xmlns:a16="http://schemas.microsoft.com/office/drawing/2014/main" xmlns="" id="{B6DFA00B-727E-40D4-9674-3116898651B7}"/>
              </a:ext>
            </a:extLst>
          </p:cNvPr>
          <p:cNvSpPr/>
          <p:nvPr/>
        </p:nvSpPr>
        <p:spPr>
          <a:xfrm>
            <a:off x="2830664" y="127222"/>
            <a:ext cx="8921364" cy="25205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83540" algn="just"/>
            <a:endParaRPr lang="en-US" sz="2000" b="1" dirty="0">
              <a:solidFill>
                <a:schemeClr val="bg1"/>
              </a:solidFill>
              <a:effectLst/>
              <a:latin typeface="Carlito"/>
              <a:ea typeface="Carlito"/>
              <a:cs typeface="Carlito"/>
            </a:endParaRPr>
          </a:p>
          <a:p>
            <a:pPr marL="383540" algn="just"/>
            <a:r>
              <a:rPr lang="en-US" sz="2000" b="1" dirty="0">
                <a:solidFill>
                  <a:schemeClr val="bg1"/>
                </a:solidFill>
                <a:effectLst/>
                <a:latin typeface="Carlito"/>
                <a:ea typeface="Carlito"/>
                <a:cs typeface="Carlito"/>
              </a:rPr>
              <a:t>Deleting Browsing History</a:t>
            </a:r>
            <a:endParaRPr lang="en-IN" sz="2000" dirty="0">
              <a:solidFill>
                <a:schemeClr val="bg1"/>
              </a:solidFill>
              <a:effectLst/>
              <a:latin typeface="Carlito"/>
              <a:ea typeface="Carlito"/>
              <a:cs typeface="Carlito"/>
            </a:endParaRPr>
          </a:p>
          <a:p>
            <a:pPr marL="342900" marR="452755" lvl="0" indent="-342900" algn="just">
              <a:spcBef>
                <a:spcPts val="560"/>
              </a:spcBef>
              <a:buSzPts val="3000"/>
              <a:buFont typeface="Wingdings" panose="05000000000000000000" pitchFamily="2" charset="2"/>
              <a:buChar char=""/>
              <a:tabLst>
                <a:tab pos="822325" algn="l"/>
              </a:tabLst>
            </a:pPr>
            <a:r>
              <a:rPr lang="en-US" sz="1800" dirty="0">
                <a:effectLst/>
                <a:latin typeface="Carlito"/>
                <a:ea typeface="Wingdings" panose="05000000000000000000" pitchFamily="2" charset="2"/>
                <a:cs typeface="Wingdings" panose="05000000000000000000" pitchFamily="2" charset="2"/>
              </a:rPr>
              <a:t>The browser stores the recent history of the web pages that the user has</a:t>
            </a:r>
            <a:r>
              <a:rPr lang="en-US" sz="1800" spc="-5" dirty="0">
                <a:effectLst/>
                <a:latin typeface="Carlito"/>
                <a:ea typeface="Wingdings" panose="05000000000000000000" pitchFamily="2" charset="2"/>
                <a:cs typeface="Wingdings" panose="05000000000000000000" pitchFamily="2" charset="2"/>
              </a:rPr>
              <a:t> </a:t>
            </a:r>
            <a:r>
              <a:rPr lang="en-US" sz="1800" dirty="0">
                <a:effectLst/>
                <a:latin typeface="Carlito"/>
                <a:ea typeface="Wingdings" panose="05000000000000000000" pitchFamily="2" charset="2"/>
                <a:cs typeface="Wingdings" panose="05000000000000000000" pitchFamily="2" charset="2"/>
              </a:rPr>
              <a:t>viewed,</a:t>
            </a:r>
            <a:endParaRPr lang="en-IN" sz="1800" dirty="0">
              <a:effectLst/>
              <a:latin typeface="Carlito"/>
              <a:ea typeface="Wingdings" panose="05000000000000000000" pitchFamily="2" charset="2"/>
              <a:cs typeface="Wingdings" panose="05000000000000000000" pitchFamily="2" charset="2"/>
            </a:endParaRPr>
          </a:p>
          <a:p>
            <a:pPr marL="342900" marR="452120" lvl="0" indent="-342900" algn="just">
              <a:lnSpc>
                <a:spcPct val="97000"/>
              </a:lnSpc>
              <a:spcBef>
                <a:spcPts val="730"/>
              </a:spcBef>
              <a:spcAft>
                <a:spcPts val="0"/>
              </a:spcAft>
              <a:buSzPts val="3000"/>
              <a:buFont typeface="Wingdings" panose="05000000000000000000" pitchFamily="2" charset="2"/>
              <a:buChar char=""/>
              <a:tabLst>
                <a:tab pos="726440" algn="l"/>
              </a:tabLst>
            </a:pPr>
            <a:r>
              <a:rPr lang="en-US" sz="1800" dirty="0">
                <a:effectLst/>
                <a:latin typeface="Carlito"/>
                <a:ea typeface="Wingdings" panose="05000000000000000000" pitchFamily="2" charset="2"/>
                <a:cs typeface="Wingdings" panose="05000000000000000000" pitchFamily="2" charset="2"/>
              </a:rPr>
              <a:t>This make it easier to ﬁnd and load these web pages</a:t>
            </a:r>
            <a:r>
              <a:rPr lang="en-US" sz="1800" spc="-5" dirty="0">
                <a:effectLst/>
                <a:latin typeface="Carlito"/>
                <a:ea typeface="Wingdings" panose="05000000000000000000" pitchFamily="2" charset="2"/>
                <a:cs typeface="Wingdings" panose="05000000000000000000" pitchFamily="2" charset="2"/>
              </a:rPr>
              <a:t> </a:t>
            </a:r>
            <a:r>
              <a:rPr lang="en-US" sz="1800" dirty="0">
                <a:effectLst/>
                <a:latin typeface="Carlito"/>
                <a:ea typeface="Wingdings" panose="05000000000000000000" pitchFamily="2" charset="2"/>
                <a:cs typeface="Wingdings" panose="05000000000000000000" pitchFamily="2" charset="2"/>
              </a:rPr>
              <a:t>again.</a:t>
            </a:r>
            <a:endParaRPr lang="en-IN" sz="800" dirty="0">
              <a:effectLst/>
              <a:latin typeface="Carlito"/>
              <a:ea typeface="Wingdings" panose="05000000000000000000" pitchFamily="2" charset="2"/>
              <a:cs typeface="Wingdings" panose="05000000000000000000" pitchFamily="2" charset="2"/>
            </a:endParaRPr>
          </a:p>
          <a:p>
            <a:pPr marL="342900" marR="452120" lvl="0" indent="-342900" algn="just">
              <a:lnSpc>
                <a:spcPct val="97000"/>
              </a:lnSpc>
              <a:spcBef>
                <a:spcPts val="725"/>
              </a:spcBef>
              <a:spcAft>
                <a:spcPts val="0"/>
              </a:spcAft>
              <a:buSzPts val="3000"/>
              <a:buFont typeface="Wingdings" panose="05000000000000000000" pitchFamily="2" charset="2"/>
              <a:buChar char=""/>
              <a:tabLst>
                <a:tab pos="726440" algn="l"/>
              </a:tabLst>
            </a:pPr>
            <a:r>
              <a:rPr lang="en-US" sz="1800" dirty="0">
                <a:effectLst/>
                <a:latin typeface="Carlito"/>
                <a:ea typeface="Wingdings" panose="05000000000000000000" pitchFamily="2" charset="2"/>
                <a:cs typeface="Wingdings" panose="05000000000000000000" pitchFamily="2" charset="2"/>
              </a:rPr>
              <a:t>The browser also stores other small bits of information such as data entered into forms and usernames or passwords if a user has asked</a:t>
            </a:r>
            <a:r>
              <a:rPr lang="en-US" sz="1800" spc="605" dirty="0">
                <a:effectLst/>
                <a:latin typeface="Carlito"/>
                <a:ea typeface="Wingdings" panose="05000000000000000000" pitchFamily="2" charset="2"/>
                <a:cs typeface="Wingdings" panose="05000000000000000000" pitchFamily="2" charset="2"/>
              </a:rPr>
              <a:t> </a:t>
            </a:r>
            <a:r>
              <a:rPr lang="en-US" sz="1800" dirty="0">
                <a:effectLst/>
                <a:latin typeface="Carlito"/>
                <a:ea typeface="Wingdings" panose="05000000000000000000" pitchFamily="2" charset="2"/>
                <a:cs typeface="Wingdings" panose="05000000000000000000" pitchFamily="2" charset="2"/>
              </a:rPr>
              <a:t>a web page to “remember me” (although this  is not a good idea for shared</a:t>
            </a:r>
            <a:r>
              <a:rPr lang="en-US" sz="1800" spc="-15" dirty="0">
                <a:effectLst/>
                <a:latin typeface="Carlito"/>
                <a:ea typeface="Wingdings" panose="05000000000000000000" pitchFamily="2" charset="2"/>
                <a:cs typeface="Wingdings" panose="05000000000000000000" pitchFamily="2" charset="2"/>
              </a:rPr>
              <a:t> </a:t>
            </a:r>
            <a:r>
              <a:rPr lang="en-US" sz="1800" dirty="0">
                <a:effectLst/>
                <a:latin typeface="Carlito"/>
                <a:ea typeface="Wingdings" panose="05000000000000000000" pitchFamily="2" charset="2"/>
                <a:cs typeface="Wingdings" panose="05000000000000000000" pitchFamily="2" charset="2"/>
              </a:rPr>
              <a:t>computers).</a:t>
            </a:r>
            <a:endParaRPr lang="en-IN" sz="800" dirty="0">
              <a:effectLst/>
              <a:latin typeface="Carlito"/>
              <a:ea typeface="Wingdings" panose="05000000000000000000" pitchFamily="2" charset="2"/>
              <a:cs typeface="Wingdings" panose="05000000000000000000" pitchFamily="2" charset="2"/>
            </a:endParaRPr>
          </a:p>
          <a:p>
            <a:pPr marL="342900" lvl="0" indent="-342900" algn="just">
              <a:lnSpc>
                <a:spcPts val="2980"/>
              </a:lnSpc>
              <a:spcBef>
                <a:spcPts val="700"/>
              </a:spcBef>
              <a:buSzPts val="3000"/>
              <a:buFont typeface="Wingdings" panose="05000000000000000000" pitchFamily="2" charset="2"/>
              <a:buChar char=""/>
              <a:tabLst>
                <a:tab pos="726440" algn="l"/>
              </a:tabLst>
            </a:pPr>
            <a:r>
              <a:rPr lang="en-US" sz="1800" dirty="0">
                <a:effectLst/>
                <a:latin typeface="Carlito"/>
                <a:ea typeface="Wingdings" panose="05000000000000000000" pitchFamily="2" charset="2"/>
                <a:cs typeface="Wingdings" panose="05000000000000000000" pitchFamily="2" charset="2"/>
              </a:rPr>
              <a:t>This stored information can be easily</a:t>
            </a:r>
            <a:r>
              <a:rPr lang="en-US" sz="1800" spc="-20" dirty="0">
                <a:effectLst/>
                <a:latin typeface="Carlito"/>
                <a:ea typeface="Wingdings" panose="05000000000000000000" pitchFamily="2" charset="2"/>
                <a:cs typeface="Wingdings" panose="05000000000000000000" pitchFamily="2" charset="2"/>
              </a:rPr>
              <a:t> </a:t>
            </a:r>
            <a:r>
              <a:rPr lang="en-US" sz="1800" dirty="0">
                <a:effectLst/>
                <a:latin typeface="Carlito"/>
                <a:ea typeface="Wingdings" panose="05000000000000000000" pitchFamily="2" charset="2"/>
                <a:cs typeface="Wingdings" panose="05000000000000000000" pitchFamily="2" charset="2"/>
              </a:rPr>
              <a:t>deleted.</a:t>
            </a:r>
            <a:endParaRPr lang="en-IN" sz="800" dirty="0">
              <a:effectLst/>
              <a:latin typeface="Carlito"/>
              <a:ea typeface="Wingdings" panose="05000000000000000000" pitchFamily="2" charset="2"/>
              <a:cs typeface="Wingdings" panose="05000000000000000000" pitchFamily="2" charset="2"/>
            </a:endParaRPr>
          </a:p>
          <a:p>
            <a:pPr algn="ctr"/>
            <a:endParaRPr lang="en-IN" dirty="0"/>
          </a:p>
        </p:txBody>
      </p:sp>
      <p:sp>
        <p:nvSpPr>
          <p:cNvPr id="5" name="Rectangle 4">
            <a:extLst>
              <a:ext uri="{FF2B5EF4-FFF2-40B4-BE49-F238E27FC236}">
                <a16:creationId xmlns:a16="http://schemas.microsoft.com/office/drawing/2014/main" xmlns="" id="{E68999C7-1678-4B3F-846D-6453BE238143}"/>
              </a:ext>
            </a:extLst>
          </p:cNvPr>
          <p:cNvSpPr/>
          <p:nvPr/>
        </p:nvSpPr>
        <p:spPr>
          <a:xfrm>
            <a:off x="2824038" y="2671638"/>
            <a:ext cx="8921364" cy="41108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83540" algn="just">
              <a:lnSpc>
                <a:spcPts val="2410"/>
              </a:lnSpc>
            </a:pPr>
            <a:r>
              <a:rPr lang="en-US" sz="1800" b="1" dirty="0">
                <a:solidFill>
                  <a:schemeClr val="bg1"/>
                </a:solidFill>
                <a:effectLst/>
                <a:latin typeface="Carlito"/>
                <a:ea typeface="Carlito"/>
                <a:cs typeface="Carlito"/>
              </a:rPr>
              <a:t>Protect your PC from cyber-threats or Malware</a:t>
            </a:r>
            <a:r>
              <a:rPr lang="en-IN" b="1" dirty="0">
                <a:solidFill>
                  <a:schemeClr val="bg1"/>
                </a:solidFill>
                <a:latin typeface="Carlito"/>
                <a:ea typeface="Carlito"/>
                <a:cs typeface="Carlito"/>
              </a:rPr>
              <a:t> </a:t>
            </a:r>
            <a:r>
              <a:rPr lang="en-US" sz="1800" dirty="0">
                <a:effectLst/>
                <a:latin typeface="Carlito"/>
                <a:ea typeface="Carlito"/>
                <a:cs typeface="Carlito"/>
              </a:rPr>
              <a:t>The cyber-world is full of threats such as viruses, spyware, Trojans, Worms and etc. These cyber-threats can cause huge dilemmas to your computer. These undesirable programs, which are usually added without a user’s knowledge, can signiﬁcantly slow down the performance of a computer.</a:t>
            </a:r>
          </a:p>
          <a:p>
            <a:pPr marL="726440" marR="452755" indent="1905" algn="just">
              <a:lnSpc>
                <a:spcPct val="77000"/>
              </a:lnSpc>
              <a:spcBef>
                <a:spcPts val="390"/>
              </a:spcBef>
              <a:spcAft>
                <a:spcPts val="0"/>
              </a:spcAft>
            </a:pPr>
            <a:endParaRPr lang="en-IN" sz="1800" dirty="0">
              <a:effectLst/>
              <a:latin typeface="Carlito"/>
              <a:ea typeface="Carlito"/>
              <a:cs typeface="Carlito"/>
            </a:endParaRPr>
          </a:p>
          <a:p>
            <a:pPr>
              <a:spcBef>
                <a:spcPts val="20"/>
              </a:spcBef>
            </a:pPr>
            <a:r>
              <a:rPr lang="en-US" sz="1800" dirty="0">
                <a:effectLst/>
                <a:latin typeface="Carlito"/>
                <a:ea typeface="Carlito"/>
                <a:cs typeface="Carlito"/>
              </a:rPr>
              <a:t>         </a:t>
            </a:r>
            <a:r>
              <a:rPr lang="en-US" sz="1800" b="1" i="1" dirty="0">
                <a:solidFill>
                  <a:schemeClr val="bg1"/>
                </a:solidFill>
                <a:effectLst/>
                <a:latin typeface="Carlito"/>
                <a:ea typeface="Carlito"/>
                <a:cs typeface="Carlito"/>
              </a:rPr>
              <a:t>The best ways to prevent virus infections are:</a:t>
            </a:r>
            <a:endParaRPr lang="en-IN" sz="1800" dirty="0">
              <a:solidFill>
                <a:schemeClr val="bg1"/>
              </a:solidFill>
              <a:effectLst/>
              <a:latin typeface="Carlito"/>
              <a:ea typeface="Carlito"/>
              <a:cs typeface="Carlito"/>
            </a:endParaRPr>
          </a:p>
          <a:p>
            <a:pPr marL="342900" marR="452755" lvl="0" indent="-342900" algn="just">
              <a:lnSpc>
                <a:spcPct val="77000"/>
              </a:lnSpc>
              <a:spcBef>
                <a:spcPts val="420"/>
              </a:spcBef>
              <a:spcAft>
                <a:spcPts val="0"/>
              </a:spcAft>
              <a:buFont typeface="Wingdings" panose="05000000000000000000" pitchFamily="2" charset="2"/>
              <a:buChar char=""/>
              <a:tabLst>
                <a:tab pos="726440" algn="l"/>
              </a:tabLst>
            </a:pPr>
            <a:r>
              <a:rPr lang="en-US" sz="1800" spc="25" dirty="0">
                <a:effectLst/>
                <a:latin typeface="Carlito"/>
                <a:ea typeface="Carlito"/>
                <a:cs typeface="Carlito"/>
              </a:rPr>
              <a:t>Keeping antivirus software up to date and running scans on a regular basis</a:t>
            </a:r>
            <a:endParaRPr lang="en-IN" sz="1800" spc="25" dirty="0">
              <a:effectLst/>
              <a:latin typeface="Carlito"/>
              <a:ea typeface="Carlito"/>
              <a:cs typeface="Carlito"/>
            </a:endParaRPr>
          </a:p>
          <a:p>
            <a:pPr>
              <a:spcBef>
                <a:spcPts val="50"/>
              </a:spcBef>
            </a:pPr>
            <a:r>
              <a:rPr lang="en-US" sz="1800" dirty="0">
                <a:effectLst/>
                <a:latin typeface="Carlito"/>
                <a:ea typeface="Carlito"/>
                <a:cs typeface="Carlito"/>
              </a:rPr>
              <a:t> </a:t>
            </a:r>
            <a:endParaRPr lang="en-IN" sz="1800" dirty="0">
              <a:effectLst/>
              <a:latin typeface="Carlito"/>
              <a:ea typeface="Carlito"/>
              <a:cs typeface="Carlito"/>
            </a:endParaRPr>
          </a:p>
          <a:p>
            <a:pPr marL="342900" marR="452755" lvl="0" indent="-342900" algn="just">
              <a:lnSpc>
                <a:spcPct val="77000"/>
              </a:lnSpc>
              <a:spcAft>
                <a:spcPts val="0"/>
              </a:spcAft>
              <a:buFont typeface="Wingdings" panose="05000000000000000000" pitchFamily="2" charset="2"/>
              <a:buChar char=""/>
              <a:tabLst>
                <a:tab pos="726440" algn="l"/>
              </a:tabLst>
            </a:pPr>
            <a:r>
              <a:rPr lang="en-US" sz="1800" spc="25" dirty="0">
                <a:effectLst/>
                <a:latin typeface="Carlito"/>
                <a:ea typeface="Carlito"/>
                <a:cs typeface="Carlito"/>
              </a:rPr>
              <a:t>Strict policies should be put in place to prevent virus infection e.g. prohibiting the use of ﬂash drives, or require Flash disk to be scanned before</a:t>
            </a:r>
            <a:r>
              <a:rPr lang="en-US" sz="1800" spc="-5" dirty="0">
                <a:effectLst/>
                <a:latin typeface="Carlito"/>
                <a:ea typeface="Carlito"/>
                <a:cs typeface="Carlito"/>
              </a:rPr>
              <a:t> </a:t>
            </a:r>
            <a:r>
              <a:rPr lang="en-US" sz="1800" spc="25" dirty="0">
                <a:effectLst/>
                <a:latin typeface="Carlito"/>
                <a:ea typeface="Carlito"/>
                <a:cs typeface="Carlito"/>
              </a:rPr>
              <a:t>use.</a:t>
            </a:r>
            <a:endParaRPr lang="en-IN" sz="1800" spc="25" dirty="0">
              <a:effectLst/>
              <a:latin typeface="Carlito"/>
              <a:ea typeface="Carlito"/>
              <a:cs typeface="Carlito"/>
            </a:endParaRPr>
          </a:p>
          <a:p>
            <a:pPr>
              <a:spcBef>
                <a:spcPts val="50"/>
              </a:spcBef>
            </a:pPr>
            <a:r>
              <a:rPr lang="en-US" sz="1800" dirty="0">
                <a:effectLst/>
                <a:latin typeface="Carlito"/>
                <a:ea typeface="Carlito"/>
                <a:cs typeface="Carlito"/>
              </a:rPr>
              <a:t> </a:t>
            </a:r>
            <a:endParaRPr lang="en-IN" sz="1800" dirty="0">
              <a:effectLst/>
              <a:latin typeface="Carlito"/>
              <a:ea typeface="Carlito"/>
              <a:cs typeface="Carlito"/>
            </a:endParaRPr>
          </a:p>
          <a:p>
            <a:pPr marL="342900" marR="452755" lvl="0" indent="-342900" algn="just">
              <a:lnSpc>
                <a:spcPct val="77000"/>
              </a:lnSpc>
              <a:spcAft>
                <a:spcPts val="0"/>
              </a:spcAft>
              <a:buFont typeface="Wingdings" panose="05000000000000000000" pitchFamily="2" charset="2"/>
              <a:buChar char=""/>
              <a:tabLst>
                <a:tab pos="914400" algn="l"/>
              </a:tabLst>
            </a:pPr>
            <a:r>
              <a:rPr lang="en-US" sz="1800" spc="25" dirty="0">
                <a:effectLst/>
                <a:latin typeface="Carlito"/>
                <a:ea typeface="Carlito"/>
                <a:cs typeface="Carlito"/>
              </a:rPr>
              <a:t>Other policy to consider is the prohibition of downloading, since unsuspecting users can accidentally download</a:t>
            </a:r>
            <a:r>
              <a:rPr lang="en-US" sz="1800" spc="-10" dirty="0">
                <a:effectLst/>
                <a:latin typeface="Carlito"/>
                <a:ea typeface="Carlito"/>
                <a:cs typeface="Carlito"/>
              </a:rPr>
              <a:t> </a:t>
            </a:r>
            <a:r>
              <a:rPr lang="en-US" sz="1800" spc="25" dirty="0">
                <a:effectLst/>
                <a:latin typeface="Carlito"/>
                <a:ea typeface="Carlito"/>
                <a:cs typeface="Carlito"/>
              </a:rPr>
              <a:t>malware.</a:t>
            </a:r>
            <a:endParaRPr lang="en-IN" sz="1800" spc="25" dirty="0">
              <a:effectLst/>
              <a:latin typeface="Carlito"/>
              <a:ea typeface="Carlito"/>
              <a:cs typeface="Carlito"/>
            </a:endParaRPr>
          </a:p>
          <a:p>
            <a:pPr>
              <a:spcBef>
                <a:spcPts val="60"/>
              </a:spcBef>
            </a:pPr>
            <a:r>
              <a:rPr lang="en-US" sz="1800" dirty="0">
                <a:effectLst/>
                <a:latin typeface="Carlito"/>
                <a:ea typeface="Carlito"/>
                <a:cs typeface="Carlito"/>
              </a:rPr>
              <a:t> </a:t>
            </a:r>
            <a:endParaRPr lang="en-IN" sz="1800" dirty="0">
              <a:effectLst/>
              <a:latin typeface="Carlito"/>
              <a:ea typeface="Carlito"/>
              <a:cs typeface="Carlito"/>
            </a:endParaRPr>
          </a:p>
          <a:p>
            <a:pPr marL="342900" lvl="0" indent="-342900">
              <a:buFont typeface="Wingdings" panose="05000000000000000000" pitchFamily="2" charset="2"/>
              <a:buChar char=""/>
              <a:tabLst>
                <a:tab pos="786130" algn="l"/>
                <a:tab pos="786765" algn="l"/>
              </a:tabLst>
            </a:pPr>
            <a:r>
              <a:rPr lang="en-US" sz="1800" spc="25" dirty="0">
                <a:effectLst/>
                <a:latin typeface="Carlito"/>
                <a:ea typeface="Carlito"/>
                <a:cs typeface="Carlito"/>
              </a:rPr>
              <a:t>A ﬁrewall may also be used to blocks dangerous</a:t>
            </a:r>
            <a:r>
              <a:rPr lang="en-US" sz="1800" spc="-20" dirty="0">
                <a:effectLst/>
                <a:latin typeface="Carlito"/>
                <a:ea typeface="Carlito"/>
                <a:cs typeface="Carlito"/>
              </a:rPr>
              <a:t> </a:t>
            </a:r>
            <a:r>
              <a:rPr lang="en-US" sz="1800" spc="25" dirty="0">
                <a:effectLst/>
                <a:latin typeface="Carlito"/>
                <a:ea typeface="Carlito"/>
                <a:cs typeface="Carlito"/>
              </a:rPr>
              <a:t>downloads.</a:t>
            </a:r>
            <a:endParaRPr lang="en-IN" sz="1800" spc="25" dirty="0">
              <a:effectLst/>
              <a:latin typeface="Carlito"/>
              <a:ea typeface="Carlito"/>
              <a:cs typeface="Carlito"/>
            </a:endParaRPr>
          </a:p>
        </p:txBody>
      </p:sp>
      <p:pic>
        <p:nvPicPr>
          <p:cNvPr id="8" name="Picture 7">
            <a:extLst>
              <a:ext uri="{FF2B5EF4-FFF2-40B4-BE49-F238E27FC236}">
                <a16:creationId xmlns:a16="http://schemas.microsoft.com/office/drawing/2014/main" xmlns="" id="{B73E7447-97A5-49FC-9FB0-D2131F72AA79}"/>
              </a:ext>
            </a:extLst>
          </p:cNvPr>
          <p:cNvPicPr>
            <a:picLocks noChangeAspect="1"/>
          </p:cNvPicPr>
          <p:nvPr/>
        </p:nvPicPr>
        <p:blipFill>
          <a:blip r:embed="rId2"/>
          <a:stretch>
            <a:fillRect/>
          </a:stretch>
        </p:blipFill>
        <p:spPr>
          <a:xfrm>
            <a:off x="0" y="0"/>
            <a:ext cx="566841" cy="993913"/>
          </a:xfrm>
          <a:prstGeom prst="rect">
            <a:avLst/>
          </a:prstGeom>
        </p:spPr>
      </p:pic>
    </p:spTree>
    <p:extLst>
      <p:ext uri="{BB962C8B-B14F-4D97-AF65-F5344CB8AC3E}">
        <p14:creationId xmlns:p14="http://schemas.microsoft.com/office/powerpoint/2010/main" val="264190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xmlns="" id="{CCC84E2C-F117-43CA-8F69-A471856F86CC}"/>
              </a:ext>
            </a:extLst>
          </p:cNvPr>
          <p:cNvSpPr>
            <a:spLocks noGrp="1"/>
          </p:cNvSpPr>
          <p:nvPr>
            <p:ph type="body" sz="half" idx="2"/>
          </p:nvPr>
        </p:nvSpPr>
        <p:spPr>
          <a:xfrm rot="16200000">
            <a:off x="-3656804" y="1218464"/>
            <a:ext cx="9229344" cy="533400"/>
          </a:xfrm>
        </p:spPr>
        <p:txBody>
          <a:bodyPr>
            <a:noAutofit/>
          </a:bodyPr>
          <a:lstStyle/>
          <a:p>
            <a:r>
              <a:rPr lang="en-US" sz="5400" b="1" dirty="0"/>
              <a:t>COMPUTER </a:t>
            </a:r>
          </a:p>
          <a:p>
            <a:r>
              <a:rPr lang="en-US" sz="5400" b="1" dirty="0"/>
              <a:t>MAINTENANCE</a:t>
            </a:r>
            <a:endParaRPr lang="en-IN" sz="5400" b="1" dirty="0"/>
          </a:p>
        </p:txBody>
      </p:sp>
      <p:sp>
        <p:nvSpPr>
          <p:cNvPr id="2" name="Rectangle 1">
            <a:extLst>
              <a:ext uri="{FF2B5EF4-FFF2-40B4-BE49-F238E27FC236}">
                <a16:creationId xmlns:a16="http://schemas.microsoft.com/office/drawing/2014/main" xmlns="" id="{B6DFA00B-727E-40D4-9674-3116898651B7}"/>
              </a:ext>
            </a:extLst>
          </p:cNvPr>
          <p:cNvSpPr/>
          <p:nvPr/>
        </p:nvSpPr>
        <p:spPr>
          <a:xfrm>
            <a:off x="2790907" y="492983"/>
            <a:ext cx="8921364" cy="17174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726440"/>
            <a:r>
              <a:rPr lang="en-US" sz="1800" b="1" dirty="0">
                <a:solidFill>
                  <a:schemeClr val="bg1"/>
                </a:solidFill>
                <a:effectLst/>
                <a:latin typeface="Carlito"/>
                <a:ea typeface="Carlito"/>
                <a:cs typeface="Carlito"/>
              </a:rPr>
              <a:t>UPDATING SOFTWARE</a:t>
            </a:r>
            <a:endParaRPr lang="en-IN" sz="1800" b="1" dirty="0">
              <a:solidFill>
                <a:schemeClr val="bg1"/>
              </a:solidFill>
              <a:effectLst/>
              <a:latin typeface="Carlito"/>
              <a:ea typeface="Carlito"/>
              <a:cs typeface="Carlito"/>
            </a:endParaRPr>
          </a:p>
          <a:p>
            <a:pPr marL="342900" marR="452755" lvl="0" indent="-342900" algn="just">
              <a:lnSpc>
                <a:spcPct val="97000"/>
              </a:lnSpc>
              <a:spcBef>
                <a:spcPts val="720"/>
              </a:spcBef>
              <a:spcAft>
                <a:spcPts val="0"/>
              </a:spcAft>
              <a:buFont typeface="Wingdings" panose="05000000000000000000" pitchFamily="2" charset="2"/>
              <a:buChar char=""/>
              <a:tabLst>
                <a:tab pos="1331595" algn="l"/>
              </a:tabLst>
            </a:pPr>
            <a:r>
              <a:rPr lang="en-US" sz="1800" b="1" spc="25" dirty="0">
                <a:effectLst/>
                <a:latin typeface="Carlito"/>
                <a:ea typeface="Carlito"/>
                <a:cs typeface="Carlito"/>
              </a:rPr>
              <a:t>It is important for a computer user to ﬁnd and install software updates in order to have well performing</a:t>
            </a:r>
            <a:r>
              <a:rPr lang="en-US" sz="1800" b="1" spc="-5" dirty="0">
                <a:effectLst/>
                <a:latin typeface="Carlito"/>
                <a:ea typeface="Carlito"/>
                <a:cs typeface="Carlito"/>
              </a:rPr>
              <a:t> </a:t>
            </a:r>
            <a:r>
              <a:rPr lang="en-US" sz="1800" b="1" spc="25" dirty="0">
                <a:effectLst/>
                <a:latin typeface="Carlito"/>
                <a:ea typeface="Carlito"/>
                <a:cs typeface="Carlito"/>
              </a:rPr>
              <a:t>computers.</a:t>
            </a:r>
            <a:endParaRPr lang="en-IN" sz="1800" b="1" spc="25" dirty="0">
              <a:effectLst/>
              <a:latin typeface="Carlito"/>
              <a:ea typeface="Carlito"/>
              <a:cs typeface="Carlito"/>
            </a:endParaRPr>
          </a:p>
          <a:p>
            <a:pPr marL="342900" marR="450850" lvl="0" indent="-342900" algn="just">
              <a:lnSpc>
                <a:spcPct val="97000"/>
              </a:lnSpc>
              <a:spcBef>
                <a:spcPts val="820"/>
              </a:spcBef>
              <a:spcAft>
                <a:spcPts val="0"/>
              </a:spcAft>
              <a:buFont typeface="Wingdings" panose="05000000000000000000" pitchFamily="2" charset="2"/>
              <a:buChar char=""/>
              <a:tabLst>
                <a:tab pos="1082675" algn="l"/>
              </a:tabLst>
            </a:pPr>
            <a:r>
              <a:rPr lang="en-US" sz="1800" spc="25" dirty="0">
                <a:effectLst/>
                <a:latin typeface="Carlito"/>
                <a:ea typeface="Carlito"/>
                <a:cs typeface="Carlito"/>
              </a:rPr>
              <a:t>Updating software can be done in a variety of </a:t>
            </a:r>
            <a:r>
              <a:rPr lang="en-US" sz="1800" spc="40" dirty="0">
                <a:effectLst/>
                <a:latin typeface="Carlito"/>
                <a:ea typeface="Carlito"/>
                <a:cs typeface="Carlito"/>
              </a:rPr>
              <a:t>ways, </a:t>
            </a:r>
            <a:r>
              <a:rPr lang="en-US" sz="1800" b="1" spc="40" dirty="0">
                <a:effectLst/>
                <a:latin typeface="Carlito"/>
                <a:ea typeface="Carlito"/>
                <a:cs typeface="Carlito"/>
              </a:rPr>
              <a:t>Automatic </a:t>
            </a:r>
            <a:r>
              <a:rPr lang="en-US" sz="1800" b="1" spc="45" dirty="0">
                <a:effectLst/>
                <a:latin typeface="Carlito"/>
                <a:ea typeface="Carlito"/>
                <a:cs typeface="Carlito"/>
              </a:rPr>
              <a:t>Updates, </a:t>
            </a:r>
            <a:r>
              <a:rPr lang="en-US" sz="1800" b="1" spc="40" dirty="0">
                <a:effectLst/>
                <a:latin typeface="Carlito"/>
                <a:ea typeface="Carlito"/>
                <a:cs typeface="Carlito"/>
              </a:rPr>
              <a:t>Automatic </a:t>
            </a:r>
            <a:r>
              <a:rPr lang="en-US" sz="1800" b="1" spc="25" dirty="0">
                <a:effectLst/>
                <a:latin typeface="Carlito"/>
                <a:ea typeface="Carlito"/>
                <a:cs typeface="Carlito"/>
              </a:rPr>
              <a:t>Alerts for Updates, Manual Updating, Oﬄine Updating</a:t>
            </a:r>
            <a:r>
              <a:rPr lang="en-US" sz="1800" spc="25" dirty="0">
                <a:effectLst/>
                <a:latin typeface="Carlito"/>
                <a:ea typeface="Carlito"/>
                <a:cs typeface="Carlito"/>
              </a:rPr>
              <a:t>.</a:t>
            </a:r>
            <a:endParaRPr lang="en-IN" sz="1800" spc="25" dirty="0">
              <a:effectLst/>
              <a:latin typeface="Carlito"/>
              <a:ea typeface="Carlito"/>
              <a:cs typeface="Carlito"/>
            </a:endParaRPr>
          </a:p>
        </p:txBody>
      </p:sp>
      <p:sp>
        <p:nvSpPr>
          <p:cNvPr id="5" name="Rectangle 4">
            <a:extLst>
              <a:ext uri="{FF2B5EF4-FFF2-40B4-BE49-F238E27FC236}">
                <a16:creationId xmlns:a16="http://schemas.microsoft.com/office/drawing/2014/main" xmlns="" id="{E68999C7-1678-4B3F-846D-6453BE238143}"/>
              </a:ext>
            </a:extLst>
          </p:cNvPr>
          <p:cNvSpPr/>
          <p:nvPr/>
        </p:nvSpPr>
        <p:spPr>
          <a:xfrm>
            <a:off x="2784282" y="2393343"/>
            <a:ext cx="8921364" cy="23535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83540" algn="just">
              <a:lnSpc>
                <a:spcPts val="2410"/>
              </a:lnSpc>
            </a:pPr>
            <a:r>
              <a:rPr lang="en-US" sz="2000" b="1" spc="25" dirty="0">
                <a:solidFill>
                  <a:schemeClr val="bg1"/>
                </a:solidFill>
                <a:effectLst/>
                <a:latin typeface="Carlito"/>
                <a:ea typeface="Carlito"/>
                <a:cs typeface="Carlito"/>
              </a:rPr>
              <a:t>Overheating</a:t>
            </a:r>
          </a:p>
          <a:p>
            <a:pPr marL="383540" algn="just">
              <a:lnSpc>
                <a:spcPts val="2410"/>
              </a:lnSpc>
            </a:pPr>
            <a:r>
              <a:rPr lang="en-US" sz="1800" spc="25" dirty="0">
                <a:effectLst/>
                <a:latin typeface="Carlito"/>
                <a:ea typeface="Carlito"/>
                <a:cs typeface="Carlito"/>
              </a:rPr>
              <a:t>Excessive heat can cause a signiﬁcant decrease in computer performance.</a:t>
            </a:r>
          </a:p>
          <a:p>
            <a:pPr marL="383540" algn="just">
              <a:lnSpc>
                <a:spcPts val="2410"/>
              </a:lnSpc>
            </a:pPr>
            <a:r>
              <a:rPr lang="en-US" spc="25" dirty="0">
                <a:latin typeface="Carlito"/>
                <a:ea typeface="Carlito"/>
                <a:cs typeface="Carlito"/>
              </a:rPr>
              <a:t>1. </a:t>
            </a:r>
            <a:r>
              <a:rPr lang="en-US" sz="1800" spc="25" dirty="0">
                <a:effectLst/>
                <a:latin typeface="Carlito"/>
                <a:ea typeface="Carlito"/>
                <a:cs typeface="Carlito"/>
              </a:rPr>
              <a:t>In order to cool down an overheated computer processor, avoid operating the computer if the case is in an enclosed space. (such as a drawer or cupboard).</a:t>
            </a:r>
          </a:p>
          <a:p>
            <a:pPr marL="383540" algn="just">
              <a:lnSpc>
                <a:spcPts val="2410"/>
              </a:lnSpc>
            </a:pPr>
            <a:r>
              <a:rPr lang="en-US" spc="25" dirty="0">
                <a:latin typeface="Carlito"/>
                <a:ea typeface="Carlito"/>
                <a:cs typeface="Carlito"/>
              </a:rPr>
              <a:t>2. </a:t>
            </a:r>
            <a:r>
              <a:rPr lang="en-US" sz="1800" spc="25" dirty="0">
                <a:effectLst/>
                <a:latin typeface="Carlito"/>
                <a:ea typeface="Carlito"/>
                <a:cs typeface="Carlito"/>
              </a:rPr>
              <a:t>Also cool the room with fans or air-conditioning.</a:t>
            </a:r>
          </a:p>
          <a:p>
            <a:pPr marL="383540" algn="just">
              <a:lnSpc>
                <a:spcPts val="2410"/>
              </a:lnSpc>
            </a:pPr>
            <a:r>
              <a:rPr lang="en-US" spc="25" dirty="0">
                <a:latin typeface="Carlito"/>
                <a:ea typeface="Carlito"/>
                <a:cs typeface="Carlito"/>
              </a:rPr>
              <a:t>3. </a:t>
            </a:r>
            <a:r>
              <a:rPr lang="en-US" sz="1800" spc="25" dirty="0">
                <a:effectLst/>
                <a:latin typeface="Carlito"/>
                <a:ea typeface="Carlito"/>
                <a:cs typeface="Carlito"/>
              </a:rPr>
              <a:t>Also verify that all of the fans in the computer case are functioning properly.</a:t>
            </a:r>
          </a:p>
          <a:p>
            <a:pPr marL="383540" algn="just">
              <a:lnSpc>
                <a:spcPts val="2410"/>
              </a:lnSpc>
            </a:pPr>
            <a:endParaRPr lang="en-IN" sz="1800" spc="25" dirty="0">
              <a:effectLst/>
              <a:latin typeface="Carlito"/>
              <a:ea typeface="Carlito"/>
              <a:cs typeface="Carlito"/>
            </a:endParaRPr>
          </a:p>
        </p:txBody>
      </p:sp>
      <p:sp>
        <p:nvSpPr>
          <p:cNvPr id="6" name="Rectangle 5">
            <a:extLst>
              <a:ext uri="{FF2B5EF4-FFF2-40B4-BE49-F238E27FC236}">
                <a16:creationId xmlns:a16="http://schemas.microsoft.com/office/drawing/2014/main" xmlns="" id="{ED394902-EE09-4025-93A2-EA2DE440BCB0}"/>
              </a:ext>
            </a:extLst>
          </p:cNvPr>
          <p:cNvSpPr/>
          <p:nvPr/>
        </p:nvSpPr>
        <p:spPr>
          <a:xfrm>
            <a:off x="2833314" y="4925833"/>
            <a:ext cx="8921364" cy="14908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83540" algn="just">
              <a:lnSpc>
                <a:spcPts val="2410"/>
              </a:lnSpc>
            </a:pPr>
            <a:endParaRPr lang="en-IN" sz="1800" spc="25" dirty="0">
              <a:effectLst/>
              <a:latin typeface="Carlito"/>
              <a:ea typeface="Carlito"/>
              <a:cs typeface="Carlito"/>
            </a:endParaRPr>
          </a:p>
        </p:txBody>
      </p:sp>
      <p:sp>
        <p:nvSpPr>
          <p:cNvPr id="9" name="TextBox 8">
            <a:extLst>
              <a:ext uri="{FF2B5EF4-FFF2-40B4-BE49-F238E27FC236}">
                <a16:creationId xmlns:a16="http://schemas.microsoft.com/office/drawing/2014/main" xmlns="" id="{6EC8A241-8B84-4C22-8DEA-18AF08805BBB}"/>
              </a:ext>
            </a:extLst>
          </p:cNvPr>
          <p:cNvSpPr txBox="1"/>
          <p:nvPr/>
        </p:nvSpPr>
        <p:spPr>
          <a:xfrm>
            <a:off x="2498697" y="5116247"/>
            <a:ext cx="9094303" cy="1236236"/>
          </a:xfrm>
          <a:prstGeom prst="rect">
            <a:avLst/>
          </a:prstGeom>
          <a:noFill/>
        </p:spPr>
        <p:txBody>
          <a:bodyPr wrap="square">
            <a:spAutoFit/>
          </a:bodyPr>
          <a:lstStyle/>
          <a:p>
            <a:pPr marL="726440" algn="just">
              <a:spcBef>
                <a:spcPts val="2160"/>
              </a:spcBef>
              <a:spcAft>
                <a:spcPts val="0"/>
              </a:spcAft>
            </a:pPr>
            <a:r>
              <a:rPr lang="en-US" sz="2000" b="1" dirty="0">
                <a:solidFill>
                  <a:schemeClr val="bg1"/>
                </a:solidFill>
                <a:effectLst/>
                <a:latin typeface="Carlito"/>
                <a:ea typeface="Carlito"/>
                <a:cs typeface="Carlito"/>
              </a:rPr>
              <a:t>Insuﬃcient RAM</a:t>
            </a:r>
            <a:endParaRPr lang="en-IN" sz="2000" b="1" dirty="0">
              <a:solidFill>
                <a:schemeClr val="bg1"/>
              </a:solidFill>
              <a:latin typeface="Carlito"/>
              <a:ea typeface="Carlito"/>
              <a:cs typeface="Carlito"/>
            </a:endParaRPr>
          </a:p>
          <a:p>
            <a:pPr marL="726440" algn="just">
              <a:spcBef>
                <a:spcPts val="2160"/>
              </a:spcBef>
              <a:spcAft>
                <a:spcPts val="0"/>
              </a:spcAft>
            </a:pPr>
            <a:r>
              <a:rPr lang="en-US" sz="1800" dirty="0">
                <a:effectLst/>
                <a:latin typeface="Carlito"/>
                <a:ea typeface="Carlito"/>
                <a:cs typeface="Carlito"/>
              </a:rPr>
              <a:t>Computer need suﬃcient RAM to  perform the desired functions once the memory is not suﬃcient. The performance will be</a:t>
            </a:r>
            <a:r>
              <a:rPr lang="en-US" sz="1800" spc="-15" dirty="0">
                <a:effectLst/>
                <a:latin typeface="Carlito"/>
                <a:ea typeface="Carlito"/>
                <a:cs typeface="Carlito"/>
              </a:rPr>
              <a:t> </a:t>
            </a:r>
            <a:r>
              <a:rPr lang="en-US" sz="1800" dirty="0">
                <a:effectLst/>
                <a:latin typeface="Carlito"/>
                <a:ea typeface="Carlito"/>
                <a:cs typeface="Carlito"/>
              </a:rPr>
              <a:t>slow.</a:t>
            </a:r>
            <a:endParaRPr lang="en-IN" sz="1800" dirty="0">
              <a:effectLst/>
              <a:latin typeface="Carlito"/>
              <a:ea typeface="Carlito"/>
              <a:cs typeface="Carlito"/>
            </a:endParaRPr>
          </a:p>
        </p:txBody>
      </p:sp>
      <p:pic>
        <p:nvPicPr>
          <p:cNvPr id="10" name="Picture 9">
            <a:extLst>
              <a:ext uri="{FF2B5EF4-FFF2-40B4-BE49-F238E27FC236}">
                <a16:creationId xmlns:a16="http://schemas.microsoft.com/office/drawing/2014/main" xmlns="" id="{7B848B99-E65C-4F21-A647-264944F72CF8}"/>
              </a:ext>
            </a:extLst>
          </p:cNvPr>
          <p:cNvPicPr>
            <a:picLocks noChangeAspect="1"/>
          </p:cNvPicPr>
          <p:nvPr/>
        </p:nvPicPr>
        <p:blipFill>
          <a:blip r:embed="rId2"/>
          <a:stretch>
            <a:fillRect/>
          </a:stretch>
        </p:blipFill>
        <p:spPr>
          <a:xfrm>
            <a:off x="0" y="0"/>
            <a:ext cx="566841" cy="993913"/>
          </a:xfrm>
          <a:prstGeom prst="rect">
            <a:avLst/>
          </a:prstGeom>
        </p:spPr>
      </p:pic>
    </p:spTree>
    <p:extLst>
      <p:ext uri="{BB962C8B-B14F-4D97-AF65-F5344CB8AC3E}">
        <p14:creationId xmlns:p14="http://schemas.microsoft.com/office/powerpoint/2010/main" val="167210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C51CB526-6198-43DF-865B-041E08C41471}"/>
              </a:ext>
            </a:extLst>
          </p:cNvPr>
          <p:cNvSpPr/>
          <p:nvPr/>
        </p:nvSpPr>
        <p:spPr>
          <a:xfrm>
            <a:off x="755374" y="2520563"/>
            <a:ext cx="10813773" cy="34747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Text Placeholder 3">
            <a:extLst>
              <a:ext uri="{FF2B5EF4-FFF2-40B4-BE49-F238E27FC236}">
                <a16:creationId xmlns:a16="http://schemas.microsoft.com/office/drawing/2014/main" xmlns="" id="{42C8BAAD-9D38-49E6-8A20-450665464B79}"/>
              </a:ext>
            </a:extLst>
          </p:cNvPr>
          <p:cNvSpPr>
            <a:spLocks noGrp="1"/>
          </p:cNvSpPr>
          <p:nvPr>
            <p:ph type="body" sz="half" idx="2"/>
          </p:nvPr>
        </p:nvSpPr>
        <p:spPr>
          <a:xfrm>
            <a:off x="4016204" y="6124421"/>
            <a:ext cx="9229344" cy="533400"/>
          </a:xfrm>
        </p:spPr>
        <p:txBody>
          <a:bodyPr>
            <a:noAutofit/>
          </a:bodyPr>
          <a:lstStyle/>
          <a:p>
            <a:r>
              <a:rPr lang="en-US" sz="3600" dirty="0"/>
              <a:t>HARDWARE REPAIRS</a:t>
            </a:r>
            <a:endParaRPr lang="en-IN" sz="3600" dirty="0"/>
          </a:p>
        </p:txBody>
      </p:sp>
      <p:sp>
        <p:nvSpPr>
          <p:cNvPr id="5" name="Rectangle 4">
            <a:extLst>
              <a:ext uri="{FF2B5EF4-FFF2-40B4-BE49-F238E27FC236}">
                <a16:creationId xmlns:a16="http://schemas.microsoft.com/office/drawing/2014/main" xmlns="" id="{620EEB52-0589-4E34-966C-F531B246F478}"/>
              </a:ext>
            </a:extLst>
          </p:cNvPr>
          <p:cNvSpPr/>
          <p:nvPr/>
        </p:nvSpPr>
        <p:spPr>
          <a:xfrm>
            <a:off x="1781091" y="262392"/>
            <a:ext cx="8969072" cy="20991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marR="452120" lvl="0" indent="-342900">
              <a:lnSpc>
                <a:spcPct val="103000"/>
              </a:lnSpc>
              <a:spcAft>
                <a:spcPts val="0"/>
              </a:spcAft>
              <a:buFont typeface="Wingdings" panose="05000000000000000000" pitchFamily="2" charset="2"/>
              <a:buChar char=""/>
              <a:tabLst>
                <a:tab pos="955675" algn="l"/>
                <a:tab pos="956310" algn="l"/>
              </a:tabLst>
            </a:pPr>
            <a:r>
              <a:rPr lang="en-US" sz="1800" spc="25" dirty="0">
                <a:effectLst/>
                <a:latin typeface="Carlito"/>
                <a:ea typeface="Carlito"/>
                <a:cs typeface="Carlito"/>
              </a:rPr>
              <a:t>Repair means to rectify, to ﬁx the problem either in the hardware or software. it may also include replacement of a component that is</a:t>
            </a:r>
            <a:r>
              <a:rPr lang="en-US" sz="1800" spc="215" dirty="0">
                <a:effectLst/>
                <a:latin typeface="Carlito"/>
                <a:ea typeface="Carlito"/>
                <a:cs typeface="Carlito"/>
              </a:rPr>
              <a:t> </a:t>
            </a:r>
            <a:r>
              <a:rPr lang="en-US" sz="1800" spc="25" dirty="0">
                <a:effectLst/>
                <a:latin typeface="Carlito"/>
                <a:ea typeface="Carlito"/>
                <a:cs typeface="Carlito"/>
              </a:rPr>
              <a:t>faulty.</a:t>
            </a:r>
            <a:endParaRPr lang="en-IN" sz="1800" spc="25" dirty="0">
              <a:effectLst/>
              <a:latin typeface="Carlito"/>
              <a:ea typeface="Carlito"/>
              <a:cs typeface="Carlito"/>
            </a:endParaRPr>
          </a:p>
          <a:p>
            <a:pPr>
              <a:spcBef>
                <a:spcPts val="5"/>
              </a:spcBef>
            </a:pPr>
            <a:r>
              <a:rPr lang="en-US" sz="1800" dirty="0">
                <a:effectLst/>
                <a:latin typeface="Carlito"/>
                <a:ea typeface="Carlito"/>
                <a:cs typeface="Carlito"/>
              </a:rPr>
              <a:t> </a:t>
            </a:r>
            <a:endParaRPr lang="en-IN" sz="1800" dirty="0">
              <a:effectLst/>
              <a:latin typeface="Carlito"/>
              <a:ea typeface="Carlito"/>
              <a:cs typeface="Carlito"/>
            </a:endParaRPr>
          </a:p>
          <a:p>
            <a:pPr marL="342900" lvl="0" indent="-342900">
              <a:spcBef>
                <a:spcPts val="5"/>
              </a:spcBef>
              <a:spcAft>
                <a:spcPts val="0"/>
              </a:spcAft>
              <a:buFont typeface="Wingdings" panose="05000000000000000000" pitchFamily="2" charset="2"/>
              <a:buChar char=""/>
              <a:tabLst>
                <a:tab pos="783590" algn="l"/>
                <a:tab pos="784225" algn="l"/>
              </a:tabLst>
            </a:pPr>
            <a:r>
              <a:rPr lang="en-US" sz="1800" spc="25" dirty="0">
                <a:effectLst/>
                <a:latin typeface="Carlito"/>
                <a:ea typeface="Carlito"/>
                <a:cs typeface="Carlito"/>
              </a:rPr>
              <a:t>It is an essential part of</a:t>
            </a:r>
            <a:r>
              <a:rPr lang="en-US" sz="1800" spc="-10" dirty="0">
                <a:effectLst/>
                <a:latin typeface="Carlito"/>
                <a:ea typeface="Carlito"/>
                <a:cs typeface="Carlito"/>
              </a:rPr>
              <a:t> </a:t>
            </a:r>
            <a:r>
              <a:rPr lang="en-US" sz="1800" spc="25" dirty="0">
                <a:effectLst/>
                <a:latin typeface="Carlito"/>
                <a:ea typeface="Carlito"/>
                <a:cs typeface="Carlito"/>
              </a:rPr>
              <a:t>troubleshooting.</a:t>
            </a:r>
            <a:endParaRPr lang="en-IN" sz="1800" spc="25" dirty="0">
              <a:effectLst/>
              <a:latin typeface="Carlito"/>
              <a:ea typeface="Carlito"/>
              <a:cs typeface="Carlito"/>
            </a:endParaRPr>
          </a:p>
          <a:p>
            <a:pPr>
              <a:spcBef>
                <a:spcPts val="40"/>
              </a:spcBef>
            </a:pPr>
            <a:r>
              <a:rPr lang="en-US" sz="1800" dirty="0">
                <a:effectLst/>
                <a:latin typeface="Carlito"/>
                <a:ea typeface="Carlito"/>
                <a:cs typeface="Carlito"/>
              </a:rPr>
              <a:t> </a:t>
            </a:r>
            <a:endParaRPr lang="en-IN" sz="1800" dirty="0">
              <a:effectLst/>
              <a:latin typeface="Carlito"/>
              <a:ea typeface="Carlito"/>
              <a:cs typeface="Carlito"/>
            </a:endParaRPr>
          </a:p>
          <a:p>
            <a:pPr marL="342900" marR="452120" lvl="0" indent="-342900">
              <a:lnSpc>
                <a:spcPct val="98000"/>
              </a:lnSpc>
              <a:spcAft>
                <a:spcPts val="0"/>
              </a:spcAft>
              <a:buFont typeface="Wingdings" panose="05000000000000000000" pitchFamily="2" charset="2"/>
              <a:buChar char=""/>
              <a:tabLst>
                <a:tab pos="726440" algn="l"/>
                <a:tab pos="1138555" algn="l"/>
              </a:tabLst>
            </a:pPr>
            <a:r>
              <a:rPr lang="en-US" sz="1800" spc="25" dirty="0">
                <a:effectLst/>
                <a:latin typeface="Carlito"/>
                <a:ea typeface="Carlito"/>
                <a:cs typeface="Carlito"/>
              </a:rPr>
              <a:t>In	ﬁnding or analyzing the faults, it can be decided which hardware or software can be</a:t>
            </a:r>
            <a:r>
              <a:rPr lang="en-US" sz="1800" spc="10" dirty="0">
                <a:effectLst/>
                <a:latin typeface="Carlito"/>
                <a:ea typeface="Carlito"/>
                <a:cs typeface="Carlito"/>
              </a:rPr>
              <a:t> </a:t>
            </a:r>
            <a:r>
              <a:rPr lang="en-US" sz="1800" spc="25" dirty="0">
                <a:effectLst/>
                <a:latin typeface="Carlito"/>
                <a:ea typeface="Carlito"/>
                <a:cs typeface="Carlito"/>
              </a:rPr>
              <a:t>repaired.</a:t>
            </a:r>
            <a:endParaRPr lang="en-IN" sz="1800" dirty="0">
              <a:effectLst/>
              <a:latin typeface="Carlito"/>
              <a:ea typeface="Carlito"/>
              <a:cs typeface="Carlito"/>
            </a:endParaRPr>
          </a:p>
        </p:txBody>
      </p:sp>
      <p:sp>
        <p:nvSpPr>
          <p:cNvPr id="9" name="TextBox 8">
            <a:extLst>
              <a:ext uri="{FF2B5EF4-FFF2-40B4-BE49-F238E27FC236}">
                <a16:creationId xmlns:a16="http://schemas.microsoft.com/office/drawing/2014/main" xmlns="" id="{ACE9CAA5-EFD2-4F91-BEDC-D1BDE1B823E6}"/>
              </a:ext>
            </a:extLst>
          </p:cNvPr>
          <p:cNvSpPr txBox="1"/>
          <p:nvPr/>
        </p:nvSpPr>
        <p:spPr>
          <a:xfrm>
            <a:off x="1351721" y="2532480"/>
            <a:ext cx="10034545" cy="3416320"/>
          </a:xfrm>
          <a:prstGeom prst="rect">
            <a:avLst/>
          </a:prstGeom>
          <a:noFill/>
        </p:spPr>
        <p:txBody>
          <a:bodyPr wrap="square">
            <a:spAutoFit/>
          </a:bodyPr>
          <a:lstStyle/>
          <a:p>
            <a:pPr algn="just"/>
            <a:r>
              <a:rPr lang="en-US" b="1" dirty="0"/>
              <a:t>For repairing or trouble-shooting a computer use the following guidelines:</a:t>
            </a:r>
          </a:p>
          <a:p>
            <a:pPr algn="just"/>
            <a:endParaRPr lang="en-US" b="1" dirty="0"/>
          </a:p>
          <a:p>
            <a:pPr marL="342900" indent="-342900" algn="just">
              <a:buAutoNum type="arabicPeriod"/>
            </a:pPr>
            <a:r>
              <a:rPr lang="en-US" b="1" dirty="0"/>
              <a:t>Gather together your toolkit</a:t>
            </a:r>
            <a:r>
              <a:rPr lang="en-US" dirty="0"/>
              <a:t>: e.g. air blowing machine, screw drivers, software, back up disk etc.</a:t>
            </a:r>
          </a:p>
          <a:p>
            <a:pPr marL="342900" indent="-342900" algn="just">
              <a:buAutoNum type="arabicPeriod"/>
            </a:pPr>
            <a:endParaRPr lang="en-US" dirty="0"/>
          </a:p>
          <a:p>
            <a:pPr algn="just"/>
            <a:r>
              <a:rPr lang="en-US" dirty="0"/>
              <a:t>2. </a:t>
            </a:r>
            <a:r>
              <a:rPr lang="en-US" b="1" dirty="0"/>
              <a:t>Check for power FIRST, before doing anything else</a:t>
            </a:r>
            <a:r>
              <a:rPr lang="en-US" dirty="0"/>
              <a:t>, 10 - 15 percent of all computer Issues/Problems emanate from power surge. </a:t>
            </a:r>
          </a:p>
          <a:p>
            <a:pPr algn="just"/>
            <a:endParaRPr lang="en-US" dirty="0"/>
          </a:p>
          <a:p>
            <a:pPr algn="just"/>
            <a:r>
              <a:rPr lang="en-US" dirty="0"/>
              <a:t>3. </a:t>
            </a:r>
            <a:r>
              <a:rPr lang="en-US" b="1" dirty="0"/>
              <a:t>Check your external connections to the computer.</a:t>
            </a:r>
          </a:p>
          <a:p>
            <a:pPr algn="just"/>
            <a:endParaRPr lang="en-US" dirty="0"/>
          </a:p>
          <a:p>
            <a:pPr algn="just"/>
            <a:r>
              <a:rPr lang="en-US" dirty="0"/>
              <a:t>4. </a:t>
            </a:r>
            <a:r>
              <a:rPr lang="en-US" b="1" dirty="0"/>
              <a:t>Perform the Power On Self Test (POST)</a:t>
            </a:r>
          </a:p>
          <a:p>
            <a:pPr algn="just"/>
            <a:r>
              <a:rPr lang="en-US" dirty="0"/>
              <a:t>POST is a set of procedures that a computer runs through each time it is turned on. It ensures that all of the system's hardware is working properly before trying to load the operating system. </a:t>
            </a:r>
            <a:endParaRPr lang="en-IN" dirty="0"/>
          </a:p>
        </p:txBody>
      </p:sp>
      <p:pic>
        <p:nvPicPr>
          <p:cNvPr id="11" name="Picture 10">
            <a:extLst>
              <a:ext uri="{FF2B5EF4-FFF2-40B4-BE49-F238E27FC236}">
                <a16:creationId xmlns:a16="http://schemas.microsoft.com/office/drawing/2014/main" xmlns="" id="{AB19A1FE-43AD-4ED6-914A-FA9A119A2D0D}"/>
              </a:ext>
            </a:extLst>
          </p:cNvPr>
          <p:cNvPicPr>
            <a:picLocks noChangeAspect="1"/>
          </p:cNvPicPr>
          <p:nvPr/>
        </p:nvPicPr>
        <p:blipFill>
          <a:blip r:embed="rId2"/>
          <a:stretch>
            <a:fillRect/>
          </a:stretch>
        </p:blipFill>
        <p:spPr>
          <a:xfrm>
            <a:off x="0" y="0"/>
            <a:ext cx="566841" cy="993913"/>
          </a:xfrm>
          <a:prstGeom prst="rect">
            <a:avLst/>
          </a:prstGeom>
        </p:spPr>
      </p:pic>
    </p:spTree>
    <p:extLst>
      <p:ext uri="{BB962C8B-B14F-4D97-AF65-F5344CB8AC3E}">
        <p14:creationId xmlns:p14="http://schemas.microsoft.com/office/powerpoint/2010/main" val="353713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42C8BAAD-9D38-49E6-8A20-450665464B79}"/>
              </a:ext>
            </a:extLst>
          </p:cNvPr>
          <p:cNvSpPr>
            <a:spLocks noGrp="1"/>
          </p:cNvSpPr>
          <p:nvPr>
            <p:ph type="body" sz="half" idx="2"/>
          </p:nvPr>
        </p:nvSpPr>
        <p:spPr>
          <a:xfrm>
            <a:off x="4016204" y="6124421"/>
            <a:ext cx="9229344" cy="533400"/>
          </a:xfrm>
        </p:spPr>
        <p:txBody>
          <a:bodyPr>
            <a:noAutofit/>
          </a:bodyPr>
          <a:lstStyle/>
          <a:p>
            <a:r>
              <a:rPr lang="en-US" sz="3600" dirty="0"/>
              <a:t>HARDWARE REPAIRS</a:t>
            </a:r>
            <a:endParaRPr lang="en-IN" sz="3600" dirty="0"/>
          </a:p>
        </p:txBody>
      </p:sp>
      <p:sp>
        <p:nvSpPr>
          <p:cNvPr id="5" name="Rectangle 4">
            <a:extLst>
              <a:ext uri="{FF2B5EF4-FFF2-40B4-BE49-F238E27FC236}">
                <a16:creationId xmlns:a16="http://schemas.microsoft.com/office/drawing/2014/main" xmlns="" id="{620EEB52-0589-4E34-966C-F531B246F478}"/>
              </a:ext>
            </a:extLst>
          </p:cNvPr>
          <p:cNvSpPr/>
          <p:nvPr/>
        </p:nvSpPr>
        <p:spPr>
          <a:xfrm>
            <a:off x="818984" y="79513"/>
            <a:ext cx="10591138" cy="60668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marR="608330" lvl="0" indent="-342900" algn="just">
              <a:lnSpc>
                <a:spcPct val="78000"/>
              </a:lnSpc>
              <a:spcBef>
                <a:spcPts val="1825"/>
              </a:spcBef>
              <a:spcAft>
                <a:spcPts val="0"/>
              </a:spcAft>
              <a:buFont typeface="Wingdings" panose="05000000000000000000" pitchFamily="2" charset="2"/>
              <a:buChar char=""/>
              <a:tabLst>
                <a:tab pos="726440" algn="l"/>
              </a:tabLst>
            </a:pPr>
            <a:r>
              <a:rPr lang="en-US" sz="1800" b="1" spc="25" dirty="0">
                <a:solidFill>
                  <a:schemeClr val="bg1"/>
                </a:solidFill>
                <a:effectLst/>
                <a:latin typeface="Carlito"/>
                <a:ea typeface="Carlito"/>
                <a:cs typeface="Carlito"/>
              </a:rPr>
              <a:t>If the computer is still malfunctioning, go ahead then and open the</a:t>
            </a:r>
            <a:r>
              <a:rPr lang="en-US" sz="1800" b="1" spc="-5" dirty="0">
                <a:solidFill>
                  <a:schemeClr val="bg1"/>
                </a:solidFill>
                <a:effectLst/>
                <a:latin typeface="Carlito"/>
                <a:ea typeface="Carlito"/>
                <a:cs typeface="Carlito"/>
              </a:rPr>
              <a:t> </a:t>
            </a:r>
            <a:r>
              <a:rPr lang="en-US" sz="1800" b="1" spc="25" dirty="0">
                <a:solidFill>
                  <a:schemeClr val="bg1"/>
                </a:solidFill>
                <a:effectLst/>
                <a:latin typeface="Carlito"/>
                <a:ea typeface="Carlito"/>
                <a:cs typeface="Carlito"/>
              </a:rPr>
              <a:t>case.</a:t>
            </a:r>
            <a:endParaRPr lang="en-IN" b="1" spc="25" dirty="0">
              <a:solidFill>
                <a:schemeClr val="bg1"/>
              </a:solidFill>
              <a:latin typeface="Carlito"/>
              <a:ea typeface="Carlito"/>
              <a:cs typeface="Carlito"/>
            </a:endParaRPr>
          </a:p>
          <a:p>
            <a:pPr marR="608330" lvl="0" algn="just">
              <a:lnSpc>
                <a:spcPct val="78000"/>
              </a:lnSpc>
              <a:spcBef>
                <a:spcPts val="1825"/>
              </a:spcBef>
              <a:spcAft>
                <a:spcPts val="0"/>
              </a:spcAft>
              <a:tabLst>
                <a:tab pos="726440" algn="l"/>
              </a:tabLst>
            </a:pPr>
            <a:r>
              <a:rPr lang="en-US" sz="1800" dirty="0">
                <a:effectLst/>
                <a:latin typeface="Carlito"/>
                <a:ea typeface="Carlito"/>
                <a:cs typeface="Carlito"/>
              </a:rPr>
              <a:t>Check to see that all of the cards are fully pressed down into the bus connections, that any socketed chips are fully pressed into their sockets, and that all cable connections are fully attached. Make sure that the drive cables are attached correctly.</a:t>
            </a:r>
          </a:p>
          <a:p>
            <a:pPr marR="608330" lvl="0" algn="just">
              <a:lnSpc>
                <a:spcPct val="78000"/>
              </a:lnSpc>
              <a:spcBef>
                <a:spcPts val="1825"/>
              </a:spcBef>
              <a:spcAft>
                <a:spcPts val="0"/>
              </a:spcAft>
              <a:tabLst>
                <a:tab pos="726440" algn="l"/>
              </a:tabLst>
            </a:pPr>
            <a:endParaRPr lang="en-IN" sz="1800" dirty="0">
              <a:effectLst/>
              <a:latin typeface="Carlito"/>
              <a:ea typeface="Carlito"/>
              <a:cs typeface="Carlito"/>
            </a:endParaRPr>
          </a:p>
          <a:p>
            <a:pPr marL="342900" marR="603250" lvl="0" indent="-342900" algn="just">
              <a:lnSpc>
                <a:spcPct val="78000"/>
              </a:lnSpc>
              <a:spcBef>
                <a:spcPts val="545"/>
              </a:spcBef>
              <a:spcAft>
                <a:spcPts val="0"/>
              </a:spcAft>
              <a:buFont typeface="Wingdings" panose="05000000000000000000" pitchFamily="2" charset="2"/>
              <a:buChar char=""/>
              <a:tabLst>
                <a:tab pos="726440" algn="l"/>
              </a:tabLst>
            </a:pPr>
            <a:r>
              <a:rPr lang="en-US" sz="1800" b="1" spc="25" dirty="0">
                <a:solidFill>
                  <a:schemeClr val="bg1"/>
                </a:solidFill>
                <a:effectLst/>
                <a:latin typeface="Carlito"/>
                <a:ea typeface="Carlito"/>
                <a:cs typeface="Carlito"/>
              </a:rPr>
              <a:t>Clean any dust or foreign material out of the case while</a:t>
            </a:r>
            <a:r>
              <a:rPr lang="en-US" sz="1800" b="1" spc="-205" dirty="0">
                <a:solidFill>
                  <a:schemeClr val="bg1"/>
                </a:solidFill>
                <a:effectLst/>
                <a:latin typeface="Carlito"/>
                <a:ea typeface="Carlito"/>
                <a:cs typeface="Carlito"/>
              </a:rPr>
              <a:t> </a:t>
            </a:r>
            <a:r>
              <a:rPr lang="en-US" sz="1800" b="1" spc="25" dirty="0">
                <a:solidFill>
                  <a:schemeClr val="bg1"/>
                </a:solidFill>
                <a:effectLst/>
                <a:latin typeface="Carlito"/>
                <a:ea typeface="Carlito"/>
                <a:cs typeface="Carlito"/>
              </a:rPr>
              <a:t>it is</a:t>
            </a:r>
            <a:r>
              <a:rPr lang="en-US" sz="1800" b="1" spc="-5" dirty="0">
                <a:solidFill>
                  <a:schemeClr val="bg1"/>
                </a:solidFill>
                <a:effectLst/>
                <a:latin typeface="Carlito"/>
                <a:ea typeface="Carlito"/>
                <a:cs typeface="Carlito"/>
              </a:rPr>
              <a:t> </a:t>
            </a:r>
            <a:r>
              <a:rPr lang="en-US" sz="1800" b="1" spc="25" dirty="0">
                <a:solidFill>
                  <a:schemeClr val="bg1"/>
                </a:solidFill>
                <a:effectLst/>
                <a:latin typeface="Carlito"/>
                <a:ea typeface="Carlito"/>
                <a:cs typeface="Carlito"/>
              </a:rPr>
              <a:t>open.</a:t>
            </a:r>
          </a:p>
          <a:p>
            <a:pPr marR="603250" lvl="0" algn="just">
              <a:lnSpc>
                <a:spcPct val="78000"/>
              </a:lnSpc>
              <a:spcBef>
                <a:spcPts val="545"/>
              </a:spcBef>
              <a:spcAft>
                <a:spcPts val="0"/>
              </a:spcAft>
              <a:tabLst>
                <a:tab pos="726440" algn="l"/>
              </a:tabLst>
            </a:pPr>
            <a:endParaRPr lang="en-IN" sz="1800" spc="25" dirty="0">
              <a:solidFill>
                <a:schemeClr val="bg1"/>
              </a:solidFill>
              <a:effectLst/>
              <a:latin typeface="Carlito"/>
              <a:ea typeface="Carlito"/>
              <a:cs typeface="Carlito"/>
            </a:endParaRPr>
          </a:p>
          <a:p>
            <a:r>
              <a:rPr lang="en-US" sz="1800" dirty="0">
                <a:effectLst/>
                <a:latin typeface="Carlito"/>
                <a:ea typeface="Carlito"/>
                <a:cs typeface="Carlito"/>
              </a:rPr>
              <a:t>Dust can cause overheating problems and electrical shorts. Sometimes, insects will nest inside the case as well. All of this needs to be cleaned out before you close up the case. Take precautions to avoid inhaling excess dust, and consider using protective eye ware if</a:t>
            </a:r>
            <a:r>
              <a:rPr lang="en-US" sz="1800" spc="-15" dirty="0">
                <a:effectLst/>
                <a:latin typeface="Carlito"/>
                <a:ea typeface="Carlito"/>
                <a:cs typeface="Carlito"/>
              </a:rPr>
              <a:t> </a:t>
            </a:r>
            <a:r>
              <a:rPr lang="en-US" sz="1800" dirty="0">
                <a:effectLst/>
                <a:latin typeface="Carlito"/>
                <a:ea typeface="Carlito"/>
                <a:cs typeface="Carlito"/>
              </a:rPr>
              <a:t>necessary</a:t>
            </a:r>
          </a:p>
          <a:p>
            <a:endParaRPr lang="en-US" dirty="0">
              <a:latin typeface="Carlito"/>
              <a:ea typeface="Carlito"/>
              <a:cs typeface="Carlito"/>
            </a:endParaRPr>
          </a:p>
          <a:p>
            <a:pPr marL="342900" marR="452755" lvl="0" indent="-342900" algn="just">
              <a:lnSpc>
                <a:spcPct val="78000"/>
              </a:lnSpc>
              <a:spcBef>
                <a:spcPts val="1355"/>
              </a:spcBef>
              <a:spcAft>
                <a:spcPts val="0"/>
              </a:spcAft>
              <a:buFont typeface="Wingdings" panose="05000000000000000000" pitchFamily="2" charset="2"/>
              <a:buChar char=""/>
              <a:tabLst>
                <a:tab pos="996950" algn="l"/>
              </a:tabLst>
            </a:pPr>
            <a:r>
              <a:rPr lang="en-US" sz="1800" b="1" spc="25" dirty="0">
                <a:solidFill>
                  <a:schemeClr val="bg1"/>
                </a:solidFill>
                <a:effectLst/>
                <a:latin typeface="Carlito"/>
                <a:ea typeface="Carlito"/>
                <a:cs typeface="Carlito"/>
              </a:rPr>
              <a:t>Check the CMOS setup program, and correct any conﬁguration problems.</a:t>
            </a:r>
            <a:endParaRPr lang="en-IN" b="1" spc="25" dirty="0">
              <a:solidFill>
                <a:schemeClr val="bg1"/>
              </a:solidFill>
              <a:latin typeface="Carlito"/>
              <a:ea typeface="Carlito"/>
              <a:cs typeface="Carlito"/>
            </a:endParaRPr>
          </a:p>
          <a:p>
            <a:pPr marR="452755" lvl="0" algn="just">
              <a:lnSpc>
                <a:spcPct val="78000"/>
              </a:lnSpc>
              <a:spcBef>
                <a:spcPts val="1355"/>
              </a:spcBef>
              <a:spcAft>
                <a:spcPts val="0"/>
              </a:spcAft>
              <a:tabLst>
                <a:tab pos="996950" algn="l"/>
              </a:tabLst>
            </a:pPr>
            <a:r>
              <a:rPr lang="en-US" sz="1800" dirty="0">
                <a:effectLst/>
                <a:latin typeface="Carlito"/>
                <a:ea typeface="Carlito"/>
                <a:cs typeface="Carlito"/>
              </a:rPr>
              <a:t>If the information in CMOS RAM about your PC's conﬁguration has been changed, or if the battery has died, your computer will not boot correctly, or it will not recognize certain components.</a:t>
            </a:r>
          </a:p>
          <a:p>
            <a:pPr marR="452755" lvl="0" algn="just">
              <a:lnSpc>
                <a:spcPct val="78000"/>
              </a:lnSpc>
              <a:spcBef>
                <a:spcPts val="1355"/>
              </a:spcBef>
              <a:spcAft>
                <a:spcPts val="0"/>
              </a:spcAft>
              <a:tabLst>
                <a:tab pos="996950" algn="l"/>
              </a:tabLst>
            </a:pPr>
            <a:endParaRPr lang="en-US" sz="1800" dirty="0">
              <a:effectLst/>
              <a:latin typeface="Carlito"/>
              <a:ea typeface="Carlito"/>
              <a:cs typeface="Carlito"/>
            </a:endParaRPr>
          </a:p>
          <a:p>
            <a:pPr marL="342900" lvl="0" indent="-342900" algn="just">
              <a:lnSpc>
                <a:spcPts val="2420"/>
              </a:lnSpc>
              <a:buFont typeface="Wingdings" panose="05000000000000000000" pitchFamily="2" charset="2"/>
              <a:buChar char=""/>
              <a:tabLst>
                <a:tab pos="726440" algn="l"/>
              </a:tabLst>
            </a:pPr>
            <a:r>
              <a:rPr lang="en-US" sz="1800" b="1" spc="25" dirty="0">
                <a:solidFill>
                  <a:schemeClr val="bg1"/>
                </a:solidFill>
                <a:effectLst/>
                <a:latin typeface="Carlito"/>
                <a:ea typeface="Carlito"/>
                <a:cs typeface="Carlito"/>
              </a:rPr>
              <a:t>Look for unwanted</a:t>
            </a:r>
            <a:r>
              <a:rPr lang="en-US" sz="1800" b="1" spc="-5" dirty="0">
                <a:solidFill>
                  <a:schemeClr val="bg1"/>
                </a:solidFill>
                <a:effectLst/>
                <a:latin typeface="Carlito"/>
                <a:ea typeface="Carlito"/>
                <a:cs typeface="Carlito"/>
              </a:rPr>
              <a:t> </a:t>
            </a:r>
            <a:r>
              <a:rPr lang="en-US" sz="1800" b="1" spc="25" dirty="0">
                <a:solidFill>
                  <a:schemeClr val="bg1"/>
                </a:solidFill>
                <a:effectLst/>
                <a:latin typeface="Carlito"/>
                <a:ea typeface="Carlito"/>
                <a:cs typeface="Carlito"/>
              </a:rPr>
              <a:t>changes.</a:t>
            </a:r>
            <a:endParaRPr lang="en-IN" sz="1800" spc="25" dirty="0">
              <a:solidFill>
                <a:schemeClr val="bg1"/>
              </a:solidFill>
              <a:effectLst/>
              <a:latin typeface="Carlito"/>
              <a:ea typeface="Carlito"/>
              <a:cs typeface="Carlito"/>
            </a:endParaRPr>
          </a:p>
          <a:p>
            <a:r>
              <a:rPr lang="en-US" sz="1800" dirty="0">
                <a:effectLst/>
                <a:latin typeface="Carlito"/>
                <a:ea typeface="Carlito"/>
                <a:cs typeface="Carlito"/>
              </a:rPr>
              <a:t>Someone may have turned the brightness down on a monitor, or the LAN staﬀ may have changed your PC's conﬁguration without your knowledge (or approval)</a:t>
            </a:r>
            <a:endParaRPr lang="en-IN" sz="1800" dirty="0">
              <a:effectLst/>
              <a:latin typeface="Carlito"/>
              <a:ea typeface="Carlito"/>
              <a:cs typeface="Carlito"/>
            </a:endParaRPr>
          </a:p>
          <a:p>
            <a:endParaRPr lang="en-IN" sz="1800" dirty="0">
              <a:effectLst/>
              <a:latin typeface="Carlito"/>
              <a:ea typeface="Carlito"/>
              <a:cs typeface="Carlito"/>
            </a:endParaRPr>
          </a:p>
        </p:txBody>
      </p:sp>
      <p:pic>
        <p:nvPicPr>
          <p:cNvPr id="6" name="Picture 5">
            <a:extLst>
              <a:ext uri="{FF2B5EF4-FFF2-40B4-BE49-F238E27FC236}">
                <a16:creationId xmlns:a16="http://schemas.microsoft.com/office/drawing/2014/main" xmlns="" id="{8BBF806B-06FC-41B4-8AAC-91BB0D179B4A}"/>
              </a:ext>
            </a:extLst>
          </p:cNvPr>
          <p:cNvPicPr>
            <a:picLocks noChangeAspect="1"/>
          </p:cNvPicPr>
          <p:nvPr/>
        </p:nvPicPr>
        <p:blipFill>
          <a:blip r:embed="rId2"/>
          <a:stretch>
            <a:fillRect/>
          </a:stretch>
        </p:blipFill>
        <p:spPr>
          <a:xfrm>
            <a:off x="0" y="0"/>
            <a:ext cx="566841" cy="993913"/>
          </a:xfrm>
          <a:prstGeom prst="rect">
            <a:avLst/>
          </a:prstGeom>
        </p:spPr>
      </p:pic>
    </p:spTree>
    <p:extLst>
      <p:ext uri="{BB962C8B-B14F-4D97-AF65-F5344CB8AC3E}">
        <p14:creationId xmlns:p14="http://schemas.microsoft.com/office/powerpoint/2010/main" val="185649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620EEB52-0589-4E34-966C-F531B246F478}"/>
              </a:ext>
            </a:extLst>
          </p:cNvPr>
          <p:cNvSpPr/>
          <p:nvPr/>
        </p:nvSpPr>
        <p:spPr>
          <a:xfrm>
            <a:off x="135171" y="333955"/>
            <a:ext cx="11926957" cy="61900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726440" marR="452755" indent="-342900" algn="just">
              <a:lnSpc>
                <a:spcPct val="97000"/>
              </a:lnSpc>
              <a:spcBef>
                <a:spcPts val="1205"/>
              </a:spcBef>
              <a:spcAft>
                <a:spcPts val="0"/>
              </a:spcAft>
            </a:pPr>
            <a:endParaRPr lang="en-US" sz="1800" b="1" dirty="0">
              <a:solidFill>
                <a:schemeClr val="bg1"/>
              </a:solidFill>
              <a:effectLst/>
              <a:latin typeface="Carlito"/>
              <a:ea typeface="Carlito"/>
              <a:cs typeface="Carlito"/>
            </a:endParaRPr>
          </a:p>
          <a:p>
            <a:pPr marL="726440" marR="452755" indent="-342900" algn="just">
              <a:lnSpc>
                <a:spcPct val="97000"/>
              </a:lnSpc>
              <a:spcBef>
                <a:spcPts val="1205"/>
              </a:spcBef>
              <a:spcAft>
                <a:spcPts val="0"/>
              </a:spcAft>
            </a:pPr>
            <a:endParaRPr lang="en-US" b="1" dirty="0">
              <a:solidFill>
                <a:schemeClr val="bg1"/>
              </a:solidFill>
              <a:latin typeface="Carlito"/>
              <a:ea typeface="Carlito"/>
              <a:cs typeface="Carlito"/>
            </a:endParaRPr>
          </a:p>
          <a:p>
            <a:pPr marL="726440" marR="452755" indent="-342900" algn="just">
              <a:lnSpc>
                <a:spcPct val="97000"/>
              </a:lnSpc>
              <a:spcBef>
                <a:spcPts val="1205"/>
              </a:spcBef>
              <a:spcAft>
                <a:spcPts val="0"/>
              </a:spcAft>
            </a:pPr>
            <a:r>
              <a:rPr lang="en-US" sz="1800" b="1" dirty="0">
                <a:solidFill>
                  <a:schemeClr val="bg1"/>
                </a:solidFill>
                <a:effectLst/>
                <a:latin typeface="Carlito"/>
                <a:ea typeface="Carlito"/>
                <a:cs typeface="Carlito"/>
              </a:rPr>
              <a:t>The computer is unable to start up </a:t>
            </a:r>
            <a:endParaRPr lang="en-US" sz="1800" dirty="0">
              <a:effectLst/>
              <a:latin typeface="Carlito"/>
              <a:ea typeface="Carlito"/>
              <a:cs typeface="Carlito"/>
            </a:endParaRPr>
          </a:p>
          <a:p>
            <a:pPr marL="726440" marR="452755" indent="-342900" algn="just">
              <a:lnSpc>
                <a:spcPct val="97000"/>
              </a:lnSpc>
              <a:spcBef>
                <a:spcPts val="1205"/>
              </a:spcBef>
              <a:spcAft>
                <a:spcPts val="0"/>
              </a:spcAft>
            </a:pPr>
            <a:r>
              <a:rPr lang="en-US" sz="1800" dirty="0">
                <a:effectLst/>
                <a:latin typeface="Carlito"/>
                <a:ea typeface="Carlito"/>
                <a:cs typeface="Carlito"/>
              </a:rPr>
              <a:t> If the computer does not turn on when you press the power button, the following suggestions may help you to determine why the computer will not start up.</a:t>
            </a:r>
            <a:endParaRPr lang="en-IN" sz="1800" dirty="0">
              <a:effectLst/>
              <a:latin typeface="Carlito"/>
              <a:ea typeface="Carlito"/>
              <a:cs typeface="Carlito"/>
            </a:endParaRPr>
          </a:p>
          <a:p>
            <a:pPr>
              <a:spcBef>
                <a:spcPts val="30"/>
              </a:spcBef>
            </a:pPr>
            <a:r>
              <a:rPr lang="en-US" sz="1800" dirty="0">
                <a:effectLst/>
                <a:latin typeface="Carlito"/>
                <a:ea typeface="Carlito"/>
                <a:cs typeface="Carlito"/>
              </a:rPr>
              <a:t> </a:t>
            </a:r>
            <a:endParaRPr lang="en-IN" sz="1800" dirty="0">
              <a:effectLst/>
              <a:latin typeface="Carlito"/>
              <a:ea typeface="Carlito"/>
              <a:cs typeface="Carlito"/>
            </a:endParaRPr>
          </a:p>
          <a:p>
            <a:pPr marL="342900" lvl="0" indent="-342900">
              <a:buFont typeface="Wingdings" panose="05000000000000000000" pitchFamily="2" charset="2"/>
              <a:buChar char=""/>
              <a:tabLst>
                <a:tab pos="726440" algn="l"/>
              </a:tabLst>
            </a:pPr>
            <a:r>
              <a:rPr lang="en-US" sz="1800" spc="25" dirty="0">
                <a:effectLst/>
                <a:latin typeface="Carlito"/>
                <a:ea typeface="Carlito"/>
                <a:cs typeface="Carlito"/>
              </a:rPr>
              <a:t>First of all, check if the computer is plugged in to an AC outlet</a:t>
            </a:r>
            <a:r>
              <a:rPr lang="en-US" sz="1800" spc="-25" dirty="0">
                <a:effectLst/>
                <a:latin typeface="Carlito"/>
                <a:ea typeface="Carlito"/>
                <a:cs typeface="Carlito"/>
              </a:rPr>
              <a:t> </a:t>
            </a:r>
            <a:r>
              <a:rPr lang="en-US" sz="1800" spc="25" dirty="0">
                <a:effectLst/>
                <a:latin typeface="Carlito"/>
                <a:ea typeface="Carlito"/>
                <a:cs typeface="Carlito"/>
              </a:rPr>
              <a:t>properly.</a:t>
            </a:r>
            <a:endParaRPr lang="en-IN" sz="1800" spc="25" dirty="0">
              <a:effectLst/>
              <a:latin typeface="Carlito"/>
              <a:ea typeface="Carlito"/>
              <a:cs typeface="Carlito"/>
            </a:endParaRPr>
          </a:p>
          <a:p>
            <a:pPr>
              <a:spcBef>
                <a:spcPts val="20"/>
              </a:spcBef>
            </a:pPr>
            <a:r>
              <a:rPr lang="en-US" sz="1800" dirty="0">
                <a:effectLst/>
                <a:latin typeface="Carlito"/>
                <a:ea typeface="Carlito"/>
                <a:cs typeface="Carlito"/>
              </a:rPr>
              <a:t> </a:t>
            </a:r>
            <a:endParaRPr lang="en-IN" sz="1800" dirty="0">
              <a:effectLst/>
              <a:latin typeface="Carlito"/>
              <a:ea typeface="Carlito"/>
              <a:cs typeface="Carlito"/>
            </a:endParaRPr>
          </a:p>
          <a:p>
            <a:pPr marL="342900" marR="451485" lvl="0" indent="-342900" algn="just">
              <a:lnSpc>
                <a:spcPct val="98000"/>
              </a:lnSpc>
              <a:spcAft>
                <a:spcPts val="0"/>
              </a:spcAft>
              <a:buFont typeface="Wingdings" panose="05000000000000000000" pitchFamily="2" charset="2"/>
              <a:buChar char=""/>
              <a:tabLst>
                <a:tab pos="726440" algn="l"/>
              </a:tabLst>
            </a:pPr>
            <a:r>
              <a:rPr lang="en-US" sz="1800" spc="25" dirty="0">
                <a:effectLst/>
                <a:latin typeface="Carlito"/>
                <a:ea typeface="Carlito"/>
                <a:cs typeface="Carlito"/>
              </a:rPr>
              <a:t>Plug another electrical device into the outlet to be sure that the outlet is providing adequate power. A surge protector can be used in this case, because voltage surges can be very damaging to computers and other electrical components. Then put on the system to perform a POST</a:t>
            </a:r>
            <a:r>
              <a:rPr lang="en-US" sz="1800" spc="-30" dirty="0">
                <a:effectLst/>
                <a:latin typeface="Carlito"/>
                <a:ea typeface="Carlito"/>
                <a:cs typeface="Carlito"/>
              </a:rPr>
              <a:t> </a:t>
            </a:r>
            <a:r>
              <a:rPr lang="en-US" sz="1800" spc="25" dirty="0">
                <a:effectLst/>
                <a:latin typeface="Carlito"/>
                <a:ea typeface="Carlito"/>
                <a:cs typeface="Carlito"/>
              </a:rPr>
              <a:t>.</a:t>
            </a:r>
            <a:endParaRPr lang="en-IN" sz="1800" spc="25" dirty="0">
              <a:effectLst/>
              <a:latin typeface="Carlito"/>
              <a:ea typeface="Carlito"/>
              <a:cs typeface="Carlito"/>
            </a:endParaRPr>
          </a:p>
          <a:p>
            <a:pPr>
              <a:spcBef>
                <a:spcPts val="10"/>
              </a:spcBef>
            </a:pPr>
            <a:r>
              <a:rPr lang="en-US" sz="1800" dirty="0">
                <a:effectLst/>
                <a:latin typeface="Carlito"/>
                <a:ea typeface="Carlito"/>
                <a:cs typeface="Carlito"/>
              </a:rPr>
              <a:t> </a:t>
            </a:r>
            <a:endParaRPr lang="en-IN" sz="1800" dirty="0">
              <a:effectLst/>
              <a:latin typeface="Carlito"/>
              <a:ea typeface="Carlito"/>
              <a:cs typeface="Carlito"/>
            </a:endParaRPr>
          </a:p>
          <a:p>
            <a:pPr marL="342900" marR="452120" lvl="0" indent="-342900" algn="just">
              <a:lnSpc>
                <a:spcPct val="96000"/>
              </a:lnSpc>
              <a:spcAft>
                <a:spcPts val="0"/>
              </a:spcAft>
              <a:buFont typeface="Wingdings" panose="05000000000000000000" pitchFamily="2" charset="2"/>
              <a:buChar char=""/>
              <a:tabLst>
                <a:tab pos="726440" algn="l"/>
              </a:tabLst>
            </a:pPr>
            <a:r>
              <a:rPr lang="en-US" sz="1800" spc="25" dirty="0">
                <a:effectLst/>
                <a:latin typeface="Carlito"/>
                <a:ea typeface="Carlito"/>
                <a:cs typeface="Carlito"/>
              </a:rPr>
              <a:t>Acer the POST and it is conﬁrms that, the computer is producing all of the usual startup sounds and lights, but the monitor is not displaying any information, perhaps there is a problem with the monitor. Make sure that it is connected to a power source, and also that the VGA cable is connected to the</a:t>
            </a:r>
            <a:r>
              <a:rPr lang="en-US" sz="1800" spc="-5" dirty="0">
                <a:effectLst/>
                <a:latin typeface="Carlito"/>
                <a:ea typeface="Carlito"/>
                <a:cs typeface="Carlito"/>
              </a:rPr>
              <a:t> </a:t>
            </a:r>
            <a:r>
              <a:rPr lang="en-US" sz="1800" spc="25" dirty="0">
                <a:effectLst/>
                <a:latin typeface="Carlito"/>
                <a:ea typeface="Carlito"/>
                <a:cs typeface="Carlito"/>
              </a:rPr>
              <a:t>computer.</a:t>
            </a:r>
          </a:p>
          <a:p>
            <a:pPr marR="452120" lvl="0" algn="just">
              <a:lnSpc>
                <a:spcPct val="96000"/>
              </a:lnSpc>
              <a:spcAft>
                <a:spcPts val="0"/>
              </a:spcAft>
              <a:tabLst>
                <a:tab pos="726440" algn="l"/>
              </a:tabLst>
            </a:pPr>
            <a:endParaRPr lang="en-US" b="1" spc="25" dirty="0">
              <a:solidFill>
                <a:srgbClr val="006600"/>
              </a:solidFill>
              <a:latin typeface="Carlito"/>
              <a:ea typeface="Carlito"/>
              <a:cs typeface="Carlito"/>
            </a:endParaRPr>
          </a:p>
          <a:p>
            <a:pPr marR="452120" lvl="0" algn="just">
              <a:lnSpc>
                <a:spcPct val="96000"/>
              </a:lnSpc>
              <a:spcAft>
                <a:spcPts val="0"/>
              </a:spcAft>
              <a:tabLst>
                <a:tab pos="726440" algn="l"/>
              </a:tabLst>
            </a:pPr>
            <a:r>
              <a:rPr lang="en-US" sz="1800" b="1" dirty="0">
                <a:solidFill>
                  <a:schemeClr val="bg1"/>
                </a:solidFill>
                <a:effectLst/>
                <a:latin typeface="Carlito"/>
                <a:ea typeface="Carlito"/>
                <a:cs typeface="Carlito"/>
              </a:rPr>
              <a:t>The computer screen is blank</a:t>
            </a:r>
          </a:p>
          <a:p>
            <a:pPr marR="452120" lvl="0" algn="just">
              <a:lnSpc>
                <a:spcPct val="96000"/>
              </a:lnSpc>
              <a:spcAft>
                <a:spcPts val="0"/>
              </a:spcAft>
              <a:tabLst>
                <a:tab pos="726440" algn="l"/>
              </a:tabLst>
            </a:pPr>
            <a:endParaRPr lang="en-IN" dirty="0">
              <a:solidFill>
                <a:schemeClr val="bg1"/>
              </a:solidFill>
              <a:latin typeface="Carlito"/>
              <a:ea typeface="Carlito"/>
              <a:cs typeface="Carlito"/>
            </a:endParaRPr>
          </a:p>
          <a:p>
            <a:pPr marR="452120" lvl="0" algn="just">
              <a:lnSpc>
                <a:spcPct val="96000"/>
              </a:lnSpc>
              <a:spcAft>
                <a:spcPts val="0"/>
              </a:spcAft>
              <a:tabLst>
                <a:tab pos="726440" algn="l"/>
              </a:tabLst>
            </a:pPr>
            <a:r>
              <a:rPr lang="en-US" sz="1800" b="1" dirty="0">
                <a:effectLst/>
                <a:latin typeface="Carlito"/>
                <a:ea typeface="Carlito"/>
                <a:cs typeface="Carlito"/>
              </a:rPr>
              <a:t>If the screen is blank, the computer may not be set to display the image on the computer screen.</a:t>
            </a:r>
            <a:endParaRPr lang="en-IN" sz="1800" b="1" dirty="0">
              <a:effectLst/>
              <a:latin typeface="Carlito"/>
              <a:ea typeface="Carlito"/>
              <a:cs typeface="Carlito"/>
            </a:endParaRPr>
          </a:p>
          <a:p>
            <a:pPr marL="342900" marR="452755" lvl="0" indent="-342900" algn="just">
              <a:lnSpc>
                <a:spcPct val="87000"/>
              </a:lnSpc>
              <a:spcBef>
                <a:spcPts val="665"/>
              </a:spcBef>
              <a:spcAft>
                <a:spcPts val="0"/>
              </a:spcAft>
              <a:buFont typeface="Wingdings" panose="05000000000000000000" pitchFamily="2" charset="2"/>
              <a:buChar char=""/>
              <a:tabLst>
                <a:tab pos="726440" algn="l"/>
              </a:tabLst>
            </a:pPr>
            <a:r>
              <a:rPr lang="en-US" sz="1800" spc="25" dirty="0">
                <a:effectLst/>
                <a:latin typeface="Carlito"/>
                <a:ea typeface="Carlito"/>
                <a:cs typeface="Carlito"/>
              </a:rPr>
              <a:t>First, check if the monitor is plugged in to a power outlet and is connected to the computer securely and make sure the monitor power button is</a:t>
            </a:r>
            <a:r>
              <a:rPr lang="en-US" sz="1800" spc="-15" dirty="0">
                <a:effectLst/>
                <a:latin typeface="Carlito"/>
                <a:ea typeface="Carlito"/>
                <a:cs typeface="Carlito"/>
              </a:rPr>
              <a:t> </a:t>
            </a:r>
            <a:r>
              <a:rPr lang="en-US" sz="1800" spc="25" dirty="0">
                <a:effectLst/>
                <a:latin typeface="Carlito"/>
                <a:ea typeface="Carlito"/>
                <a:cs typeface="Carlito"/>
              </a:rPr>
              <a:t>on.</a:t>
            </a:r>
            <a:endParaRPr lang="en-IN" sz="1800" spc="25" dirty="0">
              <a:effectLst/>
              <a:latin typeface="Carlito"/>
              <a:ea typeface="Carlito"/>
              <a:cs typeface="Carlito"/>
            </a:endParaRPr>
          </a:p>
          <a:p>
            <a:pPr marL="342900" marR="452120" lvl="0" indent="-342900" algn="just">
              <a:lnSpc>
                <a:spcPct val="87000"/>
              </a:lnSpc>
              <a:spcBef>
                <a:spcPts val="810"/>
              </a:spcBef>
              <a:spcAft>
                <a:spcPts val="0"/>
              </a:spcAft>
              <a:buFont typeface="Wingdings" panose="05000000000000000000" pitchFamily="2" charset="2"/>
              <a:buChar char=""/>
              <a:tabLst>
                <a:tab pos="726440" algn="l"/>
              </a:tabLst>
            </a:pPr>
            <a:r>
              <a:rPr lang="en-US" sz="1800" spc="25" dirty="0">
                <a:effectLst/>
                <a:latin typeface="Carlito"/>
                <a:ea typeface="Carlito"/>
                <a:cs typeface="Carlito"/>
              </a:rPr>
              <a:t>If the power light is not on, it means that the outlet is not delivering power to the monitor. Fixing the power outlet in such cases should help solve the</a:t>
            </a:r>
            <a:r>
              <a:rPr lang="en-US" sz="1800" spc="-5" dirty="0">
                <a:effectLst/>
                <a:latin typeface="Carlito"/>
                <a:ea typeface="Carlito"/>
                <a:cs typeface="Carlito"/>
              </a:rPr>
              <a:t> </a:t>
            </a:r>
            <a:r>
              <a:rPr lang="en-US" sz="1800" spc="25" dirty="0">
                <a:effectLst/>
                <a:latin typeface="Carlito"/>
                <a:ea typeface="Carlito"/>
                <a:cs typeface="Carlito"/>
              </a:rPr>
              <a:t>issue.</a:t>
            </a:r>
            <a:endParaRPr lang="en-IN" sz="1800" dirty="0">
              <a:effectLst/>
              <a:latin typeface="Carlito"/>
              <a:ea typeface="Carlito"/>
              <a:cs typeface="Carlito"/>
            </a:endParaRPr>
          </a:p>
          <a:p>
            <a:pPr marL="342900" marR="452120" lvl="0" indent="-342900" algn="just">
              <a:lnSpc>
                <a:spcPct val="96000"/>
              </a:lnSpc>
              <a:spcAft>
                <a:spcPts val="0"/>
              </a:spcAft>
              <a:buFont typeface="Wingdings" panose="05000000000000000000" pitchFamily="2" charset="2"/>
              <a:buChar char=""/>
              <a:tabLst>
                <a:tab pos="726440" algn="l"/>
              </a:tabLst>
            </a:pPr>
            <a:endParaRPr lang="en-IN" sz="1800" spc="25" dirty="0">
              <a:effectLst/>
              <a:latin typeface="Carlito"/>
              <a:ea typeface="Carlito"/>
              <a:cs typeface="Carlito"/>
            </a:endParaRPr>
          </a:p>
          <a:p>
            <a:endParaRPr lang="en-IN" sz="1800" dirty="0">
              <a:effectLst/>
              <a:latin typeface="Carlito"/>
              <a:ea typeface="Carlito"/>
              <a:cs typeface="Carlito"/>
            </a:endParaRPr>
          </a:p>
        </p:txBody>
      </p:sp>
      <p:pic>
        <p:nvPicPr>
          <p:cNvPr id="6" name="Picture 5">
            <a:extLst>
              <a:ext uri="{FF2B5EF4-FFF2-40B4-BE49-F238E27FC236}">
                <a16:creationId xmlns:a16="http://schemas.microsoft.com/office/drawing/2014/main" xmlns="" id="{AEAA46AD-D437-4F9E-83DE-D075FECB50BA}"/>
              </a:ext>
            </a:extLst>
          </p:cNvPr>
          <p:cNvPicPr>
            <a:picLocks noChangeAspect="1"/>
          </p:cNvPicPr>
          <p:nvPr/>
        </p:nvPicPr>
        <p:blipFill>
          <a:blip r:embed="rId2"/>
          <a:stretch>
            <a:fillRect/>
          </a:stretch>
        </p:blipFill>
        <p:spPr>
          <a:xfrm>
            <a:off x="1" y="1"/>
            <a:ext cx="458008" cy="803082"/>
          </a:xfrm>
          <a:prstGeom prst="rect">
            <a:avLst/>
          </a:prstGeom>
        </p:spPr>
      </p:pic>
    </p:spTree>
    <p:extLst>
      <p:ext uri="{BB962C8B-B14F-4D97-AF65-F5344CB8AC3E}">
        <p14:creationId xmlns:p14="http://schemas.microsoft.com/office/powerpoint/2010/main" val="138706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AA293D1-E2DB-4D61-815C-F2B4F49C36F5}"/>
              </a:ext>
            </a:extLst>
          </p:cNvPr>
          <p:cNvSpPr/>
          <p:nvPr/>
        </p:nvSpPr>
        <p:spPr>
          <a:xfrm>
            <a:off x="445273" y="222637"/>
            <a:ext cx="11354463" cy="64723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83540">
              <a:lnSpc>
                <a:spcPts val="2655"/>
              </a:lnSpc>
              <a:spcBef>
                <a:spcPts val="250"/>
              </a:spcBef>
              <a:spcAft>
                <a:spcPts val="0"/>
              </a:spcAft>
            </a:pPr>
            <a:r>
              <a:rPr lang="en-US" sz="1800" b="1" dirty="0">
                <a:solidFill>
                  <a:schemeClr val="bg1"/>
                </a:solidFill>
                <a:effectLst/>
                <a:latin typeface="Carlito"/>
                <a:ea typeface="Carlito"/>
                <a:cs typeface="Carlito"/>
              </a:rPr>
              <a:t>The Blue screen</a:t>
            </a:r>
            <a:endParaRPr lang="en-US" b="1" dirty="0">
              <a:solidFill>
                <a:schemeClr val="bg1"/>
              </a:solidFill>
              <a:latin typeface="Carlito"/>
              <a:ea typeface="Carlito"/>
              <a:cs typeface="Carlito"/>
            </a:endParaRPr>
          </a:p>
          <a:p>
            <a:pPr marL="383540">
              <a:lnSpc>
                <a:spcPts val="2655"/>
              </a:lnSpc>
              <a:spcBef>
                <a:spcPts val="250"/>
              </a:spcBef>
              <a:spcAft>
                <a:spcPts val="0"/>
              </a:spcAft>
            </a:pPr>
            <a:r>
              <a:rPr lang="en-US" sz="1800" dirty="0">
                <a:solidFill>
                  <a:schemeClr val="tx1"/>
                </a:solidFill>
                <a:effectLst/>
                <a:latin typeface="Carlito"/>
                <a:ea typeface="Carlito"/>
                <a:cs typeface="Carlito"/>
              </a:rPr>
              <a:t>These </a:t>
            </a:r>
            <a:r>
              <a:rPr lang="en-US" sz="1800" dirty="0">
                <a:effectLst/>
                <a:latin typeface="Carlito"/>
                <a:ea typeface="Carlito"/>
                <a:cs typeface="Carlito"/>
              </a:rPr>
              <a:t>errors are often caused by</a:t>
            </a:r>
            <a:endParaRPr lang="en-IN" sz="1800" dirty="0">
              <a:effectLst/>
              <a:latin typeface="Carlito"/>
              <a:ea typeface="Carlito"/>
              <a:cs typeface="Carlito"/>
            </a:endParaRPr>
          </a:p>
          <a:p>
            <a:pPr marL="342900" lvl="0" indent="-342900">
              <a:lnSpc>
                <a:spcPts val="2615"/>
              </a:lnSpc>
              <a:buFont typeface="Wingdings" panose="05000000000000000000" pitchFamily="2" charset="2"/>
              <a:buChar char=""/>
              <a:tabLst>
                <a:tab pos="726440" algn="l"/>
              </a:tabLst>
            </a:pPr>
            <a:r>
              <a:rPr lang="en-US" sz="1800" dirty="0">
                <a:effectLst/>
                <a:latin typeface="Carlito"/>
                <a:ea typeface="Carlito"/>
                <a:cs typeface="Carlito"/>
              </a:rPr>
              <a:t>Poorly functioning device</a:t>
            </a:r>
            <a:r>
              <a:rPr lang="en-US" sz="1800" spc="-5" dirty="0">
                <a:effectLst/>
                <a:latin typeface="Carlito"/>
                <a:ea typeface="Carlito"/>
                <a:cs typeface="Carlito"/>
              </a:rPr>
              <a:t> </a:t>
            </a:r>
            <a:r>
              <a:rPr lang="en-US" sz="1800" dirty="0">
                <a:effectLst/>
                <a:latin typeface="Carlito"/>
                <a:ea typeface="Carlito"/>
                <a:cs typeface="Carlito"/>
              </a:rPr>
              <a:t>drivers,</a:t>
            </a:r>
            <a:endParaRPr lang="en-IN" sz="1800" dirty="0">
              <a:effectLst/>
              <a:latin typeface="Carlito"/>
              <a:ea typeface="Carlito"/>
              <a:cs typeface="Carlito"/>
            </a:endParaRPr>
          </a:p>
          <a:p>
            <a:pPr marL="342900" marR="453390" lvl="0" indent="-342900">
              <a:lnSpc>
                <a:spcPct val="76000"/>
              </a:lnSpc>
              <a:spcBef>
                <a:spcPts val="440"/>
              </a:spcBef>
              <a:spcAft>
                <a:spcPts val="0"/>
              </a:spcAft>
              <a:buFont typeface="Wingdings" panose="05000000000000000000" pitchFamily="2" charset="2"/>
              <a:buChar char=""/>
              <a:tabLst>
                <a:tab pos="726440" algn="l"/>
                <a:tab pos="4306570" algn="l"/>
              </a:tabLst>
            </a:pPr>
            <a:r>
              <a:rPr lang="en-US" sz="1800" dirty="0">
                <a:effectLst/>
                <a:latin typeface="Carlito"/>
                <a:ea typeface="Carlito"/>
                <a:cs typeface="Carlito"/>
              </a:rPr>
              <a:t>Hardware  problems</a:t>
            </a:r>
            <a:r>
              <a:rPr lang="en-US" sz="1800" spc="60" dirty="0">
                <a:effectLst/>
                <a:latin typeface="Carlito"/>
                <a:ea typeface="Carlito"/>
                <a:cs typeface="Carlito"/>
              </a:rPr>
              <a:t> </a:t>
            </a:r>
            <a:r>
              <a:rPr lang="en-US" sz="1800" dirty="0">
                <a:effectLst/>
                <a:latin typeface="Carlito"/>
                <a:ea typeface="Carlito"/>
                <a:cs typeface="Carlito"/>
              </a:rPr>
              <a:t>(such</a:t>
            </a:r>
            <a:r>
              <a:rPr lang="en-US" sz="1800" spc="275" dirty="0">
                <a:effectLst/>
                <a:latin typeface="Carlito"/>
                <a:ea typeface="Carlito"/>
                <a:cs typeface="Carlito"/>
              </a:rPr>
              <a:t> </a:t>
            </a:r>
            <a:r>
              <a:rPr lang="en-US" sz="1800" dirty="0">
                <a:effectLst/>
                <a:latin typeface="Carlito"/>
                <a:ea typeface="Carlito"/>
                <a:cs typeface="Carlito"/>
              </a:rPr>
              <a:t>as memory, power supplies or system overheating),</a:t>
            </a:r>
            <a:endParaRPr lang="en-IN" sz="1800" dirty="0">
              <a:effectLst/>
              <a:latin typeface="Carlito"/>
              <a:ea typeface="Carlito"/>
              <a:cs typeface="Carlito"/>
            </a:endParaRPr>
          </a:p>
          <a:p>
            <a:pPr marL="342900" lvl="0" indent="-342900">
              <a:lnSpc>
                <a:spcPts val="2645"/>
              </a:lnSpc>
              <a:spcBef>
                <a:spcPts val="180"/>
              </a:spcBef>
              <a:buFont typeface="Wingdings" panose="05000000000000000000" pitchFamily="2" charset="2"/>
              <a:buChar char=""/>
              <a:tabLst>
                <a:tab pos="726440" algn="l"/>
              </a:tabLst>
            </a:pPr>
            <a:r>
              <a:rPr lang="en-US" sz="1800" dirty="0">
                <a:effectLst/>
                <a:latin typeface="Carlito"/>
                <a:ea typeface="Carlito"/>
                <a:cs typeface="Carlito"/>
              </a:rPr>
              <a:t>Problems with the system</a:t>
            </a:r>
            <a:r>
              <a:rPr lang="en-US" sz="1800" spc="20" dirty="0">
                <a:effectLst/>
                <a:latin typeface="Carlito"/>
                <a:ea typeface="Carlito"/>
                <a:cs typeface="Carlito"/>
              </a:rPr>
              <a:t> </a:t>
            </a:r>
            <a:r>
              <a:rPr lang="en-US" sz="1800" dirty="0">
                <a:effectLst/>
                <a:latin typeface="Carlito"/>
                <a:ea typeface="Carlito"/>
                <a:cs typeface="Carlito"/>
              </a:rPr>
              <a:t>software.</a:t>
            </a:r>
          </a:p>
          <a:p>
            <a:pPr marL="383540" algn="just"/>
            <a:endParaRPr lang="en-US" dirty="0">
              <a:latin typeface="Carlito"/>
              <a:ea typeface="Carlito"/>
              <a:cs typeface="Carlito"/>
            </a:endParaRPr>
          </a:p>
          <a:p>
            <a:pPr marL="383540" algn="just"/>
            <a:r>
              <a:rPr lang="en-US" sz="1800" b="1" dirty="0">
                <a:solidFill>
                  <a:schemeClr val="bg1"/>
                </a:solidFill>
                <a:effectLst/>
                <a:latin typeface="Carlito"/>
                <a:ea typeface="Carlito"/>
                <a:cs typeface="Carlito"/>
              </a:rPr>
              <a:t>Trouble with video card </a:t>
            </a:r>
            <a:endParaRPr lang="en-IN" b="1" dirty="0">
              <a:solidFill>
                <a:schemeClr val="bg1"/>
              </a:solidFill>
              <a:latin typeface="Carlito"/>
              <a:ea typeface="Carlito"/>
              <a:cs typeface="Carlito"/>
            </a:endParaRPr>
          </a:p>
          <a:p>
            <a:pPr marL="383540" algn="just"/>
            <a:r>
              <a:rPr lang="en-US" sz="1800" dirty="0">
                <a:effectLst/>
                <a:latin typeface="Carlito"/>
                <a:ea typeface="Carlito"/>
                <a:cs typeface="Carlito"/>
              </a:rPr>
              <a:t>If the power light of the computer and monitor is on and nothing comes up on the screen when you start your computer then there must be something wrong with video card. Change its video or the graphics card with a new one.</a:t>
            </a:r>
          </a:p>
          <a:p>
            <a:pPr marL="383540" algn="just"/>
            <a:endParaRPr lang="en-US" dirty="0">
              <a:latin typeface="Carlito"/>
              <a:ea typeface="Carlito"/>
              <a:cs typeface="Carlito"/>
            </a:endParaRPr>
          </a:p>
          <a:p>
            <a:pPr marR="452755" lvl="0" algn="just">
              <a:lnSpc>
                <a:spcPct val="97000"/>
              </a:lnSpc>
              <a:tabLst>
                <a:tab pos="726440" algn="l"/>
              </a:tabLst>
            </a:pPr>
            <a:r>
              <a:rPr lang="en-US" sz="1800" b="1" dirty="0">
                <a:solidFill>
                  <a:schemeClr val="bg1"/>
                </a:solidFill>
                <a:effectLst/>
                <a:latin typeface="Carlito"/>
                <a:ea typeface="Carlito"/>
                <a:cs typeface="Carlito"/>
              </a:rPr>
              <a:t>      Windows do not boot properly </a:t>
            </a:r>
            <a:r>
              <a:rPr lang="en-US" sz="1800" dirty="0">
                <a:effectLst/>
                <a:latin typeface="Carlito"/>
                <a:ea typeface="Carlito"/>
                <a:cs typeface="Carlito"/>
              </a:rPr>
              <a:t>– If windows do not boot properly then you should reinstall windows with the   								windows recovery disk. Most of the times, this should help you get rid of 									the</a:t>
            </a:r>
            <a:r>
              <a:rPr lang="en-US" sz="1800" spc="-5" dirty="0">
                <a:effectLst/>
                <a:latin typeface="Carlito"/>
                <a:ea typeface="Carlito"/>
                <a:cs typeface="Carlito"/>
              </a:rPr>
              <a:t> </a:t>
            </a:r>
            <a:r>
              <a:rPr lang="en-US" sz="1800" dirty="0">
                <a:effectLst/>
                <a:latin typeface="Carlito"/>
                <a:ea typeface="Carlito"/>
                <a:cs typeface="Carlito"/>
              </a:rPr>
              <a:t>problem.</a:t>
            </a:r>
          </a:p>
          <a:p>
            <a:pPr marR="452755" lvl="0" algn="just">
              <a:lnSpc>
                <a:spcPct val="97000"/>
              </a:lnSpc>
              <a:tabLst>
                <a:tab pos="726440" algn="l"/>
              </a:tabLst>
            </a:pPr>
            <a:endParaRPr lang="en-US" sz="1800" dirty="0">
              <a:effectLst/>
              <a:latin typeface="Carlito"/>
              <a:ea typeface="Carlito"/>
              <a:cs typeface="Carlito"/>
            </a:endParaRPr>
          </a:p>
          <a:p>
            <a:pPr marR="452755" lvl="0" algn="just">
              <a:lnSpc>
                <a:spcPct val="97000"/>
              </a:lnSpc>
              <a:tabLst>
                <a:tab pos="726440" algn="l"/>
              </a:tabLst>
            </a:pPr>
            <a:r>
              <a:rPr lang="en-US" sz="1800" b="1" dirty="0">
                <a:solidFill>
                  <a:schemeClr val="bg1"/>
                </a:solidFill>
                <a:effectLst/>
                <a:latin typeface="Carlito"/>
                <a:ea typeface="Carlito"/>
                <a:cs typeface="Carlito"/>
              </a:rPr>
              <a:t>     The computer is on but not responding </a:t>
            </a:r>
            <a:r>
              <a:rPr lang="en-US" sz="1800" dirty="0">
                <a:effectLst/>
                <a:latin typeface="Carlito"/>
                <a:ea typeface="Carlito"/>
                <a:cs typeface="Carlito"/>
              </a:rPr>
              <a:t>– the computer is on but not responding to software or keyboard 										commands, then it must be frozen or halted.</a:t>
            </a:r>
            <a:endParaRPr lang="en-IN" dirty="0">
              <a:latin typeface="Carlito"/>
              <a:ea typeface="Carlito"/>
              <a:cs typeface="Carlito"/>
            </a:endParaRPr>
          </a:p>
          <a:p>
            <a:pPr marR="452755" lvl="0" algn="just">
              <a:lnSpc>
                <a:spcPct val="97000"/>
              </a:lnSpc>
              <a:tabLst>
                <a:tab pos="726440" algn="l"/>
              </a:tabLst>
            </a:pPr>
            <a:endParaRPr lang="en-IN" sz="1800" dirty="0">
              <a:solidFill>
                <a:schemeClr val="bg1"/>
              </a:solidFill>
              <a:effectLst/>
              <a:latin typeface="Carlito"/>
              <a:ea typeface="Carlito"/>
              <a:cs typeface="Carlito"/>
            </a:endParaRPr>
          </a:p>
          <a:p>
            <a:pPr marR="452755" lvl="0" algn="just">
              <a:lnSpc>
                <a:spcPct val="97000"/>
              </a:lnSpc>
              <a:tabLst>
                <a:tab pos="726440" algn="l"/>
              </a:tabLst>
            </a:pPr>
            <a:r>
              <a:rPr lang="en-US" sz="1800" dirty="0">
                <a:solidFill>
                  <a:schemeClr val="bg1"/>
                </a:solidFill>
                <a:effectLst/>
                <a:latin typeface="Carlito"/>
                <a:ea typeface="Carlito"/>
                <a:cs typeface="Carlito"/>
              </a:rPr>
              <a:t>     I</a:t>
            </a:r>
            <a:r>
              <a:rPr lang="en-US" sz="1800" b="1" dirty="0">
                <a:solidFill>
                  <a:schemeClr val="bg1"/>
                </a:solidFill>
                <a:effectLst/>
                <a:latin typeface="Carlito"/>
                <a:ea typeface="Carlito"/>
                <a:cs typeface="Carlito"/>
              </a:rPr>
              <a:t>mmediate solution:</a:t>
            </a:r>
            <a:endParaRPr lang="en-IN" sz="1800" dirty="0">
              <a:solidFill>
                <a:schemeClr val="bg1"/>
              </a:solidFill>
              <a:effectLst/>
              <a:latin typeface="Carlito"/>
              <a:ea typeface="Carlito"/>
              <a:cs typeface="Carlito"/>
            </a:endParaRPr>
          </a:p>
          <a:p>
            <a:pPr marL="342900" lvl="0" indent="-342900">
              <a:spcBef>
                <a:spcPts val="360"/>
              </a:spcBef>
              <a:buFont typeface="Wingdings" panose="05000000000000000000" pitchFamily="2" charset="2"/>
              <a:buChar char=""/>
              <a:tabLst>
                <a:tab pos="725805" algn="l"/>
                <a:tab pos="726440" algn="l"/>
              </a:tabLst>
            </a:pPr>
            <a:r>
              <a:rPr lang="en-US" sz="1800" dirty="0">
                <a:effectLst/>
                <a:latin typeface="Carlito"/>
                <a:ea typeface="Carlito"/>
                <a:cs typeface="Carlito"/>
              </a:rPr>
              <a:t>Press and hold the power button for at least 5</a:t>
            </a:r>
            <a:r>
              <a:rPr lang="en-US" sz="1800" spc="-20" dirty="0">
                <a:effectLst/>
                <a:latin typeface="Carlito"/>
                <a:ea typeface="Carlito"/>
                <a:cs typeface="Carlito"/>
              </a:rPr>
              <a:t> </a:t>
            </a:r>
            <a:r>
              <a:rPr lang="en-US" sz="1800" dirty="0">
                <a:effectLst/>
                <a:latin typeface="Carlito"/>
                <a:ea typeface="Carlito"/>
                <a:cs typeface="Carlito"/>
              </a:rPr>
              <a:t>seconds,</a:t>
            </a:r>
            <a:endParaRPr lang="en-IN" sz="1800" dirty="0">
              <a:effectLst/>
              <a:latin typeface="Carlito"/>
              <a:ea typeface="Carlito"/>
              <a:cs typeface="Carlito"/>
            </a:endParaRPr>
          </a:p>
          <a:p>
            <a:pPr marL="342900" lvl="0" indent="-342900">
              <a:spcBef>
                <a:spcPts val="455"/>
              </a:spcBef>
              <a:buFont typeface="Wingdings" panose="05000000000000000000" pitchFamily="2" charset="2"/>
              <a:buChar char=""/>
              <a:tabLst>
                <a:tab pos="725805" algn="l"/>
                <a:tab pos="726440" algn="l"/>
              </a:tabLst>
            </a:pPr>
            <a:r>
              <a:rPr lang="en-US" sz="1800" dirty="0">
                <a:effectLst/>
                <a:latin typeface="Carlito"/>
                <a:ea typeface="Carlito"/>
                <a:cs typeface="Carlito"/>
              </a:rPr>
              <a:t>it will be turn</a:t>
            </a:r>
            <a:r>
              <a:rPr lang="en-US" sz="1800" spc="-5" dirty="0">
                <a:effectLst/>
                <a:latin typeface="Carlito"/>
                <a:ea typeface="Carlito"/>
                <a:cs typeface="Carlito"/>
              </a:rPr>
              <a:t> </a:t>
            </a:r>
            <a:r>
              <a:rPr lang="en-US" sz="1800" dirty="0">
                <a:effectLst/>
                <a:latin typeface="Carlito"/>
                <a:ea typeface="Carlito"/>
                <a:cs typeface="Carlito"/>
              </a:rPr>
              <a:t>oﬀ.</a:t>
            </a:r>
            <a:endParaRPr lang="en-IN" sz="1800" dirty="0">
              <a:effectLst/>
              <a:latin typeface="Carlito"/>
              <a:ea typeface="Carlito"/>
              <a:cs typeface="Carlito"/>
            </a:endParaRPr>
          </a:p>
          <a:p>
            <a:r>
              <a:rPr lang="en-US" sz="1800" dirty="0">
                <a:effectLst/>
                <a:latin typeface="Carlito"/>
                <a:ea typeface="Carlito"/>
                <a:cs typeface="Carlito"/>
              </a:rPr>
              <a:t>      Now restart your computer</a:t>
            </a:r>
            <a:endParaRPr lang="en-IN" sz="1800" dirty="0">
              <a:effectLst/>
              <a:latin typeface="Carlito"/>
              <a:ea typeface="Carlito"/>
              <a:cs typeface="Carlito"/>
            </a:endParaRPr>
          </a:p>
        </p:txBody>
      </p:sp>
      <p:pic>
        <p:nvPicPr>
          <p:cNvPr id="4" name="Picture 3">
            <a:extLst>
              <a:ext uri="{FF2B5EF4-FFF2-40B4-BE49-F238E27FC236}">
                <a16:creationId xmlns:a16="http://schemas.microsoft.com/office/drawing/2014/main" xmlns="" id="{48EFCAFB-CF9F-47C6-9363-16E6B6646A66}"/>
              </a:ext>
            </a:extLst>
          </p:cNvPr>
          <p:cNvPicPr>
            <a:picLocks noChangeAspect="1"/>
          </p:cNvPicPr>
          <p:nvPr/>
        </p:nvPicPr>
        <p:blipFill>
          <a:blip r:embed="rId2"/>
          <a:stretch>
            <a:fillRect/>
          </a:stretch>
        </p:blipFill>
        <p:spPr>
          <a:xfrm>
            <a:off x="1" y="0"/>
            <a:ext cx="512424" cy="898497"/>
          </a:xfrm>
          <a:prstGeom prst="rect">
            <a:avLst/>
          </a:prstGeom>
        </p:spPr>
      </p:pic>
    </p:spTree>
    <p:extLst>
      <p:ext uri="{BB962C8B-B14F-4D97-AF65-F5344CB8AC3E}">
        <p14:creationId xmlns:p14="http://schemas.microsoft.com/office/powerpoint/2010/main" val="1716100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30662DD-8D5F-47AE-AE8D-B488B3F558A4}"/>
              </a:ext>
            </a:extLst>
          </p:cNvPr>
          <p:cNvSpPr>
            <a:spLocks noGrp="1"/>
          </p:cNvSpPr>
          <p:nvPr>
            <p:ph type="body" sz="half" idx="2"/>
          </p:nvPr>
        </p:nvSpPr>
        <p:spPr>
          <a:xfrm>
            <a:off x="5280461" y="6044907"/>
            <a:ext cx="9229344" cy="533400"/>
          </a:xfrm>
        </p:spPr>
        <p:txBody>
          <a:bodyPr>
            <a:normAutofit/>
          </a:bodyPr>
          <a:lstStyle/>
          <a:p>
            <a:r>
              <a:rPr lang="en-US" sz="3200" b="1" dirty="0"/>
              <a:t>VIRUS</a:t>
            </a:r>
            <a:endParaRPr lang="en-IN" sz="3200" b="1" dirty="0"/>
          </a:p>
        </p:txBody>
      </p:sp>
      <p:sp>
        <p:nvSpPr>
          <p:cNvPr id="5" name="Rectangle 4">
            <a:extLst>
              <a:ext uri="{FF2B5EF4-FFF2-40B4-BE49-F238E27FC236}">
                <a16:creationId xmlns:a16="http://schemas.microsoft.com/office/drawing/2014/main" xmlns="" id="{43B604BE-620D-4CAC-BC0F-0A7318EEE0A7}"/>
              </a:ext>
            </a:extLst>
          </p:cNvPr>
          <p:cNvSpPr/>
          <p:nvPr/>
        </p:nvSpPr>
        <p:spPr>
          <a:xfrm>
            <a:off x="1192696" y="818983"/>
            <a:ext cx="9430247" cy="48184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726440" marR="452755" indent="10795" algn="just">
              <a:lnSpc>
                <a:spcPct val="100000"/>
              </a:lnSpc>
              <a:spcAft>
                <a:spcPts val="0"/>
              </a:spcAft>
            </a:pPr>
            <a:r>
              <a:rPr lang="en-US" sz="1800" b="1" dirty="0">
                <a:effectLst/>
                <a:latin typeface="Carlito"/>
                <a:ea typeface="Carlito"/>
                <a:cs typeface="Carlito"/>
              </a:rPr>
              <a:t>Malicious software</a:t>
            </a:r>
            <a:r>
              <a:rPr lang="en-US" sz="1800" dirty="0">
                <a:effectLst/>
                <a:latin typeface="Carlito"/>
                <a:ea typeface="Carlito"/>
                <a:cs typeface="Carlito"/>
              </a:rPr>
              <a:t>, is any software used to disrupt computer or mobile operations, gather sensitive information, gain access to private computer systems, or display unwanted advertising. </a:t>
            </a:r>
          </a:p>
          <a:p>
            <a:pPr marL="726440" marR="452755" indent="10795" algn="just">
              <a:lnSpc>
                <a:spcPct val="100000"/>
              </a:lnSpc>
              <a:spcAft>
                <a:spcPts val="0"/>
              </a:spcAft>
            </a:pPr>
            <a:endParaRPr lang="en-US" b="1" dirty="0">
              <a:solidFill>
                <a:srgbClr val="006600"/>
              </a:solidFill>
              <a:latin typeface="Carlito"/>
              <a:ea typeface="Carlito"/>
              <a:cs typeface="Carlito"/>
            </a:endParaRPr>
          </a:p>
          <a:p>
            <a:pPr marL="726440" marR="452755" indent="10795" algn="just">
              <a:lnSpc>
                <a:spcPct val="100000"/>
              </a:lnSpc>
              <a:spcAft>
                <a:spcPts val="0"/>
              </a:spcAft>
            </a:pPr>
            <a:r>
              <a:rPr lang="en-US" sz="1800" b="1" dirty="0">
                <a:solidFill>
                  <a:schemeClr val="bg1"/>
                </a:solidFill>
                <a:effectLst/>
                <a:latin typeface="Carlito"/>
                <a:ea typeface="Carlito"/>
                <a:cs typeface="Carlito"/>
              </a:rPr>
              <a:t>These malicious software ﬁnd its way</a:t>
            </a:r>
            <a:r>
              <a:rPr lang="en-US" sz="1800" b="1" spc="65" dirty="0">
                <a:solidFill>
                  <a:schemeClr val="bg1"/>
                </a:solidFill>
                <a:effectLst/>
                <a:latin typeface="Carlito"/>
                <a:ea typeface="Carlito"/>
                <a:cs typeface="Carlito"/>
              </a:rPr>
              <a:t> </a:t>
            </a:r>
            <a:r>
              <a:rPr lang="en-US" sz="1800" b="1" dirty="0">
                <a:solidFill>
                  <a:schemeClr val="bg1"/>
                </a:solidFill>
                <a:effectLst/>
                <a:latin typeface="Carlito"/>
                <a:ea typeface="Carlito"/>
                <a:cs typeface="Carlito"/>
              </a:rPr>
              <a:t>into:</a:t>
            </a:r>
            <a:endParaRPr lang="en-IN" sz="1800" dirty="0">
              <a:solidFill>
                <a:schemeClr val="bg1"/>
              </a:solidFill>
              <a:effectLst/>
              <a:latin typeface="Carlito"/>
              <a:ea typeface="Carlito"/>
              <a:cs typeface="Carlito"/>
            </a:endParaRPr>
          </a:p>
          <a:p>
            <a:pPr lvl="0">
              <a:spcBef>
                <a:spcPts val="585"/>
              </a:spcBef>
              <a:tabLst>
                <a:tab pos="725805" algn="l"/>
                <a:tab pos="726440" algn="l"/>
              </a:tabLst>
            </a:pPr>
            <a:r>
              <a:rPr lang="en-US" sz="1800" b="1" dirty="0">
                <a:effectLst/>
                <a:latin typeface="Carlito"/>
                <a:ea typeface="Carlito"/>
                <a:cs typeface="Carlito"/>
              </a:rPr>
              <a:t>              Boot</a:t>
            </a:r>
            <a:r>
              <a:rPr lang="en-US" sz="1800" b="1" spc="-5" dirty="0">
                <a:effectLst/>
                <a:latin typeface="Carlito"/>
                <a:ea typeface="Carlito"/>
                <a:cs typeface="Carlito"/>
              </a:rPr>
              <a:t> </a:t>
            </a:r>
            <a:r>
              <a:rPr lang="en-US" sz="1800" b="1" dirty="0">
                <a:effectLst/>
                <a:latin typeface="Carlito"/>
                <a:ea typeface="Carlito"/>
                <a:cs typeface="Carlito"/>
              </a:rPr>
              <a:t>sector</a:t>
            </a:r>
            <a:endParaRPr lang="en-IN" sz="1800" b="1" dirty="0">
              <a:effectLst/>
              <a:latin typeface="Carlito"/>
              <a:ea typeface="Carlito"/>
              <a:cs typeface="Carlito"/>
            </a:endParaRPr>
          </a:p>
          <a:p>
            <a:pPr lvl="0">
              <a:spcBef>
                <a:spcPts val="695"/>
              </a:spcBef>
              <a:tabLst>
                <a:tab pos="725805" algn="l"/>
                <a:tab pos="726440" algn="l"/>
              </a:tabLst>
            </a:pPr>
            <a:r>
              <a:rPr lang="en-US" sz="1800" dirty="0">
                <a:effectLst/>
                <a:latin typeface="Carlito"/>
                <a:ea typeface="Carlito"/>
                <a:cs typeface="Carlito"/>
              </a:rPr>
              <a:t>              File Allocation</a:t>
            </a:r>
            <a:r>
              <a:rPr lang="en-US" sz="1800" spc="-5" dirty="0">
                <a:effectLst/>
                <a:latin typeface="Carlito"/>
                <a:ea typeface="Carlito"/>
                <a:cs typeface="Carlito"/>
              </a:rPr>
              <a:t> </a:t>
            </a:r>
            <a:r>
              <a:rPr lang="en-US" sz="1800" dirty="0">
                <a:effectLst/>
                <a:latin typeface="Carlito"/>
                <a:ea typeface="Carlito"/>
                <a:cs typeface="Carlito"/>
              </a:rPr>
              <a:t>Table</a:t>
            </a:r>
            <a:endParaRPr lang="en-IN" sz="1800" dirty="0">
              <a:effectLst/>
              <a:latin typeface="Carlito"/>
              <a:ea typeface="Carlito"/>
              <a:cs typeface="Carlito"/>
            </a:endParaRPr>
          </a:p>
          <a:p>
            <a:pPr lvl="0">
              <a:spcBef>
                <a:spcPts val="695"/>
              </a:spcBef>
              <a:tabLst>
                <a:tab pos="725805" algn="l"/>
                <a:tab pos="726440" algn="l"/>
              </a:tabLst>
            </a:pPr>
            <a:r>
              <a:rPr lang="en-US" sz="1800" dirty="0">
                <a:effectLst/>
                <a:latin typeface="Carlito"/>
                <a:ea typeface="Carlito"/>
                <a:cs typeface="Carlito"/>
              </a:rPr>
              <a:t>              Partition</a:t>
            </a:r>
            <a:r>
              <a:rPr lang="en-US" sz="1800" spc="-5" dirty="0">
                <a:effectLst/>
                <a:latin typeface="Carlito"/>
                <a:ea typeface="Carlito"/>
                <a:cs typeface="Carlito"/>
              </a:rPr>
              <a:t> </a:t>
            </a:r>
            <a:r>
              <a:rPr lang="en-US" sz="1800" dirty="0">
                <a:effectLst/>
                <a:latin typeface="Carlito"/>
                <a:ea typeface="Carlito"/>
                <a:cs typeface="Carlito"/>
              </a:rPr>
              <a:t>table</a:t>
            </a:r>
            <a:endParaRPr lang="en-IN" sz="1800" dirty="0">
              <a:effectLst/>
              <a:latin typeface="Carlito"/>
              <a:ea typeface="Carlito"/>
              <a:cs typeface="Carlito"/>
            </a:endParaRPr>
          </a:p>
          <a:p>
            <a:pPr lvl="0">
              <a:spcBef>
                <a:spcPts val="695"/>
              </a:spcBef>
              <a:tabLst>
                <a:tab pos="725805" algn="l"/>
                <a:tab pos="726440" algn="l"/>
              </a:tabLst>
            </a:pPr>
            <a:r>
              <a:rPr lang="en-US" sz="1800" dirty="0">
                <a:effectLst/>
                <a:latin typeface="Carlito"/>
                <a:ea typeface="Carlito"/>
                <a:cs typeface="Carlito"/>
              </a:rPr>
              <a:t>             .Com and .Exe</a:t>
            </a:r>
            <a:r>
              <a:rPr lang="en-US" sz="1800" spc="-15" dirty="0">
                <a:effectLst/>
                <a:latin typeface="Carlito"/>
                <a:ea typeface="Carlito"/>
                <a:cs typeface="Carlito"/>
              </a:rPr>
              <a:t> </a:t>
            </a:r>
            <a:r>
              <a:rPr lang="en-US" sz="1800" dirty="0">
                <a:effectLst/>
                <a:latin typeface="Carlito"/>
                <a:ea typeface="Carlito"/>
                <a:cs typeface="Carlito"/>
              </a:rPr>
              <a:t>Files</a:t>
            </a:r>
            <a:endParaRPr lang="en-IN" sz="1800" dirty="0">
              <a:effectLst/>
              <a:latin typeface="Carlito"/>
              <a:ea typeface="Carlito"/>
              <a:cs typeface="Carlito"/>
            </a:endParaRPr>
          </a:p>
          <a:p>
            <a:r>
              <a:rPr lang="en-US" sz="1800" dirty="0">
                <a:effectLst/>
                <a:latin typeface="Carlito"/>
                <a:ea typeface="Carlito"/>
                <a:cs typeface="Carlito"/>
              </a:rPr>
              <a:t> </a:t>
            </a:r>
            <a:endParaRPr lang="en-IN" sz="1800" dirty="0">
              <a:effectLst/>
              <a:latin typeface="Carlito"/>
              <a:ea typeface="Carlito"/>
              <a:cs typeface="Carlito"/>
            </a:endParaRPr>
          </a:p>
        </p:txBody>
      </p:sp>
      <p:pic>
        <p:nvPicPr>
          <p:cNvPr id="6" name="Picture 5">
            <a:extLst>
              <a:ext uri="{FF2B5EF4-FFF2-40B4-BE49-F238E27FC236}">
                <a16:creationId xmlns:a16="http://schemas.microsoft.com/office/drawing/2014/main" xmlns="" id="{F2ABCA9D-A0AA-4FDD-ABCF-A67C82BB8030}"/>
              </a:ext>
            </a:extLst>
          </p:cNvPr>
          <p:cNvPicPr>
            <a:picLocks noChangeAspect="1"/>
          </p:cNvPicPr>
          <p:nvPr/>
        </p:nvPicPr>
        <p:blipFill>
          <a:blip r:embed="rId2"/>
          <a:stretch>
            <a:fillRect/>
          </a:stretch>
        </p:blipFill>
        <p:spPr>
          <a:xfrm>
            <a:off x="0" y="0"/>
            <a:ext cx="566841" cy="993913"/>
          </a:xfrm>
          <a:prstGeom prst="rect">
            <a:avLst/>
          </a:prstGeom>
        </p:spPr>
      </p:pic>
    </p:spTree>
    <p:extLst>
      <p:ext uri="{BB962C8B-B14F-4D97-AF65-F5344CB8AC3E}">
        <p14:creationId xmlns:p14="http://schemas.microsoft.com/office/powerpoint/2010/main" val="192610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30662DD-8D5F-47AE-AE8D-B488B3F558A4}"/>
              </a:ext>
            </a:extLst>
          </p:cNvPr>
          <p:cNvSpPr>
            <a:spLocks noGrp="1"/>
          </p:cNvSpPr>
          <p:nvPr>
            <p:ph type="body" sz="half" idx="2"/>
          </p:nvPr>
        </p:nvSpPr>
        <p:spPr>
          <a:xfrm>
            <a:off x="4214986" y="5933588"/>
            <a:ext cx="9229344" cy="533400"/>
          </a:xfrm>
        </p:spPr>
        <p:txBody>
          <a:bodyPr>
            <a:normAutofit/>
          </a:bodyPr>
          <a:lstStyle/>
          <a:p>
            <a:r>
              <a:rPr lang="en-US" sz="3200" b="1" dirty="0"/>
              <a:t>EFFECT OF VIRUS</a:t>
            </a:r>
            <a:endParaRPr lang="en-IN" sz="3200" b="1" dirty="0"/>
          </a:p>
        </p:txBody>
      </p:sp>
      <p:sp>
        <p:nvSpPr>
          <p:cNvPr id="5" name="Rectangle 4">
            <a:extLst>
              <a:ext uri="{FF2B5EF4-FFF2-40B4-BE49-F238E27FC236}">
                <a16:creationId xmlns:a16="http://schemas.microsoft.com/office/drawing/2014/main" xmlns="" id="{43B604BE-620D-4CAC-BC0F-0A7318EEE0A7}"/>
              </a:ext>
            </a:extLst>
          </p:cNvPr>
          <p:cNvSpPr/>
          <p:nvPr/>
        </p:nvSpPr>
        <p:spPr>
          <a:xfrm>
            <a:off x="1192696" y="818983"/>
            <a:ext cx="9430247" cy="48184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lvl="0" indent="-342900">
              <a:spcBef>
                <a:spcPts val="2365"/>
              </a:spcBef>
              <a:spcAft>
                <a:spcPts val="0"/>
              </a:spcAft>
              <a:buFont typeface="Wingdings" panose="05000000000000000000" pitchFamily="2" charset="2"/>
              <a:buChar char=""/>
              <a:tabLst>
                <a:tab pos="726440" algn="l"/>
                <a:tab pos="1678305" algn="l"/>
              </a:tabLst>
            </a:pPr>
            <a:r>
              <a:rPr lang="en-US" sz="1800" spc="25" dirty="0">
                <a:effectLst/>
                <a:latin typeface="Carlito"/>
                <a:ea typeface="Carlito"/>
                <a:cs typeface="Carlito"/>
              </a:rPr>
              <a:t>Delete ﬁles</a:t>
            </a:r>
            <a:endParaRPr lang="en-IN" sz="1800" spc="25" dirty="0">
              <a:effectLst/>
              <a:latin typeface="Carlito"/>
              <a:ea typeface="Carlito"/>
              <a:cs typeface="Carlito"/>
            </a:endParaRPr>
          </a:p>
          <a:p>
            <a:pPr marL="342900" lvl="0" indent="-342900">
              <a:spcBef>
                <a:spcPts val="2245"/>
              </a:spcBef>
              <a:spcAft>
                <a:spcPts val="0"/>
              </a:spcAft>
              <a:buFont typeface="Wingdings" panose="05000000000000000000" pitchFamily="2" charset="2"/>
              <a:buChar char=""/>
              <a:tabLst>
                <a:tab pos="726440" algn="l"/>
              </a:tabLst>
            </a:pPr>
            <a:r>
              <a:rPr lang="en-US" sz="1800" spc="25" dirty="0">
                <a:effectLst/>
                <a:latin typeface="Carlito"/>
                <a:ea typeface="Carlito"/>
                <a:cs typeface="Carlito"/>
              </a:rPr>
              <a:t>Change ﬁles,</a:t>
            </a:r>
            <a:endParaRPr lang="en-IN" sz="1800" spc="25" dirty="0">
              <a:effectLst/>
              <a:latin typeface="Carlito"/>
              <a:ea typeface="Carlito"/>
              <a:cs typeface="Carlito"/>
            </a:endParaRPr>
          </a:p>
          <a:p>
            <a:pPr marL="342900" lvl="0" indent="-342900">
              <a:spcBef>
                <a:spcPts val="2170"/>
              </a:spcBef>
              <a:spcAft>
                <a:spcPts val="0"/>
              </a:spcAft>
              <a:buFont typeface="Wingdings" panose="05000000000000000000" pitchFamily="2" charset="2"/>
              <a:buChar char=""/>
              <a:tabLst>
                <a:tab pos="726440" algn="l"/>
              </a:tabLst>
            </a:pPr>
            <a:r>
              <a:rPr lang="en-US" sz="1800" spc="25" dirty="0">
                <a:effectLst/>
                <a:latin typeface="Carlito"/>
                <a:ea typeface="Carlito"/>
                <a:cs typeface="Carlito"/>
              </a:rPr>
              <a:t>Steal important</a:t>
            </a:r>
            <a:r>
              <a:rPr lang="en-US" sz="1800" spc="-5" dirty="0">
                <a:effectLst/>
                <a:latin typeface="Carlito"/>
                <a:ea typeface="Carlito"/>
                <a:cs typeface="Carlito"/>
              </a:rPr>
              <a:t> </a:t>
            </a:r>
            <a:r>
              <a:rPr lang="en-US" sz="1800" spc="25" dirty="0">
                <a:effectLst/>
                <a:latin typeface="Carlito"/>
                <a:ea typeface="Carlito"/>
                <a:cs typeface="Carlito"/>
              </a:rPr>
              <a:t>information,</a:t>
            </a:r>
            <a:endParaRPr lang="en-IN" sz="1800" spc="25" dirty="0">
              <a:effectLst/>
              <a:latin typeface="Carlito"/>
              <a:ea typeface="Carlito"/>
              <a:cs typeface="Carlito"/>
            </a:endParaRPr>
          </a:p>
          <a:p>
            <a:pPr marL="342900" lvl="0" indent="-342900">
              <a:spcBef>
                <a:spcPts val="2270"/>
              </a:spcBef>
              <a:spcAft>
                <a:spcPts val="0"/>
              </a:spcAft>
              <a:buFont typeface="Wingdings" panose="05000000000000000000" pitchFamily="2" charset="2"/>
              <a:buChar char=""/>
              <a:tabLst>
                <a:tab pos="726440" algn="l"/>
                <a:tab pos="1400810" algn="l"/>
              </a:tabLst>
            </a:pPr>
            <a:r>
              <a:rPr lang="en-US" sz="1800" spc="25" dirty="0">
                <a:effectLst/>
                <a:latin typeface="Carlito"/>
                <a:ea typeface="Carlito"/>
                <a:cs typeface="Carlito"/>
              </a:rPr>
              <a:t>Load unwanted</a:t>
            </a:r>
            <a:r>
              <a:rPr lang="en-US" sz="1800" spc="-5" dirty="0">
                <a:effectLst/>
                <a:latin typeface="Carlito"/>
                <a:ea typeface="Carlito"/>
                <a:cs typeface="Carlito"/>
              </a:rPr>
              <a:t> </a:t>
            </a:r>
            <a:r>
              <a:rPr lang="en-US" sz="1800" spc="25" dirty="0">
                <a:effectLst/>
                <a:latin typeface="Carlito"/>
                <a:ea typeface="Carlito"/>
                <a:cs typeface="Carlito"/>
              </a:rPr>
              <a:t>applications</a:t>
            </a:r>
            <a:endParaRPr lang="en-IN" sz="1800" spc="25" dirty="0">
              <a:effectLst/>
              <a:latin typeface="Carlito"/>
              <a:ea typeface="Carlito"/>
              <a:cs typeface="Carlito"/>
            </a:endParaRPr>
          </a:p>
          <a:p>
            <a:pPr marL="342900" lvl="0" indent="-342900">
              <a:spcBef>
                <a:spcPts val="2270"/>
              </a:spcBef>
              <a:spcAft>
                <a:spcPts val="0"/>
              </a:spcAft>
              <a:buFont typeface="Wingdings" panose="05000000000000000000" pitchFamily="2" charset="2"/>
              <a:buChar char=""/>
              <a:tabLst>
                <a:tab pos="726440" algn="l"/>
              </a:tabLst>
            </a:pPr>
            <a:r>
              <a:rPr lang="en-US" sz="1800" spc="25" dirty="0">
                <a:effectLst/>
                <a:latin typeface="Carlito"/>
                <a:ea typeface="Carlito"/>
                <a:cs typeface="Carlito"/>
              </a:rPr>
              <a:t>Send documents via electronic mail</a:t>
            </a:r>
            <a:r>
              <a:rPr lang="en-US" sz="1800" spc="-5" dirty="0">
                <a:effectLst/>
                <a:latin typeface="Carlito"/>
                <a:ea typeface="Carlito"/>
                <a:cs typeface="Carlito"/>
              </a:rPr>
              <a:t> </a:t>
            </a:r>
            <a:r>
              <a:rPr lang="en-US" sz="1800" spc="25" dirty="0">
                <a:effectLst/>
                <a:latin typeface="Carlito"/>
                <a:ea typeface="Carlito"/>
                <a:cs typeface="Carlito"/>
              </a:rPr>
              <a:t>(e-mail),</a:t>
            </a:r>
            <a:endParaRPr lang="en-IN" sz="1800" spc="25" dirty="0">
              <a:effectLst/>
              <a:latin typeface="Carlito"/>
              <a:ea typeface="Carlito"/>
              <a:cs typeface="Carlito"/>
            </a:endParaRPr>
          </a:p>
          <a:p>
            <a:pPr marL="342900" marR="485140" lvl="0" indent="-342900">
              <a:lnSpc>
                <a:spcPct val="157000"/>
              </a:lnSpc>
              <a:spcBef>
                <a:spcPts val="2270"/>
              </a:spcBef>
              <a:spcAft>
                <a:spcPts val="0"/>
              </a:spcAft>
              <a:buFont typeface="Wingdings" panose="05000000000000000000" pitchFamily="2" charset="2"/>
              <a:buChar char=""/>
              <a:tabLst>
                <a:tab pos="726440" algn="l"/>
              </a:tabLst>
            </a:pPr>
            <a:r>
              <a:rPr lang="en-US" sz="1800" spc="25" dirty="0">
                <a:effectLst/>
                <a:latin typeface="Carlito"/>
                <a:ea typeface="Carlito"/>
                <a:cs typeface="Carlito"/>
              </a:rPr>
              <a:t>Cripple a machine’s Operating system (OS), the basic software that runs the</a:t>
            </a:r>
            <a:r>
              <a:rPr lang="en-US" sz="1800" spc="-5" dirty="0">
                <a:effectLst/>
                <a:latin typeface="Carlito"/>
                <a:ea typeface="Carlito"/>
                <a:cs typeface="Carlito"/>
              </a:rPr>
              <a:t> </a:t>
            </a:r>
            <a:r>
              <a:rPr lang="en-US" sz="1800" spc="25" dirty="0">
                <a:effectLst/>
                <a:latin typeface="Carlito"/>
                <a:ea typeface="Carlito"/>
                <a:cs typeface="Carlito"/>
              </a:rPr>
              <a:t>computer.</a:t>
            </a:r>
            <a:endParaRPr lang="en-IN" sz="1800" spc="25" dirty="0">
              <a:effectLst/>
              <a:latin typeface="Carlito"/>
              <a:ea typeface="Carlito"/>
              <a:cs typeface="Carlito"/>
            </a:endParaRPr>
          </a:p>
          <a:p>
            <a:r>
              <a:rPr lang="en-US" sz="1800" dirty="0">
                <a:effectLst/>
                <a:latin typeface="Carlito"/>
                <a:ea typeface="Carlito"/>
                <a:cs typeface="Carlito"/>
              </a:rPr>
              <a:t> </a:t>
            </a:r>
            <a:endParaRPr lang="en-IN" sz="1800" dirty="0">
              <a:effectLst/>
              <a:latin typeface="Carlito"/>
              <a:ea typeface="Carlito"/>
              <a:cs typeface="Carlito"/>
            </a:endParaRPr>
          </a:p>
        </p:txBody>
      </p:sp>
      <p:pic>
        <p:nvPicPr>
          <p:cNvPr id="6" name="Picture 5">
            <a:extLst>
              <a:ext uri="{FF2B5EF4-FFF2-40B4-BE49-F238E27FC236}">
                <a16:creationId xmlns:a16="http://schemas.microsoft.com/office/drawing/2014/main" xmlns="" id="{9DE89718-EE01-4491-ACA1-F98BE3F41CFA}"/>
              </a:ext>
            </a:extLst>
          </p:cNvPr>
          <p:cNvPicPr>
            <a:picLocks noChangeAspect="1"/>
          </p:cNvPicPr>
          <p:nvPr/>
        </p:nvPicPr>
        <p:blipFill>
          <a:blip r:embed="rId2"/>
          <a:stretch>
            <a:fillRect/>
          </a:stretch>
        </p:blipFill>
        <p:spPr>
          <a:xfrm>
            <a:off x="0" y="0"/>
            <a:ext cx="566841" cy="993913"/>
          </a:xfrm>
          <a:prstGeom prst="rect">
            <a:avLst/>
          </a:prstGeom>
        </p:spPr>
      </p:pic>
    </p:spTree>
    <p:extLst>
      <p:ext uri="{BB962C8B-B14F-4D97-AF65-F5344CB8AC3E}">
        <p14:creationId xmlns:p14="http://schemas.microsoft.com/office/powerpoint/2010/main" val="301072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30662DD-8D5F-47AE-AE8D-B488B3F558A4}"/>
              </a:ext>
            </a:extLst>
          </p:cNvPr>
          <p:cNvSpPr>
            <a:spLocks noGrp="1"/>
          </p:cNvSpPr>
          <p:nvPr>
            <p:ph type="body" sz="half" idx="2"/>
          </p:nvPr>
        </p:nvSpPr>
        <p:spPr>
          <a:xfrm rot="16200000">
            <a:off x="-3696562" y="1115097"/>
            <a:ext cx="9229344" cy="533400"/>
          </a:xfrm>
        </p:spPr>
        <p:txBody>
          <a:bodyPr>
            <a:noAutofit/>
          </a:bodyPr>
          <a:lstStyle/>
          <a:p>
            <a:r>
              <a:rPr lang="en-US" sz="4800" b="1" dirty="0"/>
              <a:t>WARNING SIGNS OF</a:t>
            </a:r>
          </a:p>
          <a:p>
            <a:r>
              <a:rPr lang="en-US" sz="4800" b="1" dirty="0"/>
              <a:t>             VIRUS</a:t>
            </a:r>
            <a:endParaRPr lang="en-IN" sz="4800" b="1" dirty="0"/>
          </a:p>
        </p:txBody>
      </p:sp>
      <p:sp>
        <p:nvSpPr>
          <p:cNvPr id="5" name="Rectangle 4">
            <a:extLst>
              <a:ext uri="{FF2B5EF4-FFF2-40B4-BE49-F238E27FC236}">
                <a16:creationId xmlns:a16="http://schemas.microsoft.com/office/drawing/2014/main" xmlns="" id="{43B604BE-620D-4CAC-BC0F-0A7318EEE0A7}"/>
              </a:ext>
            </a:extLst>
          </p:cNvPr>
          <p:cNvSpPr/>
          <p:nvPr/>
        </p:nvSpPr>
        <p:spPr>
          <a:xfrm>
            <a:off x="2321780" y="238540"/>
            <a:ext cx="9430247" cy="63133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lvl="0" indent="-342900">
              <a:buFont typeface="Wingdings" panose="05000000000000000000" pitchFamily="2" charset="2"/>
              <a:buChar char=""/>
              <a:tabLst>
                <a:tab pos="725805" algn="l"/>
                <a:tab pos="726440" algn="l"/>
              </a:tabLst>
            </a:pPr>
            <a:r>
              <a:rPr lang="en-US" sz="1800" spc="25" dirty="0">
                <a:effectLst/>
                <a:latin typeface="Bookman Uralic"/>
                <a:ea typeface="Carlito"/>
                <a:cs typeface="Carlito"/>
              </a:rPr>
              <a:t>The computer’s performance slows down</a:t>
            </a:r>
            <a:r>
              <a:rPr lang="en-US" sz="1800" spc="-25" dirty="0">
                <a:effectLst/>
                <a:latin typeface="Bookman Uralic"/>
                <a:ea typeface="Carlito"/>
                <a:cs typeface="Carlito"/>
              </a:rPr>
              <a:t> </a:t>
            </a:r>
            <a:r>
              <a:rPr lang="en-US" sz="1800" spc="25" dirty="0">
                <a:effectLst/>
                <a:latin typeface="Bookman Uralic"/>
                <a:ea typeface="Carlito"/>
                <a:cs typeface="Carlito"/>
              </a:rPr>
              <a:t>considerably.</a:t>
            </a:r>
            <a:endParaRPr lang="en-IN" sz="1800" spc="25" dirty="0">
              <a:effectLst/>
              <a:latin typeface="Carlito"/>
              <a:ea typeface="Carlito"/>
              <a:cs typeface="Carlito"/>
            </a:endParaRPr>
          </a:p>
          <a:p>
            <a:pPr marL="342900" marR="453390" lvl="0" indent="-342900">
              <a:lnSpc>
                <a:spcPct val="150000"/>
              </a:lnSpc>
              <a:spcBef>
                <a:spcPts val="1205"/>
              </a:spcBef>
              <a:spcAft>
                <a:spcPts val="0"/>
              </a:spcAft>
              <a:buFont typeface="Wingdings" panose="05000000000000000000" pitchFamily="2" charset="2"/>
              <a:buChar char=""/>
              <a:tabLst>
                <a:tab pos="725805" algn="l"/>
                <a:tab pos="726440" algn="l"/>
              </a:tabLst>
            </a:pPr>
            <a:r>
              <a:rPr lang="en-US" sz="1600" spc="25" dirty="0">
                <a:effectLst/>
                <a:latin typeface="Bookman Uralic"/>
                <a:ea typeface="Carlito"/>
                <a:cs typeface="Carlito"/>
              </a:rPr>
              <a:t>Programs don’t function as thy should. They either don’t start, or if they start, they stop or do not give the desired</a:t>
            </a:r>
            <a:r>
              <a:rPr lang="en-US" sz="1600" spc="-35" dirty="0">
                <a:effectLst/>
                <a:latin typeface="Bookman Uralic"/>
                <a:ea typeface="Carlito"/>
                <a:cs typeface="Carlito"/>
              </a:rPr>
              <a:t> </a:t>
            </a:r>
            <a:r>
              <a:rPr lang="en-US" sz="1600" spc="25" dirty="0">
                <a:effectLst/>
                <a:latin typeface="Bookman Uralic"/>
                <a:ea typeface="Carlito"/>
                <a:cs typeface="Carlito"/>
              </a:rPr>
              <a:t>output.</a:t>
            </a:r>
            <a:endParaRPr lang="en-IN" sz="1600" spc="25" dirty="0">
              <a:effectLst/>
              <a:latin typeface="Carlito"/>
              <a:ea typeface="Carlito"/>
              <a:cs typeface="Carlito"/>
            </a:endParaRPr>
          </a:p>
          <a:p>
            <a:pPr marL="342900" lvl="0" indent="-342900">
              <a:spcBef>
                <a:spcPts val="365"/>
              </a:spcBef>
              <a:spcAft>
                <a:spcPts val="0"/>
              </a:spcAft>
              <a:buFont typeface="Wingdings" panose="05000000000000000000" pitchFamily="2" charset="2"/>
              <a:buChar char=""/>
              <a:tabLst>
                <a:tab pos="725805" algn="l"/>
                <a:tab pos="726440" algn="l"/>
              </a:tabLst>
            </a:pPr>
            <a:r>
              <a:rPr lang="en-US" sz="1600" spc="25" dirty="0">
                <a:effectLst/>
                <a:latin typeface="Bookman Uralic"/>
                <a:ea typeface="Carlito"/>
                <a:cs typeface="Carlito"/>
              </a:rPr>
              <a:t>Computer fails to</a:t>
            </a:r>
            <a:r>
              <a:rPr lang="en-US" sz="1600" spc="-20" dirty="0">
                <a:effectLst/>
                <a:latin typeface="Bookman Uralic"/>
                <a:ea typeface="Carlito"/>
                <a:cs typeface="Carlito"/>
              </a:rPr>
              <a:t> </a:t>
            </a:r>
            <a:r>
              <a:rPr lang="en-US" sz="1600" spc="25" dirty="0">
                <a:effectLst/>
                <a:latin typeface="Bookman Uralic"/>
                <a:ea typeface="Carlito"/>
                <a:cs typeface="Carlito"/>
              </a:rPr>
              <a:t>boot.</a:t>
            </a:r>
            <a:endParaRPr lang="en-IN" sz="1600" spc="25" dirty="0">
              <a:effectLst/>
              <a:latin typeface="Carlito"/>
              <a:ea typeface="Carlito"/>
              <a:cs typeface="Carlito"/>
            </a:endParaRPr>
          </a:p>
          <a:p>
            <a:pPr marL="342900" lvl="0" indent="-342900">
              <a:spcBef>
                <a:spcPts val="1265"/>
              </a:spcBef>
              <a:spcAft>
                <a:spcPts val="0"/>
              </a:spcAft>
              <a:buFont typeface="Wingdings" panose="05000000000000000000" pitchFamily="2" charset="2"/>
              <a:buChar char=""/>
              <a:tabLst>
                <a:tab pos="725805" algn="l"/>
                <a:tab pos="726440" algn="l"/>
              </a:tabLst>
            </a:pPr>
            <a:r>
              <a:rPr lang="en-US" sz="1600" spc="25" dirty="0">
                <a:effectLst/>
                <a:latin typeface="Bookman Uralic"/>
                <a:ea typeface="Carlito"/>
                <a:cs typeface="Carlito"/>
              </a:rPr>
              <a:t>Files and folders keep disappearing without anybody deleting</a:t>
            </a:r>
            <a:r>
              <a:rPr lang="en-US" sz="1600" spc="-50" dirty="0">
                <a:effectLst/>
                <a:latin typeface="Bookman Uralic"/>
                <a:ea typeface="Carlito"/>
                <a:cs typeface="Carlito"/>
              </a:rPr>
              <a:t> </a:t>
            </a:r>
            <a:r>
              <a:rPr lang="en-US" sz="1600" spc="25" dirty="0">
                <a:effectLst/>
                <a:latin typeface="Bookman Uralic"/>
                <a:ea typeface="Carlito"/>
                <a:cs typeface="Carlito"/>
              </a:rPr>
              <a:t>them.</a:t>
            </a:r>
            <a:endParaRPr lang="en-IN" sz="1600" spc="25" dirty="0">
              <a:effectLst/>
              <a:latin typeface="Carlito"/>
              <a:ea typeface="Carlito"/>
              <a:cs typeface="Carlito"/>
            </a:endParaRPr>
          </a:p>
          <a:p>
            <a:pPr marL="342900" marR="452755" lvl="0" indent="-342900">
              <a:lnSpc>
                <a:spcPct val="150000"/>
              </a:lnSpc>
              <a:spcBef>
                <a:spcPts val="1265"/>
              </a:spcBef>
              <a:spcAft>
                <a:spcPts val="0"/>
              </a:spcAft>
              <a:buFont typeface="Wingdings" panose="05000000000000000000" pitchFamily="2" charset="2"/>
              <a:buChar char=""/>
              <a:tabLst>
                <a:tab pos="725805" algn="l"/>
                <a:tab pos="726440" algn="l"/>
              </a:tabLst>
            </a:pPr>
            <a:r>
              <a:rPr lang="en-US" sz="1600" spc="25" dirty="0">
                <a:effectLst/>
                <a:latin typeface="Bookman Uralic"/>
                <a:ea typeface="Carlito"/>
                <a:cs typeface="Carlito"/>
              </a:rPr>
              <a:t>The computer crashes or freezes indiscriminately such as program not responding errors.</a:t>
            </a:r>
            <a:endParaRPr lang="en-IN" sz="1600" spc="25" dirty="0">
              <a:effectLst/>
              <a:latin typeface="Carlito"/>
              <a:ea typeface="Carlito"/>
              <a:cs typeface="Carlito"/>
            </a:endParaRPr>
          </a:p>
          <a:p>
            <a:pPr marL="342900" lvl="0" indent="-342900">
              <a:spcBef>
                <a:spcPts val="370"/>
              </a:spcBef>
              <a:spcAft>
                <a:spcPts val="0"/>
              </a:spcAft>
              <a:buFont typeface="Wingdings" panose="05000000000000000000" pitchFamily="2" charset="2"/>
              <a:buChar char=""/>
              <a:tabLst>
                <a:tab pos="725805" algn="l"/>
                <a:tab pos="726440" algn="l"/>
              </a:tabLst>
            </a:pPr>
            <a:r>
              <a:rPr lang="en-US" sz="1600" spc="25" dirty="0">
                <a:effectLst/>
                <a:latin typeface="Bookman Uralic"/>
                <a:ea typeface="Carlito"/>
                <a:cs typeface="Carlito"/>
              </a:rPr>
              <a:t>The computer keeps showing out –of -memory space messages or strange dialog</a:t>
            </a:r>
            <a:r>
              <a:rPr lang="en-US" sz="1600" spc="-90" dirty="0">
                <a:effectLst/>
                <a:latin typeface="Bookman Uralic"/>
                <a:ea typeface="Carlito"/>
                <a:cs typeface="Carlito"/>
              </a:rPr>
              <a:t> </a:t>
            </a:r>
            <a:r>
              <a:rPr lang="en-US" sz="1600" spc="25" dirty="0">
                <a:effectLst/>
                <a:latin typeface="Bookman Uralic"/>
                <a:ea typeface="Carlito"/>
                <a:cs typeface="Carlito"/>
              </a:rPr>
              <a:t>boxes.</a:t>
            </a:r>
            <a:endParaRPr lang="en-IN" sz="1600" spc="25" dirty="0">
              <a:effectLst/>
              <a:latin typeface="Carlito"/>
              <a:ea typeface="Carlito"/>
              <a:cs typeface="Carlito"/>
            </a:endParaRPr>
          </a:p>
          <a:p>
            <a:pPr marL="342900" lvl="0" indent="-342900">
              <a:spcBef>
                <a:spcPts val="1265"/>
              </a:spcBef>
              <a:spcAft>
                <a:spcPts val="0"/>
              </a:spcAft>
              <a:buFont typeface="Wingdings" panose="05000000000000000000" pitchFamily="2" charset="2"/>
              <a:buChar char=""/>
              <a:tabLst>
                <a:tab pos="725805" algn="l"/>
                <a:tab pos="726440" algn="l"/>
              </a:tabLst>
            </a:pPr>
            <a:r>
              <a:rPr lang="en-US" sz="1600" spc="25" dirty="0">
                <a:effectLst/>
                <a:latin typeface="Bookman Uralic"/>
                <a:ea typeface="Carlito"/>
                <a:cs typeface="Carlito"/>
              </a:rPr>
              <a:t>Programs and windows popping up</a:t>
            </a:r>
            <a:r>
              <a:rPr lang="en-US" sz="1600" spc="-30" dirty="0">
                <a:effectLst/>
                <a:latin typeface="Bookman Uralic"/>
                <a:ea typeface="Carlito"/>
                <a:cs typeface="Carlito"/>
              </a:rPr>
              <a:t> </a:t>
            </a:r>
            <a:r>
              <a:rPr lang="en-US" sz="1600" spc="25" dirty="0">
                <a:effectLst/>
                <a:latin typeface="Bookman Uralic"/>
                <a:ea typeface="Carlito"/>
                <a:cs typeface="Carlito"/>
              </a:rPr>
              <a:t>randomly.</a:t>
            </a:r>
            <a:endParaRPr lang="en-IN" sz="1600" spc="25" dirty="0">
              <a:effectLst/>
              <a:latin typeface="Carlito"/>
              <a:ea typeface="Carlito"/>
              <a:cs typeface="Carlito"/>
            </a:endParaRPr>
          </a:p>
          <a:p>
            <a:pPr marL="342900" lvl="0" indent="-342900">
              <a:spcBef>
                <a:spcPts val="1165"/>
              </a:spcBef>
              <a:spcAft>
                <a:spcPts val="0"/>
              </a:spcAft>
              <a:buFont typeface="Wingdings" panose="05000000000000000000" pitchFamily="2" charset="2"/>
              <a:buChar char=""/>
              <a:tabLst>
                <a:tab pos="725805" algn="l"/>
                <a:tab pos="726440" algn="l"/>
              </a:tabLst>
            </a:pPr>
            <a:r>
              <a:rPr lang="en-US" sz="1600" spc="25" dirty="0">
                <a:effectLst/>
                <a:latin typeface="Bookman Uralic"/>
                <a:ea typeface="Carlito"/>
                <a:cs typeface="Carlito"/>
              </a:rPr>
              <a:t>Disk can not be</a:t>
            </a:r>
            <a:r>
              <a:rPr lang="en-US" sz="1600" spc="-20" dirty="0">
                <a:effectLst/>
                <a:latin typeface="Bookman Uralic"/>
                <a:ea typeface="Carlito"/>
                <a:cs typeface="Carlito"/>
              </a:rPr>
              <a:t> </a:t>
            </a:r>
            <a:r>
              <a:rPr lang="en-US" sz="1600" spc="25" dirty="0">
                <a:effectLst/>
                <a:latin typeface="Bookman Uralic"/>
                <a:ea typeface="Carlito"/>
                <a:cs typeface="Carlito"/>
              </a:rPr>
              <a:t>accessed</a:t>
            </a:r>
            <a:endParaRPr lang="en-IN" sz="1600" spc="25" dirty="0">
              <a:effectLst/>
              <a:latin typeface="Carlito"/>
              <a:ea typeface="Carlito"/>
              <a:cs typeface="Carlito"/>
            </a:endParaRPr>
          </a:p>
          <a:p>
            <a:pPr marL="342900" lvl="0" indent="-342900">
              <a:spcBef>
                <a:spcPts val="1265"/>
              </a:spcBef>
              <a:spcAft>
                <a:spcPts val="0"/>
              </a:spcAft>
              <a:buFont typeface="Wingdings" panose="05000000000000000000" pitchFamily="2" charset="2"/>
              <a:buChar char=""/>
              <a:tabLst>
                <a:tab pos="725805" algn="l"/>
                <a:tab pos="726440" algn="l"/>
              </a:tabLst>
            </a:pPr>
            <a:r>
              <a:rPr lang="en-US" sz="1600" spc="25" dirty="0">
                <a:effectLst/>
                <a:latin typeface="Bookman Uralic"/>
                <a:ea typeface="Carlito"/>
                <a:cs typeface="Carlito"/>
              </a:rPr>
              <a:t>New icons and programs get installed</a:t>
            </a:r>
            <a:r>
              <a:rPr lang="en-US" sz="1600" spc="-35" dirty="0">
                <a:effectLst/>
                <a:latin typeface="Bookman Uralic"/>
                <a:ea typeface="Carlito"/>
                <a:cs typeface="Carlito"/>
              </a:rPr>
              <a:t> </a:t>
            </a:r>
            <a:r>
              <a:rPr lang="en-US" sz="1600" spc="25" dirty="0">
                <a:effectLst/>
                <a:latin typeface="Bookman Uralic"/>
                <a:ea typeface="Carlito"/>
                <a:cs typeface="Carlito"/>
              </a:rPr>
              <a:t>automatically.</a:t>
            </a:r>
            <a:endParaRPr lang="en-IN" sz="1600" spc="25" dirty="0">
              <a:effectLst/>
              <a:latin typeface="Carlito"/>
              <a:ea typeface="Carlito"/>
              <a:cs typeface="Carlito"/>
            </a:endParaRPr>
          </a:p>
          <a:p>
            <a:pPr marL="342900" lvl="0" indent="-342900">
              <a:spcBef>
                <a:spcPts val="1270"/>
              </a:spcBef>
              <a:spcAft>
                <a:spcPts val="0"/>
              </a:spcAft>
              <a:buFont typeface="Wingdings" panose="05000000000000000000" pitchFamily="2" charset="2"/>
              <a:buChar char=""/>
              <a:tabLst>
                <a:tab pos="725805" algn="l"/>
                <a:tab pos="726440" algn="l"/>
              </a:tabLst>
            </a:pPr>
            <a:r>
              <a:rPr lang="en-US" sz="1600" spc="25" dirty="0">
                <a:effectLst/>
                <a:latin typeface="Bookman Uralic"/>
                <a:ea typeface="Carlito"/>
                <a:cs typeface="Carlito"/>
              </a:rPr>
              <a:t>Printing doesn't work</a:t>
            </a:r>
            <a:r>
              <a:rPr lang="en-US" sz="1600" spc="-20" dirty="0">
                <a:effectLst/>
                <a:latin typeface="Bookman Uralic"/>
                <a:ea typeface="Carlito"/>
                <a:cs typeface="Carlito"/>
              </a:rPr>
              <a:t> </a:t>
            </a:r>
            <a:r>
              <a:rPr lang="en-US" sz="1600" spc="25" dirty="0">
                <a:effectLst/>
                <a:latin typeface="Bookman Uralic"/>
                <a:ea typeface="Carlito"/>
                <a:cs typeface="Carlito"/>
              </a:rPr>
              <a:t>correctly</a:t>
            </a:r>
            <a:endParaRPr lang="en-IN" sz="1600" spc="25" dirty="0">
              <a:effectLst/>
              <a:latin typeface="Carlito"/>
              <a:ea typeface="Carlito"/>
              <a:cs typeface="Carlito"/>
            </a:endParaRPr>
          </a:p>
          <a:p>
            <a:pPr marL="342900" lvl="0" indent="-342900">
              <a:spcBef>
                <a:spcPts val="1165"/>
              </a:spcBef>
              <a:spcAft>
                <a:spcPts val="0"/>
              </a:spcAft>
              <a:buFont typeface="Wingdings" panose="05000000000000000000" pitchFamily="2" charset="2"/>
              <a:buChar char=""/>
              <a:tabLst>
                <a:tab pos="725805" algn="l"/>
                <a:tab pos="726440" algn="l"/>
              </a:tabLst>
            </a:pPr>
            <a:r>
              <a:rPr lang="en-US" sz="1600" spc="25" dirty="0">
                <a:effectLst/>
                <a:latin typeface="Bookman Uralic"/>
                <a:ea typeface="Carlito"/>
                <a:cs typeface="Carlito"/>
              </a:rPr>
              <a:t>Windows shuts down or restarts</a:t>
            </a:r>
            <a:r>
              <a:rPr lang="en-US" sz="1600" spc="-30" dirty="0">
                <a:effectLst/>
                <a:latin typeface="Bookman Uralic"/>
                <a:ea typeface="Carlito"/>
                <a:cs typeface="Carlito"/>
              </a:rPr>
              <a:t> </a:t>
            </a:r>
            <a:r>
              <a:rPr lang="en-US" sz="1600" spc="25" dirty="0">
                <a:effectLst/>
                <a:latin typeface="Bookman Uralic"/>
                <a:ea typeface="Carlito"/>
                <a:cs typeface="Carlito"/>
              </a:rPr>
              <a:t>unexpectedly.</a:t>
            </a:r>
            <a:endParaRPr lang="en-IN" sz="1600" spc="25" dirty="0">
              <a:effectLst/>
              <a:latin typeface="Carlito"/>
              <a:ea typeface="Carlito"/>
              <a:cs typeface="Carlito"/>
            </a:endParaRPr>
          </a:p>
          <a:p>
            <a:pPr marL="342900" lvl="0" indent="-342900">
              <a:spcBef>
                <a:spcPts val="1265"/>
              </a:spcBef>
              <a:spcAft>
                <a:spcPts val="0"/>
              </a:spcAft>
              <a:buFont typeface="Wingdings" panose="05000000000000000000" pitchFamily="2" charset="2"/>
              <a:buChar char=""/>
              <a:tabLst>
                <a:tab pos="725805" algn="l"/>
                <a:tab pos="726440" algn="l"/>
              </a:tabLst>
            </a:pPr>
            <a:r>
              <a:rPr lang="en-US" sz="1600" spc="25" dirty="0">
                <a:effectLst/>
                <a:latin typeface="Bookman Uralic"/>
                <a:ea typeface="Carlito"/>
                <a:cs typeface="Carlito"/>
              </a:rPr>
              <a:t>A partition in the system disappears</a:t>
            </a:r>
            <a:r>
              <a:rPr lang="en-US" sz="1600" spc="-35" dirty="0">
                <a:effectLst/>
                <a:latin typeface="Bookman Uralic"/>
                <a:ea typeface="Carlito"/>
                <a:cs typeface="Carlito"/>
              </a:rPr>
              <a:t> </a:t>
            </a:r>
            <a:r>
              <a:rPr lang="en-US" sz="1600" spc="25" dirty="0">
                <a:effectLst/>
                <a:latin typeface="Bookman Uralic"/>
                <a:ea typeface="Carlito"/>
                <a:cs typeface="Carlito"/>
              </a:rPr>
              <a:t>automatically.</a:t>
            </a:r>
            <a:endParaRPr lang="en-IN" sz="1600" spc="25" dirty="0">
              <a:effectLst/>
              <a:latin typeface="Carlito"/>
              <a:ea typeface="Carlito"/>
              <a:cs typeface="Carlito"/>
            </a:endParaRPr>
          </a:p>
          <a:p>
            <a:pPr marL="342900" lvl="0" indent="-342900">
              <a:spcBef>
                <a:spcPts val="1165"/>
              </a:spcBef>
              <a:spcAft>
                <a:spcPts val="0"/>
              </a:spcAft>
              <a:buFont typeface="Wingdings" panose="05000000000000000000" pitchFamily="2" charset="2"/>
              <a:buChar char=""/>
              <a:tabLst>
                <a:tab pos="725805" algn="l"/>
                <a:tab pos="726440" algn="l"/>
              </a:tabLst>
            </a:pPr>
            <a:r>
              <a:rPr lang="en-US" sz="1600" spc="25" dirty="0">
                <a:effectLst/>
                <a:latin typeface="Bookman Uralic"/>
                <a:ea typeface="Carlito"/>
                <a:cs typeface="Carlito"/>
              </a:rPr>
              <a:t>File size changes for no apparent</a:t>
            </a:r>
            <a:r>
              <a:rPr lang="en-US" sz="1600" spc="-35" dirty="0">
                <a:effectLst/>
                <a:latin typeface="Bookman Uralic"/>
                <a:ea typeface="Carlito"/>
                <a:cs typeface="Carlito"/>
              </a:rPr>
              <a:t> </a:t>
            </a:r>
            <a:r>
              <a:rPr lang="en-US" sz="1600" spc="25" dirty="0">
                <a:effectLst/>
                <a:latin typeface="Bookman Uralic"/>
                <a:ea typeface="Carlito"/>
                <a:cs typeface="Carlito"/>
              </a:rPr>
              <a:t>reason</a:t>
            </a:r>
            <a:endParaRPr lang="en-IN" sz="1600" spc="25" dirty="0">
              <a:effectLst/>
              <a:latin typeface="Carlito"/>
              <a:ea typeface="Carlito"/>
              <a:cs typeface="Carlito"/>
            </a:endParaRPr>
          </a:p>
          <a:p>
            <a:pPr marL="342900" lvl="0" indent="-342900">
              <a:lnSpc>
                <a:spcPts val="1410"/>
              </a:lnSpc>
              <a:spcBef>
                <a:spcPts val="1265"/>
              </a:spcBef>
              <a:spcAft>
                <a:spcPts val="0"/>
              </a:spcAft>
              <a:buFont typeface="Wingdings" panose="05000000000000000000" pitchFamily="2" charset="2"/>
              <a:buChar char=""/>
              <a:tabLst>
                <a:tab pos="725805" algn="l"/>
                <a:tab pos="726440" algn="l"/>
              </a:tabLst>
            </a:pPr>
            <a:r>
              <a:rPr lang="en-US" sz="1600" spc="25" dirty="0">
                <a:effectLst/>
                <a:latin typeface="Bookman Uralic"/>
                <a:ea typeface="Carlito"/>
                <a:cs typeface="Carlito"/>
              </a:rPr>
              <a:t>An increase in the number of files on the system when nothing has been</a:t>
            </a:r>
            <a:r>
              <a:rPr lang="en-US" sz="1600" spc="-65" dirty="0">
                <a:effectLst/>
                <a:latin typeface="Bookman Uralic"/>
                <a:ea typeface="Carlito"/>
                <a:cs typeface="Carlito"/>
              </a:rPr>
              <a:t> </a:t>
            </a:r>
            <a:r>
              <a:rPr lang="en-US" sz="1600" spc="25" dirty="0">
                <a:effectLst/>
                <a:latin typeface="Bookman Uralic"/>
                <a:ea typeface="Carlito"/>
                <a:cs typeface="Carlito"/>
              </a:rPr>
              <a:t>added.</a:t>
            </a:r>
            <a:endParaRPr lang="en-IN" sz="1600" spc="25" dirty="0">
              <a:effectLst/>
              <a:latin typeface="Carlito"/>
              <a:ea typeface="Carlito"/>
              <a:cs typeface="Carlito"/>
            </a:endParaRPr>
          </a:p>
          <a:p>
            <a:r>
              <a:rPr lang="en-US" sz="1800" dirty="0">
                <a:effectLst/>
                <a:latin typeface="Carlito"/>
                <a:ea typeface="Carlito"/>
                <a:cs typeface="Carlito"/>
              </a:rPr>
              <a:t> </a:t>
            </a:r>
            <a:endParaRPr lang="en-IN" sz="1800" dirty="0">
              <a:effectLst/>
              <a:latin typeface="Carlito"/>
              <a:ea typeface="Carlito"/>
              <a:cs typeface="Carlito"/>
            </a:endParaRPr>
          </a:p>
        </p:txBody>
      </p:sp>
      <p:pic>
        <p:nvPicPr>
          <p:cNvPr id="6" name="Picture 5">
            <a:extLst>
              <a:ext uri="{FF2B5EF4-FFF2-40B4-BE49-F238E27FC236}">
                <a16:creationId xmlns:a16="http://schemas.microsoft.com/office/drawing/2014/main" xmlns="" id="{4C3E9A0F-1B0E-4892-8732-559A7AEF4D99}"/>
              </a:ext>
            </a:extLst>
          </p:cNvPr>
          <p:cNvPicPr>
            <a:picLocks noChangeAspect="1"/>
          </p:cNvPicPr>
          <p:nvPr/>
        </p:nvPicPr>
        <p:blipFill>
          <a:blip r:embed="rId2"/>
          <a:stretch>
            <a:fillRect/>
          </a:stretch>
        </p:blipFill>
        <p:spPr>
          <a:xfrm>
            <a:off x="0" y="-7951"/>
            <a:ext cx="566841" cy="993913"/>
          </a:xfrm>
          <a:prstGeom prst="rect">
            <a:avLst/>
          </a:prstGeom>
        </p:spPr>
      </p:pic>
    </p:spTree>
    <p:extLst>
      <p:ext uri="{BB962C8B-B14F-4D97-AF65-F5344CB8AC3E}">
        <p14:creationId xmlns:p14="http://schemas.microsoft.com/office/powerpoint/2010/main" val="3436681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6499205-F0F7-463E-AC72-339DBD45FAB3}"/>
              </a:ext>
            </a:extLst>
          </p:cNvPr>
          <p:cNvSpPr>
            <a:spLocks noGrp="1"/>
          </p:cNvSpPr>
          <p:nvPr>
            <p:ph type="body" sz="half" idx="2"/>
          </p:nvPr>
        </p:nvSpPr>
        <p:spPr>
          <a:xfrm>
            <a:off x="3555028" y="5599635"/>
            <a:ext cx="9229344" cy="533400"/>
          </a:xfrm>
        </p:spPr>
        <p:txBody>
          <a:bodyPr>
            <a:normAutofit/>
          </a:bodyPr>
          <a:lstStyle/>
          <a:p>
            <a:r>
              <a:rPr lang="en-US" sz="2400" b="1" dirty="0"/>
              <a:t>A GOOD VIRUS PROGRAM SHOULD</a:t>
            </a:r>
            <a:endParaRPr lang="en-IN" sz="2400" b="1" dirty="0"/>
          </a:p>
        </p:txBody>
      </p:sp>
      <p:sp>
        <p:nvSpPr>
          <p:cNvPr id="5" name="Rectangle 4">
            <a:extLst>
              <a:ext uri="{FF2B5EF4-FFF2-40B4-BE49-F238E27FC236}">
                <a16:creationId xmlns:a16="http://schemas.microsoft.com/office/drawing/2014/main" xmlns="" id="{8FF97F15-B663-4666-89E0-3DCB54F714CE}"/>
              </a:ext>
            </a:extLst>
          </p:cNvPr>
          <p:cNvSpPr/>
          <p:nvPr/>
        </p:nvSpPr>
        <p:spPr>
          <a:xfrm>
            <a:off x="1192696" y="818983"/>
            <a:ext cx="9430247" cy="44209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31140" algn="just">
              <a:lnSpc>
                <a:spcPts val="3220"/>
              </a:lnSpc>
              <a:spcBef>
                <a:spcPts val="1525"/>
              </a:spcBef>
              <a:spcAft>
                <a:spcPts val="0"/>
              </a:spcAft>
            </a:pPr>
            <a:r>
              <a:rPr lang="en-US" sz="1800" b="1" dirty="0">
                <a:solidFill>
                  <a:schemeClr val="bg1"/>
                </a:solidFill>
                <a:effectLst/>
                <a:latin typeface="Carlito"/>
                <a:ea typeface="Carlito"/>
                <a:cs typeface="Carlito"/>
              </a:rPr>
              <a:t>Scan for viruses </a:t>
            </a:r>
            <a:r>
              <a:rPr lang="en-US" sz="1800" dirty="0">
                <a:effectLst/>
                <a:latin typeface="Carlito"/>
                <a:ea typeface="Carlito"/>
                <a:cs typeface="Carlito"/>
              </a:rPr>
              <a:t>Should be able to check your drives for viruses, as well as the RAM of your computer, and detect the presence of a virus.</a:t>
            </a:r>
          </a:p>
          <a:p>
            <a:pPr marL="574040" marR="300355" indent="3175" algn="just">
              <a:lnSpc>
                <a:spcPct val="80000"/>
              </a:lnSpc>
              <a:spcBef>
                <a:spcPts val="440"/>
              </a:spcBef>
              <a:spcAft>
                <a:spcPts val="0"/>
              </a:spcAft>
            </a:pPr>
            <a:endParaRPr lang="en-IN" sz="1800" dirty="0">
              <a:effectLst/>
              <a:latin typeface="Carlito"/>
              <a:ea typeface="Carlito"/>
              <a:cs typeface="Carlito"/>
            </a:endParaRPr>
          </a:p>
          <a:p>
            <a:pPr marL="231140" algn="just">
              <a:lnSpc>
                <a:spcPts val="3250"/>
              </a:lnSpc>
              <a:spcBef>
                <a:spcPts val="75"/>
              </a:spcBef>
              <a:spcAft>
                <a:spcPts val="0"/>
              </a:spcAft>
            </a:pPr>
            <a:r>
              <a:rPr lang="en-US" sz="1800" b="1" dirty="0">
                <a:solidFill>
                  <a:schemeClr val="bg1"/>
                </a:solidFill>
                <a:effectLst/>
                <a:latin typeface="Carlito"/>
                <a:ea typeface="Carlito"/>
                <a:cs typeface="Carlito"/>
              </a:rPr>
              <a:t>Clean up the virus </a:t>
            </a:r>
            <a:r>
              <a:rPr lang="en-US" sz="1800" dirty="0">
                <a:effectLst/>
                <a:latin typeface="Carlito"/>
                <a:ea typeface="Carlito"/>
                <a:cs typeface="Carlito"/>
              </a:rPr>
              <a:t>must be able to get rid of the virus it ﬁnds on your computer; otherwise, it is useless.</a:t>
            </a:r>
          </a:p>
          <a:p>
            <a:pPr marL="574040" marR="300355" indent="466725" algn="just">
              <a:lnSpc>
                <a:spcPct val="76000"/>
              </a:lnSpc>
              <a:spcBef>
                <a:spcPts val="545"/>
              </a:spcBef>
              <a:spcAft>
                <a:spcPts val="0"/>
              </a:spcAft>
            </a:pPr>
            <a:endParaRPr lang="en-IN" sz="1800" dirty="0">
              <a:effectLst/>
              <a:latin typeface="Carlito"/>
              <a:ea typeface="Carlito"/>
              <a:cs typeface="Carlito"/>
            </a:endParaRPr>
          </a:p>
          <a:p>
            <a:pPr marL="231140" algn="just">
              <a:spcBef>
                <a:spcPts val="135"/>
              </a:spcBef>
              <a:spcAft>
                <a:spcPts val="0"/>
              </a:spcAft>
            </a:pPr>
            <a:r>
              <a:rPr lang="en-US" sz="1800" b="1" dirty="0">
                <a:solidFill>
                  <a:schemeClr val="bg1"/>
                </a:solidFill>
                <a:effectLst/>
                <a:latin typeface="Carlito"/>
                <a:ea typeface="Carlito"/>
                <a:cs typeface="Carlito"/>
              </a:rPr>
              <a:t>Protect your System from viruses</a:t>
            </a:r>
            <a:r>
              <a:rPr lang="en-IN" b="1" dirty="0">
                <a:solidFill>
                  <a:schemeClr val="bg1"/>
                </a:solidFill>
                <a:latin typeface="Carlito"/>
                <a:ea typeface="Carlito"/>
                <a:cs typeface="Carlito"/>
              </a:rPr>
              <a:t> </a:t>
            </a:r>
            <a:r>
              <a:rPr lang="en-US" sz="1800" dirty="0">
                <a:effectLst/>
                <a:latin typeface="Carlito"/>
                <a:ea typeface="Carlito"/>
                <a:cs typeface="Carlito"/>
              </a:rPr>
              <a:t>Must have the ability to load a piece of the program into memory at boot-up time, to protect you from getting a virus in the ﬁrst place.</a:t>
            </a:r>
            <a:endParaRPr lang="en-IN" sz="1800" dirty="0">
              <a:effectLst/>
              <a:latin typeface="Carlito"/>
              <a:ea typeface="Carlito"/>
              <a:cs typeface="Carlito"/>
            </a:endParaRPr>
          </a:p>
          <a:p>
            <a:pPr marL="231140" algn="just">
              <a:lnSpc>
                <a:spcPts val="3250"/>
              </a:lnSpc>
              <a:spcBef>
                <a:spcPts val="125"/>
              </a:spcBef>
              <a:spcAft>
                <a:spcPts val="0"/>
              </a:spcAft>
            </a:pPr>
            <a:endParaRPr lang="en-US" sz="1800" b="1" dirty="0">
              <a:solidFill>
                <a:srgbClr val="006600"/>
              </a:solidFill>
              <a:effectLst/>
              <a:latin typeface="Carlito"/>
              <a:ea typeface="Carlito"/>
              <a:cs typeface="Carlito"/>
            </a:endParaRPr>
          </a:p>
          <a:p>
            <a:pPr marL="231140" algn="just">
              <a:lnSpc>
                <a:spcPts val="3250"/>
              </a:lnSpc>
              <a:spcBef>
                <a:spcPts val="125"/>
              </a:spcBef>
              <a:spcAft>
                <a:spcPts val="0"/>
              </a:spcAft>
            </a:pPr>
            <a:r>
              <a:rPr lang="en-US" sz="1800" b="1" dirty="0">
                <a:solidFill>
                  <a:schemeClr val="bg1"/>
                </a:solidFill>
                <a:effectLst/>
                <a:latin typeface="Carlito"/>
                <a:ea typeface="Carlito"/>
                <a:cs typeface="Carlito"/>
              </a:rPr>
              <a:t>Provide Automatic updates</a:t>
            </a:r>
            <a:r>
              <a:rPr lang="en-IN" b="1" dirty="0">
                <a:solidFill>
                  <a:schemeClr val="bg1"/>
                </a:solidFill>
                <a:latin typeface="Carlito"/>
                <a:ea typeface="Carlito"/>
                <a:cs typeface="Carlito"/>
              </a:rPr>
              <a:t> </a:t>
            </a:r>
            <a:r>
              <a:rPr lang="en-US" sz="1800" dirty="0">
                <a:effectLst/>
                <a:latin typeface="Carlito"/>
                <a:ea typeface="Carlito"/>
                <a:cs typeface="Carlito"/>
              </a:rPr>
              <a:t>Must regularly and automatically check back with the manufacturer for information on new viruses,</a:t>
            </a:r>
            <a:endParaRPr lang="en-IN" sz="1800" dirty="0">
              <a:effectLst/>
              <a:latin typeface="Carlito"/>
              <a:ea typeface="Carlito"/>
              <a:cs typeface="Carlito"/>
            </a:endParaRPr>
          </a:p>
          <a:p>
            <a:r>
              <a:rPr lang="en-US" sz="1800" dirty="0">
                <a:effectLst/>
                <a:latin typeface="Carlito"/>
                <a:ea typeface="Carlito"/>
                <a:cs typeface="Carlito"/>
              </a:rPr>
              <a:t> </a:t>
            </a:r>
            <a:endParaRPr lang="en-IN" sz="1800" dirty="0">
              <a:effectLst/>
              <a:latin typeface="Carlito"/>
              <a:ea typeface="Carlito"/>
              <a:cs typeface="Carlito"/>
            </a:endParaRPr>
          </a:p>
        </p:txBody>
      </p:sp>
      <p:pic>
        <p:nvPicPr>
          <p:cNvPr id="6" name="Picture 5">
            <a:extLst>
              <a:ext uri="{FF2B5EF4-FFF2-40B4-BE49-F238E27FC236}">
                <a16:creationId xmlns:a16="http://schemas.microsoft.com/office/drawing/2014/main" xmlns="" id="{F24B79C7-0832-4942-87DD-665214471606}"/>
              </a:ext>
            </a:extLst>
          </p:cNvPr>
          <p:cNvPicPr>
            <a:picLocks noChangeAspect="1"/>
          </p:cNvPicPr>
          <p:nvPr/>
        </p:nvPicPr>
        <p:blipFill>
          <a:blip r:embed="rId2"/>
          <a:stretch>
            <a:fillRect/>
          </a:stretch>
        </p:blipFill>
        <p:spPr>
          <a:xfrm>
            <a:off x="0" y="0"/>
            <a:ext cx="566841" cy="993913"/>
          </a:xfrm>
          <a:prstGeom prst="rect">
            <a:avLst/>
          </a:prstGeom>
        </p:spPr>
      </p:pic>
    </p:spTree>
    <p:extLst>
      <p:ext uri="{BB962C8B-B14F-4D97-AF65-F5344CB8AC3E}">
        <p14:creationId xmlns:p14="http://schemas.microsoft.com/office/powerpoint/2010/main" val="238469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D1C4ABF-7C02-40AD-A514-3089FF928439}"/>
              </a:ext>
            </a:extLst>
          </p:cNvPr>
          <p:cNvSpPr>
            <a:spLocks noGrp="1"/>
          </p:cNvSpPr>
          <p:nvPr>
            <p:ph type="title"/>
          </p:nvPr>
        </p:nvSpPr>
        <p:spPr>
          <a:xfrm>
            <a:off x="434540" y="5355056"/>
            <a:ext cx="10780776" cy="910571"/>
          </a:xfrm>
        </p:spPr>
        <p:txBody>
          <a:bodyPr/>
          <a:lstStyle/>
          <a:p>
            <a:r>
              <a:rPr lang="en-US" dirty="0"/>
              <a:t>			           </a:t>
            </a:r>
            <a:r>
              <a:rPr lang="en-US" sz="5400" b="1" dirty="0"/>
              <a:t>OBJECTIVES</a:t>
            </a:r>
            <a:endParaRPr lang="en-IN" sz="5400" b="1" dirty="0"/>
          </a:p>
        </p:txBody>
      </p:sp>
      <p:sp>
        <p:nvSpPr>
          <p:cNvPr id="7" name="Rectangle 6">
            <a:extLst>
              <a:ext uri="{FF2B5EF4-FFF2-40B4-BE49-F238E27FC236}">
                <a16:creationId xmlns:a16="http://schemas.microsoft.com/office/drawing/2014/main" xmlns="" id="{3AA6E627-7458-46A6-8118-BD02EB27C71C}"/>
              </a:ext>
            </a:extLst>
          </p:cNvPr>
          <p:cNvSpPr/>
          <p:nvPr/>
        </p:nvSpPr>
        <p:spPr>
          <a:xfrm>
            <a:off x="1009816" y="1057522"/>
            <a:ext cx="5756744" cy="324413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q"/>
            </a:pPr>
            <a:r>
              <a:rPr lang="en-US" sz="2000" dirty="0" smtClean="0"/>
              <a:t>Basic </a:t>
            </a:r>
            <a:r>
              <a:rPr lang="en-US" sz="2000" dirty="0"/>
              <a:t>Troubleshooting Tips</a:t>
            </a:r>
          </a:p>
          <a:p>
            <a:pPr marL="285750" indent="-285750">
              <a:buFont typeface="Wingdings" panose="05000000000000000000" pitchFamily="2" charset="2"/>
              <a:buChar char="q"/>
            </a:pPr>
            <a:r>
              <a:rPr lang="en-US" sz="2000" dirty="0"/>
              <a:t>Knowledge of operating system and device drivers</a:t>
            </a:r>
          </a:p>
          <a:p>
            <a:pPr marL="285750" indent="-285750">
              <a:buFont typeface="Wingdings" panose="05000000000000000000" pitchFamily="2" charset="2"/>
              <a:buChar char="q"/>
            </a:pPr>
            <a:r>
              <a:rPr lang="en-US" sz="2000" dirty="0"/>
              <a:t>Identify hardware peripherals</a:t>
            </a:r>
          </a:p>
          <a:p>
            <a:pPr marL="285750" indent="-285750">
              <a:buFont typeface="Wingdings" panose="05000000000000000000" pitchFamily="2" charset="2"/>
              <a:buChar char="q"/>
            </a:pPr>
            <a:r>
              <a:rPr lang="en-US" sz="2000" dirty="0"/>
              <a:t>Basic knowledge of safeguarding hardware</a:t>
            </a:r>
          </a:p>
          <a:p>
            <a:pPr marL="285750" indent="-285750">
              <a:buFont typeface="Wingdings" panose="05000000000000000000" pitchFamily="2" charset="2"/>
              <a:buChar char="q"/>
            </a:pPr>
            <a:r>
              <a:rPr lang="en-US" sz="2000" dirty="0"/>
              <a:t>Apply knowledge to repair/maintain the computer</a:t>
            </a:r>
            <a:endParaRPr lang="en-IN" sz="2000" dirty="0"/>
          </a:p>
        </p:txBody>
      </p:sp>
      <p:pic>
        <p:nvPicPr>
          <p:cNvPr id="9" name="Graphic 8" descr="Presentation with checklist">
            <a:extLst>
              <a:ext uri="{FF2B5EF4-FFF2-40B4-BE49-F238E27FC236}">
                <a16:creationId xmlns:a16="http://schemas.microsoft.com/office/drawing/2014/main" xmlns="" id="{B10457C5-BF34-4C8D-8132-C4A81DE07E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710901" y="564543"/>
            <a:ext cx="4333460" cy="4206240"/>
          </a:xfrm>
          <a:prstGeom prst="rect">
            <a:avLst/>
          </a:prstGeom>
        </p:spPr>
      </p:pic>
      <p:pic>
        <p:nvPicPr>
          <p:cNvPr id="10" name="Picture 9">
            <a:extLst>
              <a:ext uri="{FF2B5EF4-FFF2-40B4-BE49-F238E27FC236}">
                <a16:creationId xmlns:a16="http://schemas.microsoft.com/office/drawing/2014/main" xmlns="" id="{B85962FA-36D7-485A-9D9A-13B47696C0AE}"/>
              </a:ext>
            </a:extLst>
          </p:cNvPr>
          <p:cNvPicPr>
            <a:picLocks noChangeAspect="1"/>
          </p:cNvPicPr>
          <p:nvPr/>
        </p:nvPicPr>
        <p:blipFill>
          <a:blip r:embed="rId4"/>
          <a:stretch>
            <a:fillRect/>
          </a:stretch>
        </p:blipFill>
        <p:spPr>
          <a:xfrm>
            <a:off x="1" y="1"/>
            <a:ext cx="521494" cy="914400"/>
          </a:xfrm>
          <a:prstGeom prst="rect">
            <a:avLst/>
          </a:prstGeom>
        </p:spPr>
      </p:pic>
    </p:spTree>
    <p:extLst>
      <p:ext uri="{BB962C8B-B14F-4D97-AF65-F5344CB8AC3E}">
        <p14:creationId xmlns:p14="http://schemas.microsoft.com/office/powerpoint/2010/main" val="942211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30662DD-8D5F-47AE-AE8D-B488B3F558A4}"/>
              </a:ext>
            </a:extLst>
          </p:cNvPr>
          <p:cNvSpPr>
            <a:spLocks noGrp="1"/>
          </p:cNvSpPr>
          <p:nvPr>
            <p:ph type="body" sz="half" idx="2"/>
          </p:nvPr>
        </p:nvSpPr>
        <p:spPr>
          <a:xfrm rot="16200000">
            <a:off x="-3744270" y="1631932"/>
            <a:ext cx="9229344" cy="533400"/>
          </a:xfrm>
        </p:spPr>
        <p:txBody>
          <a:bodyPr>
            <a:noAutofit/>
          </a:bodyPr>
          <a:lstStyle/>
          <a:p>
            <a:r>
              <a:rPr lang="en-US" sz="4800" b="1" dirty="0"/>
              <a:t>BEST PRACTICES/DOS </a:t>
            </a:r>
          </a:p>
          <a:p>
            <a:r>
              <a:rPr lang="en-US" sz="4800" b="1" dirty="0"/>
              <a:t>AND DON’T’S</a:t>
            </a:r>
            <a:endParaRPr lang="en-IN" sz="4800" b="1" dirty="0"/>
          </a:p>
        </p:txBody>
      </p:sp>
      <p:sp>
        <p:nvSpPr>
          <p:cNvPr id="5" name="Rectangle 4">
            <a:extLst>
              <a:ext uri="{FF2B5EF4-FFF2-40B4-BE49-F238E27FC236}">
                <a16:creationId xmlns:a16="http://schemas.microsoft.com/office/drawing/2014/main" xmlns="" id="{43B604BE-620D-4CAC-BC0F-0A7318EEE0A7}"/>
              </a:ext>
            </a:extLst>
          </p:cNvPr>
          <p:cNvSpPr/>
          <p:nvPr/>
        </p:nvSpPr>
        <p:spPr>
          <a:xfrm>
            <a:off x="2321780" y="238540"/>
            <a:ext cx="9430247" cy="63133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marR="452755" lvl="0" indent="-342900">
              <a:lnSpc>
                <a:spcPct val="145000"/>
              </a:lnSpc>
              <a:spcAft>
                <a:spcPts val="0"/>
              </a:spcAft>
              <a:buFont typeface="Wingdings" panose="05000000000000000000" pitchFamily="2" charset="2"/>
              <a:buChar char=""/>
              <a:tabLst>
                <a:tab pos="725805" algn="l"/>
                <a:tab pos="726440" algn="l"/>
                <a:tab pos="1541145" algn="l"/>
                <a:tab pos="2342515" algn="l"/>
                <a:tab pos="2889250" algn="l"/>
                <a:tab pos="3364230" algn="l"/>
                <a:tab pos="4126230" algn="l"/>
                <a:tab pos="4610100" algn="l"/>
                <a:tab pos="5241925" algn="l"/>
                <a:tab pos="6036945" algn="l"/>
                <a:tab pos="6455410" algn="l"/>
                <a:tab pos="7237730" algn="l"/>
                <a:tab pos="8235315" algn="l"/>
              </a:tabLst>
            </a:pPr>
            <a:r>
              <a:rPr lang="en-US" sz="1800" spc="25" dirty="0">
                <a:effectLst/>
                <a:latin typeface="Carlito"/>
                <a:ea typeface="Carlito"/>
                <a:cs typeface="Carlito"/>
              </a:rPr>
              <a:t>Always	ensure	that	the	power	has	been	turned	oﬀ	before	installing	</a:t>
            </a:r>
            <a:r>
              <a:rPr lang="en-US" sz="1800" spc="-50" dirty="0">
                <a:effectLst/>
                <a:latin typeface="Carlito"/>
                <a:ea typeface="Carlito"/>
                <a:cs typeface="Carlito"/>
              </a:rPr>
              <a:t>or </a:t>
            </a:r>
            <a:r>
              <a:rPr lang="en-US" sz="1800" spc="25" dirty="0">
                <a:effectLst/>
                <a:latin typeface="Carlito"/>
                <a:ea typeface="Carlito"/>
                <a:cs typeface="Carlito"/>
              </a:rPr>
              <a:t>troubleshooting any hardware part of the</a:t>
            </a:r>
            <a:r>
              <a:rPr lang="en-US" sz="1800" spc="-10" dirty="0">
                <a:effectLst/>
                <a:latin typeface="Carlito"/>
                <a:ea typeface="Carlito"/>
                <a:cs typeface="Carlito"/>
              </a:rPr>
              <a:t> </a:t>
            </a:r>
            <a:r>
              <a:rPr lang="en-US" sz="1800" spc="25" dirty="0">
                <a:effectLst/>
                <a:latin typeface="Carlito"/>
                <a:ea typeface="Carlito"/>
                <a:cs typeface="Carlito"/>
              </a:rPr>
              <a:t>computer.</a:t>
            </a:r>
            <a:endParaRPr lang="en-IN" sz="1800" spc="25" dirty="0">
              <a:effectLst/>
              <a:latin typeface="Carlito"/>
              <a:ea typeface="Carlito"/>
              <a:cs typeface="Carlito"/>
            </a:endParaRPr>
          </a:p>
          <a:p>
            <a:pPr marL="342900" marR="453390" lvl="0" indent="-342900">
              <a:lnSpc>
                <a:spcPct val="148000"/>
              </a:lnSpc>
              <a:spcBef>
                <a:spcPts val="415"/>
              </a:spcBef>
              <a:spcAft>
                <a:spcPts val="0"/>
              </a:spcAft>
              <a:buFont typeface="Wingdings" panose="05000000000000000000" pitchFamily="2" charset="2"/>
              <a:buChar char=""/>
              <a:tabLst>
                <a:tab pos="725805" algn="l"/>
                <a:tab pos="726440" algn="l"/>
              </a:tabLst>
            </a:pPr>
            <a:r>
              <a:rPr lang="en-US" sz="1800" spc="25" dirty="0">
                <a:effectLst/>
                <a:latin typeface="Carlito"/>
                <a:ea typeface="Carlito"/>
                <a:cs typeface="Carlito"/>
              </a:rPr>
              <a:t>Before opening a computer case, always unplug the power cord from your computer.</a:t>
            </a:r>
            <a:endParaRPr lang="en-IN" sz="1800" spc="25" dirty="0">
              <a:effectLst/>
              <a:latin typeface="Carlito"/>
              <a:ea typeface="Carlito"/>
              <a:cs typeface="Carlito"/>
            </a:endParaRPr>
          </a:p>
          <a:p>
            <a:pPr marL="342900" marR="453390" lvl="0" indent="-342900">
              <a:lnSpc>
                <a:spcPct val="148000"/>
              </a:lnSpc>
              <a:spcBef>
                <a:spcPts val="355"/>
              </a:spcBef>
              <a:spcAft>
                <a:spcPts val="0"/>
              </a:spcAft>
              <a:buFont typeface="Wingdings" panose="05000000000000000000" pitchFamily="2" charset="2"/>
              <a:buChar char=""/>
              <a:tabLst>
                <a:tab pos="725805" algn="l"/>
                <a:tab pos="726440" algn="l"/>
              </a:tabLst>
            </a:pPr>
            <a:r>
              <a:rPr lang="en-US" sz="1800" spc="25" dirty="0">
                <a:effectLst/>
                <a:latin typeface="Carlito"/>
                <a:ea typeface="Carlito"/>
                <a:cs typeface="Carlito"/>
              </a:rPr>
              <a:t>Acer unplugging the power cord from your case, Hold the </a:t>
            </a:r>
            <a:r>
              <a:rPr lang="en-US" sz="1800" b="1" spc="25" dirty="0">
                <a:solidFill>
                  <a:schemeClr val="bg1"/>
                </a:solidFill>
                <a:effectLst/>
                <a:latin typeface="Carlito"/>
                <a:ea typeface="Carlito"/>
                <a:cs typeface="Carlito"/>
              </a:rPr>
              <a:t>power button </a:t>
            </a:r>
            <a:r>
              <a:rPr lang="en-US" sz="1800" spc="25" dirty="0">
                <a:effectLst/>
                <a:latin typeface="Carlito"/>
                <a:ea typeface="Carlito"/>
                <a:cs typeface="Carlito"/>
              </a:rPr>
              <a:t>in for at least 5 seconds. This will drain any residual electricity from the power</a:t>
            </a:r>
            <a:r>
              <a:rPr lang="en-US" sz="1800" spc="-30" dirty="0">
                <a:effectLst/>
                <a:latin typeface="Carlito"/>
                <a:ea typeface="Carlito"/>
                <a:cs typeface="Carlito"/>
              </a:rPr>
              <a:t> </a:t>
            </a:r>
            <a:r>
              <a:rPr lang="en-US" sz="1800" spc="25" dirty="0">
                <a:effectLst/>
                <a:latin typeface="Carlito"/>
                <a:ea typeface="Carlito"/>
                <a:cs typeface="Carlito"/>
              </a:rPr>
              <a:t>supply</a:t>
            </a:r>
            <a:endParaRPr lang="en-IN" sz="1800" spc="25" dirty="0">
              <a:effectLst/>
              <a:latin typeface="Carlito"/>
              <a:ea typeface="Carlito"/>
              <a:cs typeface="Carlito"/>
            </a:endParaRPr>
          </a:p>
          <a:p>
            <a:pPr marL="342900" marR="452755" lvl="0" indent="-342900">
              <a:lnSpc>
                <a:spcPct val="143000"/>
              </a:lnSpc>
              <a:spcBef>
                <a:spcPts val="450"/>
              </a:spcBef>
              <a:spcAft>
                <a:spcPts val="0"/>
              </a:spcAft>
              <a:buFont typeface="Wingdings" panose="05000000000000000000" pitchFamily="2" charset="2"/>
              <a:buChar char=""/>
              <a:tabLst>
                <a:tab pos="725805" algn="l"/>
                <a:tab pos="726440" algn="l"/>
              </a:tabLst>
            </a:pPr>
            <a:r>
              <a:rPr lang="en-US" sz="1800" spc="25" dirty="0">
                <a:effectLst/>
                <a:latin typeface="Carlito"/>
                <a:ea typeface="Carlito"/>
                <a:cs typeface="Carlito"/>
              </a:rPr>
              <a:t>Always ground yourself to the case frame while touching any inside components. This</a:t>
            </a:r>
            <a:r>
              <a:rPr lang="en-US" sz="1800" spc="320" dirty="0">
                <a:effectLst/>
                <a:latin typeface="Carlito"/>
                <a:ea typeface="Carlito"/>
                <a:cs typeface="Carlito"/>
              </a:rPr>
              <a:t> </a:t>
            </a:r>
            <a:r>
              <a:rPr lang="en-US" sz="1800" spc="25" dirty="0">
                <a:effectLst/>
                <a:latin typeface="Carlito"/>
                <a:ea typeface="Carlito"/>
                <a:cs typeface="Carlito"/>
              </a:rPr>
              <a:t>can</a:t>
            </a:r>
            <a:r>
              <a:rPr lang="en-US" sz="1800" spc="325" dirty="0">
                <a:effectLst/>
                <a:latin typeface="Carlito"/>
                <a:ea typeface="Carlito"/>
                <a:cs typeface="Carlito"/>
              </a:rPr>
              <a:t> </a:t>
            </a:r>
            <a:r>
              <a:rPr lang="en-US" sz="1800" spc="25" dirty="0">
                <a:effectLst/>
                <a:latin typeface="Carlito"/>
                <a:ea typeface="Carlito"/>
                <a:cs typeface="Carlito"/>
              </a:rPr>
              <a:t>be</a:t>
            </a:r>
            <a:r>
              <a:rPr lang="en-US" sz="1800" spc="325" dirty="0">
                <a:effectLst/>
                <a:latin typeface="Carlito"/>
                <a:ea typeface="Carlito"/>
                <a:cs typeface="Carlito"/>
              </a:rPr>
              <a:t> </a:t>
            </a:r>
            <a:r>
              <a:rPr lang="en-US" sz="1800" spc="25" dirty="0">
                <a:effectLst/>
                <a:latin typeface="Carlito"/>
                <a:ea typeface="Carlito"/>
                <a:cs typeface="Carlito"/>
              </a:rPr>
              <a:t>done</a:t>
            </a:r>
            <a:r>
              <a:rPr lang="en-US" sz="1800" spc="325" dirty="0">
                <a:effectLst/>
                <a:latin typeface="Carlito"/>
                <a:ea typeface="Carlito"/>
                <a:cs typeface="Carlito"/>
              </a:rPr>
              <a:t> </a:t>
            </a:r>
            <a:r>
              <a:rPr lang="en-US" sz="1800" spc="25" dirty="0">
                <a:effectLst/>
                <a:latin typeface="Carlito"/>
                <a:ea typeface="Carlito"/>
                <a:cs typeface="Carlito"/>
              </a:rPr>
              <a:t>by</a:t>
            </a:r>
            <a:r>
              <a:rPr lang="en-US" sz="1800" spc="325" dirty="0">
                <a:effectLst/>
                <a:latin typeface="Carlito"/>
                <a:ea typeface="Carlito"/>
                <a:cs typeface="Carlito"/>
              </a:rPr>
              <a:t> </a:t>
            </a:r>
            <a:r>
              <a:rPr lang="en-US" sz="1800" spc="25" dirty="0">
                <a:effectLst/>
                <a:latin typeface="Carlito"/>
                <a:ea typeface="Carlito"/>
                <a:cs typeface="Carlito"/>
              </a:rPr>
              <a:t>touching</a:t>
            </a:r>
            <a:r>
              <a:rPr lang="en-US" sz="1800" spc="325" dirty="0">
                <a:effectLst/>
                <a:latin typeface="Carlito"/>
                <a:ea typeface="Carlito"/>
                <a:cs typeface="Carlito"/>
              </a:rPr>
              <a:t> </a:t>
            </a:r>
            <a:r>
              <a:rPr lang="en-US" sz="1800" spc="25" dirty="0">
                <a:effectLst/>
                <a:latin typeface="Carlito"/>
                <a:ea typeface="Carlito"/>
                <a:cs typeface="Carlito"/>
              </a:rPr>
              <a:t>the</a:t>
            </a:r>
            <a:r>
              <a:rPr lang="en-US" sz="1800" spc="325" dirty="0">
                <a:effectLst/>
                <a:latin typeface="Carlito"/>
                <a:ea typeface="Carlito"/>
                <a:cs typeface="Carlito"/>
              </a:rPr>
              <a:t> </a:t>
            </a:r>
            <a:r>
              <a:rPr lang="en-US" sz="1800" spc="25" dirty="0">
                <a:effectLst/>
                <a:latin typeface="Carlito"/>
                <a:ea typeface="Carlito"/>
                <a:cs typeface="Carlito"/>
              </a:rPr>
              <a:t>case</a:t>
            </a:r>
            <a:r>
              <a:rPr lang="en-US" sz="1800" spc="320" dirty="0">
                <a:effectLst/>
                <a:latin typeface="Carlito"/>
                <a:ea typeface="Carlito"/>
                <a:cs typeface="Carlito"/>
              </a:rPr>
              <a:t> </a:t>
            </a:r>
            <a:r>
              <a:rPr lang="en-US" sz="1800" spc="25" dirty="0">
                <a:effectLst/>
                <a:latin typeface="Carlito"/>
                <a:ea typeface="Carlito"/>
                <a:cs typeface="Carlito"/>
              </a:rPr>
              <a:t>frame</a:t>
            </a:r>
            <a:r>
              <a:rPr lang="en-US" sz="1800" spc="325" dirty="0">
                <a:effectLst/>
                <a:latin typeface="Carlito"/>
                <a:ea typeface="Carlito"/>
                <a:cs typeface="Carlito"/>
              </a:rPr>
              <a:t> </a:t>
            </a:r>
            <a:r>
              <a:rPr lang="en-US" sz="1800" spc="25" dirty="0">
                <a:effectLst/>
                <a:latin typeface="Carlito"/>
                <a:ea typeface="Carlito"/>
                <a:cs typeface="Carlito"/>
              </a:rPr>
              <a:t>with</a:t>
            </a:r>
            <a:r>
              <a:rPr lang="en-US" sz="1800" spc="325" dirty="0">
                <a:effectLst/>
                <a:latin typeface="Carlito"/>
                <a:ea typeface="Carlito"/>
                <a:cs typeface="Carlito"/>
              </a:rPr>
              <a:t> </a:t>
            </a:r>
            <a:r>
              <a:rPr lang="en-US" sz="1800" spc="25" dirty="0">
                <a:effectLst/>
                <a:latin typeface="Carlito"/>
                <a:ea typeface="Carlito"/>
                <a:cs typeface="Carlito"/>
              </a:rPr>
              <a:t>your</a:t>
            </a:r>
            <a:r>
              <a:rPr lang="en-US" sz="1800" spc="325" dirty="0">
                <a:effectLst/>
                <a:latin typeface="Carlito"/>
                <a:ea typeface="Carlito"/>
                <a:cs typeface="Carlito"/>
              </a:rPr>
              <a:t> </a:t>
            </a:r>
            <a:r>
              <a:rPr lang="en-US" sz="1800" spc="25" dirty="0">
                <a:effectLst/>
                <a:latin typeface="Carlito"/>
                <a:ea typeface="Carlito"/>
                <a:cs typeface="Carlito"/>
              </a:rPr>
              <a:t>bare</a:t>
            </a:r>
            <a:r>
              <a:rPr lang="en-US" sz="1800" spc="325" dirty="0">
                <a:effectLst/>
                <a:latin typeface="Carlito"/>
                <a:ea typeface="Carlito"/>
                <a:cs typeface="Carlito"/>
              </a:rPr>
              <a:t> </a:t>
            </a:r>
            <a:r>
              <a:rPr lang="en-US" sz="1800" spc="25" dirty="0">
                <a:effectLst/>
                <a:latin typeface="Carlito"/>
                <a:ea typeface="Carlito"/>
                <a:cs typeface="Carlito"/>
              </a:rPr>
              <a:t>hand,</a:t>
            </a:r>
            <a:r>
              <a:rPr lang="en-US" sz="1800" spc="325" dirty="0">
                <a:effectLst/>
                <a:latin typeface="Carlito"/>
                <a:ea typeface="Carlito"/>
                <a:cs typeface="Carlito"/>
              </a:rPr>
              <a:t> </a:t>
            </a:r>
            <a:r>
              <a:rPr lang="en-US" sz="1800" spc="25" dirty="0">
                <a:effectLst/>
                <a:latin typeface="Carlito"/>
                <a:ea typeface="Carlito"/>
                <a:cs typeface="Carlito"/>
              </a:rPr>
              <a:t>or</a:t>
            </a:r>
            <a:r>
              <a:rPr lang="en-US" sz="1800" spc="325" dirty="0">
                <a:effectLst/>
                <a:latin typeface="Carlito"/>
                <a:ea typeface="Carlito"/>
                <a:cs typeface="Carlito"/>
              </a:rPr>
              <a:t> </a:t>
            </a:r>
            <a:r>
              <a:rPr lang="en-US" sz="1800" spc="25" dirty="0">
                <a:effectLst/>
                <a:latin typeface="Carlito"/>
                <a:ea typeface="Carlito"/>
                <a:cs typeface="Carlito"/>
              </a:rPr>
              <a:t>using</a:t>
            </a:r>
            <a:r>
              <a:rPr lang="en-US" sz="1800" spc="320" dirty="0">
                <a:effectLst/>
                <a:latin typeface="Carlito"/>
                <a:ea typeface="Carlito"/>
                <a:cs typeface="Carlito"/>
              </a:rPr>
              <a:t> </a:t>
            </a:r>
            <a:r>
              <a:rPr lang="en-US" sz="1800" spc="25" dirty="0">
                <a:effectLst/>
                <a:latin typeface="Carlito"/>
                <a:ea typeface="Carlito"/>
                <a:cs typeface="Carlito"/>
              </a:rPr>
              <a:t>a</a:t>
            </a:r>
            <a:endParaRPr lang="en-IN" sz="1800" spc="25" dirty="0">
              <a:effectLst/>
              <a:latin typeface="Carlito"/>
              <a:ea typeface="Carlito"/>
              <a:cs typeface="Carlito"/>
            </a:endParaRPr>
          </a:p>
          <a:p>
            <a:pPr marL="726440">
              <a:spcBef>
                <a:spcPts val="140"/>
              </a:spcBef>
              <a:spcAft>
                <a:spcPts val="0"/>
              </a:spcAft>
            </a:pPr>
            <a:r>
              <a:rPr lang="en-US" sz="1800" dirty="0">
                <a:effectLst/>
                <a:latin typeface="Carlito"/>
                <a:ea typeface="Carlito"/>
                <a:cs typeface="Carlito"/>
              </a:rPr>
              <a:t>clamp-on grounding device made speciﬁcally for this purpose</a:t>
            </a:r>
            <a:endParaRPr lang="en-IN" sz="1800" dirty="0">
              <a:effectLst/>
              <a:latin typeface="Carlito"/>
              <a:ea typeface="Carlito"/>
              <a:cs typeface="Carlito"/>
            </a:endParaRPr>
          </a:p>
          <a:p>
            <a:pPr marL="342900" lvl="0" indent="-342900">
              <a:spcBef>
                <a:spcPts val="535"/>
              </a:spcBef>
              <a:spcAft>
                <a:spcPts val="0"/>
              </a:spcAft>
              <a:buFont typeface="Wingdings" panose="05000000000000000000" pitchFamily="2" charset="2"/>
              <a:buChar char=""/>
              <a:tabLst>
                <a:tab pos="725805" algn="l"/>
                <a:tab pos="726440" algn="l"/>
              </a:tabLst>
            </a:pPr>
            <a:r>
              <a:rPr lang="en-US" sz="1800" spc="25" dirty="0">
                <a:effectLst/>
                <a:latin typeface="Carlito"/>
                <a:ea typeface="Carlito"/>
                <a:cs typeface="Carlito"/>
              </a:rPr>
              <a:t>Keep all liquids</a:t>
            </a:r>
            <a:r>
              <a:rPr lang="en-US" sz="1800" spc="-5" dirty="0">
                <a:effectLst/>
                <a:latin typeface="Carlito"/>
                <a:ea typeface="Carlito"/>
                <a:cs typeface="Carlito"/>
              </a:rPr>
              <a:t> </a:t>
            </a:r>
            <a:r>
              <a:rPr lang="en-US" sz="1800" spc="25" dirty="0">
                <a:effectLst/>
                <a:latin typeface="Carlito"/>
                <a:ea typeface="Carlito"/>
                <a:cs typeface="Carlito"/>
              </a:rPr>
              <a:t>away.</a:t>
            </a:r>
            <a:endParaRPr lang="en-IN" sz="1800" spc="25" dirty="0">
              <a:effectLst/>
              <a:latin typeface="Carlito"/>
              <a:ea typeface="Carlito"/>
              <a:cs typeface="Carlito"/>
            </a:endParaRPr>
          </a:p>
          <a:p>
            <a:pPr marL="342900" lvl="0" indent="-342900">
              <a:spcBef>
                <a:spcPts val="405"/>
              </a:spcBef>
              <a:spcAft>
                <a:spcPts val="0"/>
              </a:spcAft>
              <a:buFont typeface="Wingdings" panose="05000000000000000000" pitchFamily="2" charset="2"/>
              <a:buChar char=""/>
              <a:tabLst>
                <a:tab pos="725805" algn="l"/>
                <a:tab pos="726440" algn="l"/>
              </a:tabLst>
            </a:pPr>
            <a:r>
              <a:rPr lang="en-US" sz="1800" spc="25" dirty="0">
                <a:effectLst/>
                <a:latin typeface="Carlito"/>
                <a:ea typeface="Carlito"/>
                <a:cs typeface="Carlito"/>
              </a:rPr>
              <a:t>Avoid installing components when the computer is in</a:t>
            </a:r>
            <a:r>
              <a:rPr lang="en-US" sz="1800" spc="-15" dirty="0">
                <a:effectLst/>
                <a:latin typeface="Carlito"/>
                <a:ea typeface="Carlito"/>
                <a:cs typeface="Carlito"/>
              </a:rPr>
              <a:t> </a:t>
            </a:r>
            <a:r>
              <a:rPr lang="en-US" sz="1800" spc="25" dirty="0">
                <a:effectLst/>
                <a:latin typeface="Carlito"/>
                <a:ea typeface="Carlito"/>
                <a:cs typeface="Carlito"/>
              </a:rPr>
              <a:t>operation.</a:t>
            </a:r>
            <a:endParaRPr lang="en-IN" sz="1800" spc="25" dirty="0">
              <a:effectLst/>
              <a:latin typeface="Carlito"/>
              <a:ea typeface="Carlito"/>
              <a:cs typeface="Carlito"/>
            </a:endParaRPr>
          </a:p>
          <a:p>
            <a:pPr marL="342900" marR="452755" lvl="0" indent="-342900">
              <a:lnSpc>
                <a:spcPct val="148000"/>
              </a:lnSpc>
              <a:spcBef>
                <a:spcPts val="1300"/>
              </a:spcBef>
              <a:spcAft>
                <a:spcPts val="0"/>
              </a:spcAft>
              <a:buFont typeface="Wingdings" panose="05000000000000000000" pitchFamily="2" charset="2"/>
              <a:buChar char=""/>
              <a:tabLst>
                <a:tab pos="725805" algn="l"/>
                <a:tab pos="726440" algn="l"/>
              </a:tabLst>
            </a:pPr>
            <a:r>
              <a:rPr lang="en-US" sz="1800" spc="25" dirty="0">
                <a:effectLst/>
                <a:latin typeface="Carlito"/>
                <a:ea typeface="Carlito"/>
                <a:cs typeface="Carlito"/>
              </a:rPr>
              <a:t>When installing any, peripheral or device, always read the installation instructions that come with the device. Never apply force to try and connect any</a:t>
            </a:r>
            <a:r>
              <a:rPr lang="en-US" sz="1800" spc="-35" dirty="0">
                <a:effectLst/>
                <a:latin typeface="Carlito"/>
                <a:ea typeface="Carlito"/>
                <a:cs typeface="Carlito"/>
              </a:rPr>
              <a:t> </a:t>
            </a:r>
            <a:r>
              <a:rPr lang="en-US" sz="1800" spc="25" dirty="0">
                <a:effectLst/>
                <a:latin typeface="Carlito"/>
                <a:ea typeface="Carlito"/>
                <a:cs typeface="Carlito"/>
              </a:rPr>
              <a:t>plug/device.</a:t>
            </a:r>
            <a:endParaRPr lang="en-IN" sz="1800" spc="25" dirty="0">
              <a:effectLst/>
              <a:latin typeface="Carlito"/>
              <a:ea typeface="Carlito"/>
              <a:cs typeface="Carlito"/>
            </a:endParaRPr>
          </a:p>
          <a:p>
            <a:pPr lvl="0">
              <a:tabLst>
                <a:tab pos="725805" algn="l"/>
                <a:tab pos="726440" algn="l"/>
              </a:tabLst>
            </a:pPr>
            <a:endParaRPr lang="en-IN" sz="1800" dirty="0">
              <a:effectLst/>
              <a:latin typeface="Carlito"/>
              <a:ea typeface="Carlito"/>
              <a:cs typeface="Carlito"/>
            </a:endParaRPr>
          </a:p>
        </p:txBody>
      </p:sp>
      <p:pic>
        <p:nvPicPr>
          <p:cNvPr id="6" name="Picture 5">
            <a:extLst>
              <a:ext uri="{FF2B5EF4-FFF2-40B4-BE49-F238E27FC236}">
                <a16:creationId xmlns:a16="http://schemas.microsoft.com/office/drawing/2014/main" xmlns="" id="{A22A37BE-4A5E-4270-9E16-7A61772B9D3B}"/>
              </a:ext>
            </a:extLst>
          </p:cNvPr>
          <p:cNvPicPr>
            <a:picLocks noChangeAspect="1"/>
          </p:cNvPicPr>
          <p:nvPr/>
        </p:nvPicPr>
        <p:blipFill>
          <a:blip r:embed="rId2"/>
          <a:stretch>
            <a:fillRect/>
          </a:stretch>
        </p:blipFill>
        <p:spPr>
          <a:xfrm>
            <a:off x="0" y="0"/>
            <a:ext cx="566841" cy="993913"/>
          </a:xfrm>
          <a:prstGeom prst="rect">
            <a:avLst/>
          </a:prstGeom>
        </p:spPr>
      </p:pic>
    </p:spTree>
    <p:extLst>
      <p:ext uri="{BB962C8B-B14F-4D97-AF65-F5344CB8AC3E}">
        <p14:creationId xmlns:p14="http://schemas.microsoft.com/office/powerpoint/2010/main" val="3512018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30662DD-8D5F-47AE-AE8D-B488B3F558A4}"/>
              </a:ext>
            </a:extLst>
          </p:cNvPr>
          <p:cNvSpPr>
            <a:spLocks noGrp="1"/>
          </p:cNvSpPr>
          <p:nvPr>
            <p:ph type="body" sz="half" idx="2"/>
          </p:nvPr>
        </p:nvSpPr>
        <p:spPr>
          <a:xfrm rot="16200000">
            <a:off x="-3744270" y="1631932"/>
            <a:ext cx="9229344" cy="533400"/>
          </a:xfrm>
        </p:spPr>
        <p:txBody>
          <a:bodyPr>
            <a:noAutofit/>
          </a:bodyPr>
          <a:lstStyle/>
          <a:p>
            <a:r>
              <a:rPr lang="en-US" sz="4800" b="1" dirty="0"/>
              <a:t>BEST PRACTICES/DOS </a:t>
            </a:r>
          </a:p>
          <a:p>
            <a:r>
              <a:rPr lang="en-US" sz="4800" b="1" dirty="0"/>
              <a:t>AND DON’T’S</a:t>
            </a:r>
            <a:endParaRPr lang="en-IN" sz="4800" b="1" dirty="0"/>
          </a:p>
        </p:txBody>
      </p:sp>
      <p:sp>
        <p:nvSpPr>
          <p:cNvPr id="5" name="Rectangle 4">
            <a:extLst>
              <a:ext uri="{FF2B5EF4-FFF2-40B4-BE49-F238E27FC236}">
                <a16:creationId xmlns:a16="http://schemas.microsoft.com/office/drawing/2014/main" xmlns="" id="{43B604BE-620D-4CAC-BC0F-0A7318EEE0A7}"/>
              </a:ext>
            </a:extLst>
          </p:cNvPr>
          <p:cNvSpPr/>
          <p:nvPr/>
        </p:nvSpPr>
        <p:spPr>
          <a:xfrm>
            <a:off x="2345634" y="683813"/>
            <a:ext cx="9430247" cy="57805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lvl="0" indent="-342900">
              <a:spcBef>
                <a:spcPts val="5"/>
              </a:spcBef>
              <a:spcAft>
                <a:spcPts val="0"/>
              </a:spcAft>
              <a:buFont typeface="Wingdings" panose="05000000000000000000" pitchFamily="2" charset="2"/>
              <a:buChar char=""/>
              <a:tabLst>
                <a:tab pos="725805" algn="l"/>
                <a:tab pos="726440" algn="l"/>
              </a:tabLst>
            </a:pPr>
            <a:r>
              <a:rPr lang="en-US" sz="1800" spc="25" dirty="0">
                <a:effectLst/>
                <a:latin typeface="Carlito"/>
                <a:ea typeface="Carlito"/>
                <a:cs typeface="Carlito"/>
              </a:rPr>
              <a:t>When ﬁtting/handling processor on motherboard always wear</a:t>
            </a:r>
            <a:r>
              <a:rPr lang="en-US" sz="1800" spc="-25" dirty="0">
                <a:effectLst/>
                <a:latin typeface="Carlito"/>
                <a:ea typeface="Carlito"/>
                <a:cs typeface="Carlito"/>
              </a:rPr>
              <a:t> </a:t>
            </a:r>
            <a:r>
              <a:rPr lang="en-US" sz="1800" spc="25" dirty="0">
                <a:effectLst/>
                <a:latin typeface="Carlito"/>
                <a:ea typeface="Carlito"/>
                <a:cs typeface="Carlito"/>
              </a:rPr>
              <a:t>gloves</a:t>
            </a:r>
            <a:endParaRPr lang="en-IN" sz="1800" spc="25" dirty="0">
              <a:effectLst/>
              <a:latin typeface="Carlito"/>
              <a:ea typeface="Carlito"/>
              <a:cs typeface="Carlito"/>
            </a:endParaRPr>
          </a:p>
          <a:p>
            <a:pPr marL="342900" marR="452755" lvl="0" indent="-342900">
              <a:lnSpc>
                <a:spcPct val="128000"/>
              </a:lnSpc>
              <a:spcBef>
                <a:spcPts val="830"/>
              </a:spcBef>
              <a:spcAft>
                <a:spcPts val="0"/>
              </a:spcAft>
              <a:buFont typeface="Wingdings" panose="05000000000000000000" pitchFamily="2" charset="2"/>
              <a:buChar char=""/>
              <a:tabLst>
                <a:tab pos="725805" algn="l"/>
                <a:tab pos="726440" algn="l"/>
              </a:tabLst>
            </a:pPr>
            <a:r>
              <a:rPr lang="en-US" sz="1800" spc="25" dirty="0">
                <a:effectLst/>
                <a:latin typeface="Carlito"/>
                <a:ea typeface="Carlito"/>
                <a:cs typeface="Carlito"/>
              </a:rPr>
              <a:t>Always choose to shut down you computer by clicking shutdown. Avoid switching of the power directly from the main</a:t>
            </a:r>
            <a:r>
              <a:rPr lang="en-US" sz="1800" spc="-5" dirty="0">
                <a:effectLst/>
                <a:latin typeface="Carlito"/>
                <a:ea typeface="Carlito"/>
                <a:cs typeface="Carlito"/>
              </a:rPr>
              <a:t> </a:t>
            </a:r>
            <a:r>
              <a:rPr lang="en-US" sz="1800" spc="25" dirty="0">
                <a:effectLst/>
                <a:latin typeface="Carlito"/>
                <a:ea typeface="Carlito"/>
                <a:cs typeface="Carlito"/>
              </a:rPr>
              <a:t>switch.</a:t>
            </a:r>
            <a:endParaRPr lang="en-IN" sz="1800" spc="25" dirty="0">
              <a:effectLst/>
              <a:latin typeface="Carlito"/>
              <a:ea typeface="Carlito"/>
              <a:cs typeface="Carlito"/>
            </a:endParaRPr>
          </a:p>
          <a:p>
            <a:pPr marL="342900" marR="452755" lvl="0" indent="-342900">
              <a:lnSpc>
                <a:spcPct val="128000"/>
              </a:lnSpc>
              <a:spcBef>
                <a:spcPts val="360"/>
              </a:spcBef>
              <a:spcAft>
                <a:spcPts val="0"/>
              </a:spcAft>
              <a:buFont typeface="Wingdings" panose="05000000000000000000" pitchFamily="2" charset="2"/>
              <a:buChar char=""/>
              <a:tabLst>
                <a:tab pos="725805" algn="l"/>
                <a:tab pos="726440" algn="l"/>
              </a:tabLst>
            </a:pPr>
            <a:r>
              <a:rPr lang="en-US" sz="1800" spc="25" dirty="0">
                <a:effectLst/>
                <a:latin typeface="Carlito"/>
                <a:ea typeface="Carlito"/>
                <a:cs typeface="Carlito"/>
              </a:rPr>
              <a:t>If electrical power is lost, switch oﬀ all computer devices from the mains to avoid</a:t>
            </a:r>
            <a:r>
              <a:rPr lang="en-US" sz="1800" spc="220" dirty="0">
                <a:effectLst/>
                <a:latin typeface="Carlito"/>
                <a:ea typeface="Carlito"/>
                <a:cs typeface="Carlito"/>
              </a:rPr>
              <a:t> </a:t>
            </a:r>
            <a:r>
              <a:rPr lang="en-US" sz="1800" spc="25" dirty="0">
                <a:effectLst/>
                <a:latin typeface="Carlito"/>
                <a:ea typeface="Carlito"/>
                <a:cs typeface="Carlito"/>
              </a:rPr>
              <a:t>any problems due to power</a:t>
            </a:r>
            <a:r>
              <a:rPr lang="en-US" sz="1800" spc="-5" dirty="0">
                <a:effectLst/>
                <a:latin typeface="Carlito"/>
                <a:ea typeface="Carlito"/>
                <a:cs typeface="Carlito"/>
              </a:rPr>
              <a:t> </a:t>
            </a:r>
            <a:r>
              <a:rPr lang="en-US" sz="1800" spc="25" dirty="0">
                <a:effectLst/>
                <a:latin typeface="Carlito"/>
                <a:ea typeface="Carlito"/>
                <a:cs typeface="Carlito"/>
              </a:rPr>
              <a:t>surge.</a:t>
            </a:r>
            <a:endParaRPr lang="en-IN" sz="1800" spc="25" dirty="0">
              <a:effectLst/>
              <a:latin typeface="Carlito"/>
              <a:ea typeface="Carlito"/>
              <a:cs typeface="Carlito"/>
            </a:endParaRPr>
          </a:p>
          <a:p>
            <a:pPr marL="342900" lvl="0" indent="-342900">
              <a:spcBef>
                <a:spcPts val="360"/>
              </a:spcBef>
              <a:spcAft>
                <a:spcPts val="0"/>
              </a:spcAft>
              <a:buFont typeface="Wingdings" panose="05000000000000000000" pitchFamily="2" charset="2"/>
              <a:buChar char=""/>
              <a:tabLst>
                <a:tab pos="725805" algn="l"/>
                <a:tab pos="726440" algn="l"/>
              </a:tabLst>
            </a:pPr>
            <a:r>
              <a:rPr lang="en-US" sz="1800" spc="25" dirty="0">
                <a:effectLst/>
                <a:latin typeface="Carlito"/>
                <a:ea typeface="Carlito"/>
                <a:cs typeface="Carlito"/>
              </a:rPr>
              <a:t>Always “eject “USB devices from the operating system before disconnecting</a:t>
            </a:r>
            <a:r>
              <a:rPr lang="en-US" sz="1800" spc="-20" dirty="0">
                <a:effectLst/>
                <a:latin typeface="Carlito"/>
                <a:ea typeface="Carlito"/>
                <a:cs typeface="Carlito"/>
              </a:rPr>
              <a:t> </a:t>
            </a:r>
            <a:r>
              <a:rPr lang="en-US" sz="1800" spc="25" dirty="0">
                <a:effectLst/>
                <a:latin typeface="Carlito"/>
                <a:ea typeface="Carlito"/>
                <a:cs typeface="Carlito"/>
              </a:rPr>
              <a:t>them.</a:t>
            </a:r>
            <a:endParaRPr lang="en-IN" sz="1800" spc="25" dirty="0">
              <a:effectLst/>
              <a:latin typeface="Carlito"/>
              <a:ea typeface="Carlito"/>
              <a:cs typeface="Carlito"/>
            </a:endParaRPr>
          </a:p>
          <a:p>
            <a:pPr marL="342900" lvl="0" indent="-342900">
              <a:spcBef>
                <a:spcPts val="945"/>
              </a:spcBef>
              <a:spcAft>
                <a:spcPts val="0"/>
              </a:spcAft>
              <a:buFont typeface="Wingdings" panose="05000000000000000000" pitchFamily="2" charset="2"/>
              <a:buChar char=""/>
              <a:tabLst>
                <a:tab pos="725805" algn="l"/>
                <a:tab pos="726440" algn="l"/>
              </a:tabLst>
            </a:pPr>
            <a:r>
              <a:rPr lang="en-US" sz="1800" spc="25" dirty="0">
                <a:effectLst/>
                <a:latin typeface="Carlito"/>
                <a:ea typeface="Carlito"/>
                <a:cs typeface="Carlito"/>
              </a:rPr>
              <a:t>Upgrade the anti-virus</a:t>
            </a:r>
            <a:r>
              <a:rPr lang="en-US" sz="1800" spc="-5" dirty="0">
                <a:effectLst/>
                <a:latin typeface="Carlito"/>
                <a:ea typeface="Carlito"/>
                <a:cs typeface="Carlito"/>
              </a:rPr>
              <a:t> </a:t>
            </a:r>
            <a:r>
              <a:rPr lang="en-US" sz="1800" spc="25" dirty="0">
                <a:effectLst/>
                <a:latin typeface="Carlito"/>
                <a:ea typeface="Carlito"/>
                <a:cs typeface="Carlito"/>
              </a:rPr>
              <a:t>regularly.</a:t>
            </a:r>
            <a:endParaRPr lang="en-IN" sz="1800" spc="25" dirty="0">
              <a:effectLst/>
              <a:latin typeface="Carlito"/>
              <a:ea typeface="Carlito"/>
              <a:cs typeface="Carlito"/>
            </a:endParaRPr>
          </a:p>
          <a:p>
            <a:pPr marL="342900" marR="453390" lvl="0" indent="-342900" algn="just">
              <a:lnSpc>
                <a:spcPct val="125000"/>
              </a:lnSpc>
              <a:spcBef>
                <a:spcPts val="950"/>
              </a:spcBef>
              <a:spcAft>
                <a:spcPts val="0"/>
              </a:spcAft>
              <a:buFont typeface="Wingdings" panose="05000000000000000000" pitchFamily="2" charset="2"/>
              <a:buChar char=""/>
              <a:tabLst>
                <a:tab pos="726440" algn="l"/>
              </a:tabLst>
            </a:pPr>
            <a:r>
              <a:rPr lang="en-US" sz="1800" spc="25" dirty="0">
                <a:effectLst/>
                <a:latin typeface="Carlito"/>
                <a:ea typeface="Carlito"/>
                <a:cs typeface="Carlito"/>
              </a:rPr>
              <a:t>Always use UPS(uninterruptible Power supply)-This will keep your computer from crashing during power outages, and will protect your computer from low and high voltage occurrences.</a:t>
            </a:r>
            <a:endParaRPr lang="en-IN" sz="1800" spc="25" dirty="0">
              <a:effectLst/>
              <a:latin typeface="Carlito"/>
              <a:ea typeface="Carlito"/>
              <a:cs typeface="Carlito"/>
            </a:endParaRPr>
          </a:p>
          <a:p>
            <a:pPr marL="342900" lvl="0" indent="-342900" algn="just">
              <a:spcBef>
                <a:spcPts val="735"/>
              </a:spcBef>
              <a:buFont typeface="Arial" panose="020B0604020202020204" pitchFamily="34" charset="0"/>
              <a:buChar char="•"/>
              <a:tabLst>
                <a:tab pos="726440" algn="l"/>
              </a:tabLst>
            </a:pPr>
            <a:r>
              <a:rPr lang="en-US" sz="1800" dirty="0">
                <a:effectLst/>
                <a:latin typeface="Carlito"/>
                <a:ea typeface="Carlito"/>
                <a:cs typeface="Carlito"/>
              </a:rPr>
              <a:t>Uninstall software by</a:t>
            </a:r>
            <a:endParaRPr lang="en-IN" sz="1800" dirty="0">
              <a:effectLst/>
              <a:latin typeface="Carlito"/>
              <a:ea typeface="Carlito"/>
              <a:cs typeface="Carlito"/>
            </a:endParaRPr>
          </a:p>
          <a:p>
            <a:pPr marL="342900" lvl="0" indent="-342900">
              <a:spcBef>
                <a:spcPts val="1350"/>
              </a:spcBef>
              <a:spcAft>
                <a:spcPts val="0"/>
              </a:spcAft>
              <a:buSzPts val="1600"/>
              <a:buFont typeface="Arial" panose="020B0604020202020204" pitchFamily="34" charset="0"/>
              <a:buChar char="–"/>
              <a:tabLst>
                <a:tab pos="1125855" algn="l"/>
                <a:tab pos="1126490" algn="l"/>
              </a:tabLst>
            </a:pPr>
            <a:r>
              <a:rPr lang="en-US" sz="1800" spc="-5" dirty="0">
                <a:effectLst/>
                <a:latin typeface="Carlito"/>
                <a:ea typeface="Arial" panose="020B0604020202020204" pitchFamily="34" charset="0"/>
                <a:cs typeface="Carlito"/>
              </a:rPr>
              <a:t>“Add / Remove Program” function in Control</a:t>
            </a:r>
            <a:r>
              <a:rPr lang="en-US" sz="1800" spc="-10" dirty="0">
                <a:effectLst/>
                <a:latin typeface="Carlito"/>
                <a:ea typeface="Arial" panose="020B0604020202020204" pitchFamily="34" charset="0"/>
                <a:cs typeface="Carlito"/>
              </a:rPr>
              <a:t> </a:t>
            </a:r>
            <a:r>
              <a:rPr lang="en-US" sz="1800" spc="-5" dirty="0">
                <a:effectLst/>
                <a:latin typeface="Carlito"/>
                <a:ea typeface="Arial" panose="020B0604020202020204" pitchFamily="34" charset="0"/>
                <a:cs typeface="Carlito"/>
              </a:rPr>
              <a:t>Panel</a:t>
            </a:r>
            <a:endParaRPr lang="en-IN" sz="1800" spc="-5" dirty="0">
              <a:effectLst/>
              <a:latin typeface="Carlito"/>
              <a:ea typeface="Arial" panose="020B0604020202020204" pitchFamily="34" charset="0"/>
              <a:cs typeface="Carlito"/>
            </a:endParaRPr>
          </a:p>
          <a:p>
            <a:pPr marL="342900" lvl="0" indent="-342900">
              <a:spcBef>
                <a:spcPts val="1345"/>
              </a:spcBef>
              <a:spcAft>
                <a:spcPts val="0"/>
              </a:spcAft>
              <a:buSzPts val="1600"/>
              <a:buFont typeface="Arial" panose="020B0604020202020204" pitchFamily="34" charset="0"/>
              <a:buChar char="–"/>
              <a:tabLst>
                <a:tab pos="1125855" algn="l"/>
                <a:tab pos="1126490" algn="l"/>
              </a:tabLst>
            </a:pPr>
            <a:r>
              <a:rPr lang="en-US" sz="1800" spc="-5" dirty="0">
                <a:effectLst/>
                <a:latin typeface="Carlito"/>
                <a:ea typeface="Arial" panose="020B0604020202020204" pitchFamily="34" charset="0"/>
                <a:cs typeface="Carlito"/>
              </a:rPr>
              <a:t>uninstall function of applications</a:t>
            </a:r>
            <a:endParaRPr lang="en-IN" sz="1800" spc="-5" dirty="0">
              <a:effectLst/>
              <a:latin typeface="Carlito"/>
              <a:ea typeface="Arial" panose="020B0604020202020204" pitchFamily="34" charset="0"/>
              <a:cs typeface="Carlito"/>
            </a:endParaRPr>
          </a:p>
        </p:txBody>
      </p:sp>
      <p:pic>
        <p:nvPicPr>
          <p:cNvPr id="85" name="Picture 84">
            <a:extLst>
              <a:ext uri="{FF2B5EF4-FFF2-40B4-BE49-F238E27FC236}">
                <a16:creationId xmlns:a16="http://schemas.microsoft.com/office/drawing/2014/main" xmlns="" id="{F8748A28-9EA7-4FF6-BFF3-B71AF2DCEB38}"/>
              </a:ext>
            </a:extLst>
          </p:cNvPr>
          <p:cNvPicPr>
            <a:picLocks noChangeAspect="1"/>
          </p:cNvPicPr>
          <p:nvPr/>
        </p:nvPicPr>
        <p:blipFill>
          <a:blip r:embed="rId2"/>
          <a:stretch>
            <a:fillRect/>
          </a:stretch>
        </p:blipFill>
        <p:spPr>
          <a:xfrm>
            <a:off x="0" y="0"/>
            <a:ext cx="566841" cy="993913"/>
          </a:xfrm>
          <a:prstGeom prst="rect">
            <a:avLst/>
          </a:prstGeom>
        </p:spPr>
      </p:pic>
    </p:spTree>
    <p:extLst>
      <p:ext uri="{BB962C8B-B14F-4D97-AF65-F5344CB8AC3E}">
        <p14:creationId xmlns:p14="http://schemas.microsoft.com/office/powerpoint/2010/main" val="2318062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E5791-CC46-4369-AF56-ED7546C41F75}"/>
              </a:ext>
            </a:extLst>
          </p:cNvPr>
          <p:cNvSpPr>
            <a:spLocks noGrp="1"/>
          </p:cNvSpPr>
          <p:nvPr>
            <p:ph type="title"/>
          </p:nvPr>
        </p:nvSpPr>
        <p:spPr>
          <a:xfrm>
            <a:off x="2978956" y="5585643"/>
            <a:ext cx="10780776" cy="613283"/>
          </a:xfrm>
        </p:spPr>
        <p:txBody>
          <a:bodyPr>
            <a:noAutofit/>
          </a:bodyPr>
          <a:lstStyle/>
          <a:p>
            <a:r>
              <a:rPr lang="en-US" sz="4000" dirty="0"/>
              <a:t>BOOKS YOU CAN REFER </a:t>
            </a:r>
            <a:endParaRPr lang="en-IN" sz="4000" dirty="0"/>
          </a:p>
        </p:txBody>
      </p:sp>
      <p:pic>
        <p:nvPicPr>
          <p:cNvPr id="6" name="Graphic 5" descr="Books">
            <a:extLst>
              <a:ext uri="{FF2B5EF4-FFF2-40B4-BE49-F238E27FC236}">
                <a16:creationId xmlns:a16="http://schemas.microsoft.com/office/drawing/2014/main" xmlns="" id="{F6762F00-8888-4BBF-BF12-6098916DB4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895724" y="1486893"/>
            <a:ext cx="2970474" cy="2970474"/>
          </a:xfrm>
          <a:prstGeom prst="rect">
            <a:avLst/>
          </a:prstGeom>
        </p:spPr>
      </p:pic>
      <p:sp>
        <p:nvSpPr>
          <p:cNvPr id="7" name="TextBox 6">
            <a:extLst>
              <a:ext uri="{FF2B5EF4-FFF2-40B4-BE49-F238E27FC236}">
                <a16:creationId xmlns:a16="http://schemas.microsoft.com/office/drawing/2014/main" xmlns="" id="{1AC291C1-3575-4ED5-96C6-232FD7C22E39}"/>
              </a:ext>
            </a:extLst>
          </p:cNvPr>
          <p:cNvSpPr txBox="1"/>
          <p:nvPr/>
        </p:nvSpPr>
        <p:spPr>
          <a:xfrm>
            <a:off x="5098496" y="1347789"/>
            <a:ext cx="6056671" cy="3970318"/>
          </a:xfrm>
          <a:prstGeom prst="rect">
            <a:avLst/>
          </a:prstGeom>
          <a:noFill/>
        </p:spPr>
        <p:txBody>
          <a:bodyPr wrap="square" rtlCol="0">
            <a:spAutoFit/>
          </a:bodyPr>
          <a:lstStyle/>
          <a:p>
            <a:r>
              <a:rPr lang="en-US" dirty="0"/>
              <a:t>Build Your Own PC Do-It-Yourself For Dummies - Mark L. Chambers</a:t>
            </a:r>
          </a:p>
          <a:p>
            <a:endParaRPr lang="en-US" dirty="0"/>
          </a:p>
          <a:p>
            <a:r>
              <a:rPr lang="en-US" dirty="0"/>
              <a:t>Windows 10 Made Easy: Take Control of Your PC</a:t>
            </a:r>
          </a:p>
          <a:p>
            <a:r>
              <a:rPr lang="en-US" dirty="0"/>
              <a:t>Book by - James Bernstein</a:t>
            </a:r>
          </a:p>
          <a:p>
            <a:endParaRPr lang="en-US" dirty="0"/>
          </a:p>
          <a:p>
            <a:r>
              <a:rPr lang="en-US" dirty="0"/>
              <a:t>Laptops For Dummies</a:t>
            </a:r>
          </a:p>
          <a:p>
            <a:r>
              <a:rPr lang="en-US" dirty="0"/>
              <a:t>Book by - Dan Gookin</a:t>
            </a:r>
          </a:p>
          <a:p>
            <a:endParaRPr lang="en-US" dirty="0"/>
          </a:p>
          <a:p>
            <a:r>
              <a:rPr lang="en-US" dirty="0"/>
              <a:t>Troubleshooting And Maintaining Your PC All-in-One Desk Reference for Dummies</a:t>
            </a:r>
          </a:p>
          <a:p>
            <a:r>
              <a:rPr lang="en-US" dirty="0"/>
              <a:t>Book by - Dan Gookin</a:t>
            </a:r>
          </a:p>
          <a:p>
            <a:endParaRPr lang="en-US" dirty="0"/>
          </a:p>
          <a:p>
            <a:endParaRPr lang="en-IN" dirty="0"/>
          </a:p>
        </p:txBody>
      </p:sp>
      <p:pic>
        <p:nvPicPr>
          <p:cNvPr id="8" name="Graphic 7" descr="Grinning face with solid fill">
            <a:extLst>
              <a:ext uri="{FF2B5EF4-FFF2-40B4-BE49-F238E27FC236}">
                <a16:creationId xmlns:a16="http://schemas.microsoft.com/office/drawing/2014/main" xmlns="" id="{ECE42300-CE9C-42AF-94DA-C5E75556822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851487" y="5546057"/>
            <a:ext cx="592798" cy="592798"/>
          </a:xfrm>
          <a:prstGeom prst="rect">
            <a:avLst/>
          </a:prstGeom>
        </p:spPr>
      </p:pic>
      <p:pic>
        <p:nvPicPr>
          <p:cNvPr id="9" name="Picture 8">
            <a:extLst>
              <a:ext uri="{FF2B5EF4-FFF2-40B4-BE49-F238E27FC236}">
                <a16:creationId xmlns:a16="http://schemas.microsoft.com/office/drawing/2014/main" xmlns="" id="{17E291D7-A555-4EF5-829C-A5000B93C945}"/>
              </a:ext>
            </a:extLst>
          </p:cNvPr>
          <p:cNvPicPr>
            <a:picLocks noChangeAspect="1"/>
          </p:cNvPicPr>
          <p:nvPr/>
        </p:nvPicPr>
        <p:blipFill>
          <a:blip r:embed="rId6"/>
          <a:stretch>
            <a:fillRect/>
          </a:stretch>
        </p:blipFill>
        <p:spPr>
          <a:xfrm>
            <a:off x="0" y="0"/>
            <a:ext cx="566841" cy="993913"/>
          </a:xfrm>
          <a:prstGeom prst="rect">
            <a:avLst/>
          </a:prstGeom>
        </p:spPr>
      </p:pic>
    </p:spTree>
    <p:extLst>
      <p:ext uri="{BB962C8B-B14F-4D97-AF65-F5344CB8AC3E}">
        <p14:creationId xmlns:p14="http://schemas.microsoft.com/office/powerpoint/2010/main" val="3441216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EE1EAC-22ED-4E95-AF7E-0976E99EBBC3}"/>
              </a:ext>
            </a:extLst>
          </p:cNvPr>
          <p:cNvSpPr>
            <a:spLocks noGrp="1"/>
          </p:cNvSpPr>
          <p:nvPr>
            <p:ph type="title"/>
          </p:nvPr>
        </p:nvSpPr>
        <p:spPr>
          <a:xfrm>
            <a:off x="3090275" y="1796994"/>
            <a:ext cx="10780776" cy="3209237"/>
          </a:xfrm>
        </p:spPr>
        <p:txBody>
          <a:bodyPr>
            <a:noAutofit/>
          </a:bodyPr>
          <a:lstStyle/>
          <a:p>
            <a:r>
              <a:rPr lang="en-US" sz="10000" dirty="0">
                <a:latin typeface="Algerian" panose="04020705040A02060702" pitchFamily="82" charset="0"/>
              </a:rPr>
              <a:t>THANKS !</a:t>
            </a:r>
            <a:br>
              <a:rPr lang="en-US" sz="10000" dirty="0">
                <a:latin typeface="Algerian" panose="04020705040A02060702" pitchFamily="82" charset="0"/>
              </a:rPr>
            </a:br>
            <a:endParaRPr lang="en-IN" sz="10000" dirty="0">
              <a:latin typeface="Algerian" panose="04020705040A02060702" pitchFamily="82" charset="0"/>
            </a:endParaRPr>
          </a:p>
        </p:txBody>
      </p:sp>
      <p:pic>
        <p:nvPicPr>
          <p:cNvPr id="5" name="Picture 4">
            <a:extLst>
              <a:ext uri="{FF2B5EF4-FFF2-40B4-BE49-F238E27FC236}">
                <a16:creationId xmlns:a16="http://schemas.microsoft.com/office/drawing/2014/main" xmlns="" id="{5A6BEF25-E4EE-4375-BFB4-33D38A9A80CB}"/>
              </a:ext>
            </a:extLst>
          </p:cNvPr>
          <p:cNvPicPr>
            <a:picLocks noChangeAspect="1"/>
          </p:cNvPicPr>
          <p:nvPr/>
        </p:nvPicPr>
        <p:blipFill>
          <a:blip r:embed="rId2"/>
          <a:stretch>
            <a:fillRect/>
          </a:stretch>
        </p:blipFill>
        <p:spPr>
          <a:xfrm>
            <a:off x="0" y="-39757"/>
            <a:ext cx="566841" cy="993913"/>
          </a:xfrm>
          <a:prstGeom prst="rect">
            <a:avLst/>
          </a:prstGeom>
        </p:spPr>
      </p:pic>
      <p:sp>
        <p:nvSpPr>
          <p:cNvPr id="4" name="Title 1">
            <a:extLst>
              <a:ext uri="{FF2B5EF4-FFF2-40B4-BE49-F238E27FC236}">
                <a16:creationId xmlns:a16="http://schemas.microsoft.com/office/drawing/2014/main" xmlns="" id="{74790E0C-59C5-457F-B7F0-5110DE5FC0F2}"/>
              </a:ext>
            </a:extLst>
          </p:cNvPr>
          <p:cNvSpPr txBox="1">
            <a:spLocks/>
          </p:cNvSpPr>
          <p:nvPr/>
        </p:nvSpPr>
        <p:spPr>
          <a:xfrm>
            <a:off x="1802162" y="4901831"/>
            <a:ext cx="10780776" cy="61328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3200" b="0" kern="1200" spc="-120" baseline="0">
                <a:solidFill>
                  <a:schemeClr val="tx1"/>
                </a:solidFill>
                <a:latin typeface="+mj-lt"/>
                <a:ea typeface="+mj-ea"/>
                <a:cs typeface="+mj-cs"/>
              </a:defRPr>
            </a:lvl1pPr>
          </a:lstStyle>
          <a:p>
            <a:r>
              <a:rPr lang="en-US" sz="4000" dirty="0">
                <a:latin typeface="Algerian" panose="04020705040A02060702" pitchFamily="82" charset="0"/>
              </a:rPr>
              <a:t>Prepared By : Samiksha Sharma</a:t>
            </a:r>
            <a:br>
              <a:rPr lang="en-US" sz="4000" dirty="0">
                <a:latin typeface="Algerian" panose="04020705040A02060702" pitchFamily="82" charset="0"/>
              </a:rPr>
            </a:br>
            <a:r>
              <a:rPr lang="en-US" sz="4000" dirty="0">
                <a:latin typeface="Algerian" panose="04020705040A02060702" pitchFamily="82" charset="0"/>
              </a:rPr>
              <a:t>                              Assistant Professor(CSE) </a:t>
            </a:r>
            <a:endParaRPr lang="en-IN" sz="4000" dirty="0">
              <a:latin typeface="Algerian" panose="04020705040A02060702" pitchFamily="82" charset="0"/>
            </a:endParaRPr>
          </a:p>
        </p:txBody>
      </p:sp>
    </p:spTree>
    <p:extLst>
      <p:ext uri="{BB962C8B-B14F-4D97-AF65-F5344CB8AC3E}">
        <p14:creationId xmlns:p14="http://schemas.microsoft.com/office/powerpoint/2010/main" val="49271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D1C4ABF-7C02-40AD-A514-3089FF928439}"/>
              </a:ext>
            </a:extLst>
          </p:cNvPr>
          <p:cNvSpPr>
            <a:spLocks noGrp="1"/>
          </p:cNvSpPr>
          <p:nvPr>
            <p:ph type="title"/>
          </p:nvPr>
        </p:nvSpPr>
        <p:spPr>
          <a:xfrm>
            <a:off x="-734300" y="711495"/>
            <a:ext cx="10780776" cy="910571"/>
          </a:xfrm>
        </p:spPr>
        <p:txBody>
          <a:bodyPr/>
          <a:lstStyle/>
          <a:p>
            <a:r>
              <a:rPr lang="en-US" dirty="0"/>
              <a:t>			           </a:t>
            </a:r>
            <a:r>
              <a:rPr lang="en-US" sz="5400" b="1" dirty="0"/>
              <a:t>WHAT IS COMPUTER?</a:t>
            </a:r>
            <a:endParaRPr lang="en-IN" sz="5400" b="1" dirty="0"/>
          </a:p>
        </p:txBody>
      </p:sp>
      <p:sp>
        <p:nvSpPr>
          <p:cNvPr id="7" name="Rectangle 6">
            <a:extLst>
              <a:ext uri="{FF2B5EF4-FFF2-40B4-BE49-F238E27FC236}">
                <a16:creationId xmlns:a16="http://schemas.microsoft.com/office/drawing/2014/main" xmlns="" id="{3AA6E627-7458-46A6-8118-BD02EB27C71C}"/>
              </a:ext>
            </a:extLst>
          </p:cNvPr>
          <p:cNvSpPr/>
          <p:nvPr/>
        </p:nvSpPr>
        <p:spPr>
          <a:xfrm>
            <a:off x="1971924" y="2234317"/>
            <a:ext cx="6019138" cy="28624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342900" indent="-342900">
              <a:buFont typeface="Wingdings" panose="05000000000000000000" pitchFamily="2" charset="2"/>
              <a:buChar char="q"/>
            </a:pPr>
            <a:r>
              <a:rPr lang="en-US" sz="2000" dirty="0"/>
              <a:t>An electronic device, operating under the control of instructions stored in its own memory, that can:</a:t>
            </a:r>
          </a:p>
          <a:p>
            <a:endParaRPr lang="en-US" sz="2000" dirty="0"/>
          </a:p>
          <a:p>
            <a:r>
              <a:rPr lang="en-US" sz="2000" dirty="0"/>
              <a:t>– Accept data (input)</a:t>
            </a:r>
          </a:p>
          <a:p>
            <a:r>
              <a:rPr lang="en-US" sz="2000" dirty="0"/>
              <a:t>– Process the data according to speciﬁed rules (process)</a:t>
            </a:r>
          </a:p>
          <a:p>
            <a:r>
              <a:rPr lang="en-US" sz="2000" dirty="0"/>
              <a:t>– Produce results (output)</a:t>
            </a:r>
          </a:p>
          <a:p>
            <a:r>
              <a:rPr lang="en-US" sz="2000" dirty="0"/>
              <a:t>– Store	the	results (storage) for future use.</a:t>
            </a:r>
          </a:p>
        </p:txBody>
      </p:sp>
      <p:pic>
        <p:nvPicPr>
          <p:cNvPr id="3" name="Graphic 2" descr="Monitor">
            <a:extLst>
              <a:ext uri="{FF2B5EF4-FFF2-40B4-BE49-F238E27FC236}">
                <a16:creationId xmlns:a16="http://schemas.microsoft.com/office/drawing/2014/main" xmlns="" id="{1A299C69-287B-4B9A-97EE-7882F220DB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944677" y="2003729"/>
            <a:ext cx="3028123" cy="3331596"/>
          </a:xfrm>
          <a:prstGeom prst="rect">
            <a:avLst/>
          </a:prstGeom>
        </p:spPr>
      </p:pic>
      <p:pic>
        <p:nvPicPr>
          <p:cNvPr id="6" name="Picture 5">
            <a:extLst>
              <a:ext uri="{FF2B5EF4-FFF2-40B4-BE49-F238E27FC236}">
                <a16:creationId xmlns:a16="http://schemas.microsoft.com/office/drawing/2014/main" xmlns="" id="{88CBF42D-B90D-4056-BC71-3D86C600289F}"/>
              </a:ext>
            </a:extLst>
          </p:cNvPr>
          <p:cNvPicPr>
            <a:picLocks noChangeAspect="1"/>
          </p:cNvPicPr>
          <p:nvPr/>
        </p:nvPicPr>
        <p:blipFill>
          <a:blip r:embed="rId4"/>
          <a:stretch>
            <a:fillRect/>
          </a:stretch>
        </p:blipFill>
        <p:spPr>
          <a:xfrm>
            <a:off x="0" y="0"/>
            <a:ext cx="530563" cy="930303"/>
          </a:xfrm>
          <a:prstGeom prst="rect">
            <a:avLst/>
          </a:prstGeom>
        </p:spPr>
      </p:pic>
    </p:spTree>
    <p:extLst>
      <p:ext uri="{BB962C8B-B14F-4D97-AF65-F5344CB8AC3E}">
        <p14:creationId xmlns:p14="http://schemas.microsoft.com/office/powerpoint/2010/main" val="36499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EE5FEC-D09D-4532-B7F4-C5DF48538E5C}"/>
              </a:ext>
            </a:extLst>
          </p:cNvPr>
          <p:cNvSpPr>
            <a:spLocks noGrp="1"/>
          </p:cNvSpPr>
          <p:nvPr>
            <p:ph type="title"/>
          </p:nvPr>
        </p:nvSpPr>
        <p:spPr>
          <a:xfrm>
            <a:off x="2899444" y="5840086"/>
            <a:ext cx="10780776" cy="613283"/>
          </a:xfrm>
        </p:spPr>
        <p:txBody>
          <a:bodyPr/>
          <a:lstStyle/>
          <a:p>
            <a:r>
              <a:rPr lang="en-US" dirty="0"/>
              <a:t>HARDWARE &amp; SOFTWARE PROBLEMS</a:t>
            </a:r>
            <a:endParaRPr lang="en-IN" dirty="0"/>
          </a:p>
        </p:txBody>
      </p:sp>
      <p:sp>
        <p:nvSpPr>
          <p:cNvPr id="5" name="Rectangle 4">
            <a:extLst>
              <a:ext uri="{FF2B5EF4-FFF2-40B4-BE49-F238E27FC236}">
                <a16:creationId xmlns:a16="http://schemas.microsoft.com/office/drawing/2014/main" xmlns="" id="{2CA0D31F-3DAE-4ABE-B82E-6FBA9F130C1F}"/>
              </a:ext>
            </a:extLst>
          </p:cNvPr>
          <p:cNvSpPr/>
          <p:nvPr/>
        </p:nvSpPr>
        <p:spPr>
          <a:xfrm>
            <a:off x="397566" y="349857"/>
            <a:ext cx="11322657" cy="54466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marR="452755" lvl="0" indent="-342900" algn="just">
              <a:lnSpc>
                <a:spcPct val="97000"/>
              </a:lnSpc>
              <a:spcBef>
                <a:spcPts val="560"/>
              </a:spcBef>
              <a:spcAft>
                <a:spcPts val="0"/>
              </a:spcAft>
              <a:buFont typeface="Wingdings" panose="05000000000000000000" pitchFamily="2" charset="2"/>
              <a:buChar char=""/>
              <a:tabLst>
                <a:tab pos="746760" algn="l"/>
              </a:tabLst>
            </a:pPr>
            <a:r>
              <a:rPr lang="en-US" sz="1800" spc="25" dirty="0">
                <a:effectLst/>
                <a:latin typeface="Carlito"/>
                <a:ea typeface="Carlito"/>
                <a:cs typeface="Carlito"/>
              </a:rPr>
              <a:t>Were there any loud noises or smoke when the problem ﬁrst appeared? Then it </a:t>
            </a:r>
            <a:r>
              <a:rPr lang="en-US" sz="1800" spc="-30" dirty="0">
                <a:effectLst/>
                <a:latin typeface="Carlito"/>
                <a:ea typeface="Carlito"/>
                <a:cs typeface="Carlito"/>
              </a:rPr>
              <a:t>is </a:t>
            </a:r>
            <a:r>
              <a:rPr lang="en-US" sz="1800" spc="25" dirty="0">
                <a:effectLst/>
                <a:latin typeface="Carlito"/>
                <a:ea typeface="Carlito"/>
                <a:cs typeface="Carlito"/>
              </a:rPr>
              <a:t>probably a </a:t>
            </a:r>
            <a:r>
              <a:rPr lang="en-US" sz="1800" b="1" spc="25" dirty="0">
                <a:effectLst/>
                <a:latin typeface="Carlito"/>
                <a:ea typeface="Carlito"/>
                <a:cs typeface="Carlito"/>
              </a:rPr>
              <a:t>hardware </a:t>
            </a:r>
            <a:r>
              <a:rPr lang="en-US" sz="1800" spc="25" dirty="0">
                <a:effectLst/>
                <a:latin typeface="Carlito"/>
                <a:ea typeface="Carlito"/>
                <a:cs typeface="Carlito"/>
              </a:rPr>
              <a:t>problem, with the most likely culprit being the </a:t>
            </a:r>
            <a:r>
              <a:rPr lang="en-US" sz="1800" b="1" spc="25" dirty="0">
                <a:solidFill>
                  <a:schemeClr val="bg1"/>
                </a:solidFill>
                <a:effectLst/>
                <a:latin typeface="Carlito"/>
                <a:ea typeface="Carlito"/>
                <a:cs typeface="Carlito"/>
              </a:rPr>
              <a:t>SMPS(Switched Mode Power Supply</a:t>
            </a:r>
            <a:r>
              <a:rPr lang="en-US" sz="1800" b="1" spc="-10" dirty="0">
                <a:solidFill>
                  <a:schemeClr val="bg1"/>
                </a:solidFill>
                <a:effectLst/>
                <a:latin typeface="Carlito"/>
                <a:ea typeface="Carlito"/>
                <a:cs typeface="Carlito"/>
              </a:rPr>
              <a:t> </a:t>
            </a:r>
            <a:r>
              <a:rPr lang="en-US" sz="1800" b="1" spc="25" dirty="0">
                <a:solidFill>
                  <a:schemeClr val="bg1"/>
                </a:solidFill>
                <a:effectLst/>
                <a:latin typeface="Carlito"/>
                <a:ea typeface="Carlito"/>
                <a:cs typeface="Carlito"/>
              </a:rPr>
              <a:t>)</a:t>
            </a:r>
            <a:r>
              <a:rPr lang="en-US" sz="1800" spc="25" dirty="0">
                <a:effectLst/>
                <a:latin typeface="Carlito"/>
                <a:ea typeface="Carlito"/>
                <a:cs typeface="Carlito"/>
              </a:rPr>
              <a:t>unit.</a:t>
            </a:r>
          </a:p>
          <a:p>
            <a:pPr marR="452755" lvl="0" algn="just">
              <a:lnSpc>
                <a:spcPct val="97000"/>
              </a:lnSpc>
              <a:spcBef>
                <a:spcPts val="560"/>
              </a:spcBef>
              <a:spcAft>
                <a:spcPts val="0"/>
              </a:spcAft>
              <a:tabLst>
                <a:tab pos="746760" algn="l"/>
              </a:tabLst>
            </a:pPr>
            <a:endParaRPr lang="en-US" sz="1800" spc="25" dirty="0">
              <a:effectLst/>
              <a:latin typeface="Carlito"/>
              <a:ea typeface="Carlito"/>
              <a:cs typeface="Carlito"/>
            </a:endParaRPr>
          </a:p>
          <a:p>
            <a:pPr marL="342900" marR="452755" lvl="0" indent="-342900" algn="just">
              <a:lnSpc>
                <a:spcPct val="97000"/>
              </a:lnSpc>
              <a:spcBef>
                <a:spcPts val="355"/>
              </a:spcBef>
              <a:buFont typeface="Wingdings" panose="05000000000000000000" pitchFamily="2" charset="2"/>
              <a:buChar char=""/>
              <a:tabLst>
                <a:tab pos="726440" algn="l"/>
              </a:tabLst>
            </a:pPr>
            <a:r>
              <a:rPr lang="en-US" sz="1800" spc="25" dirty="0">
                <a:effectLst/>
                <a:latin typeface="Carlito"/>
                <a:ea typeface="Carlito"/>
                <a:cs typeface="Carlito"/>
              </a:rPr>
              <a:t>Is the computer entirely dead? Or the screen blank? Or the screen showing a poor/incomplete picture? These faults are probably also due to </a:t>
            </a:r>
            <a:r>
              <a:rPr lang="en-US" sz="1800" b="1" spc="25" dirty="0">
                <a:effectLst/>
                <a:latin typeface="Carlito"/>
                <a:ea typeface="Carlito"/>
                <a:cs typeface="Carlito"/>
              </a:rPr>
              <a:t>hardware</a:t>
            </a:r>
            <a:r>
              <a:rPr lang="en-US" sz="1800" b="1" spc="-45" dirty="0">
                <a:effectLst/>
                <a:latin typeface="Carlito"/>
                <a:ea typeface="Carlito"/>
                <a:cs typeface="Carlito"/>
              </a:rPr>
              <a:t> </a:t>
            </a:r>
            <a:r>
              <a:rPr lang="en-US" sz="1800" spc="25" dirty="0">
                <a:effectLst/>
                <a:latin typeface="Carlito"/>
                <a:ea typeface="Carlito"/>
                <a:cs typeface="Carlito"/>
              </a:rPr>
              <a:t>problems.</a:t>
            </a:r>
            <a:endParaRPr lang="en-IN" sz="1800" spc="25" dirty="0">
              <a:effectLst/>
              <a:latin typeface="Carlito"/>
              <a:ea typeface="Carlito"/>
              <a:cs typeface="Carlito"/>
            </a:endParaRPr>
          </a:p>
          <a:p>
            <a:pPr>
              <a:spcBef>
                <a:spcPts val="25"/>
              </a:spcBef>
            </a:pPr>
            <a:r>
              <a:rPr lang="en-US" sz="1800" dirty="0">
                <a:effectLst/>
                <a:latin typeface="Carlito"/>
                <a:ea typeface="Carlito"/>
                <a:cs typeface="Carlito"/>
              </a:rPr>
              <a:t> </a:t>
            </a:r>
            <a:endParaRPr lang="en-IN" sz="1800" dirty="0">
              <a:effectLst/>
              <a:latin typeface="Carlito"/>
              <a:ea typeface="Carlito"/>
              <a:cs typeface="Carlito"/>
            </a:endParaRPr>
          </a:p>
          <a:p>
            <a:pPr marL="342900" marR="452120" lvl="0" indent="-342900" algn="just">
              <a:lnSpc>
                <a:spcPct val="96000"/>
              </a:lnSpc>
              <a:buFont typeface="Wingdings" panose="05000000000000000000" pitchFamily="2" charset="2"/>
              <a:buChar char=""/>
              <a:tabLst>
                <a:tab pos="726440" algn="l"/>
              </a:tabLst>
            </a:pPr>
            <a:r>
              <a:rPr lang="en-US" sz="1800" spc="25" dirty="0">
                <a:effectLst/>
                <a:latin typeface="Carlito"/>
                <a:ea typeface="Carlito"/>
                <a:cs typeface="Carlito"/>
              </a:rPr>
              <a:t>Does the computer produce a series of beeps? This is a code that can be used to distinguish some </a:t>
            </a:r>
            <a:r>
              <a:rPr lang="en-US" sz="1800" b="1" spc="25" dirty="0">
                <a:effectLst/>
                <a:latin typeface="Carlito"/>
                <a:ea typeface="Carlito"/>
                <a:cs typeface="Carlito"/>
              </a:rPr>
              <a:t>hardware </a:t>
            </a:r>
            <a:r>
              <a:rPr lang="en-US" sz="1800" spc="25" dirty="0">
                <a:effectLst/>
                <a:latin typeface="Carlito"/>
                <a:ea typeface="Carlito"/>
                <a:cs typeface="Carlito"/>
              </a:rPr>
              <a:t>problems.</a:t>
            </a:r>
            <a:endParaRPr lang="en-IN" sz="1800" spc="25" dirty="0">
              <a:effectLst/>
              <a:latin typeface="Carlito"/>
              <a:ea typeface="Carlito"/>
              <a:cs typeface="Carlito"/>
            </a:endParaRPr>
          </a:p>
          <a:p>
            <a:pPr>
              <a:spcBef>
                <a:spcPts val="45"/>
              </a:spcBef>
            </a:pPr>
            <a:r>
              <a:rPr lang="en-US" sz="1800" dirty="0">
                <a:effectLst/>
                <a:latin typeface="Carlito"/>
                <a:ea typeface="Carlito"/>
                <a:cs typeface="Carlito"/>
              </a:rPr>
              <a:t> </a:t>
            </a:r>
            <a:endParaRPr lang="en-IN" sz="1800" dirty="0">
              <a:effectLst/>
              <a:latin typeface="Carlito"/>
              <a:ea typeface="Carlito"/>
              <a:cs typeface="Carlito"/>
            </a:endParaRPr>
          </a:p>
          <a:p>
            <a:pPr marL="342900" marR="452755" lvl="0" indent="-342900" algn="just">
              <a:lnSpc>
                <a:spcPct val="97000"/>
              </a:lnSpc>
              <a:buFont typeface="Wingdings" panose="05000000000000000000" pitchFamily="2" charset="2"/>
              <a:buChar char=""/>
              <a:tabLst>
                <a:tab pos="726440" algn="l"/>
              </a:tabLst>
            </a:pPr>
            <a:r>
              <a:rPr lang="en-US" sz="1800" spc="25" dirty="0">
                <a:effectLst/>
                <a:latin typeface="Carlito"/>
                <a:ea typeface="Carlito"/>
                <a:cs typeface="Carlito"/>
              </a:rPr>
              <a:t>Does the system give any error codes or descriptions while booting? These can be due to </a:t>
            </a:r>
            <a:r>
              <a:rPr lang="en-US" sz="1800" b="1" spc="25" dirty="0">
                <a:effectLst/>
                <a:latin typeface="Carlito"/>
                <a:ea typeface="Carlito"/>
                <a:cs typeface="Carlito"/>
              </a:rPr>
              <a:t>hardware </a:t>
            </a:r>
            <a:r>
              <a:rPr lang="en-US" sz="1800" spc="25" dirty="0">
                <a:effectLst/>
                <a:latin typeface="Carlito"/>
                <a:ea typeface="Carlito"/>
                <a:cs typeface="Carlito"/>
              </a:rPr>
              <a:t>or </a:t>
            </a:r>
            <a:r>
              <a:rPr lang="en-US" sz="1800" b="1" spc="25" dirty="0">
                <a:effectLst/>
                <a:latin typeface="Carlito"/>
                <a:ea typeface="Carlito"/>
                <a:cs typeface="Carlito"/>
              </a:rPr>
              <a:t>software </a:t>
            </a:r>
            <a:r>
              <a:rPr lang="en-US" sz="1800" spc="25" dirty="0">
                <a:effectLst/>
                <a:latin typeface="Carlito"/>
                <a:ea typeface="Carlito"/>
                <a:cs typeface="Carlito"/>
              </a:rPr>
              <a:t>problems. Take careful note of all information given in the error</a:t>
            </a:r>
            <a:r>
              <a:rPr lang="en-US" sz="1800" spc="-5" dirty="0">
                <a:effectLst/>
                <a:latin typeface="Carlito"/>
                <a:ea typeface="Carlito"/>
                <a:cs typeface="Carlito"/>
              </a:rPr>
              <a:t> </a:t>
            </a:r>
            <a:r>
              <a:rPr lang="en-US" sz="1800" spc="25" dirty="0">
                <a:effectLst/>
                <a:latin typeface="Carlito"/>
                <a:ea typeface="Carlito"/>
                <a:cs typeface="Carlito"/>
              </a:rPr>
              <a:t>code.</a:t>
            </a:r>
          </a:p>
          <a:p>
            <a:pPr marL="342900" marR="453390" lvl="0" indent="-342900" algn="just">
              <a:lnSpc>
                <a:spcPct val="97000"/>
              </a:lnSpc>
              <a:spcBef>
                <a:spcPts val="1445"/>
              </a:spcBef>
              <a:spcAft>
                <a:spcPts val="0"/>
              </a:spcAft>
              <a:buFont typeface="Wingdings" panose="05000000000000000000" pitchFamily="2" charset="2"/>
              <a:buChar char=""/>
              <a:tabLst>
                <a:tab pos="770255" algn="l"/>
              </a:tabLst>
            </a:pPr>
            <a:r>
              <a:rPr lang="en-US" sz="1800" spc="280" dirty="0">
                <a:effectLst/>
                <a:latin typeface="Carlito"/>
                <a:ea typeface="Carlito"/>
                <a:cs typeface="Carlito"/>
              </a:rPr>
              <a:t>Does </a:t>
            </a:r>
            <a:r>
              <a:rPr lang="en-US" sz="1800" spc="250" dirty="0">
                <a:effectLst/>
                <a:latin typeface="Carlito"/>
                <a:ea typeface="Carlito"/>
                <a:cs typeface="Carlito"/>
              </a:rPr>
              <a:t>the </a:t>
            </a:r>
            <a:r>
              <a:rPr lang="en-US" sz="1800" spc="330" dirty="0">
                <a:effectLst/>
                <a:latin typeface="Carlito"/>
                <a:ea typeface="Carlito"/>
                <a:cs typeface="Carlito"/>
              </a:rPr>
              <a:t>computer </a:t>
            </a:r>
            <a:r>
              <a:rPr lang="en-US" sz="1800" spc="325" dirty="0">
                <a:effectLst/>
                <a:latin typeface="Carlito"/>
                <a:ea typeface="Carlito"/>
                <a:cs typeface="Carlito"/>
              </a:rPr>
              <a:t>produce </a:t>
            </a:r>
            <a:r>
              <a:rPr lang="en-US" sz="1800" b="1" spc="300" dirty="0">
                <a:solidFill>
                  <a:schemeClr val="bg1"/>
                </a:solidFill>
                <a:effectLst/>
                <a:latin typeface="Carlito"/>
                <a:ea typeface="Carlito"/>
                <a:cs typeface="Carlito"/>
              </a:rPr>
              <a:t>error </a:t>
            </a:r>
            <a:r>
              <a:rPr lang="en-US" sz="1800" b="1" spc="25" dirty="0">
                <a:solidFill>
                  <a:schemeClr val="bg1"/>
                </a:solidFill>
                <a:effectLst/>
                <a:latin typeface="Carlito"/>
                <a:ea typeface="Carlito"/>
                <a:cs typeface="Carlito"/>
              </a:rPr>
              <a:t>information </a:t>
            </a:r>
            <a:r>
              <a:rPr lang="en-US" sz="1800" spc="25" dirty="0">
                <a:effectLst/>
                <a:latin typeface="Carlito"/>
                <a:ea typeface="Carlito"/>
                <a:cs typeface="Carlito"/>
              </a:rPr>
              <a:t>acer it has booted or only when you open speciﬁc programs? These error codes are probably due to </a:t>
            </a:r>
            <a:r>
              <a:rPr lang="en-US" sz="1800" b="1" spc="25" dirty="0">
                <a:solidFill>
                  <a:schemeClr val="bg1"/>
                </a:solidFill>
                <a:effectLst/>
                <a:latin typeface="Carlito"/>
                <a:ea typeface="Carlito"/>
                <a:cs typeface="Carlito"/>
              </a:rPr>
              <a:t>software</a:t>
            </a:r>
            <a:r>
              <a:rPr lang="en-US" sz="1800" b="1" spc="380" dirty="0">
                <a:solidFill>
                  <a:schemeClr val="bg1"/>
                </a:solidFill>
                <a:effectLst/>
                <a:latin typeface="Carlito"/>
                <a:ea typeface="Carlito"/>
                <a:cs typeface="Carlito"/>
              </a:rPr>
              <a:t> </a:t>
            </a:r>
            <a:r>
              <a:rPr lang="en-US" sz="1800" b="1" spc="25" dirty="0">
                <a:solidFill>
                  <a:schemeClr val="bg1"/>
                </a:solidFill>
                <a:effectLst/>
                <a:latin typeface="Carlito"/>
                <a:ea typeface="Carlito"/>
                <a:cs typeface="Carlito"/>
              </a:rPr>
              <a:t>problems.</a:t>
            </a:r>
            <a:endParaRPr lang="en-IN" sz="1800" spc="25" dirty="0">
              <a:solidFill>
                <a:schemeClr val="bg1"/>
              </a:solidFill>
              <a:effectLst/>
              <a:latin typeface="Carlito"/>
              <a:ea typeface="Carlito"/>
              <a:cs typeface="Carlito"/>
            </a:endParaRPr>
          </a:p>
          <a:p>
            <a:pPr>
              <a:spcBef>
                <a:spcPts val="15"/>
              </a:spcBef>
            </a:pPr>
            <a:r>
              <a:rPr lang="en-US" sz="1800" b="1" dirty="0">
                <a:effectLst/>
                <a:latin typeface="Carlito"/>
                <a:ea typeface="Carlito"/>
                <a:cs typeface="Carlito"/>
              </a:rPr>
              <a:t> </a:t>
            </a:r>
            <a:endParaRPr lang="en-IN" sz="1800" dirty="0">
              <a:effectLst/>
              <a:latin typeface="Carlito"/>
              <a:ea typeface="Carlito"/>
              <a:cs typeface="Carlito"/>
            </a:endParaRPr>
          </a:p>
          <a:p>
            <a:pPr marL="342900" marR="452120" lvl="0" indent="-342900" algn="just">
              <a:lnSpc>
                <a:spcPct val="98000"/>
              </a:lnSpc>
              <a:spcAft>
                <a:spcPts val="0"/>
              </a:spcAft>
              <a:buFont typeface="Wingdings" panose="05000000000000000000" pitchFamily="2" charset="2"/>
              <a:buChar char=""/>
              <a:tabLst>
                <a:tab pos="746760" algn="l"/>
              </a:tabLst>
            </a:pPr>
            <a:r>
              <a:rPr lang="en-US" sz="1800" spc="25" dirty="0">
                <a:effectLst/>
                <a:latin typeface="Carlito"/>
                <a:ea typeface="Carlito"/>
                <a:cs typeface="Carlito"/>
              </a:rPr>
              <a:t>Have any recent changes been made to</a:t>
            </a:r>
            <a:r>
              <a:rPr lang="en-US" sz="1800" spc="25" dirty="0">
                <a:solidFill>
                  <a:srgbClr val="006600"/>
                </a:solidFill>
                <a:effectLst/>
                <a:latin typeface="Carlito"/>
                <a:ea typeface="Carlito"/>
                <a:cs typeface="Carlito"/>
              </a:rPr>
              <a:t> </a:t>
            </a:r>
            <a:r>
              <a:rPr lang="en-US" sz="1800" b="1" spc="150" dirty="0">
                <a:solidFill>
                  <a:schemeClr val="bg1"/>
                </a:solidFill>
                <a:effectLst/>
                <a:latin typeface="Carlito"/>
                <a:ea typeface="Carlito"/>
                <a:cs typeface="Carlito"/>
              </a:rPr>
              <a:t>hardware</a:t>
            </a:r>
            <a:r>
              <a:rPr lang="en-US" sz="1800" b="1" spc="150" dirty="0">
                <a:solidFill>
                  <a:srgbClr val="006600"/>
                </a:solidFill>
                <a:effectLst/>
                <a:latin typeface="Carlito"/>
                <a:ea typeface="Carlito"/>
                <a:cs typeface="Carlito"/>
              </a:rPr>
              <a:t> </a:t>
            </a:r>
            <a:r>
              <a:rPr lang="en-US" sz="1800" spc="85" dirty="0">
                <a:effectLst/>
                <a:latin typeface="Carlito"/>
                <a:ea typeface="Carlito"/>
                <a:cs typeface="Carlito"/>
              </a:rPr>
              <a:t>or </a:t>
            </a:r>
            <a:r>
              <a:rPr lang="en-US" sz="1800" b="1" spc="150" dirty="0">
                <a:solidFill>
                  <a:schemeClr val="bg1"/>
                </a:solidFill>
                <a:effectLst/>
                <a:latin typeface="Carlito"/>
                <a:ea typeface="Carlito"/>
                <a:cs typeface="Carlito"/>
              </a:rPr>
              <a:t>software</a:t>
            </a:r>
            <a:r>
              <a:rPr lang="en-US" sz="1800" b="1" spc="150" dirty="0">
                <a:solidFill>
                  <a:srgbClr val="006600"/>
                </a:solidFill>
                <a:effectLst/>
                <a:latin typeface="Carlito"/>
                <a:ea typeface="Carlito"/>
                <a:cs typeface="Carlito"/>
              </a:rPr>
              <a:t> </a:t>
            </a:r>
            <a:r>
              <a:rPr lang="en-US" sz="1800" spc="155" dirty="0">
                <a:effectLst/>
                <a:latin typeface="Carlito"/>
                <a:ea typeface="Carlito"/>
                <a:cs typeface="Carlito"/>
              </a:rPr>
              <a:t>(including </a:t>
            </a:r>
            <a:r>
              <a:rPr lang="en-US" sz="1800" spc="125" dirty="0">
                <a:effectLst/>
                <a:latin typeface="Carlito"/>
                <a:ea typeface="Carlito"/>
                <a:cs typeface="Carlito"/>
              </a:rPr>
              <a:t>BIOS </a:t>
            </a:r>
            <a:r>
              <a:rPr lang="en-US" sz="1800" spc="25" dirty="0">
                <a:effectLst/>
                <a:latin typeface="Carlito"/>
                <a:ea typeface="Carlito"/>
                <a:cs typeface="Carlito"/>
              </a:rPr>
              <a:t>settings)? If so, these are likely</a:t>
            </a:r>
            <a:r>
              <a:rPr lang="en-US" sz="1800" spc="-50" dirty="0">
                <a:effectLst/>
                <a:latin typeface="Carlito"/>
                <a:ea typeface="Carlito"/>
                <a:cs typeface="Carlito"/>
              </a:rPr>
              <a:t> </a:t>
            </a:r>
            <a:r>
              <a:rPr lang="en-US" sz="1800" spc="25" dirty="0">
                <a:effectLst/>
                <a:latin typeface="Carlito"/>
                <a:ea typeface="Carlito"/>
                <a:cs typeface="Carlito"/>
              </a:rPr>
              <a:t>culprits.</a:t>
            </a:r>
            <a:endParaRPr lang="en-IN" sz="800" spc="25" dirty="0">
              <a:effectLst/>
              <a:latin typeface="Carlito"/>
              <a:ea typeface="Carlito"/>
              <a:cs typeface="Carlito"/>
            </a:endParaRPr>
          </a:p>
          <a:p>
            <a:pPr algn="ctr"/>
            <a:endParaRPr lang="en-IN" dirty="0"/>
          </a:p>
        </p:txBody>
      </p:sp>
      <p:pic>
        <p:nvPicPr>
          <p:cNvPr id="6" name="Picture 5">
            <a:extLst>
              <a:ext uri="{FF2B5EF4-FFF2-40B4-BE49-F238E27FC236}">
                <a16:creationId xmlns:a16="http://schemas.microsoft.com/office/drawing/2014/main" xmlns="" id="{6B181501-2EC8-46DE-9170-2ACE111E540F}"/>
              </a:ext>
            </a:extLst>
          </p:cNvPr>
          <p:cNvPicPr>
            <a:picLocks noChangeAspect="1"/>
          </p:cNvPicPr>
          <p:nvPr/>
        </p:nvPicPr>
        <p:blipFill>
          <a:blip r:embed="rId2"/>
          <a:stretch>
            <a:fillRect/>
          </a:stretch>
        </p:blipFill>
        <p:spPr>
          <a:xfrm>
            <a:off x="0" y="1"/>
            <a:ext cx="453473" cy="795130"/>
          </a:xfrm>
          <a:prstGeom prst="rect">
            <a:avLst/>
          </a:prstGeom>
        </p:spPr>
      </p:pic>
    </p:spTree>
    <p:extLst>
      <p:ext uri="{BB962C8B-B14F-4D97-AF65-F5344CB8AC3E}">
        <p14:creationId xmlns:p14="http://schemas.microsoft.com/office/powerpoint/2010/main" val="115828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EE5FEC-D09D-4532-B7F4-C5DF48538E5C}"/>
              </a:ext>
            </a:extLst>
          </p:cNvPr>
          <p:cNvSpPr>
            <a:spLocks noGrp="1"/>
          </p:cNvSpPr>
          <p:nvPr>
            <p:ph type="title"/>
          </p:nvPr>
        </p:nvSpPr>
        <p:spPr>
          <a:xfrm>
            <a:off x="3193642" y="6158138"/>
            <a:ext cx="10780776" cy="613283"/>
          </a:xfrm>
        </p:spPr>
        <p:txBody>
          <a:bodyPr/>
          <a:lstStyle/>
          <a:p>
            <a:r>
              <a:rPr lang="en-US" b="1" dirty="0"/>
              <a:t>HARDWARE &amp; SOFTWARE PROBLEMS</a:t>
            </a:r>
            <a:endParaRPr lang="en-IN" b="1" dirty="0"/>
          </a:p>
        </p:txBody>
      </p:sp>
      <p:sp>
        <p:nvSpPr>
          <p:cNvPr id="5" name="Rectangle 4">
            <a:extLst>
              <a:ext uri="{FF2B5EF4-FFF2-40B4-BE49-F238E27FC236}">
                <a16:creationId xmlns:a16="http://schemas.microsoft.com/office/drawing/2014/main" xmlns="" id="{2CA0D31F-3DAE-4ABE-B82E-6FBA9F130C1F}"/>
              </a:ext>
            </a:extLst>
          </p:cNvPr>
          <p:cNvSpPr/>
          <p:nvPr/>
        </p:nvSpPr>
        <p:spPr>
          <a:xfrm>
            <a:off x="310102" y="739471"/>
            <a:ext cx="11608903" cy="54466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xmlns="" id="{E1120880-03D6-4A12-BC7F-F61BFADF7BC3}"/>
              </a:ext>
            </a:extLst>
          </p:cNvPr>
          <p:cNvPicPr>
            <a:picLocks noChangeAspect="1"/>
          </p:cNvPicPr>
          <p:nvPr/>
        </p:nvPicPr>
        <p:blipFill>
          <a:blip r:embed="rId2"/>
          <a:stretch>
            <a:fillRect/>
          </a:stretch>
        </p:blipFill>
        <p:spPr>
          <a:xfrm>
            <a:off x="748582" y="1605666"/>
            <a:ext cx="4381500" cy="4457700"/>
          </a:xfrm>
          <a:prstGeom prst="rect">
            <a:avLst/>
          </a:prstGeom>
        </p:spPr>
      </p:pic>
      <p:pic>
        <p:nvPicPr>
          <p:cNvPr id="10" name="Picture 9">
            <a:extLst>
              <a:ext uri="{FF2B5EF4-FFF2-40B4-BE49-F238E27FC236}">
                <a16:creationId xmlns:a16="http://schemas.microsoft.com/office/drawing/2014/main" xmlns="" id="{19992673-2CA4-4B46-8C53-5549A69008E6}"/>
              </a:ext>
            </a:extLst>
          </p:cNvPr>
          <p:cNvPicPr>
            <a:picLocks noChangeAspect="1"/>
          </p:cNvPicPr>
          <p:nvPr/>
        </p:nvPicPr>
        <p:blipFill>
          <a:blip r:embed="rId3"/>
          <a:stretch>
            <a:fillRect/>
          </a:stretch>
        </p:blipFill>
        <p:spPr>
          <a:xfrm>
            <a:off x="6973294" y="1617924"/>
            <a:ext cx="4619708" cy="4422914"/>
          </a:xfrm>
          <a:prstGeom prst="rect">
            <a:avLst/>
          </a:prstGeom>
        </p:spPr>
      </p:pic>
      <p:sp>
        <p:nvSpPr>
          <p:cNvPr id="13" name="TextBox 12">
            <a:extLst>
              <a:ext uri="{FF2B5EF4-FFF2-40B4-BE49-F238E27FC236}">
                <a16:creationId xmlns:a16="http://schemas.microsoft.com/office/drawing/2014/main" xmlns="" id="{FB0B5DD7-7719-4A6B-B182-16D9E21415C2}"/>
              </a:ext>
            </a:extLst>
          </p:cNvPr>
          <p:cNvSpPr txBox="1"/>
          <p:nvPr/>
        </p:nvSpPr>
        <p:spPr>
          <a:xfrm>
            <a:off x="278294" y="882595"/>
            <a:ext cx="11243146" cy="629660"/>
          </a:xfrm>
          <a:prstGeom prst="rect">
            <a:avLst/>
          </a:prstGeom>
          <a:noFill/>
        </p:spPr>
        <p:txBody>
          <a:bodyPr wrap="square" rtlCol="0">
            <a:spAutoFit/>
          </a:bodyPr>
          <a:lstStyle/>
          <a:p>
            <a:pPr marL="342900" marR="452755" lvl="0" indent="-342900" algn="just">
              <a:lnSpc>
                <a:spcPct val="97000"/>
              </a:lnSpc>
              <a:spcBef>
                <a:spcPts val="1400"/>
              </a:spcBef>
              <a:spcAft>
                <a:spcPts val="95"/>
              </a:spcAft>
              <a:buFont typeface="Wingdings" panose="05000000000000000000" pitchFamily="2" charset="2"/>
              <a:buChar char=""/>
              <a:tabLst>
                <a:tab pos="726440" algn="l"/>
              </a:tabLst>
            </a:pPr>
            <a:r>
              <a:rPr lang="en-US" sz="1800" b="1" spc="25" dirty="0">
                <a:effectLst/>
                <a:latin typeface="Carlito"/>
                <a:ea typeface="Carlito"/>
                <a:cs typeface="Carlito"/>
              </a:rPr>
              <a:t>Has the computer been exposed to viruses or other malware? This could </a:t>
            </a:r>
            <a:r>
              <a:rPr lang="en-US" sz="1800" b="1" spc="15" dirty="0">
                <a:effectLst/>
                <a:latin typeface="Carlito"/>
                <a:ea typeface="Carlito"/>
                <a:cs typeface="Carlito"/>
              </a:rPr>
              <a:t>be </a:t>
            </a:r>
            <a:r>
              <a:rPr lang="en-US" sz="1800" b="1" spc="25" dirty="0">
                <a:effectLst/>
                <a:latin typeface="Carlito"/>
                <a:ea typeface="Carlito"/>
                <a:cs typeface="Carlito"/>
              </a:rPr>
              <a:t>a cause </a:t>
            </a:r>
            <a:r>
              <a:rPr lang="en-US" sz="1800" b="1" spc="15" dirty="0">
                <a:effectLst/>
                <a:latin typeface="Carlito"/>
                <a:ea typeface="Carlito"/>
                <a:cs typeface="Carlito"/>
              </a:rPr>
              <a:t>of </a:t>
            </a:r>
            <a:r>
              <a:rPr lang="en-US" sz="1800" b="1" spc="25" dirty="0">
                <a:effectLst/>
                <a:latin typeface="Carlito"/>
                <a:ea typeface="Carlito"/>
                <a:cs typeface="Carlito"/>
              </a:rPr>
              <a:t>software problems.</a:t>
            </a:r>
            <a:endParaRPr lang="en-IN" sz="1800" b="1" spc="25" dirty="0">
              <a:effectLst/>
              <a:latin typeface="Carlito"/>
              <a:ea typeface="Carlito"/>
              <a:cs typeface="Carlito"/>
            </a:endParaRPr>
          </a:p>
        </p:txBody>
      </p:sp>
      <p:sp>
        <p:nvSpPr>
          <p:cNvPr id="14" name="TextBox 13">
            <a:extLst>
              <a:ext uri="{FF2B5EF4-FFF2-40B4-BE49-F238E27FC236}">
                <a16:creationId xmlns:a16="http://schemas.microsoft.com/office/drawing/2014/main" xmlns="" id="{E97B1E3D-0C0A-4B45-8C08-2BD11F255C4B}"/>
              </a:ext>
            </a:extLst>
          </p:cNvPr>
          <p:cNvSpPr txBox="1"/>
          <p:nvPr/>
        </p:nvSpPr>
        <p:spPr>
          <a:xfrm>
            <a:off x="5311472" y="4905956"/>
            <a:ext cx="1645920" cy="461665"/>
          </a:xfrm>
          <a:prstGeom prst="rect">
            <a:avLst/>
          </a:prstGeom>
          <a:noFill/>
        </p:spPr>
        <p:txBody>
          <a:bodyPr wrap="square" rtlCol="0">
            <a:spAutoFit/>
          </a:bodyPr>
          <a:lstStyle/>
          <a:p>
            <a:r>
              <a:rPr lang="en-US" sz="2400" b="1" dirty="0">
                <a:solidFill>
                  <a:srgbClr val="00B050"/>
                </a:solidFill>
              </a:rPr>
              <a:t>WARNING</a:t>
            </a:r>
            <a:endParaRPr lang="en-IN" sz="2400" b="1" dirty="0">
              <a:solidFill>
                <a:srgbClr val="00B050"/>
              </a:solidFill>
            </a:endParaRPr>
          </a:p>
        </p:txBody>
      </p:sp>
      <p:pic>
        <p:nvPicPr>
          <p:cNvPr id="16" name="Picture 15">
            <a:extLst>
              <a:ext uri="{FF2B5EF4-FFF2-40B4-BE49-F238E27FC236}">
                <a16:creationId xmlns:a16="http://schemas.microsoft.com/office/drawing/2014/main" xmlns="" id="{0EA7D8E0-6152-4F12-A6AF-94C35E1633B9}"/>
              </a:ext>
            </a:extLst>
          </p:cNvPr>
          <p:cNvPicPr>
            <a:picLocks noChangeAspect="1"/>
          </p:cNvPicPr>
          <p:nvPr/>
        </p:nvPicPr>
        <p:blipFill>
          <a:blip r:embed="rId4"/>
          <a:stretch>
            <a:fillRect/>
          </a:stretch>
        </p:blipFill>
        <p:spPr>
          <a:xfrm>
            <a:off x="0" y="1"/>
            <a:ext cx="495985" cy="834886"/>
          </a:xfrm>
          <a:prstGeom prst="rect">
            <a:avLst/>
          </a:prstGeom>
        </p:spPr>
      </p:pic>
    </p:spTree>
    <p:extLst>
      <p:ext uri="{BB962C8B-B14F-4D97-AF65-F5344CB8AC3E}">
        <p14:creationId xmlns:p14="http://schemas.microsoft.com/office/powerpoint/2010/main" val="231324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BD0B8D3-5355-4409-8718-E2317EFFB3C5}"/>
              </a:ext>
            </a:extLst>
          </p:cNvPr>
          <p:cNvSpPr>
            <a:spLocks noGrp="1"/>
          </p:cNvSpPr>
          <p:nvPr>
            <p:ph type="body" sz="half" idx="2"/>
          </p:nvPr>
        </p:nvSpPr>
        <p:spPr>
          <a:xfrm>
            <a:off x="3555029" y="5901783"/>
            <a:ext cx="9229344" cy="533400"/>
          </a:xfrm>
        </p:spPr>
        <p:txBody>
          <a:bodyPr>
            <a:normAutofit/>
          </a:bodyPr>
          <a:lstStyle/>
          <a:p>
            <a:r>
              <a:rPr lang="en-US" sz="3200" b="1" dirty="0"/>
              <a:t>COMPUTER MAINTENANCE</a:t>
            </a:r>
            <a:endParaRPr lang="en-IN" sz="3200" b="1" dirty="0"/>
          </a:p>
        </p:txBody>
      </p:sp>
      <p:sp>
        <p:nvSpPr>
          <p:cNvPr id="5" name="Rectangle 4">
            <a:extLst>
              <a:ext uri="{FF2B5EF4-FFF2-40B4-BE49-F238E27FC236}">
                <a16:creationId xmlns:a16="http://schemas.microsoft.com/office/drawing/2014/main" xmlns="" id="{4BB50766-98CB-458F-852B-84D2552EE13C}"/>
              </a:ext>
            </a:extLst>
          </p:cNvPr>
          <p:cNvSpPr/>
          <p:nvPr/>
        </p:nvSpPr>
        <p:spPr>
          <a:xfrm>
            <a:off x="930302" y="556592"/>
            <a:ext cx="9978888" cy="49536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marR="445770" lvl="0" indent="-342900" algn="just">
              <a:lnSpc>
                <a:spcPct val="86000"/>
              </a:lnSpc>
              <a:spcAft>
                <a:spcPts val="0"/>
              </a:spcAft>
              <a:buSzPts val="2900"/>
              <a:buFont typeface="Wingdings" panose="05000000000000000000" pitchFamily="2" charset="2"/>
              <a:buChar char=""/>
              <a:tabLst>
                <a:tab pos="730250" algn="l"/>
              </a:tabLst>
            </a:pPr>
            <a:r>
              <a:rPr lang="en-US" sz="1800" spc="35" dirty="0">
                <a:effectLst/>
                <a:latin typeface="Carlito"/>
                <a:ea typeface="Wingdings" panose="05000000000000000000" pitchFamily="2" charset="2"/>
                <a:cs typeface="Wingdings" panose="05000000000000000000" pitchFamily="2" charset="2"/>
              </a:rPr>
              <a:t>Check</a:t>
            </a:r>
            <a:r>
              <a:rPr lang="en-US" sz="1800" spc="745" dirty="0">
                <a:effectLst/>
                <a:latin typeface="Carlito"/>
                <a:ea typeface="Wingdings" panose="05000000000000000000" pitchFamily="2" charset="2"/>
                <a:cs typeface="Wingdings" panose="05000000000000000000" pitchFamily="2" charset="2"/>
              </a:rPr>
              <a:t> </a:t>
            </a:r>
            <a:r>
              <a:rPr lang="en-US" sz="1800" spc="40" dirty="0">
                <a:effectLst/>
                <a:latin typeface="Carlito"/>
                <a:ea typeface="Wingdings" panose="05000000000000000000" pitchFamily="2" charset="2"/>
                <a:cs typeface="Wingdings" panose="05000000000000000000" pitchFamily="2" charset="2"/>
              </a:rPr>
              <a:t>harmful materials </a:t>
            </a:r>
            <a:r>
              <a:rPr lang="en-US" sz="1800" spc="35" dirty="0">
                <a:effectLst/>
                <a:latin typeface="Carlito"/>
                <a:ea typeface="Wingdings" panose="05000000000000000000" pitchFamily="2" charset="2"/>
                <a:cs typeface="Wingdings" panose="05000000000000000000" pitchFamily="2" charset="2"/>
              </a:rPr>
              <a:t>e.g.  </a:t>
            </a:r>
            <a:r>
              <a:rPr lang="en-US" sz="1800" b="1" spc="35" dirty="0">
                <a:solidFill>
                  <a:schemeClr val="tx1"/>
                </a:solidFill>
                <a:effectLst/>
                <a:latin typeface="Carlito"/>
                <a:ea typeface="Wingdings" panose="05000000000000000000" pitchFamily="2" charset="2"/>
                <a:cs typeface="Wingdings" panose="05000000000000000000" pitchFamily="2" charset="2"/>
              </a:rPr>
              <a:t>dust  </a:t>
            </a:r>
            <a:r>
              <a:rPr lang="en-US" sz="1800" b="1" spc="50" dirty="0">
                <a:solidFill>
                  <a:schemeClr val="tx1"/>
                </a:solidFill>
                <a:effectLst/>
                <a:latin typeface="Carlito"/>
                <a:ea typeface="Wingdings" panose="05000000000000000000" pitchFamily="2" charset="2"/>
                <a:cs typeface="Wingdings" panose="05000000000000000000" pitchFamily="2" charset="2"/>
              </a:rPr>
              <a:t>, virus, </a:t>
            </a:r>
            <a:r>
              <a:rPr lang="en-US" sz="1800" b="1" spc="35" dirty="0">
                <a:solidFill>
                  <a:schemeClr val="tx1"/>
                </a:solidFill>
                <a:effectLst/>
                <a:latin typeface="Carlito"/>
                <a:ea typeface="Wingdings" panose="05000000000000000000" pitchFamily="2" charset="2"/>
                <a:cs typeface="Wingdings" panose="05000000000000000000" pitchFamily="2" charset="2"/>
              </a:rPr>
              <a:t>outdated</a:t>
            </a:r>
            <a:r>
              <a:rPr lang="en-US" sz="1800" b="1" spc="745" dirty="0">
                <a:solidFill>
                  <a:schemeClr val="tx1"/>
                </a:solidFill>
                <a:effectLst/>
                <a:latin typeface="Carlito"/>
                <a:ea typeface="Wingdings" panose="05000000000000000000" pitchFamily="2" charset="2"/>
                <a:cs typeface="Wingdings" panose="05000000000000000000" pitchFamily="2" charset="2"/>
              </a:rPr>
              <a:t> </a:t>
            </a:r>
            <a:r>
              <a:rPr lang="en-US" sz="1800" b="1" spc="35" dirty="0">
                <a:solidFill>
                  <a:schemeClr val="tx1"/>
                </a:solidFill>
                <a:effectLst/>
                <a:latin typeface="Carlito"/>
                <a:ea typeface="Wingdings" panose="05000000000000000000" pitchFamily="2" charset="2"/>
                <a:cs typeface="Wingdings" panose="05000000000000000000" pitchFamily="2" charset="2"/>
              </a:rPr>
              <a:t>software</a:t>
            </a:r>
            <a:r>
              <a:rPr lang="en-US" sz="1800" spc="35" dirty="0">
                <a:solidFill>
                  <a:schemeClr val="tx1"/>
                </a:solidFill>
                <a:effectLst/>
                <a:latin typeface="Carlito"/>
                <a:ea typeface="Wingdings" panose="05000000000000000000" pitchFamily="2" charset="2"/>
                <a:cs typeface="Wingdings" panose="05000000000000000000" pitchFamily="2" charset="2"/>
              </a:rPr>
              <a:t>, </a:t>
            </a:r>
            <a:r>
              <a:rPr lang="en-US" sz="1800" spc="35" dirty="0">
                <a:solidFill>
                  <a:srgbClr val="FF0000"/>
                </a:solidFill>
                <a:effectLst/>
                <a:latin typeface="Carlito"/>
                <a:ea typeface="Wingdings" panose="05000000000000000000" pitchFamily="2" charset="2"/>
                <a:cs typeface="Wingdings" panose="05000000000000000000" pitchFamily="2" charset="2"/>
              </a:rPr>
              <a:t> </a:t>
            </a:r>
            <a:r>
              <a:rPr lang="en-US" sz="1800" spc="35" dirty="0">
                <a:effectLst/>
                <a:latin typeface="Carlito"/>
                <a:ea typeface="Wingdings" panose="05000000000000000000" pitchFamily="2" charset="2"/>
                <a:cs typeface="Wingdings" panose="05000000000000000000" pitchFamily="2" charset="2"/>
              </a:rPr>
              <a:t>faulty  electrical  Power/ </a:t>
            </a:r>
            <a:r>
              <a:rPr lang="en-US" sz="1800" spc="50" dirty="0">
                <a:effectLst/>
                <a:latin typeface="Carlito"/>
                <a:ea typeface="Wingdings" panose="05000000000000000000" pitchFamily="2" charset="2"/>
                <a:cs typeface="Wingdings" panose="05000000000000000000" pitchFamily="2" charset="2"/>
              </a:rPr>
              <a:t>gadget e.g. </a:t>
            </a:r>
            <a:r>
              <a:rPr lang="en-US" sz="1800" b="1" spc="50" dirty="0">
                <a:solidFill>
                  <a:schemeClr val="tx1"/>
                </a:solidFill>
                <a:effectLst/>
                <a:latin typeface="Carlito"/>
                <a:ea typeface="Wingdings" panose="05000000000000000000" pitchFamily="2" charset="2"/>
                <a:cs typeface="Wingdings" panose="05000000000000000000" pitchFamily="2" charset="2"/>
              </a:rPr>
              <a:t>cables, sockets, extensions</a:t>
            </a:r>
            <a:r>
              <a:rPr lang="en-US" sz="1800" b="1" spc="-25" dirty="0">
                <a:solidFill>
                  <a:schemeClr val="tx1"/>
                </a:solidFill>
                <a:effectLst/>
                <a:latin typeface="Carlito"/>
                <a:ea typeface="Wingdings" panose="05000000000000000000" pitchFamily="2" charset="2"/>
                <a:cs typeface="Wingdings" panose="05000000000000000000" pitchFamily="2" charset="2"/>
              </a:rPr>
              <a:t> </a:t>
            </a:r>
            <a:r>
              <a:rPr lang="en-US" sz="1800" b="1" spc="50" dirty="0">
                <a:solidFill>
                  <a:schemeClr val="tx1"/>
                </a:solidFill>
                <a:effectLst/>
                <a:latin typeface="Carlito"/>
                <a:ea typeface="Wingdings" panose="05000000000000000000" pitchFamily="2" charset="2"/>
                <a:cs typeface="Wingdings" panose="05000000000000000000" pitchFamily="2" charset="2"/>
              </a:rPr>
              <a:t>etc.</a:t>
            </a:r>
            <a:endParaRPr lang="en-IN" sz="1800" spc="50" dirty="0">
              <a:solidFill>
                <a:schemeClr val="tx1"/>
              </a:solidFill>
              <a:effectLst/>
              <a:latin typeface="Carlito"/>
              <a:ea typeface="Wingdings" panose="05000000000000000000" pitchFamily="2" charset="2"/>
              <a:cs typeface="Wingdings" panose="05000000000000000000" pitchFamily="2" charset="2"/>
            </a:endParaRPr>
          </a:p>
          <a:p>
            <a:pPr>
              <a:spcBef>
                <a:spcPts val="55"/>
              </a:spcBef>
            </a:pPr>
            <a:r>
              <a:rPr lang="en-US" sz="1800" b="1" dirty="0">
                <a:effectLst/>
                <a:latin typeface="Carlito"/>
                <a:ea typeface="Carlito"/>
                <a:cs typeface="Carlito"/>
              </a:rPr>
              <a:t> </a:t>
            </a:r>
            <a:endParaRPr lang="en-IN" sz="1800" dirty="0">
              <a:effectLst/>
              <a:latin typeface="Carlito"/>
              <a:ea typeface="Carlito"/>
              <a:cs typeface="Carlito"/>
            </a:endParaRPr>
          </a:p>
          <a:p>
            <a:pPr marL="342900" marR="452755" lvl="0" indent="-342900" algn="l">
              <a:spcAft>
                <a:spcPts val="0"/>
              </a:spcAft>
              <a:buSzPts val="2900"/>
              <a:buFont typeface="Wingdings" panose="05000000000000000000" pitchFamily="2" charset="2"/>
              <a:buChar char=""/>
              <a:tabLst>
                <a:tab pos="726440" algn="l"/>
                <a:tab pos="4567555" algn="l"/>
                <a:tab pos="5057140" algn="l"/>
              </a:tabLst>
            </a:pPr>
            <a:r>
              <a:rPr lang="en-US" sz="1800" b="1" spc="50" dirty="0">
                <a:effectLst/>
                <a:latin typeface="Carlito"/>
                <a:ea typeface="Wingdings" panose="05000000000000000000" pitchFamily="2" charset="2"/>
                <a:cs typeface="Wingdings" panose="05000000000000000000" pitchFamily="2" charset="2"/>
              </a:rPr>
              <a:t>Check</a:t>
            </a:r>
            <a:r>
              <a:rPr lang="en-US" sz="1800" b="1" spc="-10" dirty="0">
                <a:effectLst/>
                <a:latin typeface="Carlito"/>
                <a:ea typeface="Wingdings" panose="05000000000000000000" pitchFamily="2" charset="2"/>
                <a:cs typeface="Wingdings" panose="05000000000000000000" pitchFamily="2" charset="2"/>
              </a:rPr>
              <a:t> </a:t>
            </a:r>
            <a:r>
              <a:rPr lang="en-US" sz="1800" b="1" spc="50" dirty="0">
                <a:effectLst/>
                <a:latin typeface="Carlito"/>
                <a:ea typeface="Wingdings" panose="05000000000000000000" pitchFamily="2" charset="2"/>
                <a:cs typeface="Wingdings" panose="05000000000000000000" pitchFamily="2" charset="2"/>
              </a:rPr>
              <a:t>any</a:t>
            </a:r>
            <a:r>
              <a:rPr lang="en-US" sz="1800" b="1" spc="-10" dirty="0">
                <a:effectLst/>
                <a:latin typeface="Carlito"/>
                <a:ea typeface="Wingdings" panose="05000000000000000000" pitchFamily="2" charset="2"/>
                <a:cs typeface="Wingdings" panose="05000000000000000000" pitchFamily="2" charset="2"/>
              </a:rPr>
              <a:t> </a:t>
            </a:r>
            <a:r>
              <a:rPr lang="en-US" sz="1800" b="1" spc="50" dirty="0">
                <a:effectLst/>
                <a:latin typeface="Carlito"/>
                <a:ea typeface="Wingdings" panose="05000000000000000000" pitchFamily="2" charset="2"/>
                <a:cs typeface="Wingdings" panose="05000000000000000000" pitchFamily="2" charset="2"/>
              </a:rPr>
              <a:t>malfunctions of</a:t>
            </a:r>
            <a:r>
              <a:rPr lang="en-US" b="1" spc="50" dirty="0">
                <a:latin typeface="Carlito"/>
                <a:ea typeface="Wingdings" panose="05000000000000000000" pitchFamily="2" charset="2"/>
                <a:cs typeface="Wingdings" panose="05000000000000000000" pitchFamily="2" charset="2"/>
              </a:rPr>
              <a:t> </a:t>
            </a:r>
            <a:r>
              <a:rPr lang="en-US" sz="1800" b="1" spc="50" dirty="0">
                <a:effectLst/>
                <a:latin typeface="Carlito"/>
                <a:ea typeface="Wingdings" panose="05000000000000000000" pitchFamily="2" charset="2"/>
                <a:cs typeface="Wingdings" panose="05000000000000000000" pitchFamily="2" charset="2"/>
              </a:rPr>
              <a:t>peripherals.</a:t>
            </a:r>
            <a:endParaRPr lang="en-IN" sz="1800" b="1" spc="50" dirty="0">
              <a:effectLst/>
              <a:latin typeface="Carlito"/>
              <a:ea typeface="Wingdings" panose="05000000000000000000" pitchFamily="2" charset="2"/>
              <a:cs typeface="Wingdings" panose="05000000000000000000" pitchFamily="2" charset="2"/>
            </a:endParaRPr>
          </a:p>
          <a:p>
            <a:pPr>
              <a:spcBef>
                <a:spcPts val="10"/>
              </a:spcBef>
            </a:pPr>
            <a:r>
              <a:rPr lang="en-US" sz="1800" dirty="0">
                <a:effectLst/>
                <a:latin typeface="Carlito"/>
                <a:ea typeface="Carlito"/>
                <a:cs typeface="Carlito"/>
              </a:rPr>
              <a:t> </a:t>
            </a:r>
            <a:endParaRPr lang="en-IN" sz="1800" dirty="0">
              <a:effectLst/>
              <a:latin typeface="Carlito"/>
              <a:ea typeface="Carlito"/>
              <a:cs typeface="Carlito"/>
            </a:endParaRPr>
          </a:p>
          <a:p>
            <a:pPr marL="342900" marR="452755" lvl="0" indent="-342900" algn="just">
              <a:lnSpc>
                <a:spcPct val="90000"/>
              </a:lnSpc>
              <a:spcAft>
                <a:spcPts val="0"/>
              </a:spcAft>
              <a:buSzPts val="2900"/>
              <a:buFont typeface="Wingdings" panose="05000000000000000000" pitchFamily="2" charset="2"/>
              <a:buChar char=""/>
              <a:tabLst>
                <a:tab pos="726440" algn="l"/>
              </a:tabLst>
            </a:pPr>
            <a:r>
              <a:rPr lang="en-US" sz="1800" spc="50" dirty="0">
                <a:effectLst/>
                <a:latin typeface="Carlito"/>
                <a:ea typeface="Wingdings" panose="05000000000000000000" pitchFamily="2" charset="2"/>
                <a:cs typeface="Wingdings" panose="05000000000000000000" pitchFamily="2" charset="2"/>
              </a:rPr>
              <a:t>Proper maintenance helps to keep the computer running smoothly for</a:t>
            </a:r>
            <a:r>
              <a:rPr lang="en-US" sz="1800" spc="-5" dirty="0">
                <a:effectLst/>
                <a:latin typeface="Carlito"/>
                <a:ea typeface="Wingdings" panose="05000000000000000000" pitchFamily="2" charset="2"/>
                <a:cs typeface="Wingdings" panose="05000000000000000000" pitchFamily="2" charset="2"/>
              </a:rPr>
              <a:t> </a:t>
            </a:r>
            <a:r>
              <a:rPr lang="en-US" sz="1800" spc="50" dirty="0">
                <a:effectLst/>
                <a:latin typeface="Carlito"/>
                <a:ea typeface="Wingdings" panose="05000000000000000000" pitchFamily="2" charset="2"/>
                <a:cs typeface="Wingdings" panose="05000000000000000000" pitchFamily="2" charset="2"/>
              </a:rPr>
              <a:t>years.</a:t>
            </a:r>
          </a:p>
          <a:p>
            <a:pPr marL="342900" marR="452755" lvl="0" indent="-342900" algn="just">
              <a:lnSpc>
                <a:spcPct val="90000"/>
              </a:lnSpc>
              <a:spcAft>
                <a:spcPts val="0"/>
              </a:spcAft>
              <a:buSzPts val="2900"/>
              <a:buFont typeface="Wingdings" panose="05000000000000000000" pitchFamily="2" charset="2"/>
              <a:buChar char=""/>
              <a:tabLst>
                <a:tab pos="726440" algn="l"/>
              </a:tabLst>
            </a:pPr>
            <a:endParaRPr lang="en-US" spc="50" dirty="0">
              <a:latin typeface="Carlito"/>
              <a:ea typeface="Wingdings" panose="05000000000000000000" pitchFamily="2" charset="2"/>
              <a:cs typeface="Wingdings" panose="05000000000000000000" pitchFamily="2" charset="2"/>
            </a:endParaRPr>
          </a:p>
          <a:p>
            <a:pPr marL="383540"/>
            <a:r>
              <a:rPr lang="en-US" sz="2000" b="1" u="sng" dirty="0">
                <a:solidFill>
                  <a:schemeClr val="bg1"/>
                </a:solidFill>
                <a:effectLst/>
                <a:latin typeface="Carlito"/>
                <a:ea typeface="Carlito"/>
                <a:cs typeface="Carlito"/>
              </a:rPr>
              <a:t>Improving slow performance</a:t>
            </a:r>
            <a:endParaRPr lang="en-IN" sz="2000" b="1" u="sng" dirty="0">
              <a:solidFill>
                <a:schemeClr val="bg1"/>
              </a:solidFill>
              <a:effectLst/>
              <a:latin typeface="Carlito"/>
              <a:ea typeface="Carlito"/>
              <a:cs typeface="Carlito"/>
            </a:endParaRPr>
          </a:p>
          <a:p>
            <a:pPr marL="383540">
              <a:spcBef>
                <a:spcPts val="660"/>
              </a:spcBef>
              <a:spcAft>
                <a:spcPts val="0"/>
              </a:spcAft>
            </a:pPr>
            <a:r>
              <a:rPr lang="en-US" sz="1800" b="1" dirty="0">
                <a:solidFill>
                  <a:schemeClr val="bg1"/>
                </a:solidFill>
                <a:effectLst/>
                <a:latin typeface="Carlito"/>
                <a:ea typeface="Carlito"/>
                <a:cs typeface="Carlito"/>
              </a:rPr>
              <a:t>Dust Control</a:t>
            </a:r>
            <a:endParaRPr lang="en-IN" sz="1800" b="1" dirty="0">
              <a:solidFill>
                <a:schemeClr val="bg1"/>
              </a:solidFill>
              <a:effectLst/>
              <a:latin typeface="Carlito"/>
              <a:ea typeface="Carlito"/>
              <a:cs typeface="Carlito"/>
            </a:endParaRPr>
          </a:p>
          <a:p>
            <a:pPr marL="342900" lvl="0" indent="-342900">
              <a:spcBef>
                <a:spcPts val="140"/>
              </a:spcBef>
              <a:buFont typeface="Wingdings" panose="05000000000000000000" pitchFamily="2" charset="2"/>
              <a:buChar char=""/>
              <a:tabLst>
                <a:tab pos="726440" algn="l"/>
              </a:tabLst>
            </a:pPr>
            <a:r>
              <a:rPr lang="en-US" sz="1800" dirty="0">
                <a:effectLst/>
                <a:latin typeface="Carlito"/>
                <a:ea typeface="Carlito"/>
                <a:cs typeface="Carlito"/>
              </a:rPr>
              <a:t>Dust is very harmful for computer</a:t>
            </a:r>
            <a:r>
              <a:rPr lang="en-US" sz="1800" spc="-15" dirty="0">
                <a:effectLst/>
                <a:latin typeface="Carlito"/>
                <a:ea typeface="Carlito"/>
                <a:cs typeface="Carlito"/>
              </a:rPr>
              <a:t> </a:t>
            </a:r>
            <a:r>
              <a:rPr lang="en-US" sz="1800" dirty="0">
                <a:effectLst/>
                <a:latin typeface="Carlito"/>
                <a:ea typeface="Carlito"/>
                <a:cs typeface="Carlito"/>
              </a:rPr>
              <a:t>parts.</a:t>
            </a:r>
            <a:endParaRPr lang="en-IN" sz="1800" dirty="0">
              <a:effectLst/>
              <a:latin typeface="Carlito"/>
              <a:ea typeface="Carlito"/>
              <a:cs typeface="Carlito"/>
            </a:endParaRPr>
          </a:p>
          <a:p>
            <a:pPr>
              <a:spcBef>
                <a:spcPts val="10"/>
              </a:spcBef>
            </a:pPr>
            <a:r>
              <a:rPr lang="en-US" sz="1800" dirty="0">
                <a:effectLst/>
                <a:latin typeface="Carlito"/>
                <a:ea typeface="Carlito"/>
                <a:cs typeface="Carlito"/>
              </a:rPr>
              <a:t> </a:t>
            </a:r>
            <a:endParaRPr lang="en-IN" sz="1800" dirty="0">
              <a:effectLst/>
              <a:latin typeface="Carlito"/>
              <a:ea typeface="Carlito"/>
              <a:cs typeface="Carlito"/>
            </a:endParaRPr>
          </a:p>
          <a:p>
            <a:pPr marL="342900" marR="452120" lvl="0" indent="-342900" algn="just">
              <a:lnSpc>
                <a:spcPct val="88000"/>
              </a:lnSpc>
              <a:buFont typeface="Wingdings" panose="05000000000000000000" pitchFamily="2" charset="2"/>
              <a:buChar char=""/>
              <a:tabLst>
                <a:tab pos="726440" algn="l"/>
              </a:tabLst>
            </a:pPr>
            <a:r>
              <a:rPr lang="en-US" sz="1800" dirty="0">
                <a:effectLst/>
                <a:latin typeface="Carlito"/>
                <a:ea typeface="Carlito"/>
                <a:cs typeface="Carlito"/>
              </a:rPr>
              <a:t>Excess dust can cause mechanical </a:t>
            </a:r>
            <a:r>
              <a:rPr lang="en-US" sz="1800" spc="-15" dirty="0">
                <a:effectLst/>
                <a:latin typeface="Carlito"/>
                <a:ea typeface="Carlito"/>
                <a:cs typeface="Carlito"/>
              </a:rPr>
              <a:t>failures, </a:t>
            </a:r>
            <a:r>
              <a:rPr lang="en-US" sz="1800" dirty="0">
                <a:effectLst/>
                <a:latin typeface="Carlito"/>
                <a:ea typeface="Carlito"/>
                <a:cs typeface="Carlito"/>
              </a:rPr>
              <a:t>particularly on computer components with moving</a:t>
            </a:r>
            <a:r>
              <a:rPr lang="en-US" sz="1800" spc="-5" dirty="0">
                <a:effectLst/>
                <a:latin typeface="Carlito"/>
                <a:ea typeface="Carlito"/>
                <a:cs typeface="Carlito"/>
              </a:rPr>
              <a:t> </a:t>
            </a:r>
            <a:r>
              <a:rPr lang="en-US" sz="1800" dirty="0">
                <a:effectLst/>
                <a:latin typeface="Carlito"/>
                <a:ea typeface="Carlito"/>
                <a:cs typeface="Carlito"/>
              </a:rPr>
              <a:t>parts.</a:t>
            </a:r>
            <a:endParaRPr lang="en-IN" sz="1800" dirty="0">
              <a:effectLst/>
              <a:latin typeface="Carlito"/>
              <a:ea typeface="Carlito"/>
              <a:cs typeface="Carlito"/>
            </a:endParaRPr>
          </a:p>
          <a:p>
            <a:pPr>
              <a:spcBef>
                <a:spcPts val="55"/>
              </a:spcBef>
            </a:pPr>
            <a:r>
              <a:rPr lang="en-US" sz="1800" dirty="0">
                <a:effectLst/>
                <a:latin typeface="Carlito"/>
                <a:ea typeface="Carlito"/>
                <a:cs typeface="Carlito"/>
              </a:rPr>
              <a:t> </a:t>
            </a:r>
            <a:endParaRPr lang="en-IN" sz="1800" dirty="0">
              <a:effectLst/>
              <a:latin typeface="Carlito"/>
              <a:ea typeface="Carlito"/>
              <a:cs typeface="Carlito"/>
            </a:endParaRPr>
          </a:p>
          <a:p>
            <a:pPr marL="342900" marR="453390" lvl="0" indent="-342900" algn="just">
              <a:lnSpc>
                <a:spcPct val="87000"/>
              </a:lnSpc>
              <a:buFont typeface="Wingdings" panose="05000000000000000000" pitchFamily="2" charset="2"/>
              <a:buChar char=""/>
              <a:tabLst>
                <a:tab pos="726440" algn="l"/>
              </a:tabLst>
            </a:pPr>
            <a:r>
              <a:rPr lang="en-US" sz="1800" dirty="0">
                <a:effectLst/>
                <a:latin typeface="Carlito"/>
                <a:ea typeface="Carlito"/>
                <a:cs typeface="Carlito"/>
              </a:rPr>
              <a:t>Computers should be dusted regularly by using compressed air machines</a:t>
            </a:r>
            <a:r>
              <a:rPr lang="en-US" sz="1800" spc="-5" dirty="0">
                <a:effectLst/>
                <a:latin typeface="Carlito"/>
                <a:ea typeface="Carlito"/>
                <a:cs typeface="Carlito"/>
              </a:rPr>
              <a:t> </a:t>
            </a:r>
            <a:r>
              <a:rPr lang="en-US" sz="1800" dirty="0">
                <a:effectLst/>
                <a:latin typeface="Carlito"/>
                <a:ea typeface="Carlito"/>
                <a:cs typeface="Carlito"/>
              </a:rPr>
              <a:t>.</a:t>
            </a:r>
            <a:endParaRPr lang="en-IN" sz="1800" dirty="0">
              <a:effectLst/>
              <a:latin typeface="Carlito"/>
              <a:ea typeface="Carlito"/>
              <a:cs typeface="Carlito"/>
            </a:endParaRPr>
          </a:p>
          <a:p>
            <a:pPr marL="342900" marR="452755" lvl="0" indent="-342900" algn="just">
              <a:lnSpc>
                <a:spcPct val="90000"/>
              </a:lnSpc>
              <a:spcAft>
                <a:spcPts val="0"/>
              </a:spcAft>
              <a:buSzPts val="2900"/>
              <a:buFont typeface="Wingdings" panose="05000000000000000000" pitchFamily="2" charset="2"/>
              <a:buChar char=""/>
              <a:tabLst>
                <a:tab pos="726440" algn="l"/>
              </a:tabLst>
            </a:pPr>
            <a:endParaRPr lang="en-IN" sz="1800" spc="50" dirty="0">
              <a:effectLst/>
              <a:latin typeface="Carlito"/>
              <a:ea typeface="Wingdings" panose="05000000000000000000" pitchFamily="2" charset="2"/>
              <a:cs typeface="Wingdings" panose="05000000000000000000" pitchFamily="2" charset="2"/>
            </a:endParaRPr>
          </a:p>
        </p:txBody>
      </p:sp>
      <p:pic>
        <p:nvPicPr>
          <p:cNvPr id="6" name="Picture 5">
            <a:extLst>
              <a:ext uri="{FF2B5EF4-FFF2-40B4-BE49-F238E27FC236}">
                <a16:creationId xmlns:a16="http://schemas.microsoft.com/office/drawing/2014/main" xmlns="" id="{DCD5F4F1-5F0F-4A37-AC4D-475F2BFB8AE7}"/>
              </a:ext>
            </a:extLst>
          </p:cNvPr>
          <p:cNvPicPr>
            <a:picLocks noChangeAspect="1"/>
          </p:cNvPicPr>
          <p:nvPr/>
        </p:nvPicPr>
        <p:blipFill>
          <a:blip r:embed="rId2"/>
          <a:stretch>
            <a:fillRect/>
          </a:stretch>
        </p:blipFill>
        <p:spPr>
          <a:xfrm>
            <a:off x="0" y="0"/>
            <a:ext cx="566841" cy="993913"/>
          </a:xfrm>
          <a:prstGeom prst="rect">
            <a:avLst/>
          </a:prstGeom>
        </p:spPr>
      </p:pic>
    </p:spTree>
    <p:extLst>
      <p:ext uri="{BB962C8B-B14F-4D97-AF65-F5344CB8AC3E}">
        <p14:creationId xmlns:p14="http://schemas.microsoft.com/office/powerpoint/2010/main" val="23422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BD0B8D3-5355-4409-8718-E2317EFFB3C5}"/>
              </a:ext>
            </a:extLst>
          </p:cNvPr>
          <p:cNvSpPr>
            <a:spLocks noGrp="1"/>
          </p:cNvSpPr>
          <p:nvPr>
            <p:ph type="body" sz="half" idx="2"/>
          </p:nvPr>
        </p:nvSpPr>
        <p:spPr>
          <a:xfrm>
            <a:off x="3642493" y="6180078"/>
            <a:ext cx="9229344" cy="533400"/>
          </a:xfrm>
        </p:spPr>
        <p:txBody>
          <a:bodyPr>
            <a:normAutofit/>
          </a:bodyPr>
          <a:lstStyle/>
          <a:p>
            <a:r>
              <a:rPr lang="en-US" sz="3200" b="1" dirty="0"/>
              <a:t>COMPUTER MAINTENANCE</a:t>
            </a:r>
            <a:endParaRPr lang="en-IN" sz="3200" b="1" dirty="0"/>
          </a:p>
        </p:txBody>
      </p:sp>
      <p:sp>
        <p:nvSpPr>
          <p:cNvPr id="5" name="Rectangle 4">
            <a:extLst>
              <a:ext uri="{FF2B5EF4-FFF2-40B4-BE49-F238E27FC236}">
                <a16:creationId xmlns:a16="http://schemas.microsoft.com/office/drawing/2014/main" xmlns="" id="{4BB50766-98CB-458F-852B-84D2552EE13C}"/>
              </a:ext>
            </a:extLst>
          </p:cNvPr>
          <p:cNvSpPr/>
          <p:nvPr/>
        </p:nvSpPr>
        <p:spPr>
          <a:xfrm>
            <a:off x="874642" y="461176"/>
            <a:ext cx="9978888" cy="56692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R="452755" lvl="0" algn="just">
              <a:lnSpc>
                <a:spcPct val="90000"/>
              </a:lnSpc>
              <a:spcAft>
                <a:spcPts val="0"/>
              </a:spcAft>
              <a:buSzPts val="2900"/>
              <a:tabLst>
                <a:tab pos="726440" algn="l"/>
              </a:tabLst>
            </a:pPr>
            <a:endParaRPr lang="en-IN" sz="1800" spc="50" dirty="0">
              <a:effectLst/>
              <a:latin typeface="Carlito"/>
              <a:ea typeface="Wingdings" panose="05000000000000000000" pitchFamily="2" charset="2"/>
              <a:cs typeface="Wingdings" panose="05000000000000000000" pitchFamily="2" charset="2"/>
            </a:endParaRPr>
          </a:p>
        </p:txBody>
      </p:sp>
      <p:pic>
        <p:nvPicPr>
          <p:cNvPr id="7" name="Picture 6">
            <a:extLst>
              <a:ext uri="{FF2B5EF4-FFF2-40B4-BE49-F238E27FC236}">
                <a16:creationId xmlns:a16="http://schemas.microsoft.com/office/drawing/2014/main" xmlns="" id="{3F1E9344-9F93-46BF-AB61-5ADBF91AD8F7}"/>
              </a:ext>
            </a:extLst>
          </p:cNvPr>
          <p:cNvPicPr>
            <a:picLocks noChangeAspect="1"/>
          </p:cNvPicPr>
          <p:nvPr/>
        </p:nvPicPr>
        <p:blipFill>
          <a:blip r:embed="rId2"/>
          <a:stretch>
            <a:fillRect/>
          </a:stretch>
        </p:blipFill>
        <p:spPr>
          <a:xfrm>
            <a:off x="1691848" y="681659"/>
            <a:ext cx="3516258" cy="1927110"/>
          </a:xfrm>
          <a:prstGeom prst="rect">
            <a:avLst/>
          </a:prstGeom>
        </p:spPr>
      </p:pic>
      <p:pic>
        <p:nvPicPr>
          <p:cNvPr id="9" name="Picture 8">
            <a:extLst>
              <a:ext uri="{FF2B5EF4-FFF2-40B4-BE49-F238E27FC236}">
                <a16:creationId xmlns:a16="http://schemas.microsoft.com/office/drawing/2014/main" xmlns="" id="{C29A6A5B-2B85-4EFD-A621-F25BF5E3DD02}"/>
              </a:ext>
            </a:extLst>
          </p:cNvPr>
          <p:cNvPicPr>
            <a:picLocks noChangeAspect="1"/>
          </p:cNvPicPr>
          <p:nvPr/>
        </p:nvPicPr>
        <p:blipFill>
          <a:blip r:embed="rId3"/>
          <a:stretch>
            <a:fillRect/>
          </a:stretch>
        </p:blipFill>
        <p:spPr>
          <a:xfrm>
            <a:off x="6893490" y="713339"/>
            <a:ext cx="3514767" cy="1864227"/>
          </a:xfrm>
          <a:prstGeom prst="rect">
            <a:avLst/>
          </a:prstGeom>
        </p:spPr>
      </p:pic>
      <p:pic>
        <p:nvPicPr>
          <p:cNvPr id="10" name="image71.jpeg">
            <a:extLst>
              <a:ext uri="{FF2B5EF4-FFF2-40B4-BE49-F238E27FC236}">
                <a16:creationId xmlns:a16="http://schemas.microsoft.com/office/drawing/2014/main" xmlns="" id="{4C05E121-B7FE-4F3C-B911-F45C139E863C}"/>
              </a:ext>
            </a:extLst>
          </p:cNvPr>
          <p:cNvPicPr/>
          <p:nvPr/>
        </p:nvPicPr>
        <p:blipFill>
          <a:blip r:embed="rId4" cstate="print"/>
          <a:stretch>
            <a:fillRect/>
          </a:stretch>
        </p:blipFill>
        <p:spPr>
          <a:xfrm>
            <a:off x="1717620" y="2646625"/>
            <a:ext cx="3572510" cy="2964180"/>
          </a:xfrm>
          <a:prstGeom prst="rect">
            <a:avLst/>
          </a:prstGeom>
        </p:spPr>
      </p:pic>
      <p:pic>
        <p:nvPicPr>
          <p:cNvPr id="11" name="image72.png">
            <a:extLst>
              <a:ext uri="{FF2B5EF4-FFF2-40B4-BE49-F238E27FC236}">
                <a16:creationId xmlns:a16="http://schemas.microsoft.com/office/drawing/2014/main" xmlns="" id="{400C6287-7AE6-4424-9BC5-A365F383337E}"/>
              </a:ext>
            </a:extLst>
          </p:cNvPr>
          <p:cNvPicPr/>
          <p:nvPr/>
        </p:nvPicPr>
        <p:blipFill>
          <a:blip r:embed="rId5" cstate="print"/>
          <a:stretch>
            <a:fillRect/>
          </a:stretch>
        </p:blipFill>
        <p:spPr>
          <a:xfrm>
            <a:off x="6889225" y="2642883"/>
            <a:ext cx="3661410" cy="3051175"/>
          </a:xfrm>
          <a:prstGeom prst="rect">
            <a:avLst/>
          </a:prstGeom>
        </p:spPr>
      </p:pic>
      <p:pic>
        <p:nvPicPr>
          <p:cNvPr id="12" name="Picture 11">
            <a:extLst>
              <a:ext uri="{FF2B5EF4-FFF2-40B4-BE49-F238E27FC236}">
                <a16:creationId xmlns:a16="http://schemas.microsoft.com/office/drawing/2014/main" xmlns="" id="{EFFC3941-B31A-4E83-95C1-E8109EC8936C}"/>
              </a:ext>
            </a:extLst>
          </p:cNvPr>
          <p:cNvPicPr>
            <a:picLocks noChangeAspect="1"/>
          </p:cNvPicPr>
          <p:nvPr/>
        </p:nvPicPr>
        <p:blipFill>
          <a:blip r:embed="rId6"/>
          <a:stretch>
            <a:fillRect/>
          </a:stretch>
        </p:blipFill>
        <p:spPr>
          <a:xfrm>
            <a:off x="0" y="0"/>
            <a:ext cx="566841" cy="993913"/>
          </a:xfrm>
          <a:prstGeom prst="rect">
            <a:avLst/>
          </a:prstGeom>
        </p:spPr>
      </p:pic>
    </p:spTree>
    <p:extLst>
      <p:ext uri="{BB962C8B-B14F-4D97-AF65-F5344CB8AC3E}">
        <p14:creationId xmlns:p14="http://schemas.microsoft.com/office/powerpoint/2010/main" val="35555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BD0B8D3-5355-4409-8718-E2317EFFB3C5}"/>
              </a:ext>
            </a:extLst>
          </p:cNvPr>
          <p:cNvSpPr>
            <a:spLocks noGrp="1"/>
          </p:cNvSpPr>
          <p:nvPr>
            <p:ph type="body" sz="half" idx="2"/>
          </p:nvPr>
        </p:nvSpPr>
        <p:spPr>
          <a:xfrm>
            <a:off x="3642493" y="6180078"/>
            <a:ext cx="9229344" cy="533400"/>
          </a:xfrm>
        </p:spPr>
        <p:txBody>
          <a:bodyPr>
            <a:normAutofit/>
          </a:bodyPr>
          <a:lstStyle/>
          <a:p>
            <a:r>
              <a:rPr lang="en-US" sz="3200" b="1" dirty="0"/>
              <a:t>COMPUTER MAINTENANCE</a:t>
            </a:r>
            <a:endParaRPr lang="en-IN" sz="3200" b="1" dirty="0"/>
          </a:p>
        </p:txBody>
      </p:sp>
      <p:sp>
        <p:nvSpPr>
          <p:cNvPr id="5" name="Rectangle 4">
            <a:extLst>
              <a:ext uri="{FF2B5EF4-FFF2-40B4-BE49-F238E27FC236}">
                <a16:creationId xmlns:a16="http://schemas.microsoft.com/office/drawing/2014/main" xmlns="" id="{4BB50766-98CB-458F-852B-84D2552EE13C}"/>
              </a:ext>
            </a:extLst>
          </p:cNvPr>
          <p:cNvSpPr/>
          <p:nvPr/>
        </p:nvSpPr>
        <p:spPr>
          <a:xfrm>
            <a:off x="1741336" y="461176"/>
            <a:ext cx="8094427" cy="56692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R="452755" lvl="0" algn="just">
              <a:lnSpc>
                <a:spcPct val="90000"/>
              </a:lnSpc>
              <a:spcAft>
                <a:spcPts val="0"/>
              </a:spcAft>
              <a:buSzPts val="2900"/>
              <a:tabLst>
                <a:tab pos="726440" algn="l"/>
              </a:tabLst>
            </a:pPr>
            <a:endParaRPr lang="en-IN" sz="1800" spc="50" dirty="0">
              <a:effectLst/>
              <a:latin typeface="Carlito"/>
              <a:ea typeface="Wingdings" panose="05000000000000000000" pitchFamily="2" charset="2"/>
              <a:cs typeface="Wingdings" panose="05000000000000000000" pitchFamily="2" charset="2"/>
            </a:endParaRPr>
          </a:p>
        </p:txBody>
      </p:sp>
      <p:pic>
        <p:nvPicPr>
          <p:cNvPr id="3" name="Picture 2">
            <a:extLst>
              <a:ext uri="{FF2B5EF4-FFF2-40B4-BE49-F238E27FC236}">
                <a16:creationId xmlns:a16="http://schemas.microsoft.com/office/drawing/2014/main" xmlns="" id="{087D8651-E9E6-440A-BAB6-515E1C7E275B}"/>
              </a:ext>
            </a:extLst>
          </p:cNvPr>
          <p:cNvPicPr>
            <a:picLocks noChangeAspect="1"/>
          </p:cNvPicPr>
          <p:nvPr/>
        </p:nvPicPr>
        <p:blipFill>
          <a:blip r:embed="rId2"/>
          <a:stretch>
            <a:fillRect/>
          </a:stretch>
        </p:blipFill>
        <p:spPr>
          <a:xfrm>
            <a:off x="1919260" y="588397"/>
            <a:ext cx="7741575" cy="5408406"/>
          </a:xfrm>
          <a:prstGeom prst="rect">
            <a:avLst/>
          </a:prstGeom>
        </p:spPr>
      </p:pic>
      <p:pic>
        <p:nvPicPr>
          <p:cNvPr id="12" name="Picture 11">
            <a:extLst>
              <a:ext uri="{FF2B5EF4-FFF2-40B4-BE49-F238E27FC236}">
                <a16:creationId xmlns:a16="http://schemas.microsoft.com/office/drawing/2014/main" xmlns="" id="{677B27B7-E118-413E-BC2A-5C229132304B}"/>
              </a:ext>
            </a:extLst>
          </p:cNvPr>
          <p:cNvPicPr>
            <a:picLocks noChangeAspect="1"/>
          </p:cNvPicPr>
          <p:nvPr/>
        </p:nvPicPr>
        <p:blipFill>
          <a:blip r:embed="rId3"/>
          <a:stretch>
            <a:fillRect/>
          </a:stretch>
        </p:blipFill>
        <p:spPr>
          <a:xfrm>
            <a:off x="0" y="0"/>
            <a:ext cx="566841" cy="993913"/>
          </a:xfrm>
          <a:prstGeom prst="rect">
            <a:avLst/>
          </a:prstGeom>
        </p:spPr>
      </p:pic>
    </p:spTree>
    <p:extLst>
      <p:ext uri="{BB962C8B-B14F-4D97-AF65-F5344CB8AC3E}">
        <p14:creationId xmlns:p14="http://schemas.microsoft.com/office/powerpoint/2010/main" val="282491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1083FEE8-B310-4A8E-B031-E96B5F696390}"/>
              </a:ext>
            </a:extLst>
          </p:cNvPr>
          <p:cNvPicPr>
            <a:picLocks noChangeAspect="1"/>
          </p:cNvPicPr>
          <p:nvPr/>
        </p:nvPicPr>
        <p:blipFill>
          <a:blip r:embed="rId2"/>
          <a:stretch>
            <a:fillRect/>
          </a:stretch>
        </p:blipFill>
        <p:spPr>
          <a:xfrm>
            <a:off x="2617845" y="341906"/>
            <a:ext cx="8800230" cy="6289190"/>
          </a:xfrm>
          <a:prstGeom prst="rect">
            <a:avLst/>
          </a:prstGeom>
        </p:spPr>
      </p:pic>
      <p:sp>
        <p:nvSpPr>
          <p:cNvPr id="7" name="Text Placeholder 3">
            <a:extLst>
              <a:ext uri="{FF2B5EF4-FFF2-40B4-BE49-F238E27FC236}">
                <a16:creationId xmlns:a16="http://schemas.microsoft.com/office/drawing/2014/main" xmlns="" id="{CCC84E2C-F117-43CA-8F69-A471856F86CC}"/>
              </a:ext>
            </a:extLst>
          </p:cNvPr>
          <p:cNvSpPr>
            <a:spLocks noGrp="1"/>
          </p:cNvSpPr>
          <p:nvPr>
            <p:ph type="body" sz="half" idx="2"/>
          </p:nvPr>
        </p:nvSpPr>
        <p:spPr>
          <a:xfrm rot="16200000">
            <a:off x="-3656804" y="1218464"/>
            <a:ext cx="9229344" cy="533400"/>
          </a:xfrm>
        </p:spPr>
        <p:txBody>
          <a:bodyPr>
            <a:noAutofit/>
          </a:bodyPr>
          <a:lstStyle/>
          <a:p>
            <a:r>
              <a:rPr lang="en-US" sz="5400" b="1" dirty="0"/>
              <a:t>COMPUTER </a:t>
            </a:r>
          </a:p>
          <a:p>
            <a:r>
              <a:rPr lang="en-US" sz="5400" b="1" dirty="0"/>
              <a:t>MAINTENANCE</a:t>
            </a:r>
            <a:endParaRPr lang="en-IN" sz="5400" b="1" dirty="0"/>
          </a:p>
        </p:txBody>
      </p:sp>
      <p:pic>
        <p:nvPicPr>
          <p:cNvPr id="8" name="Picture 7">
            <a:extLst>
              <a:ext uri="{FF2B5EF4-FFF2-40B4-BE49-F238E27FC236}">
                <a16:creationId xmlns:a16="http://schemas.microsoft.com/office/drawing/2014/main" xmlns="" id="{D35C7E95-2A8C-46BD-B245-42FC979C058B}"/>
              </a:ext>
            </a:extLst>
          </p:cNvPr>
          <p:cNvPicPr>
            <a:picLocks noChangeAspect="1"/>
          </p:cNvPicPr>
          <p:nvPr/>
        </p:nvPicPr>
        <p:blipFill>
          <a:blip r:embed="rId3"/>
          <a:stretch>
            <a:fillRect/>
          </a:stretch>
        </p:blipFill>
        <p:spPr>
          <a:xfrm>
            <a:off x="0" y="0"/>
            <a:ext cx="566841" cy="993913"/>
          </a:xfrm>
          <a:prstGeom prst="rect">
            <a:avLst/>
          </a:prstGeom>
        </p:spPr>
      </p:pic>
    </p:spTree>
    <p:extLst>
      <p:ext uri="{BB962C8B-B14F-4D97-AF65-F5344CB8AC3E}">
        <p14:creationId xmlns:p14="http://schemas.microsoft.com/office/powerpoint/2010/main" val="183667136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docProps/app.xml><?xml version="1.0" encoding="utf-8"?>
<Properties xmlns="http://schemas.openxmlformats.org/officeDocument/2006/extended-properties" xmlns:vt="http://schemas.openxmlformats.org/officeDocument/2006/docPropsVTypes">
  <Template>TM03457491[[fn=Metropolitan]]</Template>
  <TotalTime>291</TotalTime>
  <Words>1527</Words>
  <Application>Microsoft Office PowerPoint</Application>
  <PresentationFormat>Widescreen</PresentationFormat>
  <Paragraphs>216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Bookman Uralic</vt:lpstr>
      <vt:lpstr>Calibri Light</vt:lpstr>
      <vt:lpstr>Carlito</vt:lpstr>
      <vt:lpstr>Wingdings</vt:lpstr>
      <vt:lpstr>Metropolitan</vt:lpstr>
      <vt:lpstr>TROUBLESHOOTING PC &amp; DRIVERS</vt:lpstr>
      <vt:lpstr>              OBJECTIVES</vt:lpstr>
      <vt:lpstr>              WHAT IS COMPUTER?</vt:lpstr>
      <vt:lpstr>HARDWARE &amp; SOFTWARE PROBLEMS</vt:lpstr>
      <vt:lpstr>HARDWARE &amp; SOFTWARE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BOOKS YOU CAN REFER </vt:lpstr>
      <vt:lpstr>THANKS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TROUBLESHOOTING PC &amp; DRIVERS</dc:title>
  <dc:creator>Samiksha Sharma</dc:creator>
  <cp:lastModifiedBy>jasleenkaur2136@gmail.com</cp:lastModifiedBy>
  <cp:revision>40</cp:revision>
  <dcterms:created xsi:type="dcterms:W3CDTF">2021-01-24T13:00:53Z</dcterms:created>
  <dcterms:modified xsi:type="dcterms:W3CDTF">2021-01-30T05:32:45Z</dcterms:modified>
</cp:coreProperties>
</file>