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40"/>
  </p:notesMasterIdLst>
  <p:handoutMasterIdLst>
    <p:handoutMasterId r:id="rId41"/>
  </p:handoutMasterIdLst>
  <p:sldIdLst>
    <p:sldId id="285" r:id="rId3"/>
    <p:sldId id="383" r:id="rId4"/>
    <p:sldId id="393" r:id="rId5"/>
    <p:sldId id="363" r:id="rId6"/>
    <p:sldId id="281" r:id="rId7"/>
    <p:sldId id="280" r:id="rId8"/>
    <p:sldId id="350" r:id="rId9"/>
    <p:sldId id="289" r:id="rId10"/>
    <p:sldId id="351" r:id="rId11"/>
    <p:sldId id="338" r:id="rId12"/>
    <p:sldId id="352" r:id="rId13"/>
    <p:sldId id="353" r:id="rId14"/>
    <p:sldId id="288" r:id="rId15"/>
    <p:sldId id="376" r:id="rId16"/>
    <p:sldId id="377" r:id="rId17"/>
    <p:sldId id="378" r:id="rId18"/>
    <p:sldId id="379" r:id="rId19"/>
    <p:sldId id="380" r:id="rId20"/>
    <p:sldId id="381" r:id="rId21"/>
    <p:sldId id="313" r:id="rId22"/>
    <p:sldId id="354" r:id="rId23"/>
    <p:sldId id="314" r:id="rId24"/>
    <p:sldId id="355" r:id="rId25"/>
    <p:sldId id="356" r:id="rId26"/>
    <p:sldId id="339" r:id="rId27"/>
    <p:sldId id="357" r:id="rId28"/>
    <p:sldId id="358" r:id="rId29"/>
    <p:sldId id="341" r:id="rId30"/>
    <p:sldId id="361" r:id="rId31"/>
    <p:sldId id="362" r:id="rId32"/>
    <p:sldId id="282" r:id="rId33"/>
    <p:sldId id="283" r:id="rId34"/>
    <p:sldId id="374" r:id="rId35"/>
    <p:sldId id="375" r:id="rId36"/>
    <p:sldId id="382" r:id="rId37"/>
    <p:sldId id="284" r:id="rId38"/>
    <p:sldId id="27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434" autoAdjust="0"/>
  </p:normalViewPr>
  <p:slideViewPr>
    <p:cSldViewPr snapToGrid="0">
      <p:cViewPr varScale="1">
        <p:scale>
          <a:sx n="68" d="100"/>
          <a:sy n="68" d="100"/>
        </p:scale>
        <p:origin x="79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6659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10776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139690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#include &lt;bits/</a:t>
            </a:r>
            <a:r>
              <a:rPr lang="en-IN" dirty="0" err="1"/>
              <a:t>stdc</a:t>
            </a:r>
            <a:r>
              <a:rPr lang="en-IN" dirty="0"/>
              <a:t>++.h&gt; </a:t>
            </a:r>
          </a:p>
          <a:p>
            <a:r>
              <a:rPr lang="en-IN" dirty="0"/>
              <a:t>using namespace </a:t>
            </a:r>
            <a:r>
              <a:rPr lang="en-IN" dirty="0" err="1"/>
              <a:t>std</a:t>
            </a:r>
            <a:r>
              <a:rPr lang="en-IN" dirty="0"/>
              <a:t>; </a:t>
            </a:r>
          </a:p>
          <a:p>
            <a:endParaRPr lang="en-IN" dirty="0"/>
          </a:p>
          <a:p>
            <a:r>
              <a:rPr lang="en-IN" dirty="0"/>
              <a:t>//Base class </a:t>
            </a:r>
          </a:p>
          <a:p>
            <a:r>
              <a:rPr lang="en-IN" dirty="0"/>
              <a:t>class Parent </a:t>
            </a:r>
          </a:p>
          <a:p>
            <a:r>
              <a:rPr lang="en-IN" dirty="0"/>
              <a:t>{ </a:t>
            </a:r>
          </a:p>
          <a:p>
            <a:r>
              <a:rPr lang="en-IN" dirty="0"/>
              <a:t>    public: </a:t>
            </a:r>
          </a:p>
          <a:p>
            <a:r>
              <a:rPr lang="en-IN" dirty="0"/>
              <a:t>      </a:t>
            </a:r>
            <a:r>
              <a:rPr lang="en-IN" dirty="0" err="1"/>
              <a:t>int</a:t>
            </a:r>
            <a:r>
              <a:rPr lang="en-IN" dirty="0"/>
              <a:t> </a:t>
            </a:r>
            <a:r>
              <a:rPr lang="en-IN" dirty="0" err="1"/>
              <a:t>id_p</a:t>
            </a:r>
            <a:r>
              <a:rPr lang="en-IN" dirty="0"/>
              <a:t>; </a:t>
            </a:r>
          </a:p>
          <a:p>
            <a:r>
              <a:rPr lang="en-IN" dirty="0"/>
              <a:t>}; </a:t>
            </a:r>
          </a:p>
          <a:p>
            <a:r>
              <a:rPr lang="en-IN" dirty="0"/>
              <a:t>  </a:t>
            </a:r>
          </a:p>
          <a:p>
            <a:r>
              <a:rPr lang="en-IN" dirty="0"/>
              <a:t>// Sub class inheriting from Base Class(Parent) </a:t>
            </a:r>
          </a:p>
          <a:p>
            <a:r>
              <a:rPr lang="en-IN" dirty="0"/>
              <a:t>class Child : public Parent </a:t>
            </a:r>
          </a:p>
          <a:p>
            <a:r>
              <a:rPr lang="en-IN" dirty="0"/>
              <a:t>{ </a:t>
            </a:r>
          </a:p>
          <a:p>
            <a:r>
              <a:rPr lang="en-IN" dirty="0"/>
              <a:t>    public: </a:t>
            </a:r>
          </a:p>
          <a:p>
            <a:r>
              <a:rPr lang="en-IN" dirty="0"/>
              <a:t>      </a:t>
            </a:r>
            <a:r>
              <a:rPr lang="en-IN" dirty="0" err="1"/>
              <a:t>int</a:t>
            </a:r>
            <a:r>
              <a:rPr lang="en-IN" dirty="0"/>
              <a:t> </a:t>
            </a:r>
            <a:r>
              <a:rPr lang="en-IN" dirty="0" err="1"/>
              <a:t>id_c</a:t>
            </a:r>
            <a:r>
              <a:rPr lang="en-IN" dirty="0"/>
              <a:t>; </a:t>
            </a:r>
          </a:p>
          <a:p>
            <a:r>
              <a:rPr lang="en-IN" dirty="0"/>
              <a:t>};</a:t>
            </a:r>
          </a:p>
          <a:p>
            <a:endParaRPr lang="en-IN" dirty="0"/>
          </a:p>
          <a:p>
            <a:r>
              <a:rPr lang="en-IN" dirty="0"/>
              <a:t>//main function </a:t>
            </a:r>
          </a:p>
          <a:p>
            <a:r>
              <a:rPr lang="en-IN" dirty="0" err="1"/>
              <a:t>int</a:t>
            </a:r>
            <a:r>
              <a:rPr lang="en-IN" dirty="0"/>
              <a:t> main()  </a:t>
            </a:r>
          </a:p>
          <a:p>
            <a:r>
              <a:rPr lang="en-IN" dirty="0"/>
              <a:t>   { </a:t>
            </a:r>
          </a:p>
          <a:p>
            <a:r>
              <a:rPr lang="en-IN" dirty="0"/>
              <a:t>       </a:t>
            </a:r>
          </a:p>
          <a:p>
            <a:r>
              <a:rPr lang="en-IN" dirty="0"/>
              <a:t>        Child obj1; </a:t>
            </a:r>
          </a:p>
          <a:p>
            <a:r>
              <a:rPr lang="en-IN" dirty="0"/>
              <a:t>           </a:t>
            </a:r>
          </a:p>
          <a:p>
            <a:r>
              <a:rPr lang="en-IN" dirty="0"/>
              <a:t>        // An object of class child has all data members </a:t>
            </a:r>
          </a:p>
          <a:p>
            <a:r>
              <a:rPr lang="en-IN" dirty="0"/>
              <a:t>        // and member functions of class parent </a:t>
            </a:r>
          </a:p>
          <a:p>
            <a:r>
              <a:rPr lang="en-IN" dirty="0"/>
              <a:t>        obj1.id_c = 7; </a:t>
            </a:r>
          </a:p>
          <a:p>
            <a:r>
              <a:rPr lang="en-IN" dirty="0"/>
              <a:t>        obj1.id_p = 91; </a:t>
            </a:r>
          </a:p>
          <a:p>
            <a:r>
              <a:rPr lang="en-IN" dirty="0"/>
              <a:t>        </a:t>
            </a:r>
            <a:r>
              <a:rPr lang="en-IN" dirty="0" err="1"/>
              <a:t>cout</a:t>
            </a:r>
            <a:r>
              <a:rPr lang="en-IN" dirty="0"/>
              <a:t> &lt;&lt; "Child id is " &lt;&lt;  obj1.id_c &lt;&lt; </a:t>
            </a:r>
            <a:r>
              <a:rPr lang="en-IN" dirty="0" err="1"/>
              <a:t>endl</a:t>
            </a:r>
            <a:r>
              <a:rPr lang="en-IN" dirty="0"/>
              <a:t>; </a:t>
            </a:r>
          </a:p>
          <a:p>
            <a:r>
              <a:rPr lang="en-IN" dirty="0"/>
              <a:t>        </a:t>
            </a:r>
            <a:r>
              <a:rPr lang="en-IN" dirty="0" err="1"/>
              <a:t>cout</a:t>
            </a:r>
            <a:r>
              <a:rPr lang="en-IN" dirty="0"/>
              <a:t> &lt;&lt; "Parent id is " &lt;&lt;  obj1.id_p &lt;&lt; </a:t>
            </a:r>
            <a:r>
              <a:rPr lang="en-IN" dirty="0" err="1"/>
              <a:t>endl</a:t>
            </a:r>
            <a:r>
              <a:rPr lang="en-IN" dirty="0"/>
              <a:t>; </a:t>
            </a:r>
          </a:p>
          <a:p>
            <a:r>
              <a:rPr lang="en-IN" dirty="0"/>
              <a:t>          </a:t>
            </a:r>
          </a:p>
          <a:p>
            <a:r>
              <a:rPr lang="en-IN" dirty="0"/>
              <a:t>        return 0; </a:t>
            </a:r>
          </a:p>
          <a:p>
            <a:r>
              <a:rPr lang="en-IN" dirty="0"/>
              <a:t>   }  </a:t>
            </a:r>
          </a:p>
          <a:p>
            <a:endParaRPr lang="en-IN" dirty="0"/>
          </a:p>
          <a:p>
            <a:r>
              <a:rPr lang="en-IN" dirty="0"/>
              <a:t> </a:t>
            </a:r>
          </a:p>
        </p:txBody>
      </p:sp>
      <p:sp>
        <p:nvSpPr>
          <p:cNvPr id="4" name="Slide Number Placeholder 3"/>
          <p:cNvSpPr>
            <a:spLocks noGrp="1"/>
          </p:cNvSpPr>
          <p:nvPr>
            <p:ph type="sldNum" sz="quarter" idx="10"/>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215614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IN" sz="1200" b="0" i="0" u="none" strike="noStrike" kern="1200" dirty="0">
                <a:solidFill>
                  <a:schemeClr val="tx1"/>
                </a:solidFill>
                <a:effectLst/>
                <a:latin typeface="+mn-lt"/>
                <a:ea typeface="+mn-ea"/>
                <a:cs typeface="+mn-cs"/>
              </a:rPr>
              <a:t>// C++ program to explain  </a:t>
            </a:r>
          </a:p>
          <a:p>
            <a:pPr rtl="0" fontAlgn="base"/>
            <a:r>
              <a:rPr lang="en-IN" sz="1200" b="0" i="0" u="none" strike="noStrike" kern="1200" dirty="0">
                <a:solidFill>
                  <a:schemeClr val="tx1"/>
                </a:solidFill>
                <a:effectLst/>
                <a:latin typeface="+mn-lt"/>
                <a:ea typeface="+mn-ea"/>
                <a:cs typeface="+mn-cs"/>
              </a:rPr>
              <a:t>// Single inheritance </a:t>
            </a:r>
          </a:p>
          <a:p>
            <a:pPr rtl="0" fontAlgn="base"/>
            <a:r>
              <a:rPr lang="en-IN" sz="1200" b="0" i="0" u="none" strike="noStrike" kern="1200" dirty="0">
                <a:solidFill>
                  <a:schemeClr val="tx1"/>
                </a:solidFill>
                <a:effectLst/>
                <a:latin typeface="+mn-lt"/>
                <a:ea typeface="+mn-ea"/>
                <a:cs typeface="+mn-cs"/>
              </a:rPr>
              <a:t>#include &lt;</a:t>
            </a:r>
            <a:r>
              <a:rPr lang="en-IN" sz="1200" b="0" i="0" u="none" strike="noStrike" kern="1200" dirty="0" err="1">
                <a:solidFill>
                  <a:schemeClr val="tx1"/>
                </a:solidFill>
                <a:effectLst/>
                <a:latin typeface="+mn-lt"/>
                <a:ea typeface="+mn-ea"/>
                <a:cs typeface="+mn-cs"/>
              </a:rPr>
              <a:t>iostream</a:t>
            </a:r>
            <a:r>
              <a:rPr lang="en-IN" sz="1200" b="0" i="0" u="none" strike="noStrike" kern="1200" dirty="0">
                <a:solidFill>
                  <a:schemeClr val="tx1"/>
                </a:solidFill>
                <a:effectLst/>
                <a:latin typeface="+mn-lt"/>
                <a:ea typeface="+mn-ea"/>
                <a:cs typeface="+mn-cs"/>
              </a:rPr>
              <a:t>&gt; </a:t>
            </a:r>
          </a:p>
          <a:p>
            <a:pPr rtl="0" fontAlgn="base"/>
            <a:r>
              <a:rPr lang="en-IN" sz="1200" b="0" i="0" u="none" strike="noStrike" kern="1200" dirty="0">
                <a:solidFill>
                  <a:schemeClr val="tx1"/>
                </a:solidFill>
                <a:effectLst/>
                <a:latin typeface="+mn-lt"/>
                <a:ea typeface="+mn-ea"/>
                <a:cs typeface="+mn-cs"/>
              </a:rPr>
              <a:t>using namespace </a:t>
            </a:r>
            <a:r>
              <a:rPr lang="en-IN" sz="1200" b="0" i="0" u="none" strike="noStrike" kern="1200" dirty="0" err="1">
                <a:solidFill>
                  <a:schemeClr val="tx1"/>
                </a:solidFill>
                <a:effectLst/>
                <a:latin typeface="+mn-lt"/>
                <a:ea typeface="+mn-ea"/>
                <a:cs typeface="+mn-cs"/>
              </a:rPr>
              <a:t>std</a:t>
            </a:r>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base class </a:t>
            </a:r>
          </a:p>
          <a:p>
            <a:pPr rtl="0" fontAlgn="base"/>
            <a:r>
              <a:rPr lang="en-IN" sz="1200" b="0" i="0" u="none" strike="noStrike" kern="1200" dirty="0">
                <a:solidFill>
                  <a:schemeClr val="tx1"/>
                </a:solidFill>
                <a:effectLst/>
                <a:latin typeface="+mn-lt"/>
                <a:ea typeface="+mn-ea"/>
                <a:cs typeface="+mn-cs"/>
              </a:rPr>
              <a:t>class Vehicle { </a:t>
            </a:r>
          </a:p>
          <a:p>
            <a:pPr rtl="0" fontAlgn="base"/>
            <a:r>
              <a:rPr lang="en-IN" sz="1200" b="0" i="0" u="none" strike="noStrike" kern="1200" dirty="0">
                <a:solidFill>
                  <a:schemeClr val="tx1"/>
                </a:solidFill>
                <a:effectLst/>
                <a:latin typeface="+mn-lt"/>
                <a:ea typeface="+mn-ea"/>
                <a:cs typeface="+mn-cs"/>
              </a:rPr>
              <a:t>  public: </a:t>
            </a:r>
          </a:p>
          <a:p>
            <a:pPr rtl="0" fontAlgn="base"/>
            <a:r>
              <a:rPr lang="en-IN" sz="1200" b="0" i="0" u="none" strike="noStrike" kern="1200" dirty="0">
                <a:solidFill>
                  <a:schemeClr val="tx1"/>
                </a:solidFill>
                <a:effectLst/>
                <a:latin typeface="+mn-lt"/>
                <a:ea typeface="+mn-ea"/>
                <a:cs typeface="+mn-cs"/>
              </a:rPr>
              <a:t>    Vehicle() </a:t>
            </a:r>
          </a:p>
          <a:p>
            <a:pPr rtl="0" fontAlgn="base"/>
            <a:r>
              <a:rPr lang="en-IN" sz="1200" b="0" i="0" u="none" strike="noStrike" kern="1200" dirty="0">
                <a:solidFill>
                  <a:schemeClr val="tx1"/>
                </a:solidFill>
                <a:effectLst/>
                <a:latin typeface="+mn-lt"/>
                <a:ea typeface="+mn-ea"/>
                <a:cs typeface="+mn-cs"/>
              </a:rPr>
              <a:t>    { </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cout</a:t>
            </a:r>
            <a:r>
              <a:rPr lang="en-IN" sz="1200" b="0" i="0" u="none" strike="noStrike" kern="1200" dirty="0">
                <a:solidFill>
                  <a:schemeClr val="tx1"/>
                </a:solidFill>
                <a:effectLst/>
                <a:latin typeface="+mn-lt"/>
                <a:ea typeface="+mn-ea"/>
                <a:cs typeface="+mn-cs"/>
              </a:rPr>
              <a:t> &lt;&lt; "This is a Vehicle" &lt;&lt; </a:t>
            </a:r>
            <a:r>
              <a:rPr lang="en-IN" sz="1200" b="0" i="0" u="none" strike="noStrike" kern="1200" dirty="0" err="1">
                <a:solidFill>
                  <a:schemeClr val="tx1"/>
                </a:solidFill>
                <a:effectLst/>
                <a:latin typeface="+mn-lt"/>
                <a:ea typeface="+mn-ea"/>
                <a:cs typeface="+mn-cs"/>
              </a:rPr>
              <a:t>endl</a:t>
            </a:r>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sub class derived from two base classes </a:t>
            </a:r>
          </a:p>
          <a:p>
            <a:pPr rtl="0" fontAlgn="base"/>
            <a:r>
              <a:rPr lang="en-IN" sz="1200" b="0" i="0" u="none" strike="noStrike" kern="1200" dirty="0">
                <a:solidFill>
                  <a:schemeClr val="tx1"/>
                </a:solidFill>
                <a:effectLst/>
                <a:latin typeface="+mn-lt"/>
                <a:ea typeface="+mn-ea"/>
                <a:cs typeface="+mn-cs"/>
              </a:rPr>
              <a:t>class Car: public Vehicle{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main function </a:t>
            </a:r>
          </a:p>
          <a:p>
            <a:pPr rtl="0" fontAlgn="base"/>
            <a:r>
              <a:rPr lang="en-IN" sz="1200" b="0" i="0" u="none" strike="noStrike" kern="1200" dirty="0" err="1">
                <a:solidFill>
                  <a:schemeClr val="tx1"/>
                </a:solidFill>
                <a:effectLst/>
                <a:latin typeface="+mn-lt"/>
                <a:ea typeface="+mn-ea"/>
                <a:cs typeface="+mn-cs"/>
              </a:rPr>
              <a:t>int</a:t>
            </a:r>
            <a:r>
              <a:rPr lang="en-IN" sz="1200" b="0" i="0" u="none" strike="noStrike" kern="1200" dirty="0">
                <a:solidFill>
                  <a:schemeClr val="tx1"/>
                </a:solidFill>
                <a:effectLst/>
                <a:latin typeface="+mn-lt"/>
                <a:ea typeface="+mn-ea"/>
                <a:cs typeface="+mn-cs"/>
              </a:rPr>
              <a:t> main()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 creating object of sub class will </a:t>
            </a:r>
          </a:p>
          <a:p>
            <a:pPr rtl="0" fontAlgn="base"/>
            <a:r>
              <a:rPr lang="en-IN" sz="1200" b="0" i="0" u="none" strike="noStrike" kern="1200" dirty="0">
                <a:solidFill>
                  <a:schemeClr val="tx1"/>
                </a:solidFill>
                <a:effectLst/>
                <a:latin typeface="+mn-lt"/>
                <a:ea typeface="+mn-ea"/>
                <a:cs typeface="+mn-cs"/>
              </a:rPr>
              <a:t>    // invoke the constructor of base classes </a:t>
            </a:r>
          </a:p>
          <a:p>
            <a:pPr rtl="0" fontAlgn="base"/>
            <a:r>
              <a:rPr lang="en-IN" sz="1200" b="0" i="0" u="none" strike="noStrike" kern="1200" dirty="0">
                <a:solidFill>
                  <a:schemeClr val="tx1"/>
                </a:solidFill>
                <a:effectLst/>
                <a:latin typeface="+mn-lt"/>
                <a:ea typeface="+mn-ea"/>
                <a:cs typeface="+mn-cs"/>
              </a:rPr>
              <a:t>    Car </a:t>
            </a:r>
            <a:r>
              <a:rPr lang="en-IN" sz="1200" b="0" i="0" u="none" strike="noStrike" kern="1200" dirty="0" err="1">
                <a:solidFill>
                  <a:schemeClr val="tx1"/>
                </a:solidFill>
                <a:effectLst/>
                <a:latin typeface="+mn-lt"/>
                <a:ea typeface="+mn-ea"/>
                <a:cs typeface="+mn-cs"/>
              </a:rPr>
              <a:t>obj</a:t>
            </a:r>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return 0; </a:t>
            </a:r>
          </a:p>
          <a:p>
            <a:pPr rtl="0" fontAlgn="base"/>
            <a:r>
              <a:rPr lang="en-IN" sz="1200" b="0" i="0" u="none" strike="noStrike" kern="1200" dirty="0">
                <a:solidFill>
                  <a:schemeClr val="tx1"/>
                </a:solidFill>
                <a:effectLst/>
                <a:latin typeface="+mn-lt"/>
                <a:ea typeface="+mn-ea"/>
                <a:cs typeface="+mn-cs"/>
              </a:rPr>
              <a:t>} </a:t>
            </a:r>
          </a:p>
          <a:p>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2378080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IN" sz="1200" b="0" i="0" u="none" strike="noStrike" kern="1200" dirty="0">
                <a:solidFill>
                  <a:schemeClr val="tx1"/>
                </a:solidFill>
                <a:effectLst/>
                <a:latin typeface="+mn-lt"/>
                <a:ea typeface="+mn-ea"/>
                <a:cs typeface="+mn-cs"/>
              </a:rPr>
              <a:t>// C++ program to explain  </a:t>
            </a:r>
          </a:p>
          <a:p>
            <a:pPr rtl="0" fontAlgn="base"/>
            <a:r>
              <a:rPr lang="en-IN" sz="1200" b="0" i="0" u="none" strike="noStrike" kern="1200" dirty="0">
                <a:solidFill>
                  <a:schemeClr val="tx1"/>
                </a:solidFill>
                <a:effectLst/>
                <a:latin typeface="+mn-lt"/>
                <a:ea typeface="+mn-ea"/>
                <a:cs typeface="+mn-cs"/>
              </a:rPr>
              <a:t>// Single inheritance </a:t>
            </a:r>
          </a:p>
          <a:p>
            <a:pPr rtl="0" fontAlgn="base"/>
            <a:r>
              <a:rPr lang="en-IN" sz="1200" b="0" i="0" u="none" strike="noStrike" kern="1200" dirty="0">
                <a:solidFill>
                  <a:schemeClr val="tx1"/>
                </a:solidFill>
                <a:effectLst/>
                <a:latin typeface="+mn-lt"/>
                <a:ea typeface="+mn-ea"/>
                <a:cs typeface="+mn-cs"/>
              </a:rPr>
              <a:t>#include &lt;</a:t>
            </a:r>
            <a:r>
              <a:rPr lang="en-IN" sz="1200" b="0" i="0" u="none" strike="noStrike" kern="1200" dirty="0" err="1">
                <a:solidFill>
                  <a:schemeClr val="tx1"/>
                </a:solidFill>
                <a:effectLst/>
                <a:latin typeface="+mn-lt"/>
                <a:ea typeface="+mn-ea"/>
                <a:cs typeface="+mn-cs"/>
              </a:rPr>
              <a:t>iostream</a:t>
            </a:r>
            <a:r>
              <a:rPr lang="en-IN" sz="1200" b="0" i="0" u="none" strike="noStrike" kern="1200" dirty="0">
                <a:solidFill>
                  <a:schemeClr val="tx1"/>
                </a:solidFill>
                <a:effectLst/>
                <a:latin typeface="+mn-lt"/>
                <a:ea typeface="+mn-ea"/>
                <a:cs typeface="+mn-cs"/>
              </a:rPr>
              <a:t>&gt; </a:t>
            </a:r>
          </a:p>
          <a:p>
            <a:pPr rtl="0" fontAlgn="base"/>
            <a:r>
              <a:rPr lang="en-IN" sz="1200" b="0" i="0" u="none" strike="noStrike" kern="1200" dirty="0">
                <a:solidFill>
                  <a:schemeClr val="tx1"/>
                </a:solidFill>
                <a:effectLst/>
                <a:latin typeface="+mn-lt"/>
                <a:ea typeface="+mn-ea"/>
                <a:cs typeface="+mn-cs"/>
              </a:rPr>
              <a:t>using namespace </a:t>
            </a:r>
            <a:r>
              <a:rPr lang="en-IN" sz="1200" b="0" i="0" u="none" strike="noStrike" kern="1200" dirty="0" err="1">
                <a:solidFill>
                  <a:schemeClr val="tx1"/>
                </a:solidFill>
                <a:effectLst/>
                <a:latin typeface="+mn-lt"/>
                <a:ea typeface="+mn-ea"/>
                <a:cs typeface="+mn-cs"/>
              </a:rPr>
              <a:t>std</a:t>
            </a:r>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base class </a:t>
            </a:r>
          </a:p>
          <a:p>
            <a:pPr rtl="0" fontAlgn="base"/>
            <a:r>
              <a:rPr lang="en-IN" sz="1200" b="0" i="0" u="none" strike="noStrike" kern="1200" dirty="0">
                <a:solidFill>
                  <a:schemeClr val="tx1"/>
                </a:solidFill>
                <a:effectLst/>
                <a:latin typeface="+mn-lt"/>
                <a:ea typeface="+mn-ea"/>
                <a:cs typeface="+mn-cs"/>
              </a:rPr>
              <a:t>class Vehicle { </a:t>
            </a:r>
          </a:p>
          <a:p>
            <a:pPr rtl="0" fontAlgn="base"/>
            <a:r>
              <a:rPr lang="en-IN" sz="1200" b="0" i="0" u="none" strike="noStrike" kern="1200" dirty="0">
                <a:solidFill>
                  <a:schemeClr val="tx1"/>
                </a:solidFill>
                <a:effectLst/>
                <a:latin typeface="+mn-lt"/>
                <a:ea typeface="+mn-ea"/>
                <a:cs typeface="+mn-cs"/>
              </a:rPr>
              <a:t>  public: </a:t>
            </a:r>
          </a:p>
          <a:p>
            <a:pPr rtl="0" fontAlgn="base"/>
            <a:r>
              <a:rPr lang="en-IN" sz="1200" b="0" i="0" u="none" strike="noStrike" kern="1200" dirty="0">
                <a:solidFill>
                  <a:schemeClr val="tx1"/>
                </a:solidFill>
                <a:effectLst/>
                <a:latin typeface="+mn-lt"/>
                <a:ea typeface="+mn-ea"/>
                <a:cs typeface="+mn-cs"/>
              </a:rPr>
              <a:t>    Vehicle() </a:t>
            </a:r>
          </a:p>
          <a:p>
            <a:pPr rtl="0" fontAlgn="base"/>
            <a:r>
              <a:rPr lang="en-IN" sz="1200" b="0" i="0" u="none" strike="noStrike" kern="1200" dirty="0">
                <a:solidFill>
                  <a:schemeClr val="tx1"/>
                </a:solidFill>
                <a:effectLst/>
                <a:latin typeface="+mn-lt"/>
                <a:ea typeface="+mn-ea"/>
                <a:cs typeface="+mn-cs"/>
              </a:rPr>
              <a:t>    { </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cout</a:t>
            </a:r>
            <a:r>
              <a:rPr lang="en-IN" sz="1200" b="0" i="0" u="none" strike="noStrike" kern="1200" dirty="0">
                <a:solidFill>
                  <a:schemeClr val="tx1"/>
                </a:solidFill>
                <a:effectLst/>
                <a:latin typeface="+mn-lt"/>
                <a:ea typeface="+mn-ea"/>
                <a:cs typeface="+mn-cs"/>
              </a:rPr>
              <a:t> &lt;&lt; "This is a Vehicle" &lt;&lt; </a:t>
            </a:r>
            <a:r>
              <a:rPr lang="en-IN" sz="1200" b="0" i="0" u="none" strike="noStrike" kern="1200" dirty="0" err="1">
                <a:solidFill>
                  <a:schemeClr val="tx1"/>
                </a:solidFill>
                <a:effectLst/>
                <a:latin typeface="+mn-lt"/>
                <a:ea typeface="+mn-ea"/>
                <a:cs typeface="+mn-cs"/>
              </a:rPr>
              <a:t>endl</a:t>
            </a:r>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sub class derived from two base classes </a:t>
            </a:r>
          </a:p>
          <a:p>
            <a:pPr rtl="0" fontAlgn="base"/>
            <a:r>
              <a:rPr lang="en-IN" sz="1200" b="0" i="0" u="none" strike="noStrike" kern="1200" dirty="0">
                <a:solidFill>
                  <a:schemeClr val="tx1"/>
                </a:solidFill>
                <a:effectLst/>
                <a:latin typeface="+mn-lt"/>
                <a:ea typeface="+mn-ea"/>
                <a:cs typeface="+mn-cs"/>
              </a:rPr>
              <a:t>class Car: public Vehicle{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main function </a:t>
            </a:r>
          </a:p>
          <a:p>
            <a:pPr rtl="0" fontAlgn="base"/>
            <a:r>
              <a:rPr lang="en-IN" sz="1200" b="0" i="0" u="none" strike="noStrike" kern="1200" dirty="0" err="1">
                <a:solidFill>
                  <a:schemeClr val="tx1"/>
                </a:solidFill>
                <a:effectLst/>
                <a:latin typeface="+mn-lt"/>
                <a:ea typeface="+mn-ea"/>
                <a:cs typeface="+mn-cs"/>
              </a:rPr>
              <a:t>int</a:t>
            </a:r>
            <a:r>
              <a:rPr lang="en-IN" sz="1200" b="0" i="0" u="none" strike="noStrike" kern="1200" dirty="0">
                <a:solidFill>
                  <a:schemeClr val="tx1"/>
                </a:solidFill>
                <a:effectLst/>
                <a:latin typeface="+mn-lt"/>
                <a:ea typeface="+mn-ea"/>
                <a:cs typeface="+mn-cs"/>
              </a:rPr>
              <a:t> main()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 creating object of sub class will </a:t>
            </a:r>
          </a:p>
          <a:p>
            <a:pPr rtl="0" fontAlgn="base"/>
            <a:r>
              <a:rPr lang="en-IN" sz="1200" b="0" i="0" u="none" strike="noStrike" kern="1200" dirty="0">
                <a:solidFill>
                  <a:schemeClr val="tx1"/>
                </a:solidFill>
                <a:effectLst/>
                <a:latin typeface="+mn-lt"/>
                <a:ea typeface="+mn-ea"/>
                <a:cs typeface="+mn-cs"/>
              </a:rPr>
              <a:t>    // invoke the constructor of base classes </a:t>
            </a:r>
          </a:p>
          <a:p>
            <a:pPr rtl="0" fontAlgn="base"/>
            <a:r>
              <a:rPr lang="en-IN" sz="1200" b="0" i="0" u="none" strike="noStrike" kern="1200" dirty="0">
                <a:solidFill>
                  <a:schemeClr val="tx1"/>
                </a:solidFill>
                <a:effectLst/>
                <a:latin typeface="+mn-lt"/>
                <a:ea typeface="+mn-ea"/>
                <a:cs typeface="+mn-cs"/>
              </a:rPr>
              <a:t>    Car </a:t>
            </a:r>
            <a:r>
              <a:rPr lang="en-IN" sz="1200" b="0" i="0" u="none" strike="noStrike" kern="1200" dirty="0" err="1">
                <a:solidFill>
                  <a:schemeClr val="tx1"/>
                </a:solidFill>
                <a:effectLst/>
                <a:latin typeface="+mn-lt"/>
                <a:ea typeface="+mn-ea"/>
                <a:cs typeface="+mn-cs"/>
              </a:rPr>
              <a:t>obj</a:t>
            </a:r>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return 0; </a:t>
            </a:r>
          </a:p>
          <a:p>
            <a:pPr rtl="0" fontAlgn="base"/>
            <a:r>
              <a:rPr lang="en-IN" sz="1200" b="0" i="0" u="none" strike="noStrike" kern="1200" dirty="0">
                <a:solidFill>
                  <a:schemeClr val="tx1"/>
                </a:solidFill>
                <a:effectLst/>
                <a:latin typeface="+mn-lt"/>
                <a:ea typeface="+mn-ea"/>
                <a:cs typeface="+mn-cs"/>
              </a:rPr>
              <a:t>} </a:t>
            </a:r>
          </a:p>
          <a:p>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3882565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IN" sz="1200" b="0" i="0" u="none" strike="noStrike" kern="1200" dirty="0">
                <a:solidFill>
                  <a:schemeClr val="tx1"/>
                </a:solidFill>
                <a:effectLst/>
                <a:latin typeface="+mn-lt"/>
                <a:ea typeface="+mn-ea"/>
                <a:cs typeface="+mn-cs"/>
              </a:rPr>
              <a:t>// C++ program to explain  </a:t>
            </a:r>
          </a:p>
          <a:p>
            <a:pPr rtl="0" fontAlgn="base"/>
            <a:r>
              <a:rPr lang="en-IN" sz="1200" b="0" i="0" u="none" strike="noStrike" kern="1200" dirty="0">
                <a:solidFill>
                  <a:schemeClr val="tx1"/>
                </a:solidFill>
                <a:effectLst/>
                <a:latin typeface="+mn-lt"/>
                <a:ea typeface="+mn-ea"/>
                <a:cs typeface="+mn-cs"/>
              </a:rPr>
              <a:t>// Single inheritance </a:t>
            </a:r>
          </a:p>
          <a:p>
            <a:pPr rtl="0" fontAlgn="base"/>
            <a:r>
              <a:rPr lang="en-IN" sz="1200" b="0" i="0" u="none" strike="noStrike" kern="1200" dirty="0">
                <a:solidFill>
                  <a:schemeClr val="tx1"/>
                </a:solidFill>
                <a:effectLst/>
                <a:latin typeface="+mn-lt"/>
                <a:ea typeface="+mn-ea"/>
                <a:cs typeface="+mn-cs"/>
              </a:rPr>
              <a:t>#include &lt;</a:t>
            </a:r>
            <a:r>
              <a:rPr lang="en-IN" sz="1200" b="0" i="0" u="none" strike="noStrike" kern="1200" dirty="0" err="1">
                <a:solidFill>
                  <a:schemeClr val="tx1"/>
                </a:solidFill>
                <a:effectLst/>
                <a:latin typeface="+mn-lt"/>
                <a:ea typeface="+mn-ea"/>
                <a:cs typeface="+mn-cs"/>
              </a:rPr>
              <a:t>iostream</a:t>
            </a:r>
            <a:r>
              <a:rPr lang="en-IN" sz="1200" b="0" i="0" u="none" strike="noStrike" kern="1200" dirty="0">
                <a:solidFill>
                  <a:schemeClr val="tx1"/>
                </a:solidFill>
                <a:effectLst/>
                <a:latin typeface="+mn-lt"/>
                <a:ea typeface="+mn-ea"/>
                <a:cs typeface="+mn-cs"/>
              </a:rPr>
              <a:t>&gt; </a:t>
            </a:r>
          </a:p>
          <a:p>
            <a:pPr rtl="0" fontAlgn="base"/>
            <a:r>
              <a:rPr lang="en-IN" sz="1200" b="0" i="0" u="none" strike="noStrike" kern="1200" dirty="0">
                <a:solidFill>
                  <a:schemeClr val="tx1"/>
                </a:solidFill>
                <a:effectLst/>
                <a:latin typeface="+mn-lt"/>
                <a:ea typeface="+mn-ea"/>
                <a:cs typeface="+mn-cs"/>
              </a:rPr>
              <a:t>using namespace </a:t>
            </a:r>
            <a:r>
              <a:rPr lang="en-IN" sz="1200" b="0" i="0" u="none" strike="noStrike" kern="1200" dirty="0" err="1">
                <a:solidFill>
                  <a:schemeClr val="tx1"/>
                </a:solidFill>
                <a:effectLst/>
                <a:latin typeface="+mn-lt"/>
                <a:ea typeface="+mn-ea"/>
                <a:cs typeface="+mn-cs"/>
              </a:rPr>
              <a:t>std</a:t>
            </a:r>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base class </a:t>
            </a:r>
          </a:p>
          <a:p>
            <a:pPr rtl="0" fontAlgn="base"/>
            <a:r>
              <a:rPr lang="en-IN" sz="1200" b="0" i="0" u="none" strike="noStrike" kern="1200" dirty="0">
                <a:solidFill>
                  <a:schemeClr val="tx1"/>
                </a:solidFill>
                <a:effectLst/>
                <a:latin typeface="+mn-lt"/>
                <a:ea typeface="+mn-ea"/>
                <a:cs typeface="+mn-cs"/>
              </a:rPr>
              <a:t>class Vehicle { </a:t>
            </a:r>
          </a:p>
          <a:p>
            <a:pPr rtl="0" fontAlgn="base"/>
            <a:r>
              <a:rPr lang="en-IN" sz="1200" b="0" i="0" u="none" strike="noStrike" kern="1200" dirty="0">
                <a:solidFill>
                  <a:schemeClr val="tx1"/>
                </a:solidFill>
                <a:effectLst/>
                <a:latin typeface="+mn-lt"/>
                <a:ea typeface="+mn-ea"/>
                <a:cs typeface="+mn-cs"/>
              </a:rPr>
              <a:t>  public: </a:t>
            </a:r>
          </a:p>
          <a:p>
            <a:pPr rtl="0" fontAlgn="base"/>
            <a:r>
              <a:rPr lang="en-IN" sz="1200" b="0" i="0" u="none" strike="noStrike" kern="1200" dirty="0">
                <a:solidFill>
                  <a:schemeClr val="tx1"/>
                </a:solidFill>
                <a:effectLst/>
                <a:latin typeface="+mn-lt"/>
                <a:ea typeface="+mn-ea"/>
                <a:cs typeface="+mn-cs"/>
              </a:rPr>
              <a:t>    Vehicle() </a:t>
            </a:r>
          </a:p>
          <a:p>
            <a:pPr rtl="0" fontAlgn="base"/>
            <a:r>
              <a:rPr lang="en-IN" sz="1200" b="0" i="0" u="none" strike="noStrike" kern="1200" dirty="0">
                <a:solidFill>
                  <a:schemeClr val="tx1"/>
                </a:solidFill>
                <a:effectLst/>
                <a:latin typeface="+mn-lt"/>
                <a:ea typeface="+mn-ea"/>
                <a:cs typeface="+mn-cs"/>
              </a:rPr>
              <a:t>    { </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cout</a:t>
            </a:r>
            <a:r>
              <a:rPr lang="en-IN" sz="1200" b="0" i="0" u="none" strike="noStrike" kern="1200" dirty="0">
                <a:solidFill>
                  <a:schemeClr val="tx1"/>
                </a:solidFill>
                <a:effectLst/>
                <a:latin typeface="+mn-lt"/>
                <a:ea typeface="+mn-ea"/>
                <a:cs typeface="+mn-cs"/>
              </a:rPr>
              <a:t> &lt;&lt; "This is a Vehicle" &lt;&lt; </a:t>
            </a:r>
            <a:r>
              <a:rPr lang="en-IN" sz="1200" b="0" i="0" u="none" strike="noStrike" kern="1200" dirty="0" err="1">
                <a:solidFill>
                  <a:schemeClr val="tx1"/>
                </a:solidFill>
                <a:effectLst/>
                <a:latin typeface="+mn-lt"/>
                <a:ea typeface="+mn-ea"/>
                <a:cs typeface="+mn-cs"/>
              </a:rPr>
              <a:t>endl</a:t>
            </a:r>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sub class derived from two base classes </a:t>
            </a:r>
          </a:p>
          <a:p>
            <a:pPr rtl="0" fontAlgn="base"/>
            <a:r>
              <a:rPr lang="en-IN" sz="1200" b="0" i="0" u="none" strike="noStrike" kern="1200" dirty="0">
                <a:solidFill>
                  <a:schemeClr val="tx1"/>
                </a:solidFill>
                <a:effectLst/>
                <a:latin typeface="+mn-lt"/>
                <a:ea typeface="+mn-ea"/>
                <a:cs typeface="+mn-cs"/>
              </a:rPr>
              <a:t>class Car: public Vehicle{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main function </a:t>
            </a:r>
          </a:p>
          <a:p>
            <a:pPr rtl="0" fontAlgn="base"/>
            <a:r>
              <a:rPr lang="en-IN" sz="1200" b="0" i="0" u="none" strike="noStrike" kern="1200" dirty="0" err="1">
                <a:solidFill>
                  <a:schemeClr val="tx1"/>
                </a:solidFill>
                <a:effectLst/>
                <a:latin typeface="+mn-lt"/>
                <a:ea typeface="+mn-ea"/>
                <a:cs typeface="+mn-cs"/>
              </a:rPr>
              <a:t>int</a:t>
            </a:r>
            <a:r>
              <a:rPr lang="en-IN" sz="1200" b="0" i="0" u="none" strike="noStrike" kern="1200" dirty="0">
                <a:solidFill>
                  <a:schemeClr val="tx1"/>
                </a:solidFill>
                <a:effectLst/>
                <a:latin typeface="+mn-lt"/>
                <a:ea typeface="+mn-ea"/>
                <a:cs typeface="+mn-cs"/>
              </a:rPr>
              <a:t> main()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 creating object of sub class will </a:t>
            </a:r>
          </a:p>
          <a:p>
            <a:pPr rtl="0" fontAlgn="base"/>
            <a:r>
              <a:rPr lang="en-IN" sz="1200" b="0" i="0" u="none" strike="noStrike" kern="1200" dirty="0">
                <a:solidFill>
                  <a:schemeClr val="tx1"/>
                </a:solidFill>
                <a:effectLst/>
                <a:latin typeface="+mn-lt"/>
                <a:ea typeface="+mn-ea"/>
                <a:cs typeface="+mn-cs"/>
              </a:rPr>
              <a:t>    // invoke the constructor of base classes </a:t>
            </a:r>
          </a:p>
          <a:p>
            <a:pPr rtl="0" fontAlgn="base"/>
            <a:r>
              <a:rPr lang="en-IN" sz="1200" b="0" i="0" u="none" strike="noStrike" kern="1200" dirty="0">
                <a:solidFill>
                  <a:schemeClr val="tx1"/>
                </a:solidFill>
                <a:effectLst/>
                <a:latin typeface="+mn-lt"/>
                <a:ea typeface="+mn-ea"/>
                <a:cs typeface="+mn-cs"/>
              </a:rPr>
              <a:t>    Car </a:t>
            </a:r>
            <a:r>
              <a:rPr lang="en-IN" sz="1200" b="0" i="0" u="none" strike="noStrike" kern="1200" dirty="0" err="1">
                <a:solidFill>
                  <a:schemeClr val="tx1"/>
                </a:solidFill>
                <a:effectLst/>
                <a:latin typeface="+mn-lt"/>
                <a:ea typeface="+mn-ea"/>
                <a:cs typeface="+mn-cs"/>
              </a:rPr>
              <a:t>obj</a:t>
            </a:r>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return 0; </a:t>
            </a:r>
          </a:p>
          <a:p>
            <a:pPr rtl="0" fontAlgn="base"/>
            <a:r>
              <a:rPr lang="en-IN" sz="1200" b="0" i="0" u="none" strike="noStrike" kern="1200" dirty="0">
                <a:solidFill>
                  <a:schemeClr val="tx1"/>
                </a:solidFill>
                <a:effectLst/>
                <a:latin typeface="+mn-lt"/>
                <a:ea typeface="+mn-ea"/>
                <a:cs typeface="+mn-cs"/>
              </a:rPr>
              <a:t>} </a:t>
            </a:r>
          </a:p>
          <a:p>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24</a:t>
            </a:fld>
            <a:endParaRPr lang="en-US"/>
          </a:p>
        </p:txBody>
      </p:sp>
    </p:spTree>
    <p:extLst>
      <p:ext uri="{BB962C8B-B14F-4D97-AF65-F5344CB8AC3E}">
        <p14:creationId xmlns:p14="http://schemas.microsoft.com/office/powerpoint/2010/main" val="2491813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27</a:t>
            </a:fld>
            <a:endParaRPr lang="en-US"/>
          </a:p>
        </p:txBody>
      </p:sp>
    </p:spTree>
    <p:extLst>
      <p:ext uri="{BB962C8B-B14F-4D97-AF65-F5344CB8AC3E}">
        <p14:creationId xmlns:p14="http://schemas.microsoft.com/office/powerpoint/2010/main" val="2755702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#include &lt;</a:t>
            </a:r>
            <a:r>
              <a:rPr lang="en-IN" dirty="0" err="1"/>
              <a:t>iostream</a:t>
            </a:r>
            <a:r>
              <a:rPr lang="en-IN" dirty="0"/>
              <a:t>&gt; </a:t>
            </a:r>
          </a:p>
          <a:p>
            <a:r>
              <a:rPr lang="en-IN" dirty="0"/>
              <a:t>using namespace </a:t>
            </a:r>
            <a:r>
              <a:rPr lang="en-IN" dirty="0" err="1"/>
              <a:t>std</a:t>
            </a:r>
            <a:r>
              <a:rPr lang="en-IN" dirty="0"/>
              <a:t>; </a:t>
            </a:r>
          </a:p>
          <a:p>
            <a:endParaRPr lang="en-IN" dirty="0"/>
          </a:p>
          <a:p>
            <a:r>
              <a:rPr lang="en-IN" dirty="0"/>
              <a:t>// base class </a:t>
            </a:r>
          </a:p>
          <a:p>
            <a:r>
              <a:rPr lang="en-IN" dirty="0"/>
              <a:t>class Vehicle </a:t>
            </a:r>
          </a:p>
          <a:p>
            <a:r>
              <a:rPr lang="en-IN" dirty="0"/>
              <a:t>{ </a:t>
            </a:r>
          </a:p>
          <a:p>
            <a:r>
              <a:rPr lang="en-IN" dirty="0"/>
              <a:t>public: </a:t>
            </a:r>
          </a:p>
          <a:p>
            <a:r>
              <a:rPr lang="en-IN" dirty="0"/>
              <a:t>	Vehicle() </a:t>
            </a:r>
          </a:p>
          <a:p>
            <a:r>
              <a:rPr lang="en-IN" dirty="0"/>
              <a:t>	{ </a:t>
            </a:r>
          </a:p>
          <a:p>
            <a:r>
              <a:rPr lang="en-IN" dirty="0"/>
              <a:t>	</a:t>
            </a:r>
            <a:r>
              <a:rPr lang="en-IN" dirty="0" err="1"/>
              <a:t>cout</a:t>
            </a:r>
            <a:r>
              <a:rPr lang="en-IN" dirty="0"/>
              <a:t> &lt;&lt; "This is a Vehicle" &lt;&lt; </a:t>
            </a:r>
            <a:r>
              <a:rPr lang="en-IN" dirty="0" err="1"/>
              <a:t>endl</a:t>
            </a:r>
            <a:r>
              <a:rPr lang="en-IN" dirty="0"/>
              <a:t>; </a:t>
            </a:r>
          </a:p>
          <a:p>
            <a:r>
              <a:rPr lang="en-IN" dirty="0"/>
              <a:t>	} </a:t>
            </a:r>
          </a:p>
          <a:p>
            <a:r>
              <a:rPr lang="en-IN" dirty="0"/>
              <a:t>}; </a:t>
            </a:r>
          </a:p>
          <a:p>
            <a:endParaRPr lang="en-IN" dirty="0"/>
          </a:p>
          <a:p>
            <a:r>
              <a:rPr lang="en-IN" dirty="0"/>
              <a:t>//base class </a:t>
            </a:r>
          </a:p>
          <a:p>
            <a:r>
              <a:rPr lang="en-IN" dirty="0"/>
              <a:t>class Fare </a:t>
            </a:r>
          </a:p>
          <a:p>
            <a:r>
              <a:rPr lang="en-IN" dirty="0"/>
              <a:t>{ </a:t>
            </a:r>
          </a:p>
          <a:p>
            <a:r>
              <a:rPr lang="en-IN" dirty="0"/>
              <a:t>	public: </a:t>
            </a:r>
          </a:p>
          <a:p>
            <a:r>
              <a:rPr lang="en-IN" dirty="0"/>
              <a:t>	Fare() </a:t>
            </a:r>
          </a:p>
          <a:p>
            <a:r>
              <a:rPr lang="en-IN" dirty="0"/>
              <a:t>	{ </a:t>
            </a:r>
          </a:p>
          <a:p>
            <a:r>
              <a:rPr lang="en-IN" dirty="0"/>
              <a:t>		</a:t>
            </a:r>
            <a:r>
              <a:rPr lang="en-IN" dirty="0" err="1"/>
              <a:t>cout</a:t>
            </a:r>
            <a:r>
              <a:rPr lang="en-IN" dirty="0"/>
              <a:t>&lt;&lt;"Fare of Vehicle\n"; </a:t>
            </a:r>
          </a:p>
          <a:p>
            <a:r>
              <a:rPr lang="en-IN" dirty="0"/>
              <a:t>	} </a:t>
            </a:r>
          </a:p>
          <a:p>
            <a:r>
              <a:rPr lang="en-IN" dirty="0"/>
              <a:t>}; </a:t>
            </a:r>
          </a:p>
          <a:p>
            <a:endParaRPr lang="en-IN" dirty="0"/>
          </a:p>
          <a:p>
            <a:r>
              <a:rPr lang="en-IN" dirty="0"/>
              <a:t>// first sub class </a:t>
            </a:r>
          </a:p>
          <a:p>
            <a:r>
              <a:rPr lang="en-IN" dirty="0"/>
              <a:t>class Car: public Vehicle </a:t>
            </a:r>
          </a:p>
          <a:p>
            <a:r>
              <a:rPr lang="en-IN" dirty="0"/>
              <a:t>{ </a:t>
            </a:r>
          </a:p>
          <a:p>
            <a:endParaRPr lang="en-IN" dirty="0"/>
          </a:p>
          <a:p>
            <a:r>
              <a:rPr lang="en-IN" dirty="0"/>
              <a:t>}; </a:t>
            </a:r>
          </a:p>
          <a:p>
            <a:endParaRPr lang="en-IN" dirty="0"/>
          </a:p>
          <a:p>
            <a:r>
              <a:rPr lang="en-IN" dirty="0"/>
              <a:t>// second sub class </a:t>
            </a:r>
          </a:p>
          <a:p>
            <a:r>
              <a:rPr lang="en-IN" dirty="0"/>
              <a:t>class Bus: public Vehicle, public Fare </a:t>
            </a:r>
          </a:p>
          <a:p>
            <a:r>
              <a:rPr lang="en-IN" dirty="0"/>
              <a:t>{ </a:t>
            </a:r>
          </a:p>
          <a:p>
            <a:r>
              <a:rPr lang="en-IN" dirty="0"/>
              <a:t>	</a:t>
            </a:r>
          </a:p>
          <a:p>
            <a:r>
              <a:rPr lang="en-IN" dirty="0"/>
              <a:t>}; </a:t>
            </a:r>
          </a:p>
          <a:p>
            <a:endParaRPr lang="en-IN" dirty="0"/>
          </a:p>
          <a:p>
            <a:r>
              <a:rPr lang="en-IN" dirty="0"/>
              <a:t>// main function </a:t>
            </a:r>
          </a:p>
          <a:p>
            <a:r>
              <a:rPr lang="en-IN" dirty="0" err="1"/>
              <a:t>int</a:t>
            </a:r>
            <a:r>
              <a:rPr lang="en-IN" dirty="0"/>
              <a:t> main() </a:t>
            </a:r>
          </a:p>
          <a:p>
            <a:r>
              <a:rPr lang="en-IN" dirty="0"/>
              <a:t>{ </a:t>
            </a:r>
          </a:p>
          <a:p>
            <a:r>
              <a:rPr lang="en-IN" dirty="0"/>
              <a:t>	// creating object of sub class will </a:t>
            </a:r>
          </a:p>
          <a:p>
            <a:r>
              <a:rPr lang="en-IN" dirty="0"/>
              <a:t>	// invoke the constructor of base class </a:t>
            </a:r>
          </a:p>
          <a:p>
            <a:r>
              <a:rPr lang="en-IN" dirty="0"/>
              <a:t>	Bus obj2; </a:t>
            </a:r>
          </a:p>
          <a:p>
            <a:r>
              <a:rPr lang="en-IN" dirty="0"/>
              <a:t>	return 0; </a:t>
            </a:r>
          </a:p>
          <a:p>
            <a:r>
              <a:rPr lang="en-IN" dirty="0"/>
              <a:t>} </a:t>
            </a:r>
          </a:p>
          <a:p>
            <a:endParaRPr lang="en-IN"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28</a:t>
            </a:fld>
            <a:endParaRPr lang="en-US"/>
          </a:p>
        </p:txBody>
      </p:sp>
    </p:spTree>
    <p:extLst>
      <p:ext uri="{BB962C8B-B14F-4D97-AF65-F5344CB8AC3E}">
        <p14:creationId xmlns:p14="http://schemas.microsoft.com/office/powerpoint/2010/main" val="1902461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1/16/2021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youtube.com/watch?v=RO1ZYW9NAzg" TargetMode="External"/><Relationship Id="rId3" Type="http://schemas.openxmlformats.org/officeDocument/2006/relationships/hyperlink" Target="https://www.geeksforgeeks.org/object-oriented-programming-in-cpp/" TargetMode="External"/><Relationship Id="rId7" Type="http://schemas.openxmlformats.org/officeDocument/2006/relationships/hyperlink" Target="https://www.youtube.com/watch?v=5pJyKzON8Ww" TargetMode="External"/><Relationship Id="rId2" Type="http://schemas.openxmlformats.org/officeDocument/2006/relationships/hyperlink" Target="https://www.geeksforgeeks.org/inheritance-in-c/" TargetMode="External"/><Relationship Id="rId1" Type="http://schemas.openxmlformats.org/officeDocument/2006/relationships/slideLayout" Target="../slideLayouts/slideLayout2.xml"/><Relationship Id="rId6" Type="http://schemas.openxmlformats.org/officeDocument/2006/relationships/hyperlink" Target="https://www.youtube.com/watch?v=rr7HVs4d1Qo" TargetMode="External"/><Relationship Id="rId5" Type="http://schemas.openxmlformats.org/officeDocument/2006/relationships/hyperlink" Target="https://en.cppreference.com/w/cpp/language/nested_types" TargetMode="External"/><Relationship Id="rId4" Type="http://schemas.openxmlformats.org/officeDocument/2006/relationships/hyperlink" Target="https://www.geeksforgeeks.org/copy-constructor-argument-const/" TargetMode="External"/><Relationship Id="rId9" Type="http://schemas.openxmlformats.org/officeDocument/2006/relationships/image" Target="../media/image37.jpeg"/></Relationships>
</file>

<file path=ppt/slides/_rels/slide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tint val="75000"/>
                </a:prstClr>
              </a:solidFill>
            </a:endParaRPr>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07"/>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endParaRPr lang="en-US" sz="1600" b="1" dirty="0">
              <a:solidFill>
                <a:prstClr val="black"/>
              </a:solidFill>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TextBox 52"/>
          <p:cNvSpPr txBox="1">
            <a:spLocks noChangeArrowheads="1"/>
          </p:cNvSpPr>
          <p:nvPr/>
        </p:nvSpPr>
        <p:spPr bwMode="auto">
          <a:xfrm>
            <a:off x="340194" y="6022841"/>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Inheritance</a:t>
            </a:r>
          </a:p>
          <a:p>
            <a:endParaRPr lang="en-US" sz="1600" dirty="0">
              <a:solidFill>
                <a:prstClr val="black"/>
              </a:solidFill>
              <a:latin typeface="Raleway ExtraBold" pitchFamily="34" charset="-52"/>
            </a:endParaRPr>
          </a:p>
        </p:txBody>
      </p:sp>
      <p:sp>
        <p:nvSpPr>
          <p:cNvPr id="26" name="TextBox 25"/>
          <p:cNvSpPr txBox="1">
            <a:spLocks noChangeArrowheads="1"/>
          </p:cNvSpPr>
          <p:nvPr/>
        </p:nvSpPr>
        <p:spPr bwMode="auto">
          <a:xfrm>
            <a:off x="1374512" y="1602893"/>
            <a:ext cx="9063318"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solidFill>
                  <a:prstClr val="black"/>
                </a:solidFill>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solidFill>
                  <a:prstClr val="black"/>
                </a:solidFill>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Object Oriented Programming using 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Code:20CST151</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Unit-2</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endParaRPr lang="en-US" sz="1600" dirty="0">
              <a:solidFill>
                <a:prstClr val="black"/>
              </a:solidFill>
              <a:latin typeface="Raleway ExtraBold" pitchFamily="34" charset="-52"/>
            </a:endParaRPr>
          </a:p>
        </p:txBody>
      </p:sp>
    </p:spTree>
    <p:extLst>
      <p:ext uri="{BB962C8B-B14F-4D97-AF65-F5344CB8AC3E}">
        <p14:creationId xmlns:p14="http://schemas.microsoft.com/office/powerpoint/2010/main" val="325719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IMPLEMENTING INHERITANCE IN C++</a:t>
            </a:r>
            <a:endParaRPr lang="en-US" dirty="0"/>
          </a:p>
        </p:txBody>
      </p:sp>
      <p:sp>
        <p:nvSpPr>
          <p:cNvPr id="3" name="Content Placeholder 2"/>
          <p:cNvSpPr>
            <a:spLocks noGrp="1"/>
          </p:cNvSpPr>
          <p:nvPr>
            <p:ph idx="1"/>
          </p:nvPr>
        </p:nvSpPr>
        <p:spPr>
          <a:xfrm>
            <a:off x="838200" y="1825624"/>
            <a:ext cx="10515600" cy="4655857"/>
          </a:xfrm>
        </p:spPr>
        <p:txBody>
          <a:bodyPr>
            <a:normAutofit/>
          </a:bodyPr>
          <a:lstStyle/>
          <a:p>
            <a:r>
              <a:rPr lang="en-IN" sz="1600" dirty="0">
                <a:latin typeface="Casper" panose="02000506000000020004" pitchFamily="2" charset="0"/>
                <a:cs typeface="Arial" panose="020B0604020202020204" pitchFamily="34" charset="0"/>
              </a:rPr>
              <a:t>For creating a sub-class which is inherited from the base class we have to follow the below syntax.</a:t>
            </a:r>
          </a:p>
          <a:p>
            <a:r>
              <a:rPr lang="en-IN" sz="1600" dirty="0">
                <a:latin typeface="Casper" panose="02000506000000020004" pitchFamily="2" charset="0"/>
                <a:cs typeface="Arial" panose="020B0604020202020204" pitchFamily="34" charset="0"/>
              </a:rPr>
              <a:t>Syntax:</a:t>
            </a:r>
          </a:p>
          <a:p>
            <a:pPr marL="457200" lvl="1" indent="0">
              <a:buNone/>
            </a:pPr>
            <a:r>
              <a:rPr lang="en-IN" sz="1600" dirty="0">
                <a:latin typeface="Casper" panose="02000506000000020004" pitchFamily="2" charset="0"/>
                <a:cs typeface="Arial" panose="020B0604020202020204" pitchFamily="34" charset="0"/>
              </a:rPr>
              <a:t>class </a:t>
            </a:r>
            <a:r>
              <a:rPr lang="en-IN" sz="1600" dirty="0" err="1">
                <a:latin typeface="Casper" panose="02000506000000020004" pitchFamily="2" charset="0"/>
                <a:cs typeface="Arial" panose="020B0604020202020204" pitchFamily="34" charset="0"/>
              </a:rPr>
              <a:t>subclass_name</a:t>
            </a:r>
            <a:r>
              <a:rPr lang="en-IN" sz="1600" dirty="0">
                <a:latin typeface="Casper" panose="02000506000000020004" pitchFamily="2" charset="0"/>
                <a:cs typeface="Arial" panose="020B0604020202020204" pitchFamily="34" charset="0"/>
              </a:rPr>
              <a:t> : </a:t>
            </a:r>
            <a:r>
              <a:rPr lang="en-IN" sz="1600" dirty="0" err="1">
                <a:latin typeface="Casper" panose="02000506000000020004" pitchFamily="2" charset="0"/>
                <a:cs typeface="Arial" panose="020B0604020202020204" pitchFamily="34" charset="0"/>
              </a:rPr>
              <a:t>access_mode</a:t>
            </a:r>
            <a:r>
              <a:rPr lang="en-IN" sz="1600" dirty="0">
                <a:latin typeface="Casper" panose="02000506000000020004" pitchFamily="2" charset="0"/>
                <a:cs typeface="Arial" panose="020B0604020202020204" pitchFamily="34" charset="0"/>
              </a:rPr>
              <a:t> </a:t>
            </a:r>
            <a:r>
              <a:rPr lang="en-IN" sz="1600" dirty="0" err="1">
                <a:latin typeface="Casper" panose="02000506000000020004" pitchFamily="2" charset="0"/>
                <a:cs typeface="Arial" panose="020B0604020202020204" pitchFamily="34" charset="0"/>
              </a:rPr>
              <a:t>base_class_name</a:t>
            </a:r>
            <a:endParaRPr lang="en-IN" sz="1600" dirty="0">
              <a:latin typeface="Casper" panose="02000506000000020004" pitchFamily="2" charset="0"/>
              <a:cs typeface="Arial" panose="020B0604020202020204" pitchFamily="34" charset="0"/>
            </a:endParaRPr>
          </a:p>
          <a:p>
            <a:pPr marL="457200" lvl="1" indent="0">
              <a:buNone/>
            </a:pPr>
            <a:r>
              <a:rPr lang="en-IN" sz="1600" dirty="0">
                <a:latin typeface="Casper" panose="02000506000000020004" pitchFamily="2" charset="0"/>
                <a:cs typeface="Arial" panose="020B0604020202020204" pitchFamily="34" charset="0"/>
              </a:rPr>
              <a:t>{</a:t>
            </a:r>
          </a:p>
          <a:p>
            <a:pPr marL="457200" lvl="1" indent="0">
              <a:buNone/>
            </a:pPr>
            <a:r>
              <a:rPr lang="en-IN" sz="1600" dirty="0">
                <a:latin typeface="Casper" panose="02000506000000020004" pitchFamily="2" charset="0"/>
                <a:cs typeface="Arial" panose="020B0604020202020204" pitchFamily="34" charset="0"/>
              </a:rPr>
              <a:t>  //body of subclass</a:t>
            </a:r>
          </a:p>
          <a:p>
            <a:pPr marL="457200" lvl="1" indent="0">
              <a:buNone/>
            </a:pPr>
            <a:r>
              <a:rPr lang="en-IN" sz="1600" dirty="0">
                <a:latin typeface="Casper" panose="02000506000000020004" pitchFamily="2" charset="0"/>
                <a:cs typeface="Arial" panose="020B0604020202020204" pitchFamily="34" charset="0"/>
              </a:rPr>
              <a:t>};</a:t>
            </a:r>
          </a:p>
          <a:p>
            <a:r>
              <a:rPr lang="en-IN" sz="1600" dirty="0">
                <a:latin typeface="Casper" panose="02000506000000020004" pitchFamily="2" charset="0"/>
                <a:cs typeface="Arial" panose="020B0604020202020204" pitchFamily="34" charset="0"/>
              </a:rPr>
              <a:t>Here, </a:t>
            </a:r>
            <a:r>
              <a:rPr lang="en-IN" sz="1600" dirty="0" err="1">
                <a:latin typeface="Casper" panose="02000506000000020004" pitchFamily="2" charset="0"/>
                <a:cs typeface="Arial" panose="020B0604020202020204" pitchFamily="34" charset="0"/>
              </a:rPr>
              <a:t>subclass_name</a:t>
            </a:r>
            <a:r>
              <a:rPr lang="en-IN" sz="1600" dirty="0">
                <a:latin typeface="Casper" panose="02000506000000020004" pitchFamily="2" charset="0"/>
                <a:cs typeface="Arial" panose="020B0604020202020204" pitchFamily="34" charset="0"/>
              </a:rPr>
              <a:t> is the name of the sub class, </a:t>
            </a:r>
            <a:r>
              <a:rPr lang="en-IN" sz="1600" dirty="0" err="1">
                <a:latin typeface="Casper" panose="02000506000000020004" pitchFamily="2" charset="0"/>
                <a:cs typeface="Arial" panose="020B0604020202020204" pitchFamily="34" charset="0"/>
              </a:rPr>
              <a:t>access_mode</a:t>
            </a:r>
            <a:r>
              <a:rPr lang="en-IN" sz="1600" dirty="0">
                <a:latin typeface="Casper" panose="02000506000000020004" pitchFamily="2" charset="0"/>
                <a:cs typeface="Arial" panose="020B0604020202020204" pitchFamily="34" charset="0"/>
              </a:rPr>
              <a:t> is the mode in which you want to inherit this sub class for example: public, private etc. and </a:t>
            </a:r>
            <a:r>
              <a:rPr lang="en-IN" sz="1600" dirty="0" err="1">
                <a:latin typeface="Casper" panose="02000506000000020004" pitchFamily="2" charset="0"/>
                <a:cs typeface="Arial" panose="020B0604020202020204" pitchFamily="34" charset="0"/>
              </a:rPr>
              <a:t>base_class_name</a:t>
            </a:r>
            <a:r>
              <a:rPr lang="en-IN" sz="1600" dirty="0">
                <a:latin typeface="Casper" panose="02000506000000020004" pitchFamily="2" charset="0"/>
                <a:cs typeface="Arial" panose="020B0604020202020204" pitchFamily="34" charset="0"/>
              </a:rPr>
              <a:t> is the name of the base class from which you want to inherit the sub class.</a:t>
            </a: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5" name="Rectangle 4"/>
          <p:cNvSpPr/>
          <p:nvPr/>
        </p:nvSpPr>
        <p:spPr>
          <a:xfrm>
            <a:off x="838200" y="1803400"/>
            <a:ext cx="10515600" cy="45529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31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IMPLEMENTING INHERITANCE IN C++</a:t>
            </a:r>
            <a:endParaRPr lang="en-US" dirty="0"/>
          </a:p>
        </p:txBody>
      </p:sp>
      <p:sp>
        <p:nvSpPr>
          <p:cNvPr id="3" name="Content Placeholder 2"/>
          <p:cNvSpPr>
            <a:spLocks noGrp="1"/>
          </p:cNvSpPr>
          <p:nvPr>
            <p:ph idx="1"/>
          </p:nvPr>
        </p:nvSpPr>
        <p:spPr>
          <a:xfrm>
            <a:off x="838200" y="1825624"/>
            <a:ext cx="10515600" cy="4655857"/>
          </a:xfrm>
        </p:spPr>
        <p:txBody>
          <a:bodyPr>
            <a:normAutofit/>
          </a:bodyPr>
          <a:lstStyle/>
          <a:p>
            <a:r>
              <a:rPr lang="en-IN" sz="1600" dirty="0">
                <a:latin typeface="Casper" panose="02000506000000020004" pitchFamily="2" charset="0"/>
                <a:cs typeface="Arial" panose="020B0604020202020204" pitchFamily="34" charset="0"/>
              </a:rPr>
              <a:t>EXAMPLE</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
        <p:nvSpPr>
          <p:cNvPr id="5" name="Rectangle 4"/>
          <p:cNvSpPr/>
          <p:nvPr/>
        </p:nvSpPr>
        <p:spPr>
          <a:xfrm>
            <a:off x="838200" y="1803400"/>
            <a:ext cx="10515600" cy="45529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282638" y="1787524"/>
            <a:ext cx="7264774" cy="4558060"/>
          </a:xfrm>
          <a:prstGeom prst="rect">
            <a:avLst/>
          </a:prstGeom>
        </p:spPr>
      </p:pic>
      <p:sp>
        <p:nvSpPr>
          <p:cNvPr id="8" name="TextBox 7"/>
          <p:cNvSpPr txBox="1"/>
          <p:nvPr/>
        </p:nvSpPr>
        <p:spPr>
          <a:xfrm>
            <a:off x="4370294" y="6354720"/>
            <a:ext cx="3241721" cy="276999"/>
          </a:xfrm>
          <a:prstGeom prst="rect">
            <a:avLst/>
          </a:prstGeom>
          <a:noFill/>
        </p:spPr>
        <p:txBody>
          <a:bodyPr wrap="none" rtlCol="0">
            <a:spAutoFit/>
          </a:bodyPr>
          <a:lstStyle/>
          <a:p>
            <a:r>
              <a:rPr lang="en-IN" sz="1200" dirty="0"/>
              <a:t>Figure 4.3 Example inheritance made on Dev C++</a:t>
            </a:r>
          </a:p>
        </p:txBody>
      </p:sp>
    </p:spTree>
    <p:extLst>
      <p:ext uri="{BB962C8B-B14F-4D97-AF65-F5344CB8AC3E}">
        <p14:creationId xmlns:p14="http://schemas.microsoft.com/office/powerpoint/2010/main" val="4055315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IMPLEMENTING INHERITANCE IN C++</a:t>
            </a:r>
            <a:endParaRPr lang="en-US" dirty="0"/>
          </a:p>
        </p:txBody>
      </p:sp>
      <p:sp>
        <p:nvSpPr>
          <p:cNvPr id="3" name="Content Placeholder 2"/>
          <p:cNvSpPr>
            <a:spLocks noGrp="1"/>
          </p:cNvSpPr>
          <p:nvPr>
            <p:ph idx="1"/>
          </p:nvPr>
        </p:nvSpPr>
        <p:spPr>
          <a:xfrm>
            <a:off x="838200" y="1825624"/>
            <a:ext cx="10515600" cy="4655857"/>
          </a:xfrm>
        </p:spPr>
        <p:txBody>
          <a:bodyPr>
            <a:normAutofit/>
          </a:bodyPr>
          <a:lstStyle/>
          <a:p>
            <a:r>
              <a:rPr lang="en-IN" sz="1600" dirty="0">
                <a:latin typeface="Casper" panose="02000506000000020004" pitchFamily="2" charset="0"/>
                <a:cs typeface="Arial" panose="020B0604020202020204" pitchFamily="34" charset="0"/>
              </a:rPr>
              <a:t>EXAMPLE</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5" name="Rectangle 4"/>
          <p:cNvSpPr/>
          <p:nvPr/>
        </p:nvSpPr>
        <p:spPr>
          <a:xfrm>
            <a:off x="838200" y="1803400"/>
            <a:ext cx="10515600" cy="45529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370294" y="6354720"/>
            <a:ext cx="3241721" cy="276999"/>
          </a:xfrm>
          <a:prstGeom prst="rect">
            <a:avLst/>
          </a:prstGeom>
          <a:noFill/>
        </p:spPr>
        <p:txBody>
          <a:bodyPr wrap="none" rtlCol="0">
            <a:spAutoFit/>
          </a:bodyPr>
          <a:lstStyle/>
          <a:p>
            <a:r>
              <a:rPr lang="en-IN" sz="1200" dirty="0"/>
              <a:t>Figure 4.4 Example inheritance made on Dev C++</a:t>
            </a:r>
          </a:p>
        </p:txBody>
      </p:sp>
      <p:pic>
        <p:nvPicPr>
          <p:cNvPr id="9" name="Picture 8"/>
          <p:cNvPicPr>
            <a:picLocks noChangeAspect="1"/>
          </p:cNvPicPr>
          <p:nvPr/>
        </p:nvPicPr>
        <p:blipFill>
          <a:blip r:embed="rId3"/>
          <a:stretch>
            <a:fillRect/>
          </a:stretch>
        </p:blipFill>
        <p:spPr>
          <a:xfrm>
            <a:off x="2024343" y="1814512"/>
            <a:ext cx="8704998" cy="4540208"/>
          </a:xfrm>
          <a:prstGeom prst="rect">
            <a:avLst/>
          </a:prstGeom>
        </p:spPr>
      </p:pic>
    </p:spTree>
    <p:extLst>
      <p:ext uri="{BB962C8B-B14F-4D97-AF65-F5344CB8AC3E}">
        <p14:creationId xmlns:p14="http://schemas.microsoft.com/office/powerpoint/2010/main" val="1633477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MODES OF INHERITANCE</a:t>
            </a:r>
          </a:p>
        </p:txBody>
      </p:sp>
      <p:sp>
        <p:nvSpPr>
          <p:cNvPr id="3" name="Content Placeholder 2"/>
          <p:cNvSpPr>
            <a:spLocks noGrp="1"/>
          </p:cNvSpPr>
          <p:nvPr>
            <p:ph idx="1"/>
          </p:nvPr>
        </p:nvSpPr>
        <p:spPr/>
        <p:txBody>
          <a:bodyPr>
            <a:normAutofit/>
          </a:bodyPr>
          <a:lstStyle/>
          <a:p>
            <a:r>
              <a:rPr lang="en-IN" sz="1600" dirty="0">
                <a:latin typeface="Casper" panose="02000506000000020004" pitchFamily="2" charset="0"/>
                <a:cs typeface="Arial" panose="020B0604020202020204" pitchFamily="34" charset="0"/>
              </a:rPr>
              <a:t>Modes of Inheritance</a:t>
            </a:r>
          </a:p>
          <a:p>
            <a:r>
              <a:rPr lang="en-IN" sz="1600" dirty="0">
                <a:latin typeface="Casper" panose="02000506000000020004" pitchFamily="2" charset="0"/>
                <a:cs typeface="Arial" panose="020B0604020202020204" pitchFamily="34" charset="0"/>
              </a:rPr>
              <a:t>Public mode: If we derive a sub class from a public base class. Then the public member of the base class will become public in the derived class and protected members of the base class will become protected in derived class. </a:t>
            </a:r>
          </a:p>
          <a:p>
            <a:r>
              <a:rPr lang="en-IN" sz="1600" dirty="0">
                <a:latin typeface="Casper" panose="02000506000000020004" pitchFamily="2" charset="0"/>
                <a:cs typeface="Arial" panose="020B0604020202020204" pitchFamily="34" charset="0"/>
              </a:rPr>
              <a:t>Protected mode: If we derive a sub class from a Protected base class. Then both public member and protected members of the base class will become protected in derived class. </a:t>
            </a:r>
          </a:p>
          <a:p>
            <a:r>
              <a:rPr lang="en-IN" sz="1600" dirty="0">
                <a:latin typeface="Casper" panose="02000506000000020004" pitchFamily="2" charset="0"/>
                <a:cs typeface="Arial" panose="020B0604020202020204" pitchFamily="34" charset="0"/>
              </a:rPr>
              <a:t>Private mode: If we derive a sub class from a Private base class. Then both public member and protected members of the base class will become Private in derived class.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621" y="3795280"/>
            <a:ext cx="6004851" cy="2376920"/>
          </a:xfrm>
          <a:prstGeom prst="rect">
            <a:avLst/>
          </a:prstGeom>
        </p:spPr>
      </p:pic>
      <p:sp>
        <p:nvSpPr>
          <p:cNvPr id="8" name="TextBox 7"/>
          <p:cNvSpPr txBox="1"/>
          <p:nvPr/>
        </p:nvSpPr>
        <p:spPr>
          <a:xfrm>
            <a:off x="4370294" y="6354720"/>
            <a:ext cx="2344809" cy="276999"/>
          </a:xfrm>
          <a:prstGeom prst="rect">
            <a:avLst/>
          </a:prstGeom>
          <a:noFill/>
        </p:spPr>
        <p:txBody>
          <a:bodyPr wrap="none" rtlCol="0">
            <a:spAutoFit/>
          </a:bodyPr>
          <a:lstStyle/>
          <a:p>
            <a:r>
              <a:rPr lang="en-IN" sz="1200" dirty="0"/>
              <a:t>Figure 4.5 Modes of inheritance[1]</a:t>
            </a:r>
          </a:p>
        </p:txBody>
      </p:sp>
    </p:spTree>
    <p:extLst>
      <p:ext uri="{BB962C8B-B14F-4D97-AF65-F5344CB8AC3E}">
        <p14:creationId xmlns:p14="http://schemas.microsoft.com/office/powerpoint/2010/main" val="2312043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8D7B-DD01-4023-B689-FCA85885EE14}"/>
              </a:ext>
            </a:extLst>
          </p:cNvPr>
          <p:cNvSpPr>
            <a:spLocks noGrp="1"/>
          </p:cNvSpPr>
          <p:nvPr>
            <p:ph type="title"/>
          </p:nvPr>
        </p:nvSpPr>
        <p:spPr/>
        <p:txBody>
          <a:bodyPr/>
          <a:lstStyle/>
          <a:p>
            <a:r>
              <a:rPr lang="en-US" dirty="0"/>
              <a:t>Types of Inheritance (Overview) </a:t>
            </a:r>
          </a:p>
        </p:txBody>
      </p:sp>
      <p:sp>
        <p:nvSpPr>
          <p:cNvPr id="4" name="Slide Number Placeholder 3">
            <a:extLst>
              <a:ext uri="{FF2B5EF4-FFF2-40B4-BE49-F238E27FC236}">
                <a16:creationId xmlns:a16="http://schemas.microsoft.com/office/drawing/2014/main" id="{58E93D77-FB55-44E2-BAA4-7BC331AAE9B4}"/>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5" name="Content Placeholder 4">
            <a:extLst>
              <a:ext uri="{FF2B5EF4-FFF2-40B4-BE49-F238E27FC236}">
                <a16:creationId xmlns:a16="http://schemas.microsoft.com/office/drawing/2014/main" id="{F509C181-2B18-406C-9398-EA52A9DC89F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71628" y="2262739"/>
            <a:ext cx="4248743" cy="3477110"/>
          </a:xfrm>
          <a:prstGeom prst="rect">
            <a:avLst/>
          </a:prstGeom>
        </p:spPr>
      </p:pic>
    </p:spTree>
    <p:extLst>
      <p:ext uri="{BB962C8B-B14F-4D97-AF65-F5344CB8AC3E}">
        <p14:creationId xmlns:p14="http://schemas.microsoft.com/office/powerpoint/2010/main" val="339723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840E-F0CF-4385-A6B2-9CC1D2CCA079}"/>
              </a:ext>
            </a:extLst>
          </p:cNvPr>
          <p:cNvSpPr>
            <a:spLocks noGrp="1"/>
          </p:cNvSpPr>
          <p:nvPr>
            <p:ph type="title"/>
          </p:nvPr>
        </p:nvSpPr>
        <p:spPr/>
        <p:txBody>
          <a:bodyPr>
            <a:normAutofit fontScale="90000"/>
          </a:bodyPr>
          <a:lstStyle/>
          <a:p>
            <a:r>
              <a:rPr lang="en-US" b="1" cap="all" dirty="0"/>
              <a:t>Pre-requisites (Public, Private and Protected Inheritance)</a:t>
            </a:r>
            <a:br>
              <a:rPr lang="en-US" dirty="0"/>
            </a:br>
            <a:endParaRPr lang="en-US" dirty="0"/>
          </a:p>
        </p:txBody>
      </p:sp>
      <p:sp>
        <p:nvSpPr>
          <p:cNvPr id="3" name="Content Placeholder 2">
            <a:extLst>
              <a:ext uri="{FF2B5EF4-FFF2-40B4-BE49-F238E27FC236}">
                <a16:creationId xmlns:a16="http://schemas.microsoft.com/office/drawing/2014/main" id="{D89D425F-F14D-4B12-B5A6-B2AA9283E932}"/>
              </a:ext>
            </a:extLst>
          </p:cNvPr>
          <p:cNvSpPr>
            <a:spLocks noGrp="1"/>
          </p:cNvSpPr>
          <p:nvPr>
            <p:ph idx="1"/>
          </p:nvPr>
        </p:nvSpPr>
        <p:spPr/>
        <p:txBody>
          <a:bodyPr/>
          <a:lstStyle/>
          <a:p>
            <a:pPr marL="0" marR="0" indent="0" algn="just">
              <a:lnSpc>
                <a:spcPct val="107000"/>
              </a:lnSpc>
              <a:spcBef>
                <a:spcPts val="0"/>
              </a:spcBef>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Public Inheritance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Consider the dummy code given below for inheritance.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class B : public 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line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class B : public A</a:t>
            </a:r>
            <a:r>
              <a:rPr lang="en-IN" sz="1800" dirty="0">
                <a:effectLst/>
                <a:latin typeface="Calibri" panose="020F0502020204030204" pitchFamily="34" charset="0"/>
                <a:ea typeface="Calibri" panose="020F0502020204030204" pitchFamily="34" charset="0"/>
                <a:cs typeface="Times New Roman" panose="02020603050405020304" pitchFamily="18" charset="0"/>
              </a:rPr>
              <a:t> tells the compiler that we are inheriting class A in class B in public followings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 All the public members of class A becomes public members of class 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(b) All the protected members of class A becomes protected members of class 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 Private members are never inherited.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8DAD96E1-FBC4-41BD-8627-E64923441CFD}"/>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3907941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4FC2-542D-4CB3-B2B5-42B91712B91E}"/>
              </a:ext>
            </a:extLst>
          </p:cNvPr>
          <p:cNvSpPr>
            <a:spLocks noGrp="1"/>
          </p:cNvSpPr>
          <p:nvPr>
            <p:ph type="title"/>
          </p:nvPr>
        </p:nvSpPr>
        <p:spPr/>
        <p:txBody>
          <a:bodyPr/>
          <a:lstStyle/>
          <a:p>
            <a:r>
              <a:rPr lang="en-IN" sz="4400" b="1" cap="all" dirty="0">
                <a:effectLst/>
                <a:latin typeface="Calibri" panose="020F0502020204030204" pitchFamily="34" charset="0"/>
                <a:ea typeface="Calibri" panose="020F0502020204030204" pitchFamily="34" charset="0"/>
                <a:cs typeface="Times New Roman" panose="02020603050405020304" pitchFamily="18" charset="0"/>
              </a:rPr>
              <a:t>2. Private Inheritance</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4922C5B-48ED-4433-AA59-FE96405D67F3}"/>
              </a:ext>
            </a:extLst>
          </p:cNvPr>
          <p:cNvSpPr>
            <a:spLocks noGrp="1"/>
          </p:cNvSpPr>
          <p:nvPr>
            <p:ph idx="1"/>
          </p:nvPr>
        </p:nvSpPr>
        <p:spPr/>
        <p:txBody>
          <a:bodyPr>
            <a:normAutofit/>
          </a:bodyPr>
          <a:lstStyle/>
          <a:p>
            <a:pPr marL="0"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Consider the dummy code given below for inheritance: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class B : private 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line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class B : private A</a:t>
            </a:r>
            <a:r>
              <a:rPr lang="en-IN" sz="1800" dirty="0">
                <a:effectLst/>
                <a:latin typeface="Calibri" panose="020F0502020204030204" pitchFamily="34" charset="0"/>
                <a:ea typeface="Calibri" panose="020F0502020204030204" pitchFamily="34" charset="0"/>
                <a:cs typeface="Times New Roman" panose="02020603050405020304" pitchFamily="18" charset="0"/>
              </a:rPr>
              <a:t> tells the compiler that we are inheriting class A in class B in private mode. In private mode inheritance note the following points: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 All the public members of class A becomes private members of the class 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(b) All the protected members of the class A becomes private members of class 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 Private members are never inherited.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4303BDF5-8207-41EA-BAD3-1C4D553D5371}"/>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212172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99BBEA-9AB4-4B2C-9454-AEE70FD4065D}"/>
              </a:ext>
            </a:extLst>
          </p:cNvPr>
          <p:cNvSpPr>
            <a:spLocks noGrp="1"/>
          </p:cNvSpPr>
          <p:nvPr>
            <p:ph idx="1"/>
          </p:nvPr>
        </p:nvSpPr>
        <p:spPr/>
        <p:txBody>
          <a:bodyPr/>
          <a:lstStyle/>
          <a:p>
            <a:pPr marL="0" marR="0" indent="0" algn="just">
              <a:lnSpc>
                <a:spcPct val="107000"/>
              </a:lnSpc>
              <a:spcBef>
                <a:spcPts val="0"/>
              </a:spcBef>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above dummy code can be written as too.</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class B : A</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As the default inheritance mode is private mode.</a:t>
            </a:r>
            <a:endParaRPr lang="en-US" dirty="0"/>
          </a:p>
        </p:txBody>
      </p:sp>
      <p:sp>
        <p:nvSpPr>
          <p:cNvPr id="4" name="Slide Number Placeholder 3">
            <a:extLst>
              <a:ext uri="{FF2B5EF4-FFF2-40B4-BE49-F238E27FC236}">
                <a16:creationId xmlns:a16="http://schemas.microsoft.com/office/drawing/2014/main" id="{755CB104-B35F-49A1-9994-0C001F5DB582}"/>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747024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CC8C-B2BD-47A6-AF54-BCD0D32EE18D}"/>
              </a:ext>
            </a:extLst>
          </p:cNvPr>
          <p:cNvSpPr>
            <a:spLocks noGrp="1"/>
          </p:cNvSpPr>
          <p:nvPr>
            <p:ph type="title"/>
          </p:nvPr>
        </p:nvSpPr>
        <p:spPr/>
        <p:txBody>
          <a:bodyPr/>
          <a:lstStyle/>
          <a:p>
            <a:r>
              <a:rPr lang="en-US" b="1" cap="all" dirty="0"/>
              <a:t>Protected Inheritance</a:t>
            </a:r>
          </a:p>
        </p:txBody>
      </p:sp>
      <p:sp>
        <p:nvSpPr>
          <p:cNvPr id="3" name="Content Placeholder 2">
            <a:extLst>
              <a:ext uri="{FF2B5EF4-FFF2-40B4-BE49-F238E27FC236}">
                <a16:creationId xmlns:a16="http://schemas.microsoft.com/office/drawing/2014/main" id="{B3ED7CA7-DB60-4B96-B6C3-FA76AA920B18}"/>
              </a:ext>
            </a:extLst>
          </p:cNvPr>
          <p:cNvSpPr>
            <a:spLocks noGrp="1"/>
          </p:cNvSpPr>
          <p:nvPr>
            <p:ph idx="1"/>
          </p:nvPr>
        </p:nvSpPr>
        <p:spPr/>
        <p:txBody>
          <a:bodyPr/>
          <a:lstStyle/>
          <a:p>
            <a:pPr marL="0"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Consider the dummy code given below for inheritance: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class B : protected 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line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class B : protected A</a:t>
            </a:r>
            <a:r>
              <a:rPr lang="en-IN" sz="1800" dirty="0">
                <a:effectLst/>
                <a:latin typeface="Calibri" panose="020F0502020204030204" pitchFamily="34" charset="0"/>
                <a:ea typeface="Calibri" panose="020F0502020204030204" pitchFamily="34" charset="0"/>
                <a:cs typeface="Times New Roman" panose="02020603050405020304" pitchFamily="18" charset="0"/>
              </a:rPr>
              <a:t> tells the compiler that we are inheriting class A in class B in protected mode. In protected mode inheritance note the following points: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 All the public members of class A becomes protected members of class 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(b) All the protected members of class A becomes protected members of class 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 Private members are never inherited.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1B84832-D027-4D4F-A389-F89A85712467}"/>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401155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B980-8730-4EE2-85AA-B873D8CD2CA1}"/>
              </a:ext>
            </a:extLst>
          </p:cNvPr>
          <p:cNvSpPr>
            <a:spLocks noGrp="1"/>
          </p:cNvSpPr>
          <p:nvPr>
            <p:ph type="title"/>
          </p:nvPr>
        </p:nvSpPr>
        <p:spPr/>
        <p:txBody>
          <a:bodyPr/>
          <a:lstStyle/>
          <a:p>
            <a:r>
              <a:rPr lang="en-US" b="1" dirty="0"/>
              <a:t>NOTE:</a:t>
            </a:r>
          </a:p>
        </p:txBody>
      </p:sp>
      <p:sp>
        <p:nvSpPr>
          <p:cNvPr id="3" name="Content Placeholder 2">
            <a:extLst>
              <a:ext uri="{FF2B5EF4-FFF2-40B4-BE49-F238E27FC236}">
                <a16:creationId xmlns:a16="http://schemas.microsoft.com/office/drawing/2014/main" id="{0110041E-8380-405C-AC16-0E176EE6B8A9}"/>
              </a:ext>
            </a:extLst>
          </p:cNvPr>
          <p:cNvSpPr>
            <a:spLocks noGrp="1"/>
          </p:cNvSpPr>
          <p:nvPr>
            <p:ph idx="1"/>
          </p:nvPr>
        </p:nvSpPr>
        <p:spPr/>
        <p:txBody>
          <a:bodyPr/>
          <a:lstStyle/>
          <a:p>
            <a:pPr marL="0" marR="0" algn="just">
              <a:lnSpc>
                <a:spcPct val="107000"/>
              </a:lnSpc>
              <a:spcBef>
                <a:spcPts val="0"/>
              </a:spcBef>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Note that: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 class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inherited in class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B</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public mode, all protected members of class A becomes protected for class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B</a:t>
            </a:r>
            <a:r>
              <a:rPr lang="en-IN" sz="1800" dirty="0">
                <a:effectLst/>
                <a:latin typeface="Calibri" panose="020F0502020204030204" pitchFamily="34" charset="0"/>
                <a:ea typeface="Calibri" panose="020F0502020204030204" pitchFamily="34" charset="0"/>
                <a:cs typeface="Times New Roman" panose="02020603050405020304" pitchFamily="18" charset="0"/>
              </a:rPr>
              <a:t>. Now if this class B is inherited to some new class C, then these protected members inherited from A will be available from A will be available to class C, in whatever mode you inherit class B to class 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Initially let us assume that you inherited class A into class B in private mode, then all protected members of class A becomes private for class B. They can be used inside the class B. But if you inherit class B into new class C then these members won’t be available in C as private members are never inherited.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9F0D366-5DD2-4733-9F9E-5F55EB609F1C}"/>
              </a:ext>
            </a:extLst>
          </p:cNvPr>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79384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838200"/>
            <a:ext cx="3932237" cy="2209800"/>
          </a:xfrm>
        </p:spPr>
        <p:txBody>
          <a:bodyPr>
            <a:normAutofit/>
          </a:bodyPr>
          <a:lstStyle/>
          <a:p>
            <a:pPr algn="ctr"/>
            <a:r>
              <a:rPr lang="en-US" sz="4400" b="1" dirty="0">
                <a:latin typeface="+mn-lt"/>
                <a:ea typeface="Karla" pitchFamily="2" charset="0"/>
                <a:cs typeface="Karla" pitchFamily="2" charset="0"/>
              </a:rPr>
              <a:t>Object Oriented Programming using C++</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119133" y="3825531"/>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graphicFrame>
        <p:nvGraphicFramePr>
          <p:cNvPr id="8" name="Table 10">
            <a:extLst>
              <a:ext uri="{FF2B5EF4-FFF2-40B4-BE49-F238E27FC236}">
                <a16:creationId xmlns:a16="http://schemas.microsoft.com/office/drawing/2014/main" id="{A82640A5-2231-4AFB-8485-E0B914CD594E}"/>
              </a:ext>
            </a:extLst>
          </p:cNvPr>
          <p:cNvGraphicFramePr>
            <a:graphicFrameLocks noGrp="1"/>
          </p:cNvGraphicFramePr>
          <p:nvPr/>
        </p:nvGraphicFramePr>
        <p:xfrm>
          <a:off x="119133" y="4308909"/>
          <a:ext cx="7752657" cy="1706880"/>
        </p:xfrm>
        <a:graphic>
          <a:graphicData uri="http://schemas.openxmlformats.org/drawingml/2006/table">
            <a:tbl>
              <a:tblPr firstRow="1" bandRow="1">
                <a:tableStyleId>{21E4AEA4-8DFA-4A89-87EB-49C32662AFE0}</a:tableStyleId>
              </a:tblPr>
              <a:tblGrid>
                <a:gridCol w="7752657">
                  <a:extLst>
                    <a:ext uri="{9D8B030D-6E8A-4147-A177-3AD203B41FA5}">
                      <a16:colId xmlns:a16="http://schemas.microsoft.com/office/drawing/2014/main" val="398512777"/>
                    </a:ext>
                  </a:extLst>
                </a:gridCol>
              </a:tblGrid>
              <a:tr h="370840">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FF0000"/>
                          </a:solidFill>
                          <a:effectLst/>
                          <a:latin typeface="+mn-lt"/>
                          <a:ea typeface="+mn-ea"/>
                          <a:cs typeface="+mn-cs"/>
                        </a:rPr>
                        <a:t>To enable the students to understand various stages and constructs of C++ programming language and relate them to engineering programming problems.</a:t>
                      </a:r>
                      <a:endParaRPr lang="en-IN" sz="2000" b="1" i="0" kern="1200" dirty="0">
                        <a:solidFill>
                          <a:srgbClr val="FF0000"/>
                        </a:solidFill>
                        <a:effectLst/>
                        <a:latin typeface="+mn-lt"/>
                        <a:ea typeface="+mn-ea"/>
                        <a:cs typeface="+mn-cs"/>
                      </a:endParaRPr>
                    </a:p>
                  </a:txBody>
                  <a:tcPr>
                    <a:noFill/>
                  </a:tcPr>
                </a:tc>
                <a:extLst>
                  <a:ext uri="{0D108BD9-81ED-4DB2-BD59-A6C34878D82A}">
                    <a16:rowId xmlns:a16="http://schemas.microsoft.com/office/drawing/2014/main" val="4281817151"/>
                  </a:ext>
                </a:extLst>
              </a:tr>
              <a:tr h="370840">
                <a:tc>
                  <a:txBody>
                    <a:bodyPr/>
                    <a:lstStyle/>
                    <a:p>
                      <a:pPr marL="285750" indent="-285750" algn="just">
                        <a:buFont typeface="Arial" panose="020B0604020202020204" pitchFamily="34" charset="0"/>
                        <a:buChar char="•"/>
                      </a:pPr>
                      <a:r>
                        <a:rPr lang="en-US" sz="2000" b="1" i="0" kern="1200" dirty="0">
                          <a:solidFill>
                            <a:srgbClr val="FF0000"/>
                          </a:solidFill>
                          <a:effectLst/>
                          <a:latin typeface="+mn-lt"/>
                          <a:ea typeface="+mn-ea"/>
                          <a:cs typeface="+mn-cs"/>
                        </a:rPr>
                        <a:t>To improve their ability to analyze and address variety of problems in programming domains.</a:t>
                      </a:r>
                      <a:endParaRPr lang="en-IN" sz="2000" b="1" dirty="0">
                        <a:solidFill>
                          <a:srgbClr val="FF0000"/>
                        </a:solidFill>
                      </a:endParaRPr>
                    </a:p>
                  </a:txBody>
                  <a:tcPr>
                    <a:noFill/>
                  </a:tcPr>
                </a:tc>
                <a:extLst>
                  <a:ext uri="{0D108BD9-81ED-4DB2-BD59-A6C34878D82A}">
                    <a16:rowId xmlns:a16="http://schemas.microsoft.com/office/drawing/2014/main" val="511240425"/>
                  </a:ext>
                </a:extLst>
              </a:tr>
            </a:tbl>
          </a:graphicData>
        </a:graphic>
      </p:graphicFrame>
    </p:spTree>
    <p:extLst>
      <p:ext uri="{BB962C8B-B14F-4D97-AF65-F5344CB8AC3E}">
        <p14:creationId xmlns:p14="http://schemas.microsoft.com/office/powerpoint/2010/main" val="235403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TYPES OF INHERITANCE</a:t>
            </a:r>
            <a:endParaRPr lang="en-US" dirty="0"/>
          </a:p>
        </p:txBody>
      </p:sp>
      <p:sp>
        <p:nvSpPr>
          <p:cNvPr id="3" name="Content Placeholder 2"/>
          <p:cNvSpPr>
            <a:spLocks noGrp="1"/>
          </p:cNvSpPr>
          <p:nvPr>
            <p:ph idx="1"/>
          </p:nvPr>
        </p:nvSpPr>
        <p:spPr/>
        <p:txBody>
          <a:bodyPr>
            <a:normAutofit/>
          </a:bodyPr>
          <a:lstStyle/>
          <a:p>
            <a:pPr marL="0" indent="0">
              <a:buNone/>
            </a:pPr>
            <a:endParaRPr lang="en-IN" sz="1600" dirty="0">
              <a:latin typeface="Casper" panose="02000506000000020004" pitchFamily="2" charset="0"/>
              <a:cs typeface="Arial" panose="020B0604020202020204" pitchFamily="34" charset="0"/>
            </a:endParaRP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736" y="2246048"/>
            <a:ext cx="2991267" cy="1886213"/>
          </a:xfrm>
          <a:prstGeom prst="rect">
            <a:avLst/>
          </a:prstGeom>
        </p:spPr>
        <p:style>
          <a:lnRef idx="2">
            <a:schemeClr val="accent6"/>
          </a:lnRef>
          <a:fillRef idx="1">
            <a:schemeClr val="lt1"/>
          </a:fillRef>
          <a:effectRef idx="0">
            <a:schemeClr val="accent6"/>
          </a:effectRef>
          <a:fontRef idx="minor">
            <a:schemeClr val="dk1"/>
          </a:fontRef>
        </p:style>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366" y="4473506"/>
            <a:ext cx="6215039" cy="1501775"/>
          </a:xfrm>
          <a:prstGeom prst="rect">
            <a:avLst/>
          </a:prstGeom>
        </p:spPr>
        <p:style>
          <a:lnRef idx="2">
            <a:schemeClr val="accent6"/>
          </a:lnRef>
          <a:fillRef idx="1">
            <a:schemeClr val="lt1"/>
          </a:fillRef>
          <a:effectRef idx="0">
            <a:schemeClr val="accent6"/>
          </a:effectRef>
          <a:fontRef idx="minor">
            <a:schemeClr val="dk1"/>
          </a:fontRef>
        </p:style>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8549" y="1942036"/>
            <a:ext cx="3783106" cy="2821697"/>
          </a:xfrm>
          <a:prstGeom prst="rect">
            <a:avLst/>
          </a:prstGeom>
        </p:spPr>
        <p:style>
          <a:lnRef idx="2">
            <a:schemeClr val="accent6"/>
          </a:lnRef>
          <a:fillRef idx="1">
            <a:schemeClr val="lt1"/>
          </a:fillRef>
          <a:effectRef idx="0">
            <a:schemeClr val="accent6"/>
          </a:effectRef>
          <a:fontRef idx="minor">
            <a:schemeClr val="dk1"/>
          </a:fontRef>
        </p:style>
      </p:pic>
      <p:sp>
        <p:nvSpPr>
          <p:cNvPr id="10" name="TextBox 9"/>
          <p:cNvSpPr txBox="1"/>
          <p:nvPr/>
        </p:nvSpPr>
        <p:spPr>
          <a:xfrm>
            <a:off x="1162458" y="2908096"/>
            <a:ext cx="1997278" cy="338554"/>
          </a:xfrm>
          <a:prstGeom prst="rect">
            <a:avLst/>
          </a:prstGeom>
          <a:noFill/>
        </p:spPr>
        <p:txBody>
          <a:bodyPr wrap="none" rtlCol="0">
            <a:spAutoFit/>
          </a:bodyPr>
          <a:lstStyle/>
          <a:p>
            <a:r>
              <a:rPr lang="en-IN" sz="1600" dirty="0">
                <a:latin typeface="Casper" panose="02000506000000020004"/>
              </a:rPr>
              <a:t>1. SINGLE INHERITANCE</a:t>
            </a:r>
          </a:p>
        </p:txBody>
      </p:sp>
      <p:sp>
        <p:nvSpPr>
          <p:cNvPr id="11" name="TextBox 10"/>
          <p:cNvSpPr txBox="1"/>
          <p:nvPr/>
        </p:nvSpPr>
        <p:spPr>
          <a:xfrm>
            <a:off x="1171366" y="5587413"/>
            <a:ext cx="2182264" cy="338554"/>
          </a:xfrm>
          <a:prstGeom prst="rect">
            <a:avLst/>
          </a:prstGeom>
          <a:noFill/>
        </p:spPr>
        <p:txBody>
          <a:bodyPr wrap="none" rtlCol="0">
            <a:spAutoFit/>
          </a:bodyPr>
          <a:lstStyle/>
          <a:p>
            <a:r>
              <a:rPr lang="en-IN" sz="1600" dirty="0">
                <a:latin typeface="Casper" panose="02000506000000020004"/>
              </a:rPr>
              <a:t>2. MULTIPLE INHERITANCE</a:t>
            </a:r>
          </a:p>
        </p:txBody>
      </p:sp>
      <p:sp>
        <p:nvSpPr>
          <p:cNvPr id="12" name="TextBox 11"/>
          <p:cNvSpPr txBox="1"/>
          <p:nvPr/>
        </p:nvSpPr>
        <p:spPr>
          <a:xfrm>
            <a:off x="8610600" y="4763733"/>
            <a:ext cx="2413096" cy="338554"/>
          </a:xfrm>
          <a:prstGeom prst="rect">
            <a:avLst/>
          </a:prstGeom>
          <a:noFill/>
        </p:spPr>
        <p:txBody>
          <a:bodyPr wrap="none" rtlCol="0">
            <a:spAutoFit/>
          </a:bodyPr>
          <a:lstStyle/>
          <a:p>
            <a:r>
              <a:rPr lang="en-IN" sz="1600" dirty="0">
                <a:latin typeface="Casper" panose="02000506000000020004"/>
              </a:rPr>
              <a:t>3. MULTI-LEVEL INHERITANCE</a:t>
            </a:r>
          </a:p>
        </p:txBody>
      </p:sp>
      <p:sp>
        <p:nvSpPr>
          <p:cNvPr id="13" name="TextBox 12"/>
          <p:cNvSpPr txBox="1"/>
          <p:nvPr/>
        </p:nvSpPr>
        <p:spPr>
          <a:xfrm>
            <a:off x="4370294" y="6354720"/>
            <a:ext cx="2268891" cy="276999"/>
          </a:xfrm>
          <a:prstGeom prst="rect">
            <a:avLst/>
          </a:prstGeom>
          <a:noFill/>
        </p:spPr>
        <p:txBody>
          <a:bodyPr wrap="none" rtlCol="0">
            <a:spAutoFit/>
          </a:bodyPr>
          <a:lstStyle/>
          <a:p>
            <a:r>
              <a:rPr lang="en-IN" sz="1200" dirty="0"/>
              <a:t>Figure 4.6 Types of inheritance[1]</a:t>
            </a:r>
          </a:p>
        </p:txBody>
      </p:sp>
    </p:spTree>
    <p:extLst>
      <p:ext uri="{BB962C8B-B14F-4D97-AF65-F5344CB8AC3E}">
        <p14:creationId xmlns:p14="http://schemas.microsoft.com/office/powerpoint/2010/main" val="787352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TYPES OF INHERITANCE</a:t>
            </a:r>
            <a:endParaRPr lang="en-US" dirty="0"/>
          </a:p>
        </p:txBody>
      </p:sp>
      <p:sp>
        <p:nvSpPr>
          <p:cNvPr id="3" name="Content Placeholder 2"/>
          <p:cNvSpPr>
            <a:spLocks noGrp="1"/>
          </p:cNvSpPr>
          <p:nvPr>
            <p:ph idx="1"/>
          </p:nvPr>
        </p:nvSpPr>
        <p:spPr/>
        <p:txBody>
          <a:bodyPr>
            <a:normAutofit/>
          </a:bodyPr>
          <a:lstStyle/>
          <a:p>
            <a:pPr marL="0" indent="0">
              <a:buNone/>
            </a:pPr>
            <a:endParaRPr lang="en-IN" sz="1600" dirty="0">
              <a:latin typeface="Casper" panose="02000506000000020004" pitchFamily="2" charset="0"/>
              <a:cs typeface="Arial" panose="020B0604020202020204" pitchFamily="34" charset="0"/>
            </a:endParaRP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879143" y="4933010"/>
            <a:ext cx="2629759" cy="338554"/>
          </a:xfrm>
          <a:prstGeom prst="rect">
            <a:avLst/>
          </a:prstGeom>
          <a:noFill/>
        </p:spPr>
        <p:txBody>
          <a:bodyPr wrap="none" rtlCol="0">
            <a:spAutoFit/>
          </a:bodyPr>
          <a:lstStyle/>
          <a:p>
            <a:r>
              <a:rPr lang="en-IN" sz="1600" dirty="0">
                <a:latin typeface="Casper" panose="02000506000000020004"/>
              </a:rPr>
              <a:t>4. HIERARCHICAL INHERITANCE</a:t>
            </a:r>
          </a:p>
        </p:txBody>
      </p:sp>
      <p:sp>
        <p:nvSpPr>
          <p:cNvPr id="12" name="TextBox 11"/>
          <p:cNvSpPr txBox="1"/>
          <p:nvPr/>
        </p:nvSpPr>
        <p:spPr>
          <a:xfrm>
            <a:off x="8301318" y="4458475"/>
            <a:ext cx="2798971" cy="338554"/>
          </a:xfrm>
          <a:prstGeom prst="rect">
            <a:avLst/>
          </a:prstGeom>
          <a:noFill/>
        </p:spPr>
        <p:txBody>
          <a:bodyPr wrap="none" rtlCol="0">
            <a:spAutoFit/>
          </a:bodyPr>
          <a:lstStyle/>
          <a:p>
            <a:r>
              <a:rPr lang="en-IN" sz="1600" dirty="0">
                <a:latin typeface="Casper" panose="02000506000000020004"/>
              </a:rPr>
              <a:t>5. HYBRID/VIRTUAL INHERITANCE</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99" y="1985375"/>
            <a:ext cx="6027685" cy="2865879"/>
          </a:xfrm>
          <a:prstGeom prst="rect">
            <a:avLst/>
          </a:prstGeom>
        </p:spPr>
        <p:style>
          <a:lnRef idx="2">
            <a:schemeClr val="accent6"/>
          </a:lnRef>
          <a:fillRef idx="1">
            <a:schemeClr val="lt1"/>
          </a:fillRef>
          <a:effectRef idx="0">
            <a:schemeClr val="accent6"/>
          </a:effectRef>
          <a:fontRef idx="minor">
            <a:schemeClr val="dk1"/>
          </a:fontRef>
        </p:style>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6985" y="1971885"/>
            <a:ext cx="4524759" cy="2409594"/>
          </a:xfrm>
          <a:prstGeom prst="rect">
            <a:avLst/>
          </a:prstGeom>
        </p:spPr>
        <p:style>
          <a:lnRef idx="2">
            <a:schemeClr val="accent6"/>
          </a:lnRef>
          <a:fillRef idx="1">
            <a:schemeClr val="lt1"/>
          </a:fillRef>
          <a:effectRef idx="0">
            <a:schemeClr val="accent6"/>
          </a:effectRef>
          <a:fontRef idx="minor">
            <a:schemeClr val="dk1"/>
          </a:fontRef>
        </p:style>
      </p:pic>
      <p:sp>
        <p:nvSpPr>
          <p:cNvPr id="15" name="TextBox 14"/>
          <p:cNvSpPr txBox="1"/>
          <p:nvPr/>
        </p:nvSpPr>
        <p:spPr>
          <a:xfrm>
            <a:off x="4370294" y="6354720"/>
            <a:ext cx="2268891" cy="276999"/>
          </a:xfrm>
          <a:prstGeom prst="rect">
            <a:avLst/>
          </a:prstGeom>
          <a:noFill/>
        </p:spPr>
        <p:txBody>
          <a:bodyPr wrap="none" rtlCol="0">
            <a:spAutoFit/>
          </a:bodyPr>
          <a:lstStyle/>
          <a:p>
            <a:r>
              <a:rPr lang="en-IN" sz="1200" dirty="0"/>
              <a:t>Figure 4.7 Types of inheritance[1]</a:t>
            </a:r>
          </a:p>
        </p:txBody>
      </p:sp>
    </p:spTree>
    <p:extLst>
      <p:ext uri="{BB962C8B-B14F-4D97-AF65-F5344CB8AC3E}">
        <p14:creationId xmlns:p14="http://schemas.microsoft.com/office/powerpoint/2010/main" val="3535367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	SINGLE INHERITANCE</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Casper" panose="02000506000000020004" pitchFamily="2" charset="0"/>
                <a:cs typeface="Arial" panose="020B0604020202020204" pitchFamily="34" charset="0"/>
              </a:rPr>
              <a:t>CLASS</a:t>
            </a:r>
          </a:p>
          <a:p>
            <a:pPr marL="0" indent="0">
              <a:buNone/>
            </a:pPr>
            <a:r>
              <a:rPr lang="en-IN" sz="1600" dirty="0">
                <a:latin typeface="Casper" panose="02000506000000020004" pitchFamily="2" charset="0"/>
                <a:cs typeface="Arial" panose="020B0604020202020204" pitchFamily="34" charset="0"/>
              </a:rPr>
              <a:t> 	</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77871" y="6302392"/>
            <a:ext cx="2323072" cy="261610"/>
          </a:xfrm>
          <a:prstGeom prst="rect">
            <a:avLst/>
          </a:prstGeom>
          <a:noFill/>
        </p:spPr>
        <p:txBody>
          <a:bodyPr wrap="none" rtlCol="0">
            <a:spAutoFit/>
          </a:bodyPr>
          <a:lstStyle/>
          <a:p>
            <a:r>
              <a:rPr lang="en-IN" sz="1100" dirty="0"/>
              <a:t>Figure 4.8 Program made on Dev-C++</a:t>
            </a:r>
          </a:p>
        </p:txBody>
      </p:sp>
      <p:pic>
        <p:nvPicPr>
          <p:cNvPr id="10" name="Picture 9"/>
          <p:cNvPicPr>
            <a:picLocks noChangeAspect="1"/>
          </p:cNvPicPr>
          <p:nvPr/>
        </p:nvPicPr>
        <p:blipFill>
          <a:blip r:embed="rId3"/>
          <a:stretch>
            <a:fillRect/>
          </a:stretch>
        </p:blipFill>
        <p:spPr>
          <a:xfrm>
            <a:off x="838200" y="1821656"/>
            <a:ext cx="6062412" cy="4350544"/>
          </a:xfrm>
          <a:prstGeom prst="rect">
            <a:avLst/>
          </a:prstGeom>
        </p:spPr>
      </p:pic>
      <p:pic>
        <p:nvPicPr>
          <p:cNvPr id="11" name="Picture 10"/>
          <p:cNvPicPr>
            <a:picLocks noChangeAspect="1"/>
          </p:cNvPicPr>
          <p:nvPr/>
        </p:nvPicPr>
        <p:blipFill>
          <a:blip r:embed="rId4"/>
          <a:stretch>
            <a:fillRect/>
          </a:stretch>
        </p:blipFill>
        <p:spPr>
          <a:xfrm>
            <a:off x="5362126" y="1825625"/>
            <a:ext cx="5991674" cy="1946275"/>
          </a:xfrm>
          <a:prstGeom prst="rect">
            <a:avLst/>
          </a:prstGeom>
        </p:spPr>
      </p:pic>
    </p:spTree>
    <p:extLst>
      <p:ext uri="{BB962C8B-B14F-4D97-AF65-F5344CB8AC3E}">
        <p14:creationId xmlns:p14="http://schemas.microsoft.com/office/powerpoint/2010/main" val="2579414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	MULTIPLE INHERITANCE</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Casper" panose="02000506000000020004" pitchFamily="2" charset="0"/>
                <a:cs typeface="Arial" panose="020B0604020202020204" pitchFamily="34" charset="0"/>
              </a:rPr>
              <a:t>CLASS</a:t>
            </a:r>
          </a:p>
          <a:p>
            <a:pPr marL="0" indent="0">
              <a:buNone/>
            </a:pPr>
            <a:r>
              <a:rPr lang="en-IN" sz="1600" dirty="0">
                <a:latin typeface="Casper" panose="02000506000000020004" pitchFamily="2" charset="0"/>
                <a:cs typeface="Arial" panose="020B0604020202020204" pitchFamily="34" charset="0"/>
              </a:rPr>
              <a:t> 	</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
        <p:nvSpPr>
          <p:cNvPr id="5" name="Rectangle 4"/>
          <p:cNvSpPr/>
          <p:nvPr/>
        </p:nvSpPr>
        <p:spPr>
          <a:xfrm>
            <a:off x="838200" y="1803400"/>
            <a:ext cx="10515600" cy="478727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15903" y="6590670"/>
            <a:ext cx="2323072" cy="261610"/>
          </a:xfrm>
          <a:prstGeom prst="rect">
            <a:avLst/>
          </a:prstGeom>
          <a:noFill/>
        </p:spPr>
        <p:txBody>
          <a:bodyPr wrap="none" rtlCol="0">
            <a:spAutoFit/>
          </a:bodyPr>
          <a:lstStyle/>
          <a:p>
            <a:r>
              <a:rPr lang="en-IN" sz="1100" dirty="0"/>
              <a:t>Figure 4.8 Program made on Dev-C++</a:t>
            </a:r>
          </a:p>
        </p:txBody>
      </p:sp>
      <p:pic>
        <p:nvPicPr>
          <p:cNvPr id="7" name="Picture 6"/>
          <p:cNvPicPr>
            <a:picLocks noChangeAspect="1"/>
          </p:cNvPicPr>
          <p:nvPr/>
        </p:nvPicPr>
        <p:blipFill>
          <a:blip r:embed="rId3"/>
          <a:stretch>
            <a:fillRect/>
          </a:stretch>
        </p:blipFill>
        <p:spPr>
          <a:xfrm>
            <a:off x="838201" y="1792767"/>
            <a:ext cx="6480156" cy="4797903"/>
          </a:xfrm>
          <a:prstGeom prst="rect">
            <a:avLst/>
          </a:prstGeom>
        </p:spPr>
      </p:pic>
    </p:spTree>
    <p:extLst>
      <p:ext uri="{BB962C8B-B14F-4D97-AF65-F5344CB8AC3E}">
        <p14:creationId xmlns:p14="http://schemas.microsoft.com/office/powerpoint/2010/main" val="2892913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	MULTIPLE INHERITANCE</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Casper" panose="02000506000000020004" pitchFamily="2" charset="0"/>
                <a:cs typeface="Arial" panose="020B0604020202020204" pitchFamily="34" charset="0"/>
              </a:rPr>
              <a:t>CLASS</a:t>
            </a:r>
          </a:p>
          <a:p>
            <a:pPr marL="0" indent="0">
              <a:buNone/>
            </a:pPr>
            <a:r>
              <a:rPr lang="en-IN" sz="1600" dirty="0">
                <a:latin typeface="Casper" panose="02000506000000020004" pitchFamily="2" charset="0"/>
                <a:cs typeface="Arial" panose="020B0604020202020204" pitchFamily="34" charset="0"/>
              </a:rPr>
              <a:t> 	</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
        <p:nvSpPr>
          <p:cNvPr id="5" name="Rectangle 4"/>
          <p:cNvSpPr/>
          <p:nvPr/>
        </p:nvSpPr>
        <p:spPr>
          <a:xfrm>
            <a:off x="838200" y="1803400"/>
            <a:ext cx="10515600" cy="478727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15903" y="6590670"/>
            <a:ext cx="2323072" cy="261610"/>
          </a:xfrm>
          <a:prstGeom prst="rect">
            <a:avLst/>
          </a:prstGeom>
          <a:noFill/>
        </p:spPr>
        <p:txBody>
          <a:bodyPr wrap="none" rtlCol="0">
            <a:spAutoFit/>
          </a:bodyPr>
          <a:lstStyle/>
          <a:p>
            <a:r>
              <a:rPr lang="en-IN" sz="1100" dirty="0"/>
              <a:t>Figure 4.8 Program made on Dev-C++</a:t>
            </a:r>
          </a:p>
        </p:txBody>
      </p:sp>
      <p:pic>
        <p:nvPicPr>
          <p:cNvPr id="8" name="Picture 7"/>
          <p:cNvPicPr>
            <a:picLocks noChangeAspect="1"/>
          </p:cNvPicPr>
          <p:nvPr/>
        </p:nvPicPr>
        <p:blipFill>
          <a:blip r:embed="rId3"/>
          <a:stretch>
            <a:fillRect/>
          </a:stretch>
        </p:blipFill>
        <p:spPr>
          <a:xfrm>
            <a:off x="838200" y="1798637"/>
            <a:ext cx="8538049" cy="4350859"/>
          </a:xfrm>
          <a:prstGeom prst="rect">
            <a:avLst/>
          </a:prstGeom>
        </p:spPr>
      </p:pic>
    </p:spTree>
    <p:extLst>
      <p:ext uri="{BB962C8B-B14F-4D97-AF65-F5344CB8AC3E}">
        <p14:creationId xmlns:p14="http://schemas.microsoft.com/office/powerpoint/2010/main" val="989169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MULTILEVEL INHERITANCE</a:t>
            </a:r>
            <a:endParaRPr lang="en-US" dirty="0"/>
          </a:p>
        </p:txBody>
      </p:sp>
      <p:sp>
        <p:nvSpPr>
          <p:cNvPr id="3" name="Content Placeholder 2"/>
          <p:cNvSpPr>
            <a:spLocks noGrp="1"/>
          </p:cNvSpPr>
          <p:nvPr>
            <p:ph idx="1"/>
          </p:nvPr>
        </p:nvSpPr>
        <p:spPr/>
        <p:txBody>
          <a:bodyPr>
            <a:normAutofit/>
          </a:bodyPr>
          <a:lstStyle/>
          <a:p>
            <a:pPr marL="0" indent="0">
              <a:buNone/>
            </a:pPr>
            <a:r>
              <a:rPr lang="en-IN" sz="1600" dirty="0">
                <a:latin typeface="Casper" panose="02000506000000020004" pitchFamily="2" charset="0"/>
                <a:cs typeface="Arial" panose="020B0604020202020204" pitchFamily="34" charset="0"/>
              </a:rPr>
              <a:t>	</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sp>
        <p:nvSpPr>
          <p:cNvPr id="5" name="Rectangle 4"/>
          <p:cNvSpPr/>
          <p:nvPr/>
        </p:nvSpPr>
        <p:spPr>
          <a:xfrm>
            <a:off x="838200" y="1803399"/>
            <a:ext cx="10515600" cy="466463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31659" y="6463950"/>
            <a:ext cx="2427268" cy="261610"/>
          </a:xfrm>
          <a:prstGeom prst="rect">
            <a:avLst/>
          </a:prstGeom>
          <a:noFill/>
        </p:spPr>
        <p:txBody>
          <a:bodyPr wrap="none" rtlCol="0">
            <a:spAutoFit/>
          </a:bodyPr>
          <a:lstStyle/>
          <a:p>
            <a:r>
              <a:rPr lang="en-IN" sz="1100" dirty="0"/>
              <a:t>Figure 4.9 Program  made on Dev-C++</a:t>
            </a:r>
          </a:p>
        </p:txBody>
      </p:sp>
      <p:pic>
        <p:nvPicPr>
          <p:cNvPr id="7" name="Picture 6"/>
          <p:cNvPicPr>
            <a:picLocks noChangeAspect="1"/>
          </p:cNvPicPr>
          <p:nvPr/>
        </p:nvPicPr>
        <p:blipFill>
          <a:blip r:embed="rId2"/>
          <a:stretch>
            <a:fillRect/>
          </a:stretch>
        </p:blipFill>
        <p:spPr>
          <a:xfrm>
            <a:off x="838200" y="1787522"/>
            <a:ext cx="9015380" cy="4676427"/>
          </a:xfrm>
          <a:prstGeom prst="rect">
            <a:avLst/>
          </a:prstGeom>
        </p:spPr>
      </p:pic>
    </p:spTree>
    <p:extLst>
      <p:ext uri="{BB962C8B-B14F-4D97-AF65-F5344CB8AC3E}">
        <p14:creationId xmlns:p14="http://schemas.microsoft.com/office/powerpoint/2010/main" val="2363707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MULTILEVEL INHERITANCE</a:t>
            </a:r>
            <a:endParaRPr lang="en-US" dirty="0"/>
          </a:p>
        </p:txBody>
      </p:sp>
      <p:sp>
        <p:nvSpPr>
          <p:cNvPr id="3" name="Content Placeholder 2"/>
          <p:cNvSpPr>
            <a:spLocks noGrp="1"/>
          </p:cNvSpPr>
          <p:nvPr>
            <p:ph idx="1"/>
          </p:nvPr>
        </p:nvSpPr>
        <p:spPr/>
        <p:txBody>
          <a:bodyPr>
            <a:normAutofit/>
          </a:bodyPr>
          <a:lstStyle/>
          <a:p>
            <a:pPr marL="0" indent="0">
              <a:buNone/>
            </a:pPr>
            <a:r>
              <a:rPr lang="en-IN" sz="1600" dirty="0">
                <a:latin typeface="Casper" panose="02000506000000020004" pitchFamily="2" charset="0"/>
                <a:cs typeface="Arial" panose="020B0604020202020204" pitchFamily="34" charset="0"/>
              </a:rPr>
              <a:t>	</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26</a:t>
            </a:fld>
            <a:endParaRPr lang="en-US"/>
          </a:p>
        </p:txBody>
      </p:sp>
      <p:sp>
        <p:nvSpPr>
          <p:cNvPr id="5" name="Rectangle 4"/>
          <p:cNvSpPr/>
          <p:nvPr/>
        </p:nvSpPr>
        <p:spPr>
          <a:xfrm>
            <a:off x="838200" y="1803399"/>
            <a:ext cx="10515600" cy="466463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31659" y="6463950"/>
            <a:ext cx="2427268" cy="261610"/>
          </a:xfrm>
          <a:prstGeom prst="rect">
            <a:avLst/>
          </a:prstGeom>
          <a:noFill/>
        </p:spPr>
        <p:txBody>
          <a:bodyPr wrap="none" rtlCol="0">
            <a:spAutoFit/>
          </a:bodyPr>
          <a:lstStyle/>
          <a:p>
            <a:r>
              <a:rPr lang="en-IN" sz="1100" dirty="0"/>
              <a:t>Figure 4.10 Program  made on Dev-C++</a:t>
            </a:r>
          </a:p>
        </p:txBody>
      </p:sp>
      <p:pic>
        <p:nvPicPr>
          <p:cNvPr id="8" name="Picture 7"/>
          <p:cNvPicPr>
            <a:picLocks noChangeAspect="1"/>
          </p:cNvPicPr>
          <p:nvPr/>
        </p:nvPicPr>
        <p:blipFill>
          <a:blip r:embed="rId2"/>
          <a:stretch>
            <a:fillRect/>
          </a:stretch>
        </p:blipFill>
        <p:spPr>
          <a:xfrm>
            <a:off x="862926" y="1825624"/>
            <a:ext cx="7747673" cy="4672815"/>
          </a:xfrm>
          <a:prstGeom prst="rect">
            <a:avLst/>
          </a:prstGeom>
        </p:spPr>
      </p:pic>
    </p:spTree>
    <p:extLst>
      <p:ext uri="{BB962C8B-B14F-4D97-AF65-F5344CB8AC3E}">
        <p14:creationId xmlns:p14="http://schemas.microsoft.com/office/powerpoint/2010/main" val="802108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MULTILEVEL INHERITANCE</a:t>
            </a:r>
            <a:endParaRPr lang="en-US" dirty="0"/>
          </a:p>
        </p:txBody>
      </p:sp>
      <p:sp>
        <p:nvSpPr>
          <p:cNvPr id="3" name="Content Placeholder 2"/>
          <p:cNvSpPr>
            <a:spLocks noGrp="1"/>
          </p:cNvSpPr>
          <p:nvPr>
            <p:ph idx="1"/>
          </p:nvPr>
        </p:nvSpPr>
        <p:spPr/>
        <p:txBody>
          <a:bodyPr>
            <a:normAutofit/>
          </a:bodyPr>
          <a:lstStyle/>
          <a:p>
            <a:pPr marL="0" indent="0">
              <a:buNone/>
            </a:pPr>
            <a:r>
              <a:rPr lang="en-IN" sz="1600" dirty="0">
                <a:latin typeface="Casper" panose="02000506000000020004" pitchFamily="2" charset="0"/>
                <a:cs typeface="Arial" panose="020B0604020202020204" pitchFamily="34" charset="0"/>
              </a:rPr>
              <a:t>	</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27</a:t>
            </a:fld>
            <a:endParaRPr lang="en-US"/>
          </a:p>
        </p:txBody>
      </p:sp>
      <p:sp>
        <p:nvSpPr>
          <p:cNvPr id="5" name="Rectangle 4"/>
          <p:cNvSpPr/>
          <p:nvPr/>
        </p:nvSpPr>
        <p:spPr>
          <a:xfrm>
            <a:off x="838200" y="1803399"/>
            <a:ext cx="10515600" cy="466463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31659" y="6463950"/>
            <a:ext cx="2427268" cy="261610"/>
          </a:xfrm>
          <a:prstGeom prst="rect">
            <a:avLst/>
          </a:prstGeom>
          <a:noFill/>
        </p:spPr>
        <p:txBody>
          <a:bodyPr wrap="none" rtlCol="0">
            <a:spAutoFit/>
          </a:bodyPr>
          <a:lstStyle/>
          <a:p>
            <a:r>
              <a:rPr lang="en-IN" sz="1100" dirty="0"/>
              <a:t>Figure 4.10 Program  made on Dev-C++</a:t>
            </a:r>
          </a:p>
        </p:txBody>
      </p:sp>
      <p:pic>
        <p:nvPicPr>
          <p:cNvPr id="7" name="Picture 6"/>
          <p:cNvPicPr>
            <a:picLocks noChangeAspect="1"/>
          </p:cNvPicPr>
          <p:nvPr/>
        </p:nvPicPr>
        <p:blipFill>
          <a:blip r:embed="rId3"/>
          <a:stretch>
            <a:fillRect/>
          </a:stretch>
        </p:blipFill>
        <p:spPr>
          <a:xfrm>
            <a:off x="838200" y="1803399"/>
            <a:ext cx="7148120" cy="2411414"/>
          </a:xfrm>
          <a:prstGeom prst="rect">
            <a:avLst/>
          </a:prstGeom>
        </p:spPr>
      </p:pic>
      <p:pic>
        <p:nvPicPr>
          <p:cNvPr id="9" name="Picture 8"/>
          <p:cNvPicPr>
            <a:picLocks noChangeAspect="1"/>
          </p:cNvPicPr>
          <p:nvPr/>
        </p:nvPicPr>
        <p:blipFill>
          <a:blip r:embed="rId4"/>
          <a:stretch>
            <a:fillRect/>
          </a:stretch>
        </p:blipFill>
        <p:spPr>
          <a:xfrm>
            <a:off x="838201" y="4234338"/>
            <a:ext cx="7962900" cy="2229612"/>
          </a:xfrm>
          <a:prstGeom prst="rect">
            <a:avLst/>
          </a:prstGeom>
        </p:spPr>
      </p:pic>
    </p:spTree>
    <p:extLst>
      <p:ext uri="{BB962C8B-B14F-4D97-AF65-F5344CB8AC3E}">
        <p14:creationId xmlns:p14="http://schemas.microsoft.com/office/powerpoint/2010/main" val="260760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HYBRID INHERITANCE</a:t>
            </a:r>
            <a:endParaRPr lang="en-US" dirty="0"/>
          </a:p>
        </p:txBody>
      </p:sp>
      <p:sp>
        <p:nvSpPr>
          <p:cNvPr id="3" name="Content Placeholder 2"/>
          <p:cNvSpPr>
            <a:spLocks noGrp="1"/>
          </p:cNvSpPr>
          <p:nvPr>
            <p:ph idx="1"/>
          </p:nvPr>
        </p:nvSpPr>
        <p:spPr/>
        <p:txBody>
          <a:bodyPr>
            <a:normAutofit/>
          </a:bodyPr>
          <a:lstStyle/>
          <a:p>
            <a:pPr marL="0" indent="0">
              <a:buNone/>
            </a:pPr>
            <a:r>
              <a:rPr lang="en-IN" sz="1600" dirty="0">
                <a:latin typeface="Casper" panose="02000506000000020004" pitchFamily="2" charset="0"/>
                <a:cs typeface="Arial" panose="020B0604020202020204" pitchFamily="34" charset="0"/>
              </a:rPr>
              <a:t>	</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28</a:t>
            </a:fld>
            <a:endParaRPr lang="en-US"/>
          </a:p>
        </p:txBody>
      </p:sp>
      <p:sp>
        <p:nvSpPr>
          <p:cNvPr id="5" name="Rectangle 4"/>
          <p:cNvSpPr/>
          <p:nvPr/>
        </p:nvSpPr>
        <p:spPr>
          <a:xfrm>
            <a:off x="838200" y="1803399"/>
            <a:ext cx="10515600" cy="466463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838200" y="1825625"/>
            <a:ext cx="6401337" cy="3532188"/>
          </a:xfrm>
          <a:prstGeom prst="rect">
            <a:avLst/>
          </a:prstGeom>
        </p:spPr>
      </p:pic>
      <p:pic>
        <p:nvPicPr>
          <p:cNvPr id="8" name="Picture 7"/>
          <p:cNvPicPr>
            <a:picLocks noChangeAspect="1"/>
          </p:cNvPicPr>
          <p:nvPr/>
        </p:nvPicPr>
        <p:blipFill>
          <a:blip r:embed="rId4"/>
          <a:stretch>
            <a:fillRect/>
          </a:stretch>
        </p:blipFill>
        <p:spPr>
          <a:xfrm>
            <a:off x="5800673" y="1803399"/>
            <a:ext cx="5553127" cy="2606817"/>
          </a:xfrm>
          <a:prstGeom prst="rect">
            <a:avLst/>
          </a:prstGeom>
        </p:spPr>
      </p:pic>
      <p:sp>
        <p:nvSpPr>
          <p:cNvPr id="9" name="TextBox 8"/>
          <p:cNvSpPr txBox="1"/>
          <p:nvPr/>
        </p:nvSpPr>
        <p:spPr>
          <a:xfrm>
            <a:off x="4531659" y="6463950"/>
            <a:ext cx="2427268" cy="261610"/>
          </a:xfrm>
          <a:prstGeom prst="rect">
            <a:avLst/>
          </a:prstGeom>
          <a:noFill/>
        </p:spPr>
        <p:txBody>
          <a:bodyPr wrap="none" rtlCol="0">
            <a:spAutoFit/>
          </a:bodyPr>
          <a:lstStyle/>
          <a:p>
            <a:r>
              <a:rPr lang="en-IN" sz="1100" dirty="0"/>
              <a:t>Figure 4.14 Program  made on Dev-C++</a:t>
            </a:r>
          </a:p>
        </p:txBody>
      </p:sp>
    </p:spTree>
    <p:extLst>
      <p:ext uri="{BB962C8B-B14F-4D97-AF65-F5344CB8AC3E}">
        <p14:creationId xmlns:p14="http://schemas.microsoft.com/office/powerpoint/2010/main" val="885081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HYBRID INHERITANCE</a:t>
            </a:r>
            <a:endParaRPr lang="en-US" dirty="0"/>
          </a:p>
        </p:txBody>
      </p:sp>
      <p:sp>
        <p:nvSpPr>
          <p:cNvPr id="3" name="Content Placeholder 2"/>
          <p:cNvSpPr>
            <a:spLocks noGrp="1"/>
          </p:cNvSpPr>
          <p:nvPr>
            <p:ph idx="1"/>
          </p:nvPr>
        </p:nvSpPr>
        <p:spPr/>
        <p:txBody>
          <a:bodyPr>
            <a:normAutofit/>
          </a:bodyPr>
          <a:lstStyle/>
          <a:p>
            <a:pPr marL="0" indent="0">
              <a:buNone/>
            </a:pPr>
            <a:r>
              <a:rPr lang="en-IN" sz="1600" dirty="0">
                <a:latin typeface="Casper" panose="02000506000000020004" pitchFamily="2" charset="0"/>
                <a:cs typeface="Arial" panose="020B0604020202020204" pitchFamily="34" charset="0"/>
              </a:rPr>
              <a:t>	</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29</a:t>
            </a:fld>
            <a:endParaRPr lang="en-US"/>
          </a:p>
        </p:txBody>
      </p:sp>
      <p:sp>
        <p:nvSpPr>
          <p:cNvPr id="5" name="Rectangle 4"/>
          <p:cNvSpPr/>
          <p:nvPr/>
        </p:nvSpPr>
        <p:spPr>
          <a:xfrm>
            <a:off x="838200" y="1803399"/>
            <a:ext cx="10515600" cy="466463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838200" y="1825625"/>
            <a:ext cx="7279803" cy="3832225"/>
          </a:xfrm>
          <a:prstGeom prst="rect">
            <a:avLst/>
          </a:prstGeom>
        </p:spPr>
      </p:pic>
      <p:sp>
        <p:nvSpPr>
          <p:cNvPr id="11" name="TextBox 10"/>
          <p:cNvSpPr txBox="1"/>
          <p:nvPr/>
        </p:nvSpPr>
        <p:spPr>
          <a:xfrm>
            <a:off x="4531659" y="6463950"/>
            <a:ext cx="2427268" cy="261610"/>
          </a:xfrm>
          <a:prstGeom prst="rect">
            <a:avLst/>
          </a:prstGeom>
          <a:noFill/>
        </p:spPr>
        <p:txBody>
          <a:bodyPr wrap="none" rtlCol="0">
            <a:spAutoFit/>
          </a:bodyPr>
          <a:lstStyle/>
          <a:p>
            <a:r>
              <a:rPr lang="en-IN" sz="1100" dirty="0"/>
              <a:t>Figure 4.15 Program  made on Dev-C++</a:t>
            </a:r>
          </a:p>
        </p:txBody>
      </p:sp>
    </p:spTree>
    <p:extLst>
      <p:ext uri="{BB962C8B-B14F-4D97-AF65-F5344CB8AC3E}">
        <p14:creationId xmlns:p14="http://schemas.microsoft.com/office/powerpoint/2010/main" val="13238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2398" y="1028700"/>
            <a:ext cx="4890901" cy="4873625"/>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6065371" y="1566862"/>
            <a:ext cx="5151905" cy="5080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nvGraphicFramePr>
        <p:xfrm>
          <a:off x="398584" y="1582615"/>
          <a:ext cx="5486401" cy="5064969"/>
        </p:xfrm>
        <a:graphic>
          <a:graphicData uri="http://schemas.openxmlformats.org/drawingml/2006/table">
            <a:tbl>
              <a:tblPr firstRow="1" firstCol="1" bandRow="1">
                <a:tableStyleId>{5940675A-B579-460E-94D1-54222C63F5DA}</a:tableStyleId>
              </a:tblPr>
              <a:tblGrid>
                <a:gridCol w="956199">
                  <a:extLst>
                    <a:ext uri="{9D8B030D-6E8A-4147-A177-3AD203B41FA5}">
                      <a16:colId xmlns:a16="http://schemas.microsoft.com/office/drawing/2014/main" val="20000"/>
                    </a:ext>
                  </a:extLst>
                </a:gridCol>
                <a:gridCol w="3355319">
                  <a:extLst>
                    <a:ext uri="{9D8B030D-6E8A-4147-A177-3AD203B41FA5}">
                      <a16:colId xmlns:a16="http://schemas.microsoft.com/office/drawing/2014/main" val="20001"/>
                    </a:ext>
                  </a:extLst>
                </a:gridCol>
                <a:gridCol w="1174883">
                  <a:extLst>
                    <a:ext uri="{9D8B030D-6E8A-4147-A177-3AD203B41FA5}">
                      <a16:colId xmlns:a16="http://schemas.microsoft.com/office/drawing/2014/main" val="20002"/>
                    </a:ext>
                  </a:extLst>
                </a:gridCol>
              </a:tblGrid>
              <a:tr h="584409">
                <a:tc>
                  <a:txBody>
                    <a:bodyPr/>
                    <a:lstStyle/>
                    <a:p>
                      <a:pPr marL="0" marR="0" algn="just" defTabSz="914400" rtl="0" eaLnBrk="1" latinLnBrk="0" hangingPunct="1">
                        <a:lnSpc>
                          <a:spcPct val="100000"/>
                        </a:lnSpc>
                        <a:spcBef>
                          <a:spcPts val="0"/>
                        </a:spcBef>
                        <a:spcAft>
                          <a:spcPts val="0"/>
                        </a:spcAft>
                      </a:pPr>
                      <a:r>
                        <a:rPr lang="en-US" sz="1400" b="1" kern="1200" dirty="0">
                          <a:solidFill>
                            <a:srgbClr val="FF0000"/>
                          </a:solidFill>
                          <a:effectLst/>
                          <a:latin typeface="+mn-lt"/>
                          <a:ea typeface="+mn-ea"/>
                          <a:cs typeface="+mn-cs"/>
                        </a:rPr>
                        <a:t>CO Number</a:t>
                      </a:r>
                    </a:p>
                  </a:txBody>
                  <a:tcPr marL="68580" marR="68580" marT="0" marB="0"/>
                </a:tc>
                <a:tc>
                  <a:txBody>
                    <a:bodyPr/>
                    <a:lstStyle/>
                    <a:p>
                      <a:pPr marL="0" marR="0" algn="just" defTabSz="914400" rtl="0" eaLnBrk="1" latinLnBrk="0" hangingPunct="1">
                        <a:lnSpc>
                          <a:spcPct val="100000"/>
                        </a:lnSpc>
                        <a:spcBef>
                          <a:spcPts val="0"/>
                        </a:spcBef>
                        <a:spcAft>
                          <a:spcPts val="0"/>
                        </a:spcAft>
                      </a:pPr>
                      <a:r>
                        <a:rPr lang="en-US" sz="1400" b="1" kern="1200" dirty="0">
                          <a:solidFill>
                            <a:srgbClr val="FF0000"/>
                          </a:solidFill>
                          <a:effectLst/>
                          <a:latin typeface="+mn-lt"/>
                          <a:ea typeface="+mn-ea"/>
                          <a:cs typeface="+mn-cs"/>
                        </a:rPr>
                        <a:t>Title </a:t>
                      </a:r>
                    </a:p>
                  </a:txBody>
                  <a:tcPr marL="68580" marR="68580" marT="0" marB="0"/>
                </a:tc>
                <a:tc>
                  <a:txBody>
                    <a:bodyPr/>
                    <a:lstStyle/>
                    <a:p>
                      <a:pPr marL="0" marR="0" algn="just" defTabSz="914400" rtl="0" eaLnBrk="1" latinLnBrk="0" hangingPunct="1">
                        <a:lnSpc>
                          <a:spcPct val="100000"/>
                        </a:lnSpc>
                        <a:spcBef>
                          <a:spcPts val="0"/>
                        </a:spcBef>
                        <a:spcAft>
                          <a:spcPts val="0"/>
                        </a:spcAft>
                      </a:pPr>
                      <a:r>
                        <a:rPr lang="en-US" sz="1400" b="1" kern="1200" dirty="0">
                          <a:solidFill>
                            <a:srgbClr val="FF0000"/>
                          </a:solidFill>
                          <a:effectLst/>
                          <a:latin typeface="+mn-lt"/>
                          <a:ea typeface="+mn-ea"/>
                          <a:cs typeface="+mn-cs"/>
                        </a:rPr>
                        <a:t>Level </a:t>
                      </a:r>
                    </a:p>
                  </a:txBody>
                  <a:tcPr marL="68580" marR="68580" marT="0" marB="0"/>
                </a:tc>
                <a:extLst>
                  <a:ext uri="{0D108BD9-81ED-4DB2-BD59-A6C34878D82A}">
                    <a16:rowId xmlns:a16="http://schemas.microsoft.com/office/drawing/2014/main" val="10000"/>
                  </a:ext>
                </a:extLst>
              </a:tr>
              <a:tr h="629945">
                <a:tc>
                  <a:txBody>
                    <a:bodyPr/>
                    <a:lstStyle/>
                    <a:p>
                      <a:pPr marL="0" marR="0" algn="just" defTabSz="914400" rtl="0" eaLnBrk="1" latinLnBrk="0" hangingPunct="1">
                        <a:lnSpc>
                          <a:spcPct val="100000"/>
                        </a:lnSpc>
                        <a:spcBef>
                          <a:spcPts val="0"/>
                        </a:spcBef>
                        <a:spcAft>
                          <a:spcPts val="0"/>
                        </a:spcAft>
                      </a:pPr>
                      <a:r>
                        <a:rPr lang="en-US" sz="1400" b="1" kern="1200" dirty="0">
                          <a:solidFill>
                            <a:srgbClr val="FF0000"/>
                          </a:solidFill>
                          <a:effectLst/>
                          <a:latin typeface="+mn-lt"/>
                          <a:ea typeface="+mn-ea"/>
                          <a:cs typeface="+mn-cs"/>
                        </a:rPr>
                        <a:t>CO1</a:t>
                      </a:r>
                    </a:p>
                  </a:txBody>
                  <a:tcPr marL="68580" marR="68580" marT="0" marB="0"/>
                </a:tc>
                <a:tc>
                  <a:txBody>
                    <a:bodyPr/>
                    <a:lstStyle/>
                    <a:p>
                      <a:pPr marL="0" marR="0" algn="just" defTabSz="914400" rtl="0" eaLnBrk="1" latinLnBrk="0" hangingPunct="1">
                        <a:lnSpc>
                          <a:spcPct val="100000"/>
                        </a:lnSpc>
                        <a:spcBef>
                          <a:spcPts val="0"/>
                        </a:spcBef>
                        <a:spcAft>
                          <a:spcPts val="0"/>
                        </a:spcAft>
                      </a:pPr>
                      <a:r>
                        <a:rPr lang="en-IN" sz="1400" b="1" kern="1200" dirty="0">
                          <a:solidFill>
                            <a:srgbClr val="FF0000"/>
                          </a:solidFill>
                          <a:effectLst/>
                          <a:latin typeface="+mn-lt"/>
                          <a:ea typeface="+mn-ea"/>
                          <a:cs typeface="+mn-cs"/>
                        </a:rPr>
                        <a:t>Provide the environment that allows students to understand object-oriented programming Concepts</a:t>
                      </a:r>
                      <a:endParaRPr lang="en-US" sz="1400" b="1" kern="1200" dirty="0">
                        <a:solidFill>
                          <a:srgbClr val="FF0000"/>
                        </a:solidFill>
                        <a:effectLst/>
                        <a:latin typeface="+mn-lt"/>
                        <a:ea typeface="+mn-ea"/>
                        <a:cs typeface="+mn-cs"/>
                      </a:endParaRPr>
                    </a:p>
                  </a:txBody>
                  <a:tcPr marL="68580" marR="68580" marT="0" marB="0"/>
                </a:tc>
                <a:tc>
                  <a:txBody>
                    <a:bodyPr/>
                    <a:lstStyle/>
                    <a:p>
                      <a:pPr marL="0" marR="0" algn="just" defTabSz="914400" rtl="0" eaLnBrk="1" latinLnBrk="0" hangingPunct="1">
                        <a:lnSpc>
                          <a:spcPct val="100000"/>
                        </a:lnSpc>
                        <a:spcBef>
                          <a:spcPts val="0"/>
                        </a:spcBef>
                        <a:spcAft>
                          <a:spcPts val="0"/>
                        </a:spcAft>
                      </a:pPr>
                      <a:r>
                        <a:rPr lang="en-US" sz="1400" b="1" kern="1200" dirty="0">
                          <a:solidFill>
                            <a:srgbClr val="FF0000"/>
                          </a:solidFill>
                          <a:effectLst/>
                          <a:latin typeface="+mn-lt"/>
                          <a:ea typeface="+mn-ea"/>
                          <a:cs typeface="+mn-cs"/>
                        </a:rPr>
                        <a:t>Understand</a:t>
                      </a:r>
                    </a:p>
                    <a:p>
                      <a:pPr marL="0" marR="0" algn="just" defTabSz="914400" rtl="0" eaLnBrk="1" latinLnBrk="0" hangingPunct="1">
                        <a:lnSpc>
                          <a:spcPct val="100000"/>
                        </a:lnSpc>
                        <a:spcBef>
                          <a:spcPts val="0"/>
                        </a:spcBef>
                        <a:spcAft>
                          <a:spcPts val="0"/>
                        </a:spcAft>
                      </a:pPr>
                      <a:r>
                        <a:rPr lang="en-US" sz="1400" b="1" kern="1200" dirty="0">
                          <a:solidFill>
                            <a:srgbClr val="FF0000"/>
                          </a:solidFill>
                          <a:effectLst/>
                          <a:latin typeface="+mn-lt"/>
                          <a:ea typeface="+mn-ea"/>
                          <a:cs typeface="+mn-cs"/>
                        </a:rPr>
                        <a:t> </a:t>
                      </a:r>
                    </a:p>
                  </a:txBody>
                  <a:tcPr marL="68580" marR="68580" marT="0" marB="0"/>
                </a:tc>
                <a:extLst>
                  <a:ext uri="{0D108BD9-81ED-4DB2-BD59-A6C34878D82A}">
                    <a16:rowId xmlns:a16="http://schemas.microsoft.com/office/drawing/2014/main" val="10001"/>
                  </a:ext>
                </a:extLst>
              </a:tr>
              <a:tr h="1259892">
                <a:tc>
                  <a:txBody>
                    <a:bodyPr/>
                    <a:lstStyle/>
                    <a:p>
                      <a:pPr marL="0" marR="0" algn="just" defTabSz="914400" rtl="0" eaLnBrk="1" latinLnBrk="0" hangingPunct="1">
                        <a:lnSpc>
                          <a:spcPct val="100000"/>
                        </a:lnSpc>
                        <a:spcBef>
                          <a:spcPts val="0"/>
                        </a:spcBef>
                        <a:spcAft>
                          <a:spcPts val="0"/>
                        </a:spcAft>
                      </a:pPr>
                      <a:r>
                        <a:rPr lang="en-US" sz="1400" b="1" kern="1200" dirty="0">
                          <a:solidFill>
                            <a:srgbClr val="FF0000"/>
                          </a:solidFill>
                          <a:effectLst/>
                          <a:latin typeface="+mn-lt"/>
                          <a:ea typeface="+mn-ea"/>
                          <a:cs typeface="+mn-cs"/>
                        </a:rPr>
                        <a:t>CO2</a:t>
                      </a: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b="1" kern="1200" dirty="0">
                          <a:solidFill>
                            <a:srgbClr val="FF0000"/>
                          </a:solidFill>
                          <a:effectLst/>
                          <a:latin typeface="+mn-lt"/>
                          <a:ea typeface="+mn-ea"/>
                          <a:cs typeface="+mn-cs"/>
                        </a:rPr>
                        <a:t>Demonstrate basic experimental skills for differentiating between object-oriented and procedural programming paradigms and the advantages of object-oriented programs.</a:t>
                      </a:r>
                      <a:endParaRPr lang="en-US" sz="1400" b="1" kern="1200" dirty="0">
                        <a:solidFill>
                          <a:srgbClr val="FF0000"/>
                        </a:solidFill>
                        <a:effectLst/>
                        <a:latin typeface="+mn-lt"/>
                        <a:ea typeface="+mn-ea"/>
                        <a:cs typeface="+mn-cs"/>
                      </a:endParaRPr>
                    </a:p>
                    <a:p>
                      <a:pPr marL="0" marR="0" algn="just" defTabSz="914400" rtl="0" eaLnBrk="1" latinLnBrk="0" hangingPunct="1">
                        <a:lnSpc>
                          <a:spcPct val="100000"/>
                        </a:lnSpc>
                        <a:spcBef>
                          <a:spcPts val="0"/>
                        </a:spcBef>
                        <a:spcAft>
                          <a:spcPts val="0"/>
                        </a:spcAft>
                      </a:pPr>
                      <a:endParaRPr lang="en-US" sz="1400" b="1" kern="1200" dirty="0">
                        <a:solidFill>
                          <a:srgbClr val="FF0000"/>
                        </a:solidFill>
                        <a:effectLst/>
                        <a:latin typeface="+mn-lt"/>
                        <a:ea typeface="+mn-ea"/>
                        <a:cs typeface="+mn-cs"/>
                      </a:endParaRPr>
                    </a:p>
                  </a:txBody>
                  <a:tcPr marL="68580" marR="68580" marT="0" marB="0"/>
                </a:tc>
                <a:tc>
                  <a:txBody>
                    <a:bodyPr/>
                    <a:lstStyle/>
                    <a:p>
                      <a:pPr marL="0" marR="0" algn="just" defTabSz="914400" rtl="0" eaLnBrk="1" latinLnBrk="0" hangingPunct="1">
                        <a:lnSpc>
                          <a:spcPct val="100000"/>
                        </a:lnSpc>
                        <a:spcBef>
                          <a:spcPts val="0"/>
                        </a:spcBef>
                        <a:spcAft>
                          <a:spcPts val="0"/>
                        </a:spcAft>
                      </a:pPr>
                      <a:r>
                        <a:rPr lang="en-US" sz="1400" b="1" kern="1200" dirty="0">
                          <a:solidFill>
                            <a:srgbClr val="FF0000"/>
                          </a:solidFill>
                          <a:effectLst/>
                          <a:latin typeface="+mn-lt"/>
                          <a:ea typeface="+mn-ea"/>
                          <a:cs typeface="+mn-cs"/>
                        </a:rPr>
                        <a:t>Remember </a:t>
                      </a:r>
                    </a:p>
                    <a:p>
                      <a:pPr marL="0" marR="0" algn="just" defTabSz="914400" rtl="0" eaLnBrk="1" latinLnBrk="0" hangingPunct="1">
                        <a:lnSpc>
                          <a:spcPct val="100000"/>
                        </a:lnSpc>
                        <a:spcBef>
                          <a:spcPts val="0"/>
                        </a:spcBef>
                        <a:spcAft>
                          <a:spcPts val="0"/>
                        </a:spcAft>
                      </a:pPr>
                      <a:r>
                        <a:rPr lang="en-US" sz="1400" b="1" kern="1200" dirty="0">
                          <a:solidFill>
                            <a:srgbClr val="FF0000"/>
                          </a:solidFill>
                          <a:effectLst/>
                          <a:latin typeface="+mn-lt"/>
                          <a:ea typeface="+mn-ea"/>
                          <a:cs typeface="+mn-cs"/>
                        </a:rPr>
                        <a:t> </a:t>
                      </a:r>
                    </a:p>
                  </a:txBody>
                  <a:tcPr marL="68580" marR="68580" marT="0" marB="0"/>
                </a:tc>
                <a:extLst>
                  <a:ext uri="{0D108BD9-81ED-4DB2-BD59-A6C34878D82A}">
                    <a16:rowId xmlns:a16="http://schemas.microsoft.com/office/drawing/2014/main" val="10002"/>
                  </a:ext>
                </a:extLst>
              </a:tr>
              <a:tr h="1049910">
                <a:tc>
                  <a:txBody>
                    <a:bodyPr/>
                    <a:lstStyle/>
                    <a:p>
                      <a:pPr marL="0" marR="0" algn="just" defTabSz="914400" rtl="0" eaLnBrk="1" latinLnBrk="0" hangingPunct="1">
                        <a:lnSpc>
                          <a:spcPct val="100000"/>
                        </a:lnSpc>
                        <a:spcBef>
                          <a:spcPts val="0"/>
                        </a:spcBef>
                        <a:spcAft>
                          <a:spcPts val="0"/>
                        </a:spcAft>
                      </a:pPr>
                      <a:r>
                        <a:rPr lang="en-US" sz="1400" b="1" kern="1200" dirty="0">
                          <a:solidFill>
                            <a:srgbClr val="FF0000"/>
                          </a:solidFill>
                          <a:effectLst/>
                          <a:latin typeface="+mn-lt"/>
                          <a:ea typeface="+mn-ea"/>
                          <a:cs typeface="+mn-cs"/>
                        </a:rPr>
                        <a:t>CO3</a:t>
                      </a: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b="1" kern="1200" dirty="0">
                          <a:solidFill>
                            <a:srgbClr val="FF0000"/>
                          </a:solidFill>
                          <a:effectLst/>
                          <a:latin typeface="+mn-lt"/>
                          <a:ea typeface="+mn-ea"/>
                          <a:cs typeface="+mn-cs"/>
                        </a:rPr>
                        <a:t>Demonstrate their coding skill on complex programming concepts and use it for generating solutions for engineering and mathematical problems.</a:t>
                      </a:r>
                      <a:endParaRPr lang="en-US" sz="1400" b="1" kern="1200" dirty="0">
                        <a:solidFill>
                          <a:srgbClr val="FF0000"/>
                        </a:solidFill>
                        <a:effectLst/>
                        <a:latin typeface="+mn-lt"/>
                        <a:ea typeface="+mn-ea"/>
                        <a:cs typeface="+mn-cs"/>
                      </a:endParaRPr>
                    </a:p>
                    <a:p>
                      <a:pPr marL="0" marR="0" algn="just" defTabSz="914400" rtl="0" eaLnBrk="1" latinLnBrk="0" hangingPunct="1">
                        <a:lnSpc>
                          <a:spcPct val="100000"/>
                        </a:lnSpc>
                        <a:spcBef>
                          <a:spcPts val="0"/>
                        </a:spcBef>
                        <a:spcAft>
                          <a:spcPts val="0"/>
                        </a:spcAft>
                      </a:pPr>
                      <a:endParaRPr lang="en-US" sz="1400" b="1" kern="1200" dirty="0">
                        <a:solidFill>
                          <a:srgbClr val="FF0000"/>
                        </a:solidFill>
                        <a:effectLst/>
                        <a:latin typeface="+mn-lt"/>
                        <a:ea typeface="+mn-ea"/>
                        <a:cs typeface="+mn-cs"/>
                      </a:endParaRPr>
                    </a:p>
                  </a:txBody>
                  <a:tcPr marL="68580" marR="68580" marT="0" marB="0"/>
                </a:tc>
                <a:tc>
                  <a:txBody>
                    <a:bodyPr/>
                    <a:lstStyle/>
                    <a:p>
                      <a:pPr marL="0" marR="0" algn="just" defTabSz="914400" rtl="0" eaLnBrk="1" latinLnBrk="0" hangingPunct="1">
                        <a:lnSpc>
                          <a:spcPct val="100000"/>
                        </a:lnSpc>
                        <a:spcBef>
                          <a:spcPts val="0"/>
                        </a:spcBef>
                        <a:spcAft>
                          <a:spcPts val="0"/>
                        </a:spcAft>
                      </a:pPr>
                      <a:r>
                        <a:rPr lang="en-US" sz="1400" b="1" kern="1200" dirty="0">
                          <a:solidFill>
                            <a:srgbClr val="FF0000"/>
                          </a:solidFill>
                          <a:effectLst/>
                          <a:latin typeface="+mn-lt"/>
                          <a:ea typeface="+mn-ea"/>
                          <a:cs typeface="+mn-cs"/>
                        </a:rPr>
                        <a:t>Understand</a:t>
                      </a:r>
                    </a:p>
                  </a:txBody>
                  <a:tcPr marL="68580" marR="68580" marT="0" marB="0"/>
                </a:tc>
                <a:extLst>
                  <a:ext uri="{0D108BD9-81ED-4DB2-BD59-A6C34878D82A}">
                    <a16:rowId xmlns:a16="http://schemas.microsoft.com/office/drawing/2014/main" val="10003"/>
                  </a:ext>
                </a:extLst>
              </a:tr>
              <a:tr h="1469874">
                <a:tc>
                  <a:txBody>
                    <a:bodyPr/>
                    <a:lstStyle/>
                    <a:p>
                      <a:pPr marL="0" marR="0" algn="just" defTabSz="914400" rtl="0" eaLnBrk="1" latinLnBrk="0" hangingPunct="1">
                        <a:lnSpc>
                          <a:spcPct val="100000"/>
                        </a:lnSpc>
                        <a:spcBef>
                          <a:spcPts val="0"/>
                        </a:spcBef>
                        <a:spcAft>
                          <a:spcPts val="0"/>
                        </a:spcAft>
                      </a:pPr>
                      <a:r>
                        <a:rPr lang="en-US" sz="1400" b="1" kern="1200" dirty="0">
                          <a:solidFill>
                            <a:srgbClr val="FF0000"/>
                          </a:solidFill>
                          <a:effectLst/>
                          <a:latin typeface="+mn-lt"/>
                          <a:ea typeface="+mn-ea"/>
                          <a:cs typeface="+mn-cs"/>
                        </a:rPr>
                        <a:t>CO4</a:t>
                      </a: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b="1" kern="1200" dirty="0">
                          <a:solidFill>
                            <a:srgbClr val="FF0000"/>
                          </a:solidFill>
                          <a:effectLst/>
                          <a:latin typeface="+mn-lt"/>
                          <a:ea typeface="+mn-ea"/>
                          <a:cs typeface="+mn-cs"/>
                        </a:rPr>
                        <a:t>Develop skills to understand the application of classes, objects, constructors, destructors, inheritance, operator overloading and polymorphism, pointers, virtual functions, exception handling, file operations and handling.</a:t>
                      </a:r>
                      <a:endParaRPr lang="en-US" sz="1400" b="1" kern="1200" dirty="0">
                        <a:solidFill>
                          <a:srgbClr val="FF0000"/>
                        </a:solidFill>
                        <a:effectLst/>
                        <a:latin typeface="+mn-lt"/>
                        <a:ea typeface="+mn-ea"/>
                        <a:cs typeface="+mn-cs"/>
                      </a:endParaRPr>
                    </a:p>
                    <a:p>
                      <a:pPr marL="0" marR="0" algn="just" defTabSz="914400" rtl="0" eaLnBrk="1" latinLnBrk="0" hangingPunct="1">
                        <a:lnSpc>
                          <a:spcPct val="100000"/>
                        </a:lnSpc>
                        <a:spcBef>
                          <a:spcPts val="0"/>
                        </a:spcBef>
                        <a:spcAft>
                          <a:spcPts val="0"/>
                        </a:spcAft>
                      </a:pPr>
                      <a:endParaRPr lang="en-US" sz="1400" b="1" kern="1200" dirty="0">
                        <a:solidFill>
                          <a:srgbClr val="FF0000"/>
                        </a:solidFill>
                        <a:effectLst/>
                        <a:latin typeface="+mn-lt"/>
                        <a:ea typeface="+mn-ea"/>
                        <a:cs typeface="+mn-cs"/>
                      </a:endParaRPr>
                    </a:p>
                  </a:txBody>
                  <a:tcPr marL="68580" marR="68580" marT="0" marB="0"/>
                </a:tc>
                <a:tc>
                  <a:txBody>
                    <a:bodyPr/>
                    <a:lstStyle/>
                    <a:p>
                      <a:pPr marL="0" marR="0" algn="just" defTabSz="914400" rtl="0" eaLnBrk="1" latinLnBrk="0" hangingPunct="1">
                        <a:lnSpc>
                          <a:spcPct val="100000"/>
                        </a:lnSpc>
                        <a:spcBef>
                          <a:spcPts val="0"/>
                        </a:spcBef>
                        <a:spcAft>
                          <a:spcPts val="0"/>
                        </a:spcAft>
                      </a:pPr>
                      <a:r>
                        <a:rPr lang="en-US" sz="1400" b="1" kern="1200" dirty="0">
                          <a:solidFill>
                            <a:srgbClr val="FF0000"/>
                          </a:solidFill>
                          <a:effectLst/>
                          <a:latin typeface="+mn-lt"/>
                          <a:ea typeface="+mn-ea"/>
                          <a:cs typeface="+mn-cs"/>
                        </a:rPr>
                        <a:t>Understand</a:t>
                      </a:r>
                    </a:p>
                    <a:p>
                      <a:pPr marL="0" marR="0" algn="just" defTabSz="914400" rtl="0" eaLnBrk="1" latinLnBrk="0" hangingPunct="1">
                        <a:lnSpc>
                          <a:spcPct val="100000"/>
                        </a:lnSpc>
                        <a:spcBef>
                          <a:spcPts val="0"/>
                        </a:spcBef>
                        <a:spcAft>
                          <a:spcPts val="0"/>
                        </a:spcAft>
                      </a:pPr>
                      <a:r>
                        <a:rPr lang="en-US" sz="1400" b="1" kern="1200" dirty="0">
                          <a:solidFill>
                            <a:srgbClr val="FF0000"/>
                          </a:solidFill>
                          <a:effectLst/>
                          <a:latin typeface="+mn-lt"/>
                          <a:ea typeface="+mn-ea"/>
                          <a:cs typeface="+mn-cs"/>
                        </a:rPr>
                        <a:t> </a:t>
                      </a:r>
                    </a:p>
                  </a:txBody>
                  <a:tcPr marL="68580" marR="68580" marT="0" marB="0"/>
                </a:tc>
                <a:extLst>
                  <a:ext uri="{0D108BD9-81ED-4DB2-BD59-A6C34878D82A}">
                    <a16:rowId xmlns:a16="http://schemas.microsoft.com/office/drawing/2014/main" val="100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4" cstate="print"/>
          <a:stretch>
            <a:fillRect/>
          </a:stretch>
        </p:blipFill>
        <p:spPr>
          <a:xfrm>
            <a:off x="6090772" y="1582615"/>
            <a:ext cx="5030856" cy="5049888"/>
          </a:xfrm>
          <a:prstGeom prst="rect">
            <a:avLst/>
          </a:prstGeom>
        </p:spPr>
      </p:pic>
      <p:pic>
        <p:nvPicPr>
          <p:cNvPr id="18" name="Picture 17"/>
          <p:cNvPicPr>
            <a:picLocks noChangeAspect="1"/>
          </p:cNvPicPr>
          <p:nvPr/>
        </p:nvPicPr>
        <p:blipFill>
          <a:blip r:embed="rId5" cstate="print"/>
          <a:stretch>
            <a:fillRect/>
          </a:stretch>
        </p:blipFill>
        <p:spPr>
          <a:xfrm>
            <a:off x="6218421" y="1582615"/>
            <a:ext cx="1441712" cy="1475502"/>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custDataLst>
      <p:tags r:id="rId1"/>
    </p:custDataLst>
    <p:extLst>
      <p:ext uri="{BB962C8B-B14F-4D97-AF65-F5344CB8AC3E}">
        <p14:creationId xmlns:p14="http://schemas.microsoft.com/office/powerpoint/2010/main" val="368326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HYBRID INHERITANCE</a:t>
            </a:r>
            <a:endParaRPr lang="en-US" dirty="0"/>
          </a:p>
        </p:txBody>
      </p:sp>
      <p:sp>
        <p:nvSpPr>
          <p:cNvPr id="3" name="Content Placeholder 2"/>
          <p:cNvSpPr>
            <a:spLocks noGrp="1"/>
          </p:cNvSpPr>
          <p:nvPr>
            <p:ph idx="1"/>
          </p:nvPr>
        </p:nvSpPr>
        <p:spPr/>
        <p:txBody>
          <a:bodyPr>
            <a:normAutofit/>
          </a:bodyPr>
          <a:lstStyle/>
          <a:p>
            <a:pPr marL="0" indent="0">
              <a:buNone/>
            </a:pPr>
            <a:r>
              <a:rPr lang="en-IN" sz="1600" dirty="0">
                <a:latin typeface="Casper" panose="02000506000000020004" pitchFamily="2" charset="0"/>
                <a:cs typeface="Arial" panose="020B0604020202020204" pitchFamily="34" charset="0"/>
              </a:rPr>
              <a:t>	</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30</a:t>
            </a:fld>
            <a:endParaRPr lang="en-US"/>
          </a:p>
        </p:txBody>
      </p:sp>
      <p:sp>
        <p:nvSpPr>
          <p:cNvPr id="5" name="Rectangle 4"/>
          <p:cNvSpPr/>
          <p:nvPr/>
        </p:nvSpPr>
        <p:spPr>
          <a:xfrm>
            <a:off x="838200" y="1803399"/>
            <a:ext cx="10515600" cy="466463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38200" y="1825625"/>
            <a:ext cx="7313421" cy="2532063"/>
          </a:xfrm>
          <a:prstGeom prst="rect">
            <a:avLst/>
          </a:prstGeom>
        </p:spPr>
      </p:pic>
      <p:pic>
        <p:nvPicPr>
          <p:cNvPr id="8" name="Picture 7"/>
          <p:cNvPicPr>
            <a:picLocks noChangeAspect="1"/>
          </p:cNvPicPr>
          <p:nvPr/>
        </p:nvPicPr>
        <p:blipFill>
          <a:blip r:embed="rId3"/>
          <a:stretch>
            <a:fillRect/>
          </a:stretch>
        </p:blipFill>
        <p:spPr>
          <a:xfrm>
            <a:off x="947737" y="4379914"/>
            <a:ext cx="4710113" cy="2053455"/>
          </a:xfrm>
          <a:prstGeom prst="rect">
            <a:avLst/>
          </a:prstGeom>
        </p:spPr>
      </p:pic>
      <p:sp>
        <p:nvSpPr>
          <p:cNvPr id="11" name="TextBox 10"/>
          <p:cNvSpPr txBox="1"/>
          <p:nvPr/>
        </p:nvSpPr>
        <p:spPr>
          <a:xfrm>
            <a:off x="4531659" y="6463950"/>
            <a:ext cx="2427268" cy="261610"/>
          </a:xfrm>
          <a:prstGeom prst="rect">
            <a:avLst/>
          </a:prstGeom>
          <a:noFill/>
        </p:spPr>
        <p:txBody>
          <a:bodyPr wrap="none" rtlCol="0">
            <a:spAutoFit/>
          </a:bodyPr>
          <a:lstStyle/>
          <a:p>
            <a:r>
              <a:rPr lang="en-IN" sz="1100" dirty="0"/>
              <a:t>Figure 4.16 Program  made on Dev-C++</a:t>
            </a:r>
          </a:p>
        </p:txBody>
      </p:sp>
    </p:spTree>
    <p:extLst>
      <p:ext uri="{BB962C8B-B14F-4D97-AF65-F5344CB8AC3E}">
        <p14:creationId xmlns:p14="http://schemas.microsoft.com/office/powerpoint/2010/main" val="1530281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Assessment Questions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p:txBody>
          <a:bodyPr>
            <a:normAutofit/>
          </a:bodyPr>
          <a:lstStyle/>
          <a:p>
            <a:pPr marL="342900" indent="-342900" algn="just">
              <a:buFont typeface="+mj-lt"/>
              <a:buAutoNum type="arabicPeriod"/>
            </a:pPr>
            <a:r>
              <a:rPr lang="en-US" sz="1600" dirty="0">
                <a:latin typeface="Casper" panose="02000506000000020004" pitchFamily="2" charset="0"/>
                <a:cs typeface="Arial" panose="020B0604020202020204" pitchFamily="34" charset="0"/>
              </a:rPr>
              <a:t>(a) Define ambiguity in inheritance.</a:t>
            </a:r>
          </a:p>
          <a:p>
            <a:pPr marL="0" indent="0" algn="just">
              <a:buNone/>
            </a:pPr>
            <a:r>
              <a:rPr lang="en-US" sz="1600" dirty="0">
                <a:latin typeface="Casper" panose="02000506000000020004" pitchFamily="2" charset="0"/>
                <a:cs typeface="Arial" panose="020B0604020202020204" pitchFamily="34" charset="0"/>
              </a:rPr>
              <a:t>         (b) What are modes of inheritance?</a:t>
            </a:r>
          </a:p>
          <a:p>
            <a:pPr marL="0" indent="0" algn="just">
              <a:buNone/>
            </a:pPr>
            <a:r>
              <a:rPr lang="en-US" sz="1600" dirty="0">
                <a:latin typeface="Casper" panose="02000506000000020004" pitchFamily="2" charset="0"/>
                <a:cs typeface="Arial" panose="020B0604020202020204" pitchFamily="34" charset="0"/>
              </a:rPr>
              <a:t>         (c) What is nesting of classes?</a:t>
            </a:r>
          </a:p>
          <a:p>
            <a:pPr marL="342900" indent="-342900" algn="just">
              <a:buFont typeface="+mj-lt"/>
              <a:buAutoNum type="arabicPeriod" startAt="2"/>
            </a:pPr>
            <a:r>
              <a:rPr lang="en-IN" sz="1600" dirty="0">
                <a:latin typeface="Casper" panose="02000506000000020004" pitchFamily="2" charset="0"/>
                <a:cs typeface="Arial" panose="020B0604020202020204" pitchFamily="34" charset="0"/>
              </a:rPr>
              <a:t>Can we call private constructor? If yes , then how?</a:t>
            </a:r>
          </a:p>
          <a:p>
            <a:pPr marL="342900" indent="-342900" algn="just">
              <a:buFont typeface="+mj-lt"/>
              <a:buAutoNum type="arabicPeriod" startAt="2"/>
            </a:pPr>
            <a:r>
              <a:rPr lang="en-IN" sz="1600" dirty="0">
                <a:latin typeface="Casper" panose="02000506000000020004" pitchFamily="2" charset="0"/>
                <a:cs typeface="Arial" panose="020B0604020202020204" pitchFamily="34" charset="0"/>
              </a:rPr>
              <a:t>Write a C++ program to differentiate between three modes of inheritance.</a:t>
            </a:r>
          </a:p>
          <a:p>
            <a:pPr marL="342900" indent="-342900" algn="just">
              <a:buFont typeface="+mj-lt"/>
              <a:buAutoNum type="arabicPeriod" startAt="2"/>
            </a:pPr>
            <a:r>
              <a:rPr lang="en-IN" sz="1600" dirty="0">
                <a:latin typeface="Casper" panose="02000506000000020004" pitchFamily="2" charset="0"/>
                <a:cs typeface="Arial" panose="020B0604020202020204" pitchFamily="34" charset="0"/>
              </a:rPr>
              <a:t>Write a C++ program to demonstrate hierarchical inheritance.</a:t>
            </a:r>
          </a:p>
          <a:p>
            <a:pPr marL="0" indent="0" algn="just">
              <a:buNone/>
            </a:pPr>
            <a:endParaRPr lang="en-IN" sz="1600" dirty="0">
              <a:latin typeface="Casper" panose="02000506000000020004" pitchFamily="2" charset="0"/>
              <a:cs typeface="Arial" panose="020B0604020202020204" pitchFamily="34" charset="0"/>
            </a:endParaRPr>
          </a:p>
          <a:p>
            <a:pPr marL="342900" indent="-342900" algn="just">
              <a:buFont typeface="+mj-lt"/>
              <a:buAutoNum type="arabicPeriod" startAt="2"/>
            </a:pPr>
            <a:endParaRPr lang="en-US" sz="1600" dirty="0">
              <a:latin typeface="Casper" panose="02000506000000020004" pitchFamily="2" charset="0"/>
              <a:cs typeface="Arial" panose="020B0604020202020204" pitchFamily="34" charset="0"/>
            </a:endParaRPr>
          </a:p>
          <a:p>
            <a:pPr marL="342900" indent="-342900" algn="just">
              <a:buFont typeface="+mj-lt"/>
              <a:buAutoNum type="arabicPeriod" startAt="2"/>
            </a:pPr>
            <a:endParaRPr lang="en-US" sz="1600" dirty="0">
              <a:latin typeface="Casper" panose="02000506000000020004" pitchFamily="2" charset="0"/>
              <a:cs typeface="Arial" panose="020B0604020202020204" pitchFamily="34" charset="0"/>
            </a:endParaRPr>
          </a:p>
          <a:p>
            <a:pPr marL="342900" indent="-342900" algn="just">
              <a:buFont typeface="+mj-lt"/>
              <a:buAutoNum type="arabicPeriod" startAt="2"/>
            </a:pPr>
            <a:endParaRPr lang="en-US" sz="1600" dirty="0">
              <a:latin typeface="Casper" panose="02000506000000020004" pitchFamily="2" charset="0"/>
              <a:cs typeface="Arial" panose="020B0604020202020204" pitchFamily="34" charset="0"/>
            </a:endParaRPr>
          </a:p>
          <a:p>
            <a:pPr marL="0" indent="0" algn="just">
              <a:buNone/>
            </a:pPr>
            <a:endParaRPr lang="en-US" sz="1600" dirty="0">
              <a:latin typeface="Casper" panose="02000506000000020004" pitchFamily="2" charset="0"/>
              <a:cs typeface="Arial" panose="020B0604020202020204" pitchFamily="34" charset="0"/>
            </a:endParaRPr>
          </a:p>
          <a:p>
            <a:pPr marL="342900" indent="-342900" algn="just">
              <a:buFont typeface="+mj-lt"/>
              <a:buAutoNum type="arabicPeriod" startAt="2"/>
            </a:pPr>
            <a:endParaRPr lang="en-US" sz="1600" dirty="0">
              <a:latin typeface="Casper" panose="02000506000000020004" pitchFamily="2" charset="0"/>
              <a:cs typeface="Arial" panose="020B0604020202020204" pitchFamily="34" charset="0"/>
            </a:endParaRPr>
          </a:p>
          <a:p>
            <a:pPr marL="342900" indent="-342900" algn="just">
              <a:buFont typeface="+mj-lt"/>
              <a:buAutoNum type="arabicPeriod" startAt="2"/>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31</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84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APPLICATIONS </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p:txBody>
          <a:bodyPr>
            <a:normAutofit/>
          </a:bodyPr>
          <a:lstStyle/>
          <a:p>
            <a:r>
              <a:rPr lang="en-IN" sz="1600" dirty="0">
                <a:latin typeface="Casper" panose="02000506000000020004" pitchFamily="2" charset="0"/>
                <a:cs typeface="Arial" panose="020B0604020202020204" pitchFamily="34" charset="0"/>
              </a:rPr>
              <a:t>You use nested classes to reflect and to enforce the relationship between two classes. You should define a class within another class when the nested class makes sense only in the context of its enclosing class or when it relies on the enclosing class for its function. For example, a text cursor might make sense only in the context of a text component. </a:t>
            </a:r>
          </a:p>
          <a:p>
            <a:endParaRPr lang="en-US" sz="1600" dirty="0">
              <a:latin typeface="Casper" panose="02000506000000020004" pitchFamily="2" charset="0"/>
              <a:cs typeface="Arial" panose="020B0604020202020204" pitchFamily="34" charset="0"/>
            </a:endParaRPr>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971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EA21-F7F3-48A3-824B-42EF768F0434}"/>
              </a:ext>
            </a:extLst>
          </p:cNvPr>
          <p:cNvSpPr>
            <a:spLocks noGrp="1"/>
          </p:cNvSpPr>
          <p:nvPr>
            <p:ph type="title"/>
          </p:nvPr>
        </p:nvSpPr>
        <p:spPr>
          <a:ln>
            <a:solidFill>
              <a:schemeClr val="accent1"/>
            </a:solidFill>
          </a:ln>
        </p:spPr>
        <p:txBody>
          <a:bodyPr/>
          <a:lstStyle/>
          <a:p>
            <a:r>
              <a:rPr lang="en-US" dirty="0"/>
              <a:t>Frequently Asked Questions: - </a:t>
            </a:r>
          </a:p>
        </p:txBody>
      </p:sp>
      <p:sp>
        <p:nvSpPr>
          <p:cNvPr id="3" name="Content Placeholder 2">
            <a:extLst>
              <a:ext uri="{FF2B5EF4-FFF2-40B4-BE49-F238E27FC236}">
                <a16:creationId xmlns:a16="http://schemas.microsoft.com/office/drawing/2014/main" id="{869AE2FD-9D53-4E1A-8CE1-8FA26675342A}"/>
              </a:ext>
            </a:extLst>
          </p:cNvPr>
          <p:cNvSpPr>
            <a:spLocks noGrp="1"/>
          </p:cNvSpPr>
          <p:nvPr>
            <p:ph idx="1"/>
          </p:nvPr>
        </p:nvSpPr>
        <p:spPr>
          <a:ln>
            <a:solidFill>
              <a:schemeClr val="accent1"/>
            </a:solidFill>
          </a:ln>
        </p:spPr>
        <p:txBody>
          <a:bodyPr>
            <a:normAutofit fontScale="85000" lnSpcReduction="10000"/>
          </a:bodyPr>
          <a:lstStyle/>
          <a:p>
            <a:pPr marL="514350" indent="-514350">
              <a:buFont typeface="+mj-lt"/>
              <a:buAutoNum type="arabicPeriod"/>
            </a:pPr>
            <a:r>
              <a:rPr lang="en-US" dirty="0"/>
              <a:t>Is inheritance important to C++?</a:t>
            </a:r>
          </a:p>
          <a:p>
            <a:pPr marL="514350" indent="-514350">
              <a:buFont typeface="+mj-lt"/>
              <a:buAutoNum type="arabicPeriod"/>
            </a:pPr>
            <a:r>
              <a:rPr lang="en-US" dirty="0"/>
              <a:t>When would I use inheritance?</a:t>
            </a:r>
          </a:p>
          <a:p>
            <a:pPr marL="514350" indent="-514350">
              <a:buFont typeface="+mj-lt"/>
              <a:buAutoNum type="arabicPeriod"/>
            </a:pPr>
            <a:r>
              <a:rPr lang="en-US" dirty="0"/>
              <a:t>How do you express inheritance in C++?</a:t>
            </a:r>
          </a:p>
          <a:p>
            <a:pPr marL="514350" indent="-514350">
              <a:buFont typeface="+mj-lt"/>
              <a:buAutoNum type="arabicPeriod"/>
            </a:pPr>
            <a:r>
              <a:rPr lang="en-US" dirty="0"/>
              <a:t>Is it okay to convert a pointer from a derived class to its base class?</a:t>
            </a:r>
          </a:p>
          <a:p>
            <a:pPr marL="514350" indent="-514350">
              <a:buFont typeface="+mj-lt"/>
              <a:buAutoNum type="arabicPeriod"/>
            </a:pPr>
            <a:r>
              <a:rPr lang="en-US" dirty="0"/>
              <a:t>What’s the difference between public, private, and protected?</a:t>
            </a:r>
          </a:p>
          <a:p>
            <a:pPr marL="514350" indent="-514350">
              <a:buFont typeface="+mj-lt"/>
              <a:buAutoNum type="arabicPeriod"/>
            </a:pPr>
            <a:r>
              <a:rPr lang="en-US" dirty="0"/>
              <a:t>Why can’t my derived class access private things from my base class?</a:t>
            </a:r>
          </a:p>
          <a:p>
            <a:pPr marL="514350" indent="-514350">
              <a:buFont typeface="+mj-lt"/>
              <a:buAutoNum type="arabicPeriod"/>
            </a:pPr>
            <a:r>
              <a:rPr lang="en-US" dirty="0"/>
              <a:t>How can I protect derived classes from breaking when I change the internal parts of the base class?</a:t>
            </a:r>
          </a:p>
          <a:p>
            <a:pPr marL="514350" indent="-514350">
              <a:buFont typeface="+mj-lt"/>
              <a:buAutoNum type="arabicPeriod"/>
            </a:pPr>
            <a:r>
              <a:rPr lang="en-US" dirty="0"/>
              <a:t>I’ve been told to never use protected data, and instead to always use private data with protected access functions. Is that a good rule?</a:t>
            </a:r>
          </a:p>
          <a:p>
            <a:pPr marL="514350" indent="-514350">
              <a:buFont typeface="+mj-lt"/>
              <a:buAutoNum type="arabicPeriod"/>
            </a:pPr>
            <a:r>
              <a:rPr lang="en-US" dirty="0"/>
              <a:t>Okay, so exactly how should I decide whether to build a “protected interface”?</a:t>
            </a:r>
          </a:p>
        </p:txBody>
      </p:sp>
      <p:sp>
        <p:nvSpPr>
          <p:cNvPr id="4" name="Slide Number Placeholder 3">
            <a:extLst>
              <a:ext uri="{FF2B5EF4-FFF2-40B4-BE49-F238E27FC236}">
                <a16:creationId xmlns:a16="http://schemas.microsoft.com/office/drawing/2014/main" id="{D6097133-7941-412E-85A8-22955A51C427}"/>
              </a:ext>
            </a:extLst>
          </p:cNvPr>
          <p:cNvSpPr>
            <a:spLocks noGrp="1"/>
          </p:cNvSpPr>
          <p:nvPr>
            <p:ph type="sldNum" sz="quarter" idx="12"/>
          </p:nvPr>
        </p:nvSpPr>
        <p:spPr/>
        <p:txBody>
          <a:bodyPr/>
          <a:lstStyle/>
          <a:p>
            <a:fld id="{BDCDBBEF-AA6C-4BA6-85B2-A17D7F280E38}" type="slidenum">
              <a:rPr lang="en-US" smtClean="0"/>
              <a:pPr/>
              <a:t>33</a:t>
            </a:fld>
            <a:endParaRPr lang="en-US"/>
          </a:p>
        </p:txBody>
      </p:sp>
    </p:spTree>
    <p:extLst>
      <p:ext uri="{BB962C8B-B14F-4D97-AF65-F5344CB8AC3E}">
        <p14:creationId xmlns:p14="http://schemas.microsoft.com/office/powerpoint/2010/main" val="1229865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AB99-58B7-4ED5-A576-595968F57CE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D480901-5129-49E2-9FA0-9F29B043550D}"/>
              </a:ext>
            </a:extLst>
          </p:cNvPr>
          <p:cNvSpPr>
            <a:spLocks noGrp="1"/>
          </p:cNvSpPr>
          <p:nvPr>
            <p:ph idx="1"/>
          </p:nvPr>
        </p:nvSpPr>
        <p:spPr/>
        <p:txBody>
          <a:bodyPr>
            <a:normAutofit/>
          </a:bodyPr>
          <a:lstStyle/>
          <a:p>
            <a:pPr marL="342900" marR="0" indent="-342900" algn="just">
              <a:lnSpc>
                <a:spcPct val="115000"/>
              </a:lnSpc>
              <a:spcBef>
                <a:spcPts val="0"/>
              </a:spcBef>
              <a:spcAft>
                <a:spcPts val="1000"/>
              </a:spcAf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Inheritance is the mechanism of deriving new class from an existing class. The old class and new class is known as in pair : super-sub, base-derived, parent-child.</a:t>
            </a:r>
          </a:p>
          <a:p>
            <a:pPr marL="342900" marR="0" indent="-342900" algn="just">
              <a:lnSpc>
                <a:spcPct val="115000"/>
              </a:lnSpc>
              <a:spcBef>
                <a:spcPts val="0"/>
              </a:spcBef>
              <a:spcAft>
                <a:spcPts val="1000"/>
              </a:spcAf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Inheritance provides the idea of reusability. Code once written can be used again and again in several different classes.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gn="just">
              <a:lnSpc>
                <a:spcPct val="115000"/>
              </a:lnSpc>
              <a:spcBef>
                <a:spcPts val="0"/>
              </a:spcBef>
              <a:spcAft>
                <a:spcPts val="1000"/>
              </a:spcAf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provides support for: single level and multilevel inheritance, multiple inheritance, hierarchical inheritance, hybrid inheritance.</a:t>
            </a:r>
          </a:p>
          <a:p>
            <a:pPr marL="342900" marR="0" indent="-342900" algn="just">
              <a:lnSpc>
                <a:spcPct val="115000"/>
              </a:lnSpc>
              <a:spcBef>
                <a:spcPts val="0"/>
              </a:spcBef>
              <a:spcAft>
                <a:spcPts val="1000"/>
              </a:spcAf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Private members are never inherited.</a:t>
            </a:r>
          </a:p>
          <a:p>
            <a:pPr marL="342900" marR="0" indent="-342900" algn="just">
              <a:lnSpc>
                <a:spcPct val="115000"/>
              </a:lnSpc>
              <a:spcBef>
                <a:spcPts val="0"/>
              </a:spcBef>
              <a:spcAft>
                <a:spcPts val="1000"/>
              </a:spcAf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Virtual base class is used to avoid duplicity of data members into the target derived class.</a:t>
            </a:r>
          </a:p>
          <a:p>
            <a:pPr marL="342900" marR="0" indent="-342900" algn="just">
              <a:lnSpc>
                <a:spcPct val="115000"/>
              </a:lnSpc>
              <a:spcBef>
                <a:spcPts val="0"/>
              </a:spcBef>
              <a:spcAft>
                <a:spcPts val="1000"/>
              </a:spcAft>
              <a:buAutoNum type="arabicPeriod"/>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5B8C64B-B8FB-4CEB-991F-08839DC84638}"/>
              </a:ext>
            </a:extLst>
          </p:cNvPr>
          <p:cNvSpPr>
            <a:spLocks noGrp="1"/>
          </p:cNvSpPr>
          <p:nvPr>
            <p:ph type="sldNum" sz="quarter" idx="12"/>
          </p:nvPr>
        </p:nvSpPr>
        <p:spPr/>
        <p:txBody>
          <a:bodyPr/>
          <a:lstStyle/>
          <a:p>
            <a:fld id="{BDCDBBEF-AA6C-4BA6-85B2-A17D7F280E38}" type="slidenum">
              <a:rPr lang="en-US" smtClean="0"/>
              <a:pPr/>
              <a:t>34</a:t>
            </a:fld>
            <a:endParaRPr lang="en-US"/>
          </a:p>
        </p:txBody>
      </p:sp>
    </p:spTree>
    <p:extLst>
      <p:ext uri="{BB962C8B-B14F-4D97-AF65-F5344CB8AC3E}">
        <p14:creationId xmlns:p14="http://schemas.microsoft.com/office/powerpoint/2010/main" val="3350422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F59F-D42D-46C2-BD89-EE5B85D28724}"/>
              </a:ext>
            </a:extLst>
          </p:cNvPr>
          <p:cNvSpPr>
            <a:spLocks noGrp="1"/>
          </p:cNvSpPr>
          <p:nvPr>
            <p:ph type="title"/>
          </p:nvPr>
        </p:nvSpPr>
        <p:spPr/>
        <p:txBody>
          <a:bodyPr/>
          <a:lstStyle/>
          <a:p>
            <a:r>
              <a:rPr lang="en-US" dirty="0"/>
              <a:t>SUMMARY (Continued)</a:t>
            </a:r>
          </a:p>
        </p:txBody>
      </p:sp>
      <p:sp>
        <p:nvSpPr>
          <p:cNvPr id="3" name="Content Placeholder 2">
            <a:extLst>
              <a:ext uri="{FF2B5EF4-FFF2-40B4-BE49-F238E27FC236}">
                <a16:creationId xmlns:a16="http://schemas.microsoft.com/office/drawing/2014/main" id="{CC12EB31-C008-4CC8-917C-C3288966A526}"/>
              </a:ext>
            </a:extLst>
          </p:cNvPr>
          <p:cNvSpPr>
            <a:spLocks noGrp="1"/>
          </p:cNvSpPr>
          <p:nvPr>
            <p:ph idx="1"/>
          </p:nvPr>
        </p:nvSpPr>
        <p:spPr/>
        <p:txBody>
          <a:bodyPr/>
          <a:lstStyle/>
          <a:p>
            <a:r>
              <a:rPr lang="en-US" dirty="0"/>
              <a:t>In an inheritance hierarchy constructor of base class is called first, then constructor of derived class is called.</a:t>
            </a:r>
          </a:p>
          <a:p>
            <a:endParaRPr lang="en-US" dirty="0"/>
          </a:p>
          <a:p>
            <a:r>
              <a:rPr lang="en-US" dirty="0"/>
              <a:t>In an inheritance hierarchy destructor class is called first, then destructor of base class is called.</a:t>
            </a:r>
          </a:p>
          <a:p>
            <a:endParaRPr lang="en-US" dirty="0"/>
          </a:p>
          <a:p>
            <a:r>
              <a:rPr lang="en-US" dirty="0"/>
              <a:t>Containership allows us to use object of one class as a member of other class. This type of containership provides the idea of has a relationship or nesting of classes.</a:t>
            </a:r>
          </a:p>
          <a:p>
            <a:endParaRPr lang="en-US" dirty="0"/>
          </a:p>
        </p:txBody>
      </p:sp>
      <p:sp>
        <p:nvSpPr>
          <p:cNvPr id="4" name="Slide Number Placeholder 3">
            <a:extLst>
              <a:ext uri="{FF2B5EF4-FFF2-40B4-BE49-F238E27FC236}">
                <a16:creationId xmlns:a16="http://schemas.microsoft.com/office/drawing/2014/main" id="{6548004D-40F8-4230-9E10-1E3E54FE1C4B}"/>
              </a:ext>
            </a:extLst>
          </p:cNvPr>
          <p:cNvSpPr>
            <a:spLocks noGrp="1"/>
          </p:cNvSpPr>
          <p:nvPr>
            <p:ph type="sldNum" sz="quarter" idx="12"/>
          </p:nvPr>
        </p:nvSpPr>
        <p:spPr/>
        <p:txBody>
          <a:bodyPr/>
          <a:lstStyle/>
          <a:p>
            <a:fld id="{BDCDBBEF-AA6C-4BA6-85B2-A17D7F280E38}" type="slidenum">
              <a:rPr lang="en-US" smtClean="0"/>
              <a:pPr/>
              <a:t>35</a:t>
            </a:fld>
            <a:endParaRPr lang="en-US"/>
          </a:p>
        </p:txBody>
      </p:sp>
    </p:spTree>
    <p:extLst>
      <p:ext uri="{BB962C8B-B14F-4D97-AF65-F5344CB8AC3E}">
        <p14:creationId xmlns:p14="http://schemas.microsoft.com/office/powerpoint/2010/main" val="3059406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a:latin typeface="Casper Bold" panose="02000806040000020004" pitchFamily="2" charset="0"/>
                <a:cs typeface="Arial" panose="020B0604020202020204" pitchFamily="34" charset="0"/>
              </a:rPr>
              <a:t>REFERENCES</a:t>
            </a:r>
            <a:endParaRPr lang="en-US" dirty="0"/>
          </a:p>
        </p:txBody>
      </p:sp>
      <p:sp>
        <p:nvSpPr>
          <p:cNvPr id="3" name="Content Placeholder 2"/>
          <p:cNvSpPr>
            <a:spLocks noGrp="1"/>
          </p:cNvSpPr>
          <p:nvPr>
            <p:ph idx="1"/>
          </p:nvPr>
        </p:nvSpPr>
        <p:spPr>
          <a:xfrm>
            <a:off x="838200" y="1825625"/>
            <a:ext cx="10515600" cy="4672014"/>
          </a:xfrm>
        </p:spPr>
        <p:txBody>
          <a:bodyPr>
            <a:normAutofit fontScale="92500" lnSpcReduction="10000"/>
          </a:bodyPr>
          <a:lstStyle/>
          <a:p>
            <a:pPr marL="0" indent="0">
              <a:buNone/>
            </a:pPr>
            <a:r>
              <a:rPr lang="en-US" sz="1600" b="1" dirty="0"/>
              <a:t>Reference Website</a:t>
            </a:r>
          </a:p>
          <a:p>
            <a:pPr marL="0" indent="0">
              <a:buNone/>
            </a:pPr>
            <a:r>
              <a:rPr lang="en-US" sz="1600" dirty="0"/>
              <a:t>[1] </a:t>
            </a:r>
            <a:r>
              <a:rPr lang="en-US" sz="1600" dirty="0">
                <a:hlinkClick r:id="rId2"/>
              </a:rPr>
              <a:t>https://www.geeksforgeeks.org/inheritance-in-c/</a:t>
            </a:r>
            <a:endParaRPr lang="en-US" sz="1600" dirty="0"/>
          </a:p>
          <a:p>
            <a:pPr marL="0" indent="0">
              <a:buNone/>
            </a:pPr>
            <a:r>
              <a:rPr lang="en-US" sz="1600" dirty="0"/>
              <a:t>[2] </a:t>
            </a:r>
            <a:r>
              <a:rPr lang="en-US" sz="1600" dirty="0">
                <a:hlinkClick r:id="rId3"/>
              </a:rPr>
              <a:t>https://www.geeksforgeeks.org/object-oriented-programming-in-cpp/</a:t>
            </a:r>
            <a:endParaRPr lang="en-US" sz="1600" dirty="0"/>
          </a:p>
          <a:p>
            <a:pPr marL="0" indent="0">
              <a:buNone/>
            </a:pPr>
            <a:r>
              <a:rPr lang="en-US" sz="1600" dirty="0"/>
              <a:t>[3] </a:t>
            </a:r>
            <a:r>
              <a:rPr lang="en-US" sz="1600" dirty="0">
                <a:hlinkClick r:id="rId4"/>
              </a:rPr>
              <a:t>https://www.geeksforgeeks.org/copy-constructor-argument-const/</a:t>
            </a:r>
            <a:endParaRPr lang="en-US" sz="1600" dirty="0"/>
          </a:p>
          <a:p>
            <a:pPr marL="0" indent="0">
              <a:buNone/>
            </a:pPr>
            <a:r>
              <a:rPr lang="en-US" sz="1600" dirty="0"/>
              <a:t>[4] </a:t>
            </a:r>
            <a:r>
              <a:rPr lang="en-US" sz="1600" dirty="0">
                <a:hlinkClick r:id="rId5"/>
              </a:rPr>
              <a:t>https://en.cppreference.com/w/cpp/language/nested_types</a:t>
            </a:r>
            <a:endParaRPr lang="en-US" sz="1600" dirty="0"/>
          </a:p>
          <a:p>
            <a:pPr marL="0" indent="0">
              <a:buNone/>
            </a:pPr>
            <a:endParaRPr lang="en-US" sz="1600" b="1" dirty="0"/>
          </a:p>
          <a:p>
            <a:pPr marL="0" indent="0">
              <a:buNone/>
            </a:pPr>
            <a:r>
              <a:rPr lang="en-US" sz="1600" b="1" dirty="0"/>
              <a:t>References on YouTubes</a:t>
            </a:r>
          </a:p>
          <a:p>
            <a:pPr marL="0" indent="0">
              <a:buNone/>
            </a:pPr>
            <a:r>
              <a:rPr lang="en-US" sz="1600" dirty="0"/>
              <a:t>[1] </a:t>
            </a:r>
            <a:r>
              <a:rPr lang="en-US" sz="1600" dirty="0">
                <a:hlinkClick r:id="rId6"/>
              </a:rPr>
              <a:t>https://www.youtube.com/watch?v=rr7HVs4d1Qo</a:t>
            </a:r>
            <a:endParaRPr lang="en-US" sz="1600" dirty="0"/>
          </a:p>
          <a:p>
            <a:pPr marL="0" indent="0">
              <a:buNone/>
            </a:pPr>
            <a:r>
              <a:rPr lang="en-US" sz="1600" dirty="0"/>
              <a:t>[2] </a:t>
            </a:r>
            <a:r>
              <a:rPr lang="en-US" sz="1600" dirty="0">
                <a:hlinkClick r:id="rId7"/>
              </a:rPr>
              <a:t>https://www.youtube.com/watch?v=5pJyKzON8Ww</a:t>
            </a:r>
            <a:endParaRPr lang="en-US" sz="1600" dirty="0"/>
          </a:p>
          <a:p>
            <a:pPr marL="0" indent="0">
              <a:buNone/>
            </a:pPr>
            <a:r>
              <a:rPr lang="en-US" sz="1600" dirty="0"/>
              <a:t>[3] </a:t>
            </a:r>
            <a:r>
              <a:rPr lang="en-US" sz="1600" dirty="0">
                <a:hlinkClick r:id="rId8"/>
              </a:rPr>
              <a:t>https://www.youtube.com/watch?v=RO1ZYW9NAzg</a:t>
            </a:r>
            <a:endParaRPr lang="en-US" sz="1600" dirty="0"/>
          </a:p>
          <a:p>
            <a:pPr marL="0" indent="0">
              <a:buNone/>
            </a:pPr>
            <a:endParaRPr lang="en-US" sz="1600" b="1" dirty="0"/>
          </a:p>
          <a:p>
            <a:pPr marL="0" indent="0">
              <a:buNone/>
            </a:pPr>
            <a:r>
              <a:rPr lang="en-US" sz="1600" b="1" dirty="0"/>
              <a:t>References books</a:t>
            </a:r>
          </a:p>
          <a:p>
            <a:pPr marL="0" indent="0">
              <a:buNone/>
            </a:pPr>
            <a:r>
              <a:rPr lang="en-US" sz="1600" dirty="0"/>
              <a:t>[1] Object-Oriented Programming in C++, by </a:t>
            </a:r>
            <a:r>
              <a:rPr lang="en-US" sz="1600" b="1" dirty="0"/>
              <a:t>Robert </a:t>
            </a:r>
            <a:r>
              <a:rPr lang="en-US" sz="1600" b="1" dirty="0" err="1"/>
              <a:t>Lafore</a:t>
            </a:r>
            <a:r>
              <a:rPr lang="en-US" sz="1600" b="1" dirty="0"/>
              <a:t> </a:t>
            </a:r>
          </a:p>
          <a:p>
            <a:pPr marL="0" indent="0">
              <a:buNone/>
            </a:pPr>
            <a:r>
              <a:rPr lang="en-US" sz="1600" dirty="0"/>
              <a:t>[2] Object-Oriented Programming Using C++, by </a:t>
            </a:r>
            <a:r>
              <a:rPr lang="en-US" sz="1600" b="1" dirty="0"/>
              <a:t>Joyce Farrell</a:t>
            </a:r>
          </a:p>
          <a:p>
            <a:pPr marL="0" indent="0">
              <a:buNone/>
            </a:pPr>
            <a:r>
              <a:rPr lang="en-US" sz="1600" dirty="0"/>
              <a:t>[3] Object-Oriented Programming Using C++, by </a:t>
            </a:r>
            <a:r>
              <a:rPr lang="en-US" sz="1600" b="1" dirty="0"/>
              <a:t>Pohl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36</a:t>
            </a:fld>
            <a:endParaRPr lang="en-US"/>
          </a:p>
        </p:txBody>
      </p:sp>
      <p:sp>
        <p:nvSpPr>
          <p:cNvPr id="5" name="Rectangle 4"/>
          <p:cNvSpPr/>
          <p:nvPr/>
        </p:nvSpPr>
        <p:spPr>
          <a:xfrm>
            <a:off x="838200" y="1803400"/>
            <a:ext cx="10515600" cy="469424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8470" y="2257472"/>
            <a:ext cx="380533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918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br>
              <a:rPr lang="en-US" b="1" dirty="0"/>
            </a:br>
            <a:r>
              <a:rPr lang="en-US" sz="4900" b="1" dirty="0">
                <a:solidFill>
                  <a:srgbClr val="FF0000"/>
                </a:solidFill>
                <a:latin typeface="+mn-lt"/>
              </a:rPr>
              <a:t>Scheme of Evaluation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aphicFrame>
        <p:nvGraphicFramePr>
          <p:cNvPr id="3" name="Table 2">
            <a:extLst>
              <a:ext uri="{FF2B5EF4-FFF2-40B4-BE49-F238E27FC236}">
                <a16:creationId xmlns:a16="http://schemas.microsoft.com/office/drawing/2014/main" id="{D7477AAF-A07C-4596-A48D-8E485D58D469}"/>
              </a:ext>
            </a:extLst>
          </p:cNvPr>
          <p:cNvGraphicFramePr>
            <a:graphicFrameLocks noGrp="1"/>
          </p:cNvGraphicFramePr>
          <p:nvPr/>
        </p:nvGraphicFramePr>
        <p:xfrm>
          <a:off x="1274907" y="1800116"/>
          <a:ext cx="9642185" cy="4635939"/>
        </p:xfrm>
        <a:graphic>
          <a:graphicData uri="http://schemas.openxmlformats.org/drawingml/2006/table">
            <a:tbl>
              <a:tblPr firstRow="1" firstCol="1" lastRow="1" lastCol="1" bandRow="1" bandCol="1"/>
              <a:tblGrid>
                <a:gridCol w="561427">
                  <a:extLst>
                    <a:ext uri="{9D8B030D-6E8A-4147-A177-3AD203B41FA5}">
                      <a16:colId xmlns:a16="http://schemas.microsoft.com/office/drawing/2014/main" val="2474331142"/>
                    </a:ext>
                  </a:extLst>
                </a:gridCol>
                <a:gridCol w="1842124">
                  <a:extLst>
                    <a:ext uri="{9D8B030D-6E8A-4147-A177-3AD203B41FA5}">
                      <a16:colId xmlns:a16="http://schemas.microsoft.com/office/drawing/2014/main" val="1184856305"/>
                    </a:ext>
                  </a:extLst>
                </a:gridCol>
                <a:gridCol w="1703266">
                  <a:extLst>
                    <a:ext uri="{9D8B030D-6E8A-4147-A177-3AD203B41FA5}">
                      <a16:colId xmlns:a16="http://schemas.microsoft.com/office/drawing/2014/main" val="2645493871"/>
                    </a:ext>
                  </a:extLst>
                </a:gridCol>
                <a:gridCol w="1657314">
                  <a:extLst>
                    <a:ext uri="{9D8B030D-6E8A-4147-A177-3AD203B41FA5}">
                      <a16:colId xmlns:a16="http://schemas.microsoft.com/office/drawing/2014/main" val="3841429667"/>
                    </a:ext>
                  </a:extLst>
                </a:gridCol>
                <a:gridCol w="2184778">
                  <a:extLst>
                    <a:ext uri="{9D8B030D-6E8A-4147-A177-3AD203B41FA5}">
                      <a16:colId xmlns:a16="http://schemas.microsoft.com/office/drawing/2014/main" val="2238627060"/>
                    </a:ext>
                  </a:extLst>
                </a:gridCol>
                <a:gridCol w="1693276">
                  <a:extLst>
                    <a:ext uri="{9D8B030D-6E8A-4147-A177-3AD203B41FA5}">
                      <a16:colId xmlns:a16="http://schemas.microsoft.com/office/drawing/2014/main" val="1949201981"/>
                    </a:ext>
                  </a:extLst>
                </a:gridCol>
              </a:tblGrid>
              <a:tr h="653197">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Sr.</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6258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Type of Assessment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8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Weightage of actual conduct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16954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Frequency of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16383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Final Weightage in Internal</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marR="227965" algn="ctr">
                        <a:lnSpc>
                          <a:spcPts val="1220"/>
                        </a:lnSpc>
                        <a:spcBef>
                          <a:spcPts val="1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Assessment (Prorated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Remarks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422887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of</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310" marR="3498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each </a:t>
                      </a:r>
                      <a:r>
                        <a:rPr lang="en-US" sz="1200" b="1" spc="-5">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270279"/>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8798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Time Bound Surprise</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12 marks for each test</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31839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3.</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23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 of each 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423615"/>
                  </a:ext>
                </a:extLst>
              </a:tr>
              <a:tr h="488074">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89560"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Mid-Semester 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 for one MST.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semester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27541"/>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5.</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Presentation***</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33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Only for Self Study</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MNGCourses.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2513427"/>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6.</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Homework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a:t>
                      </a:r>
                      <a:r>
                        <a:rPr lang="en-US" sz="1200" b="1" spc="-15">
                          <a:effectLst/>
                          <a:latin typeface="Cambria" panose="02040503050406030204" pitchFamily="18" charset="0"/>
                          <a:ea typeface="Cambria" panose="02040503050406030204" pitchFamily="18" charset="0"/>
                          <a:cs typeface="Cambria" panose="02040503050406030204" pitchFamily="18" charset="0"/>
                        </a:rPr>
                        <a:t>lecture </a:t>
                      </a:r>
                      <a:r>
                        <a:rPr lang="en-US" sz="1200" b="1">
                          <a:effectLst/>
                          <a:latin typeface="Cambria" panose="02040503050406030204" pitchFamily="18" charset="0"/>
                          <a:ea typeface="Cambria" panose="02040503050406030204" pitchFamily="18" charset="0"/>
                          <a:cs typeface="Cambria" panose="02040503050406030204" pitchFamily="18" charset="0"/>
                        </a:rPr>
                        <a:t>topic (of</a:t>
                      </a:r>
                      <a:r>
                        <a:rPr lang="en-US" sz="1200" b="1" spc="-10">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675"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questions)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953821"/>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7.</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Discussion Forum</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51435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Chapter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0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3220233"/>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8.</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Attendance and</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marR="3752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Engagement Score on BB</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Cambria" panose="02040503050406030204" pitchFamily="18" charset="0"/>
                          <a:cs typeface="Cambria" panose="02040503050406030204" pitchFamily="18" charset="0"/>
                        </a:rPr>
                        <a:t> </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552667"/>
                  </a:ext>
                </a:extLst>
              </a:tr>
            </a:tbl>
          </a:graphicData>
        </a:graphic>
      </p:graphicFrame>
    </p:spTree>
    <p:extLst>
      <p:ext uri="{BB962C8B-B14F-4D97-AF65-F5344CB8AC3E}">
        <p14:creationId xmlns:p14="http://schemas.microsoft.com/office/powerpoint/2010/main" val="15002376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873625"/>
          </a:xfrm>
        </p:spPr>
        <p:txBody>
          <a:bodyPr>
            <a:normAutofit/>
          </a:bodyPr>
          <a:lstStyle/>
          <a:p>
            <a:r>
              <a:rPr lang="en-IN" sz="2400" dirty="0">
                <a:latin typeface="Casper" panose="02000506000000020004" pitchFamily="2" charset="0"/>
                <a:cs typeface="Arial" panose="020B0604020202020204" pitchFamily="34" charset="0"/>
              </a:rPr>
              <a:t>Defining derived class, </a:t>
            </a:r>
          </a:p>
          <a:p>
            <a:r>
              <a:rPr lang="en-IN" sz="2400" dirty="0">
                <a:latin typeface="Casper" panose="02000506000000020004" pitchFamily="2" charset="0"/>
                <a:cs typeface="Arial" panose="020B0604020202020204" pitchFamily="34" charset="0"/>
              </a:rPr>
              <a:t>modes of inheritance, </a:t>
            </a:r>
          </a:p>
          <a:p>
            <a:r>
              <a:rPr lang="en-IN" sz="2400" dirty="0">
                <a:latin typeface="Casper" panose="02000506000000020004" pitchFamily="2" charset="0"/>
                <a:cs typeface="Arial" panose="020B0604020202020204" pitchFamily="34" charset="0"/>
              </a:rPr>
              <a:t>types of inheritance,</a:t>
            </a:r>
          </a:p>
          <a:p>
            <a:r>
              <a:rPr lang="en-IN" sz="2400" dirty="0">
                <a:latin typeface="Casper" panose="02000506000000020004" pitchFamily="2" charset="0"/>
                <a:cs typeface="Arial" panose="020B0604020202020204" pitchFamily="34" charset="0"/>
              </a:rPr>
              <a:t>ambiguity in inheritance, </a:t>
            </a:r>
          </a:p>
          <a:p>
            <a:r>
              <a:rPr lang="en-IN" sz="2400" dirty="0">
                <a:latin typeface="Casper" panose="02000506000000020004" pitchFamily="2" charset="0"/>
                <a:cs typeface="Arial" panose="020B0604020202020204" pitchFamily="34" charset="0"/>
              </a:rPr>
              <a:t>virtual base class, </a:t>
            </a:r>
          </a:p>
          <a:p>
            <a:r>
              <a:rPr lang="en-IN" sz="2400" dirty="0">
                <a:latin typeface="Casper" panose="02000506000000020004" pitchFamily="2" charset="0"/>
                <a:cs typeface="Arial" panose="020B0604020202020204" pitchFamily="34" charset="0"/>
              </a:rPr>
              <a:t>Function overriding, </a:t>
            </a:r>
          </a:p>
          <a:p>
            <a:r>
              <a:rPr lang="en-IN" sz="2400" dirty="0">
                <a:latin typeface="Casper" panose="02000506000000020004" pitchFamily="2" charset="0"/>
                <a:cs typeface="Arial" panose="020B0604020202020204" pitchFamily="34" charset="0"/>
              </a:rPr>
              <a:t>Member Classes: Nesting of Classes. 	</a:t>
            </a:r>
            <a:endParaRPr lang="en-US" sz="2400" dirty="0">
              <a:latin typeface="Casper" panose="02000506000000020004" pitchFamily="2" charset="0"/>
              <a:cs typeface="Arial" panose="020B0604020202020204" pitchFamily="34" charset="0"/>
            </a:endParaRPr>
          </a:p>
        </p:txBody>
      </p:sp>
      <p:sp>
        <p:nvSpPr>
          <p:cNvPr id="4" name="Text Placeholder 3"/>
          <p:cNvSpPr>
            <a:spLocks noGrp="1"/>
          </p:cNvSpPr>
          <p:nvPr>
            <p:ph type="body" sz="half" idx="2"/>
          </p:nvPr>
        </p:nvSpPr>
        <p:spPr>
          <a:xfrm>
            <a:off x="449262" y="3856830"/>
            <a:ext cx="4322762" cy="2624651"/>
          </a:xfrm>
        </p:spPr>
        <p:txBody>
          <a:bodyPr>
            <a:normAutofit/>
          </a:bodyPr>
          <a:lstStyle/>
          <a:p>
            <a:pPr algn="just"/>
            <a:r>
              <a:rPr lang="en-IN" dirty="0"/>
              <a:t>The capability of a class to derive properties and characteristics from another class is called Inheritance. </a:t>
            </a:r>
          </a:p>
          <a:p>
            <a:pPr algn="just"/>
            <a:r>
              <a:rPr lang="en-IN" dirty="0"/>
              <a:t>Inheritance is one of the most important feature of Object Oriented Programming</a:t>
            </a:r>
            <a:endParaRPr lang="en-US" dirty="0"/>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5</a:t>
            </a:fld>
            <a:endParaRPr lang="en-US" dirty="0"/>
          </a:p>
        </p:txBody>
      </p:sp>
      <p:sp>
        <p:nvSpPr>
          <p:cNvPr id="8" name="Title 7"/>
          <p:cNvSpPr txBox="1">
            <a:spLocks noGrp="1" noChangeArrowheads="1"/>
          </p:cNvSpPr>
          <p:nvPr>
            <p:ph type="title"/>
          </p:nvPr>
        </p:nvSpPr>
        <p:spPr bwMode="auto">
          <a:xfrm>
            <a:off x="449262" y="2343863"/>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3835400"/>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3957865" y="2429010"/>
            <a:ext cx="1143000" cy="37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9380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INHERITANCE</a:t>
            </a:r>
            <a:endParaRPr lang="en-US" dirty="0"/>
          </a:p>
        </p:txBody>
      </p:sp>
      <p:sp>
        <p:nvSpPr>
          <p:cNvPr id="3" name="Content Placeholder 2"/>
          <p:cNvSpPr>
            <a:spLocks noGrp="1"/>
          </p:cNvSpPr>
          <p:nvPr>
            <p:ph idx="1"/>
          </p:nvPr>
        </p:nvSpPr>
        <p:spPr>
          <a:xfrm>
            <a:off x="838200" y="1825624"/>
            <a:ext cx="10515600" cy="4510087"/>
          </a:xfrm>
        </p:spPr>
        <p:txBody>
          <a:bodyPr>
            <a:normAutofit/>
          </a:bodyPr>
          <a:lstStyle/>
          <a:p>
            <a:pPr marL="0" indent="0">
              <a:buNone/>
            </a:pPr>
            <a:r>
              <a:rPr lang="en-IN" sz="1600" dirty="0">
                <a:latin typeface="Casper" panose="02000506000000020004" pitchFamily="2" charset="0"/>
                <a:cs typeface="Arial" panose="020B0604020202020204" pitchFamily="34" charset="0"/>
              </a:rPr>
              <a:t>It is the Process of creating a New class from an existing class. The Existing class is called Base or Parent class. The New class is called as Child or Derived Class.</a:t>
            </a:r>
          </a:p>
          <a:p>
            <a:pPr marL="0" indent="0">
              <a:buNone/>
            </a:pPr>
            <a:r>
              <a:rPr lang="en-IN" sz="1600" dirty="0">
                <a:latin typeface="Casper" panose="02000506000000020004" pitchFamily="2" charset="0"/>
                <a:cs typeface="Arial" panose="020B0604020202020204" pitchFamily="34" charset="0"/>
              </a:rPr>
              <a:t>Advantages  </a:t>
            </a:r>
          </a:p>
          <a:p>
            <a:r>
              <a:rPr lang="en-IN" sz="1600" dirty="0">
                <a:latin typeface="Casper" panose="02000506000000020004" pitchFamily="2" charset="0"/>
                <a:cs typeface="Arial" panose="020B0604020202020204" pitchFamily="34" charset="0"/>
              </a:rPr>
              <a:t>It permits code reusability. So, save time and increase the program reliability.</a:t>
            </a:r>
          </a:p>
          <a:p>
            <a:r>
              <a:rPr lang="en-IN" sz="1600" dirty="0">
                <a:latin typeface="Casper" panose="02000506000000020004" pitchFamily="2" charset="0"/>
                <a:cs typeface="Arial" panose="020B0604020202020204" pitchFamily="34" charset="0"/>
              </a:rPr>
              <a:t>A programmer can use a class created by another person or company without modifying it derive other classes from it that are suited to particular situations</a:t>
            </a:r>
          </a:p>
          <a:p>
            <a:r>
              <a:rPr lang="en-IN" sz="1600" dirty="0">
                <a:latin typeface="Casper" panose="02000506000000020004" pitchFamily="2" charset="0"/>
                <a:cs typeface="Arial" panose="020B0604020202020204" pitchFamily="34" charset="0"/>
              </a:rPr>
              <a:t>Improve Program Reliability</a:t>
            </a:r>
          </a:p>
          <a:p>
            <a:r>
              <a:rPr lang="en-IN" sz="1600" dirty="0">
                <a:latin typeface="Casper" panose="02000506000000020004" pitchFamily="2" charset="0"/>
                <a:cs typeface="Arial" panose="020B0604020202020204" pitchFamily="34" charset="0"/>
              </a:rPr>
              <a:t>It Permits code sharing</a:t>
            </a:r>
          </a:p>
          <a:p>
            <a:r>
              <a:rPr lang="en-IN" sz="1600" dirty="0">
                <a:latin typeface="Casper" panose="02000506000000020004" pitchFamily="2" charset="0"/>
                <a:cs typeface="Arial" panose="020B0604020202020204" pitchFamily="34" charset="0"/>
              </a:rPr>
              <a:t>It permits code reusability. So, save time and increase the program reliability.</a:t>
            </a:r>
          </a:p>
          <a:p>
            <a:r>
              <a:rPr lang="en-IN" sz="1600" dirty="0">
                <a:latin typeface="Casper" panose="02000506000000020004" pitchFamily="2" charset="0"/>
                <a:cs typeface="Arial" panose="020B0604020202020204" pitchFamily="34" charset="0"/>
              </a:rPr>
              <a:t>A programmer can use a class created by another person or company without modifying it derive other classes from it that are suited to particular situations</a:t>
            </a:r>
          </a:p>
          <a:p>
            <a:r>
              <a:rPr lang="en-IN" sz="1600" dirty="0">
                <a:latin typeface="Casper" panose="02000506000000020004" pitchFamily="2" charset="0"/>
                <a:cs typeface="Arial" panose="020B0604020202020204" pitchFamily="34" charset="0"/>
              </a:rPr>
              <a:t>Improve Program Reliability</a:t>
            </a:r>
          </a:p>
          <a:p>
            <a:r>
              <a:rPr lang="en-IN" sz="1600" dirty="0">
                <a:latin typeface="Casper" panose="02000506000000020004" pitchFamily="2" charset="0"/>
                <a:cs typeface="Arial" panose="020B0604020202020204" pitchFamily="34" charset="0"/>
              </a:rPr>
              <a:t>It Permits code sharing  </a:t>
            </a:r>
          </a:p>
          <a:p>
            <a:r>
              <a:rPr lang="en-IN" sz="1600" dirty="0">
                <a:latin typeface="Casper" panose="02000506000000020004" pitchFamily="2" charset="0"/>
                <a:cs typeface="Arial" panose="020B0604020202020204" pitchFamily="34" charset="0"/>
              </a:rPr>
              <a:t>The base class need not be changed but can be adapted to suit the requirements in different applications.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dirty="0"/>
          </a:p>
        </p:txBody>
      </p:sp>
      <p:sp>
        <p:nvSpPr>
          <p:cNvPr id="5" name="Rectangle 4"/>
          <p:cNvSpPr/>
          <p:nvPr/>
        </p:nvSpPr>
        <p:spPr>
          <a:xfrm>
            <a:off x="838200" y="1803400"/>
            <a:ext cx="10515600" cy="45529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70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INHERITANCE</a:t>
            </a:r>
            <a:endParaRPr lang="en-US" dirty="0"/>
          </a:p>
        </p:txBody>
      </p:sp>
      <p:sp>
        <p:nvSpPr>
          <p:cNvPr id="3" name="Content Placeholder 2"/>
          <p:cNvSpPr>
            <a:spLocks noGrp="1"/>
          </p:cNvSpPr>
          <p:nvPr>
            <p:ph idx="1"/>
          </p:nvPr>
        </p:nvSpPr>
        <p:spPr>
          <a:xfrm>
            <a:off x="838200" y="1825624"/>
            <a:ext cx="10515600" cy="4510087"/>
          </a:xfrm>
        </p:spPr>
        <p:txBody>
          <a:bodyPr>
            <a:normAutofit/>
          </a:bodyPr>
          <a:lstStyle/>
          <a:p>
            <a:pPr marL="0" indent="0">
              <a:buNone/>
            </a:pPr>
            <a:r>
              <a:rPr lang="en-IN" sz="1600" dirty="0">
                <a:latin typeface="Casper" panose="02000506000000020004" pitchFamily="2" charset="0"/>
                <a:cs typeface="Arial" panose="020B0604020202020204" pitchFamily="34" charset="0"/>
              </a:rPr>
              <a:t>It is the Process of creating a New class from an existing class. The Existing class is called Base or Parent class. The New class is called as Child or Derived Class.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dirty="0"/>
          </a:p>
        </p:txBody>
      </p:sp>
      <p:sp>
        <p:nvSpPr>
          <p:cNvPr id="5" name="Rectangle 4"/>
          <p:cNvSpPr/>
          <p:nvPr/>
        </p:nvSpPr>
        <p:spPr>
          <a:xfrm>
            <a:off x="838200" y="1803400"/>
            <a:ext cx="10515600" cy="45529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p:cNvSpPr>
            <a:spLocks noChangeArrowheads="1"/>
          </p:cNvSpPr>
          <p:nvPr/>
        </p:nvSpPr>
        <p:spPr bwMode="auto">
          <a:xfrm>
            <a:off x="2456330" y="2891118"/>
            <a:ext cx="2438400" cy="1828800"/>
          </a:xfrm>
          <a:prstGeom prst="rect">
            <a:avLst/>
          </a:prstGeom>
          <a:gradFill rotWithShape="0">
            <a:gsLst>
              <a:gs pos="0">
                <a:srgbClr val="FF99CC"/>
              </a:gs>
              <a:gs pos="100000">
                <a:srgbClr val="76475E"/>
              </a:gs>
            </a:gsLst>
            <a:lin ang="2700000" scaled="1"/>
          </a:gradFill>
          <a:ln w="9525">
            <a:solidFill>
              <a:schemeClr val="tx1"/>
            </a:solidFill>
            <a:miter lim="800000"/>
            <a:headEnd/>
            <a:tailEnd/>
          </a:ln>
        </p:spPr>
        <p:txBody>
          <a:bodyPr wrap="none" anchor="ctr"/>
          <a:lstStyle/>
          <a:p>
            <a:endParaRPr lang="en-US"/>
          </a:p>
        </p:txBody>
      </p:sp>
      <p:sp>
        <p:nvSpPr>
          <p:cNvPr id="8" name="AutoShape 4"/>
          <p:cNvSpPr>
            <a:spLocks noChangeArrowheads="1"/>
          </p:cNvSpPr>
          <p:nvPr/>
        </p:nvSpPr>
        <p:spPr bwMode="auto">
          <a:xfrm rot="-5380308">
            <a:off x="6190130" y="2818093"/>
            <a:ext cx="304800" cy="2286000"/>
          </a:xfrm>
          <a:prstGeom prst="downArrow">
            <a:avLst>
              <a:gd name="adj1" fmla="val 50000"/>
              <a:gd name="adj2" fmla="val 187500"/>
            </a:avLst>
          </a:prstGeom>
          <a:solidFill>
            <a:srgbClr val="CCFFFF"/>
          </a:solidFill>
          <a:ln w="9525">
            <a:solidFill>
              <a:schemeClr val="tx1"/>
            </a:solidFill>
            <a:miter lim="800000"/>
            <a:headEnd/>
            <a:tailEnd/>
          </a:ln>
        </p:spPr>
        <p:txBody>
          <a:bodyPr wrap="none" anchor="ctr"/>
          <a:lstStyle/>
          <a:p>
            <a:endParaRPr lang="en-US"/>
          </a:p>
        </p:txBody>
      </p:sp>
      <p:sp>
        <p:nvSpPr>
          <p:cNvPr id="9" name="Text Box 5"/>
          <p:cNvSpPr txBox="1">
            <a:spLocks noChangeArrowheads="1"/>
          </p:cNvSpPr>
          <p:nvPr/>
        </p:nvSpPr>
        <p:spPr bwMode="auto">
          <a:xfrm>
            <a:off x="2608730" y="3500718"/>
            <a:ext cx="1752600" cy="1187450"/>
          </a:xfrm>
          <a:prstGeom prst="rect">
            <a:avLst/>
          </a:prstGeom>
          <a:noFill/>
          <a:ln w="9525">
            <a:noFill/>
            <a:miter lim="800000"/>
            <a:headEnd/>
            <a:tailEnd/>
          </a:ln>
        </p:spPr>
        <p:txBody>
          <a:bodyPr>
            <a:spAutoFit/>
          </a:bodyPr>
          <a:lstStyle/>
          <a:p>
            <a:pPr algn="ctr">
              <a:spcBef>
                <a:spcPct val="50000"/>
              </a:spcBef>
            </a:pPr>
            <a:r>
              <a:rPr lang="en-US" sz="2400" dirty="0">
                <a:latin typeface="Times New Roman" pitchFamily="18" charset="0"/>
              </a:rPr>
              <a:t>Methods</a:t>
            </a:r>
            <a:br>
              <a:rPr lang="en-US" sz="2400" dirty="0">
                <a:latin typeface="Times New Roman" pitchFamily="18" charset="0"/>
              </a:rPr>
            </a:br>
            <a:r>
              <a:rPr lang="en-US" sz="2400" dirty="0">
                <a:latin typeface="Times New Roman" pitchFamily="18" charset="0"/>
              </a:rPr>
              <a:t>and Properties</a:t>
            </a:r>
          </a:p>
        </p:txBody>
      </p:sp>
      <p:sp>
        <p:nvSpPr>
          <p:cNvPr id="10" name="Rectangle 6"/>
          <p:cNvSpPr>
            <a:spLocks noChangeArrowheads="1"/>
          </p:cNvSpPr>
          <p:nvPr/>
        </p:nvSpPr>
        <p:spPr bwMode="auto">
          <a:xfrm>
            <a:off x="7561730" y="2738718"/>
            <a:ext cx="2590800" cy="2057400"/>
          </a:xfrm>
          <a:prstGeom prst="rect">
            <a:avLst/>
          </a:prstGeom>
          <a:gradFill rotWithShape="0">
            <a:gsLst>
              <a:gs pos="0">
                <a:srgbClr val="00CCFF"/>
              </a:gs>
              <a:gs pos="100000">
                <a:srgbClr val="005E76"/>
              </a:gs>
            </a:gsLst>
            <a:lin ang="2700000" scaled="1"/>
          </a:gradFill>
          <a:ln w="9525">
            <a:solidFill>
              <a:schemeClr val="tx1"/>
            </a:solidFill>
            <a:miter lim="800000"/>
            <a:headEnd/>
            <a:tailEnd/>
          </a:ln>
        </p:spPr>
        <p:txBody>
          <a:bodyPr wrap="none" anchor="ctr"/>
          <a:lstStyle/>
          <a:p>
            <a:endParaRPr lang="en-US"/>
          </a:p>
        </p:txBody>
      </p:sp>
      <p:sp>
        <p:nvSpPr>
          <p:cNvPr id="11" name="Text Box 7"/>
          <p:cNvSpPr txBox="1">
            <a:spLocks noChangeArrowheads="1"/>
          </p:cNvSpPr>
          <p:nvPr/>
        </p:nvSpPr>
        <p:spPr bwMode="auto">
          <a:xfrm>
            <a:off x="7486385" y="2967318"/>
            <a:ext cx="2818545" cy="461665"/>
          </a:xfrm>
          <a:prstGeom prst="rect">
            <a:avLst/>
          </a:prstGeom>
          <a:noFill/>
          <a:ln w="9525">
            <a:noFill/>
            <a:miter lim="800000"/>
            <a:headEnd/>
            <a:tailEnd/>
          </a:ln>
        </p:spPr>
        <p:txBody>
          <a:bodyPr wrap="square">
            <a:spAutoFit/>
          </a:bodyPr>
          <a:lstStyle/>
          <a:p>
            <a:pPr>
              <a:spcBef>
                <a:spcPct val="50000"/>
              </a:spcBef>
            </a:pPr>
            <a:r>
              <a:rPr lang="en-US" sz="2400" b="1" dirty="0">
                <a:latin typeface="Times New Roman" pitchFamily="18" charset="0"/>
              </a:rPr>
              <a:t>Derived/Super class</a:t>
            </a:r>
          </a:p>
        </p:txBody>
      </p:sp>
      <p:sp>
        <p:nvSpPr>
          <p:cNvPr id="12" name="Text Box 10"/>
          <p:cNvSpPr txBox="1">
            <a:spLocks noChangeArrowheads="1"/>
          </p:cNvSpPr>
          <p:nvPr/>
        </p:nvSpPr>
        <p:spPr bwMode="auto">
          <a:xfrm>
            <a:off x="7561730" y="3576918"/>
            <a:ext cx="2743200" cy="118745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Base class methods + </a:t>
            </a:r>
            <a:br>
              <a:rPr lang="en-US" sz="2400">
                <a:latin typeface="Times New Roman" pitchFamily="18" charset="0"/>
              </a:rPr>
            </a:br>
            <a:r>
              <a:rPr lang="en-US" sz="2400">
                <a:latin typeface="Times New Roman" pitchFamily="18" charset="0"/>
              </a:rPr>
              <a:t>Additional methods</a:t>
            </a:r>
          </a:p>
        </p:txBody>
      </p:sp>
      <p:sp>
        <p:nvSpPr>
          <p:cNvPr id="13" name="Text Box 3"/>
          <p:cNvSpPr txBox="1">
            <a:spLocks noChangeArrowheads="1"/>
          </p:cNvSpPr>
          <p:nvPr/>
        </p:nvSpPr>
        <p:spPr bwMode="auto">
          <a:xfrm>
            <a:off x="2456330" y="3032406"/>
            <a:ext cx="2438399" cy="461665"/>
          </a:xfrm>
          <a:prstGeom prst="rect">
            <a:avLst/>
          </a:prstGeom>
          <a:noFill/>
          <a:ln w="9525">
            <a:noFill/>
            <a:miter lim="800000"/>
            <a:headEnd/>
            <a:tailEnd/>
          </a:ln>
        </p:spPr>
        <p:txBody>
          <a:bodyPr wrap="square">
            <a:spAutoFit/>
          </a:bodyPr>
          <a:lstStyle/>
          <a:p>
            <a:pPr>
              <a:spcBef>
                <a:spcPct val="50000"/>
              </a:spcBef>
            </a:pPr>
            <a:r>
              <a:rPr lang="en-US" sz="2400" b="1" dirty="0">
                <a:latin typeface="Times New Roman" pitchFamily="18" charset="0"/>
              </a:rPr>
              <a:t>Base/Sub Class</a:t>
            </a:r>
          </a:p>
        </p:txBody>
      </p:sp>
    </p:spTree>
    <p:extLst>
      <p:ext uri="{BB962C8B-B14F-4D97-AF65-F5344CB8AC3E}">
        <p14:creationId xmlns:p14="http://schemas.microsoft.com/office/powerpoint/2010/main" val="321095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IN" dirty="0">
                <a:latin typeface="Casper Bold" panose="02000806040000020004" pitchFamily="2" charset="0"/>
                <a:cs typeface="Arial" panose="020B0604020202020204" pitchFamily="34" charset="0"/>
              </a:rPr>
              <a:t>WHY AND WHEN TO USE INHERITANCE?</a:t>
            </a:r>
            <a:endParaRPr lang="en-US" dirty="0"/>
          </a:p>
        </p:txBody>
      </p:sp>
      <p:sp>
        <p:nvSpPr>
          <p:cNvPr id="3" name="Content Placeholder 2"/>
          <p:cNvSpPr>
            <a:spLocks noGrp="1"/>
          </p:cNvSpPr>
          <p:nvPr>
            <p:ph idx="1"/>
          </p:nvPr>
        </p:nvSpPr>
        <p:spPr>
          <a:xfrm>
            <a:off x="838200" y="1825624"/>
            <a:ext cx="10515600" cy="4655857"/>
          </a:xfrm>
        </p:spPr>
        <p:txBody>
          <a:bodyPr>
            <a:normAutofit/>
          </a:bodyPr>
          <a:lstStyle/>
          <a:p>
            <a:r>
              <a:rPr lang="en-IN" sz="1600" dirty="0">
                <a:latin typeface="Casper" panose="02000506000000020004" pitchFamily="2" charset="0"/>
                <a:cs typeface="Arial" panose="020B0604020202020204" pitchFamily="34" charset="0"/>
              </a:rPr>
              <a:t>Consider a group of vehicles. You need to create classes for Bus, Car and Truck. The methods </a:t>
            </a:r>
            <a:r>
              <a:rPr lang="en-IN" sz="1600" dirty="0" err="1">
                <a:latin typeface="Casper" panose="02000506000000020004" pitchFamily="2" charset="0"/>
                <a:cs typeface="Arial" panose="020B0604020202020204" pitchFamily="34" charset="0"/>
              </a:rPr>
              <a:t>fuelAmount</a:t>
            </a:r>
            <a:r>
              <a:rPr lang="en-IN" sz="1600" dirty="0">
                <a:latin typeface="Casper" panose="02000506000000020004" pitchFamily="2" charset="0"/>
                <a:cs typeface="Arial" panose="020B0604020202020204" pitchFamily="34" charset="0"/>
              </a:rPr>
              <a:t>(), capacity(), </a:t>
            </a:r>
            <a:r>
              <a:rPr lang="en-IN" sz="1600" dirty="0" err="1">
                <a:latin typeface="Casper" panose="02000506000000020004" pitchFamily="2" charset="0"/>
                <a:cs typeface="Arial" panose="020B0604020202020204" pitchFamily="34" charset="0"/>
              </a:rPr>
              <a:t>applyBrakes</a:t>
            </a:r>
            <a:r>
              <a:rPr lang="en-IN" sz="1600" dirty="0">
                <a:latin typeface="Casper" panose="02000506000000020004" pitchFamily="2" charset="0"/>
                <a:cs typeface="Arial" panose="020B0604020202020204" pitchFamily="34" charset="0"/>
              </a:rPr>
              <a:t>() will be same for all of the three classes. If we create these classes avoiding inheritance then we have to write all of these functions in each of the three classes as shown in below figure:</a:t>
            </a: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5" name="Rectangle 4"/>
          <p:cNvSpPr/>
          <p:nvPr/>
        </p:nvSpPr>
        <p:spPr>
          <a:xfrm>
            <a:off x="838200" y="1803400"/>
            <a:ext cx="10515600" cy="45529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556" y="2881787"/>
            <a:ext cx="8373644" cy="2543530"/>
          </a:xfrm>
          <a:prstGeom prst="rect">
            <a:avLst/>
          </a:prstGeom>
        </p:spPr>
        <p:style>
          <a:lnRef idx="2">
            <a:schemeClr val="accent6"/>
          </a:lnRef>
          <a:fillRef idx="1">
            <a:schemeClr val="lt1"/>
          </a:fillRef>
          <a:effectRef idx="0">
            <a:schemeClr val="accent6"/>
          </a:effectRef>
          <a:fontRef idx="minor">
            <a:schemeClr val="dk1"/>
          </a:fontRef>
        </p:style>
      </p:pic>
      <p:sp>
        <p:nvSpPr>
          <p:cNvPr id="8" name="TextBox 7"/>
          <p:cNvSpPr txBox="1"/>
          <p:nvPr/>
        </p:nvSpPr>
        <p:spPr>
          <a:xfrm>
            <a:off x="4572000" y="5688106"/>
            <a:ext cx="2282291" cy="276999"/>
          </a:xfrm>
          <a:prstGeom prst="rect">
            <a:avLst/>
          </a:prstGeom>
          <a:noFill/>
        </p:spPr>
        <p:txBody>
          <a:bodyPr wrap="none" rtlCol="0">
            <a:spAutoFit/>
          </a:bodyPr>
          <a:lstStyle/>
          <a:p>
            <a:r>
              <a:rPr lang="en-IN" sz="1200" dirty="0"/>
              <a:t>Figure 4.1 Need of inheritance [1]</a:t>
            </a:r>
          </a:p>
        </p:txBody>
      </p:sp>
    </p:spTree>
    <p:extLst>
      <p:ext uri="{BB962C8B-B14F-4D97-AF65-F5344CB8AC3E}">
        <p14:creationId xmlns:p14="http://schemas.microsoft.com/office/powerpoint/2010/main" val="2476384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IN" dirty="0">
                <a:latin typeface="Casper Bold" panose="02000806040000020004" pitchFamily="2" charset="0"/>
                <a:cs typeface="Arial" panose="020B0604020202020204" pitchFamily="34" charset="0"/>
              </a:rPr>
              <a:t>WHY AND WHEN TO USE INHERITANCE?</a:t>
            </a:r>
            <a:endParaRPr lang="en-US" dirty="0"/>
          </a:p>
        </p:txBody>
      </p:sp>
      <p:sp>
        <p:nvSpPr>
          <p:cNvPr id="3" name="Content Placeholder 2"/>
          <p:cNvSpPr>
            <a:spLocks noGrp="1"/>
          </p:cNvSpPr>
          <p:nvPr>
            <p:ph idx="1"/>
          </p:nvPr>
        </p:nvSpPr>
        <p:spPr>
          <a:xfrm>
            <a:off x="838200" y="1825624"/>
            <a:ext cx="10515600" cy="4655857"/>
          </a:xfrm>
        </p:spPr>
        <p:txBody>
          <a:bodyPr>
            <a:normAutofit/>
          </a:bodyPr>
          <a:lstStyle/>
          <a:p>
            <a:r>
              <a:rPr lang="en-IN" sz="1600" dirty="0">
                <a:latin typeface="Casper" panose="02000506000000020004" pitchFamily="2" charset="0"/>
                <a:cs typeface="Arial" panose="020B0604020202020204" pitchFamily="34" charset="0"/>
              </a:rPr>
              <a:t>If we create a class Vehicle and write these three functions in it and inherit the rest of the classes from the vehicle class, then we can simply avoid the duplication of data and increase re-usability</a:t>
            </a: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4"/>
          <p:cNvSpPr/>
          <p:nvPr/>
        </p:nvSpPr>
        <p:spPr>
          <a:xfrm>
            <a:off x="838200" y="1803400"/>
            <a:ext cx="10515600" cy="45529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25788" y="6055150"/>
            <a:ext cx="2282291" cy="276999"/>
          </a:xfrm>
          <a:prstGeom prst="rect">
            <a:avLst/>
          </a:prstGeom>
          <a:noFill/>
        </p:spPr>
        <p:txBody>
          <a:bodyPr wrap="none" rtlCol="0">
            <a:spAutoFit/>
          </a:bodyPr>
          <a:lstStyle/>
          <a:p>
            <a:r>
              <a:rPr lang="en-IN" sz="1200" dirty="0"/>
              <a:t>Figure 4.2 Need of inheritance [1]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076" y="2487706"/>
            <a:ext cx="8028162" cy="3485688"/>
          </a:xfrm>
          <a:prstGeom prst="rect">
            <a:avLst/>
          </a:prstGeom>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637390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ENSWF_SLIDE_UID" val="{835A992E-FB64-4F9A-BC87-8D7465566CA1}:356"/>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1481</TotalTime>
  <Words>2919</Words>
  <Application>Microsoft Office PowerPoint</Application>
  <PresentationFormat>Widescreen</PresentationFormat>
  <Paragraphs>491</Paragraphs>
  <Slides>37</Slides>
  <Notes>9</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50" baseType="lpstr">
      <vt:lpstr>Arial</vt:lpstr>
      <vt:lpstr>Arial Black</vt:lpstr>
      <vt:lpstr>Calibri</vt:lpstr>
      <vt:lpstr>Calibri Light</vt:lpstr>
      <vt:lpstr>Cambria</vt:lpstr>
      <vt:lpstr>Casper</vt:lpstr>
      <vt:lpstr>Casper Bold</vt:lpstr>
      <vt:lpstr>Karla</vt:lpstr>
      <vt:lpstr>Raleway ExtraBold</vt:lpstr>
      <vt:lpstr>Times New Roman</vt:lpstr>
      <vt:lpstr>1_Office Theme</vt:lpstr>
      <vt:lpstr>Contents Slide Master</vt:lpstr>
      <vt:lpstr>CorelDRAW</vt:lpstr>
      <vt:lpstr>PowerPoint Presentation</vt:lpstr>
      <vt:lpstr>Object Oriented Programming using C++</vt:lpstr>
      <vt:lpstr>PowerPoint Presentation</vt:lpstr>
      <vt:lpstr> Scheme of Evaluation  </vt:lpstr>
      <vt:lpstr>CONTENTS </vt:lpstr>
      <vt:lpstr>INHERITANCE</vt:lpstr>
      <vt:lpstr>INHERITANCE</vt:lpstr>
      <vt:lpstr>WHY AND WHEN TO USE INHERITANCE?</vt:lpstr>
      <vt:lpstr>WHY AND WHEN TO USE INHERITANCE?</vt:lpstr>
      <vt:lpstr>IMPLEMENTING INHERITANCE IN C++</vt:lpstr>
      <vt:lpstr>IMPLEMENTING INHERITANCE IN C++</vt:lpstr>
      <vt:lpstr>IMPLEMENTING INHERITANCE IN C++</vt:lpstr>
      <vt:lpstr>MODES OF INHERITANCE</vt:lpstr>
      <vt:lpstr>Types of Inheritance (Overview) </vt:lpstr>
      <vt:lpstr>Pre-requisites (Public, Private and Protected Inheritance) </vt:lpstr>
      <vt:lpstr>2. Private Inheritance </vt:lpstr>
      <vt:lpstr>PowerPoint Presentation</vt:lpstr>
      <vt:lpstr>Protected Inheritance</vt:lpstr>
      <vt:lpstr>NOTE:</vt:lpstr>
      <vt:lpstr>TYPES OF INHERITANCE</vt:lpstr>
      <vt:lpstr>TYPES OF INHERITANCE</vt:lpstr>
      <vt:lpstr> SINGLE INHERITANCE</vt:lpstr>
      <vt:lpstr> MULTIPLE INHERITANCE</vt:lpstr>
      <vt:lpstr> MULTIPLE INHERITANCE</vt:lpstr>
      <vt:lpstr>MULTILEVEL INHERITANCE</vt:lpstr>
      <vt:lpstr>MULTILEVEL INHERITANCE</vt:lpstr>
      <vt:lpstr>MULTILEVEL INHERITANCE</vt:lpstr>
      <vt:lpstr>HYBRID INHERITANCE</vt:lpstr>
      <vt:lpstr>HYBRID INHERITANCE</vt:lpstr>
      <vt:lpstr>HYBRID INHERITANCE</vt:lpstr>
      <vt:lpstr>Assessment Questions   </vt:lpstr>
      <vt:lpstr>APPLICATIONS    </vt:lpstr>
      <vt:lpstr>Frequently Asked Questions: - </vt:lpstr>
      <vt:lpstr>SUMMARY</vt:lpstr>
      <vt:lpstr>SUMMARY (Continued)</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Nishu</cp:lastModifiedBy>
  <cp:revision>277</cp:revision>
  <dcterms:created xsi:type="dcterms:W3CDTF">2019-01-09T10:33:58Z</dcterms:created>
  <dcterms:modified xsi:type="dcterms:W3CDTF">2021-01-16T17:42:23Z</dcterms:modified>
</cp:coreProperties>
</file>