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27"/>
  </p:notesMasterIdLst>
  <p:handoutMasterIdLst>
    <p:handoutMasterId r:id="rId28"/>
  </p:handoutMasterIdLst>
  <p:sldIdLst>
    <p:sldId id="404" r:id="rId3"/>
    <p:sldId id="405" r:id="rId4"/>
    <p:sldId id="406" r:id="rId5"/>
    <p:sldId id="407" r:id="rId6"/>
    <p:sldId id="281" r:id="rId7"/>
    <p:sldId id="290" r:id="rId8"/>
    <p:sldId id="383" r:id="rId9"/>
    <p:sldId id="384" r:id="rId10"/>
    <p:sldId id="363" r:id="rId11"/>
    <p:sldId id="364" r:id="rId12"/>
    <p:sldId id="385" r:id="rId13"/>
    <p:sldId id="386" r:id="rId14"/>
    <p:sldId id="292" r:id="rId15"/>
    <p:sldId id="372" r:id="rId16"/>
    <p:sldId id="368" r:id="rId17"/>
    <p:sldId id="369" r:id="rId18"/>
    <p:sldId id="370" r:id="rId19"/>
    <p:sldId id="373" r:id="rId20"/>
    <p:sldId id="282" r:id="rId21"/>
    <p:sldId id="283" r:id="rId22"/>
    <p:sldId id="374" r:id="rId23"/>
    <p:sldId id="375" r:id="rId24"/>
    <p:sldId id="284" r:id="rId25"/>
    <p:sldId id="40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434" autoAdjust="0"/>
  </p:normalViewPr>
  <p:slideViewPr>
    <p:cSldViewPr snapToGrid="0">
      <p:cViewPr varScale="1">
        <p:scale>
          <a:sx n="68" d="100"/>
          <a:sy n="68" d="100"/>
        </p:scale>
        <p:origin x="79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1966594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a:t>
            </a:fld>
            <a:endParaRPr lang="en-US"/>
          </a:p>
        </p:txBody>
      </p:sp>
    </p:spTree>
    <p:extLst>
      <p:ext uri="{BB962C8B-B14F-4D97-AF65-F5344CB8AC3E}">
        <p14:creationId xmlns:p14="http://schemas.microsoft.com/office/powerpoint/2010/main" val="310776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4</a:t>
            </a:fld>
            <a:endParaRPr lang="en-US"/>
          </a:p>
        </p:txBody>
      </p:sp>
    </p:spTree>
    <p:extLst>
      <p:ext uri="{BB962C8B-B14F-4D97-AF65-F5344CB8AC3E}">
        <p14:creationId xmlns:p14="http://schemas.microsoft.com/office/powerpoint/2010/main" val="1396906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#include &lt;</a:t>
            </a:r>
            <a:r>
              <a:rPr lang="en-IN" dirty="0" err="1"/>
              <a:t>iostream</a:t>
            </a:r>
            <a:r>
              <a:rPr lang="en-IN" dirty="0"/>
              <a:t>&gt; </a:t>
            </a:r>
          </a:p>
          <a:p>
            <a:r>
              <a:rPr lang="en-IN" dirty="0"/>
              <a:t>using namespace </a:t>
            </a:r>
            <a:r>
              <a:rPr lang="en-IN" dirty="0" err="1"/>
              <a:t>std</a:t>
            </a:r>
            <a:r>
              <a:rPr lang="en-IN" dirty="0"/>
              <a:t>; </a:t>
            </a:r>
          </a:p>
          <a:p>
            <a:r>
              <a:rPr lang="en-IN" dirty="0"/>
              <a:t>class Base </a:t>
            </a:r>
          </a:p>
          <a:p>
            <a:r>
              <a:rPr lang="en-IN" dirty="0"/>
              <a:t>{</a:t>
            </a:r>
          </a:p>
          <a:p>
            <a:r>
              <a:rPr lang="en-IN" dirty="0"/>
              <a:t>	 public: void show( ) </a:t>
            </a:r>
          </a:p>
          <a:p>
            <a:r>
              <a:rPr lang="en-IN" dirty="0"/>
              <a:t>	{</a:t>
            </a:r>
          </a:p>
          <a:p>
            <a:r>
              <a:rPr lang="en-IN" dirty="0"/>
              <a:t>	 </a:t>
            </a:r>
            <a:r>
              <a:rPr lang="en-IN" dirty="0" err="1"/>
              <a:t>cout</a:t>
            </a:r>
            <a:r>
              <a:rPr lang="en-IN" dirty="0"/>
              <a:t> &lt;&lt; "Base class";</a:t>
            </a:r>
          </a:p>
          <a:p>
            <a:r>
              <a:rPr lang="en-IN" dirty="0"/>
              <a:t>	}</a:t>
            </a:r>
          </a:p>
          <a:p>
            <a:r>
              <a:rPr lang="en-IN" dirty="0"/>
              <a:t> };</a:t>
            </a:r>
          </a:p>
          <a:p>
            <a:r>
              <a:rPr lang="en-IN" dirty="0"/>
              <a:t> </a:t>
            </a:r>
          </a:p>
          <a:p>
            <a:r>
              <a:rPr lang="en-IN" dirty="0"/>
              <a:t>class </a:t>
            </a:r>
            <a:r>
              <a:rPr lang="en-IN" dirty="0" err="1"/>
              <a:t>Derived:public</a:t>
            </a:r>
            <a:r>
              <a:rPr lang="en-IN" dirty="0"/>
              <a:t> Base </a:t>
            </a:r>
          </a:p>
          <a:p>
            <a:r>
              <a:rPr lang="en-IN" dirty="0"/>
              <a:t>{</a:t>
            </a:r>
          </a:p>
          <a:p>
            <a:r>
              <a:rPr lang="en-IN" dirty="0"/>
              <a:t>	public: void show( ) </a:t>
            </a:r>
          </a:p>
          <a:p>
            <a:r>
              <a:rPr lang="en-IN" dirty="0"/>
              <a:t>	{</a:t>
            </a:r>
          </a:p>
          <a:p>
            <a:r>
              <a:rPr lang="en-IN" dirty="0"/>
              <a:t>	 </a:t>
            </a:r>
            <a:r>
              <a:rPr lang="en-IN" dirty="0" err="1"/>
              <a:t>cout</a:t>
            </a:r>
            <a:r>
              <a:rPr lang="en-IN" dirty="0"/>
              <a:t> &lt;&lt; "\</a:t>
            </a:r>
            <a:r>
              <a:rPr lang="en-IN" dirty="0" err="1"/>
              <a:t>nDerived</a:t>
            </a:r>
            <a:r>
              <a:rPr lang="en-IN" dirty="0"/>
              <a:t> Class";</a:t>
            </a:r>
          </a:p>
          <a:p>
            <a:r>
              <a:rPr lang="en-IN" dirty="0"/>
              <a:t>	}</a:t>
            </a:r>
          </a:p>
          <a:p>
            <a:r>
              <a:rPr lang="en-IN" dirty="0"/>
              <a:t> };</a:t>
            </a:r>
          </a:p>
          <a:p>
            <a:endParaRPr lang="en-IN" dirty="0"/>
          </a:p>
          <a:p>
            <a:r>
              <a:rPr lang="en-IN" dirty="0" err="1"/>
              <a:t>int</a:t>
            </a:r>
            <a:r>
              <a:rPr lang="en-IN" dirty="0"/>
              <a:t> main()</a:t>
            </a:r>
          </a:p>
          <a:p>
            <a:r>
              <a:rPr lang="en-IN" dirty="0"/>
              <a:t>{</a:t>
            </a:r>
          </a:p>
          <a:p>
            <a:r>
              <a:rPr lang="en-IN" dirty="0"/>
              <a:t> Base b;</a:t>
            </a:r>
          </a:p>
          <a:p>
            <a:r>
              <a:rPr lang="en-IN" dirty="0"/>
              <a:t> Derived d;</a:t>
            </a:r>
          </a:p>
          <a:p>
            <a:r>
              <a:rPr lang="en-IN" dirty="0"/>
              <a:t> </a:t>
            </a:r>
            <a:r>
              <a:rPr lang="en-IN" dirty="0" err="1"/>
              <a:t>b.show</a:t>
            </a:r>
            <a:r>
              <a:rPr lang="en-IN" dirty="0"/>
              <a:t>();</a:t>
            </a:r>
          </a:p>
          <a:p>
            <a:r>
              <a:rPr lang="en-IN" dirty="0"/>
              <a:t> </a:t>
            </a:r>
            <a:r>
              <a:rPr lang="en-IN" dirty="0" err="1"/>
              <a:t>d.show</a:t>
            </a:r>
            <a:r>
              <a:rPr lang="en-IN" dirty="0"/>
              <a:t>();</a:t>
            </a:r>
          </a:p>
          <a:p>
            <a:r>
              <a:rPr lang="en-IN" dirty="0"/>
              <a:t> return 0;</a:t>
            </a:r>
          </a:p>
          <a:p>
            <a:r>
              <a:rPr lang="en-IN" dirty="0"/>
              <a:t>}</a:t>
            </a:r>
          </a:p>
          <a:p>
            <a:endParaRPr lang="en-IN"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9</a:t>
            </a:fld>
            <a:endParaRPr lang="en-US"/>
          </a:p>
        </p:txBody>
      </p:sp>
    </p:spTree>
    <p:extLst>
      <p:ext uri="{BB962C8B-B14F-4D97-AF65-F5344CB8AC3E}">
        <p14:creationId xmlns:p14="http://schemas.microsoft.com/office/powerpoint/2010/main" val="3673288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#include &lt;</a:t>
            </a:r>
            <a:r>
              <a:rPr lang="en-IN" dirty="0" err="1"/>
              <a:t>iostream</a:t>
            </a:r>
            <a:r>
              <a:rPr lang="en-IN" dirty="0"/>
              <a:t>&gt; </a:t>
            </a:r>
          </a:p>
          <a:p>
            <a:r>
              <a:rPr lang="en-IN" dirty="0"/>
              <a:t>using namespace </a:t>
            </a:r>
            <a:r>
              <a:rPr lang="en-IN" dirty="0" err="1"/>
              <a:t>std</a:t>
            </a:r>
            <a:r>
              <a:rPr lang="en-IN" dirty="0"/>
              <a:t>; </a:t>
            </a:r>
          </a:p>
          <a:p>
            <a:r>
              <a:rPr lang="en-IN" dirty="0"/>
              <a:t>class Base </a:t>
            </a:r>
          </a:p>
          <a:p>
            <a:r>
              <a:rPr lang="en-IN" dirty="0"/>
              <a:t>{</a:t>
            </a:r>
          </a:p>
          <a:p>
            <a:r>
              <a:rPr lang="en-IN" dirty="0"/>
              <a:t>	 public: void show( ) </a:t>
            </a:r>
          </a:p>
          <a:p>
            <a:r>
              <a:rPr lang="en-IN" dirty="0"/>
              <a:t>	{</a:t>
            </a:r>
          </a:p>
          <a:p>
            <a:r>
              <a:rPr lang="en-IN" dirty="0"/>
              <a:t>	 </a:t>
            </a:r>
            <a:r>
              <a:rPr lang="en-IN" dirty="0" err="1"/>
              <a:t>cout</a:t>
            </a:r>
            <a:r>
              <a:rPr lang="en-IN" dirty="0"/>
              <a:t> &lt;&lt; "Base class";</a:t>
            </a:r>
          </a:p>
          <a:p>
            <a:r>
              <a:rPr lang="en-IN" dirty="0"/>
              <a:t>	}</a:t>
            </a:r>
          </a:p>
          <a:p>
            <a:r>
              <a:rPr lang="en-IN" dirty="0"/>
              <a:t> };</a:t>
            </a:r>
          </a:p>
          <a:p>
            <a:r>
              <a:rPr lang="en-IN" dirty="0"/>
              <a:t>class Derived : public Base </a:t>
            </a:r>
          </a:p>
          <a:p>
            <a:r>
              <a:rPr lang="en-IN" dirty="0"/>
              <a:t>{</a:t>
            </a:r>
          </a:p>
          <a:p>
            <a:r>
              <a:rPr lang="en-IN" dirty="0"/>
              <a:t>	public: void show( ) </a:t>
            </a:r>
          </a:p>
          <a:p>
            <a:r>
              <a:rPr lang="en-IN" dirty="0"/>
              <a:t>	{</a:t>
            </a:r>
          </a:p>
          <a:p>
            <a:r>
              <a:rPr lang="en-IN" dirty="0"/>
              <a:t>	 </a:t>
            </a:r>
            <a:r>
              <a:rPr lang="en-IN" dirty="0" err="1"/>
              <a:t>cout</a:t>
            </a:r>
            <a:r>
              <a:rPr lang="en-IN" dirty="0"/>
              <a:t> &lt;&lt; "Derived Class";</a:t>
            </a:r>
          </a:p>
          <a:p>
            <a:r>
              <a:rPr lang="en-IN" dirty="0"/>
              <a:t>        Base :: show(); // calling base class function</a:t>
            </a:r>
          </a:p>
          <a:p>
            <a:r>
              <a:rPr lang="en-IN" dirty="0"/>
              <a:t>	}</a:t>
            </a:r>
          </a:p>
          <a:p>
            <a:r>
              <a:rPr lang="en-IN" dirty="0"/>
              <a:t>};</a:t>
            </a:r>
          </a:p>
          <a:p>
            <a:endParaRPr lang="en-IN" dirty="0"/>
          </a:p>
          <a:p>
            <a:r>
              <a:rPr lang="en-IN" dirty="0" err="1"/>
              <a:t>int</a:t>
            </a:r>
            <a:r>
              <a:rPr lang="en-IN" dirty="0"/>
              <a:t> main()</a:t>
            </a:r>
          </a:p>
          <a:p>
            <a:r>
              <a:rPr lang="en-IN" dirty="0"/>
              <a:t>{</a:t>
            </a:r>
          </a:p>
          <a:p>
            <a:r>
              <a:rPr lang="en-IN" dirty="0"/>
              <a:t> Derived d;</a:t>
            </a:r>
          </a:p>
          <a:p>
            <a:r>
              <a:rPr lang="en-IN" dirty="0"/>
              <a:t> </a:t>
            </a:r>
            <a:r>
              <a:rPr lang="en-IN" dirty="0" err="1"/>
              <a:t>d.show</a:t>
            </a:r>
            <a:r>
              <a:rPr lang="en-IN" dirty="0"/>
              <a:t>();</a:t>
            </a:r>
          </a:p>
          <a:p>
            <a:r>
              <a:rPr lang="en-IN" dirty="0"/>
              <a:t> return 0;</a:t>
            </a:r>
          </a:p>
          <a:p>
            <a:r>
              <a:rPr lang="en-IN" dirty="0"/>
              <a:t>}</a:t>
            </a:r>
          </a:p>
          <a:p>
            <a:endParaRPr lang="en-IN" dirty="0"/>
          </a:p>
          <a:p>
            <a:endParaRPr lang="en-IN"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10</a:t>
            </a:fld>
            <a:endParaRPr lang="en-US"/>
          </a:p>
        </p:txBody>
      </p:sp>
    </p:spTree>
    <p:extLst>
      <p:ext uri="{BB962C8B-B14F-4D97-AF65-F5344CB8AC3E}">
        <p14:creationId xmlns:p14="http://schemas.microsoft.com/office/powerpoint/2010/main" val="457667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1/16/2021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www.youtube.com/watch?v=RO1ZYW9NAzg" TargetMode="External"/><Relationship Id="rId3" Type="http://schemas.openxmlformats.org/officeDocument/2006/relationships/hyperlink" Target="https://www.geeksforgeeks.org/object-oriented-programming-in-cpp/" TargetMode="External"/><Relationship Id="rId7" Type="http://schemas.openxmlformats.org/officeDocument/2006/relationships/hyperlink" Target="https://www.youtube.com/watch?v=5pJyKzON8Ww" TargetMode="External"/><Relationship Id="rId2" Type="http://schemas.openxmlformats.org/officeDocument/2006/relationships/hyperlink" Target="https://www.geeksforgeeks.org/inheritance-in-c/" TargetMode="External"/><Relationship Id="rId1" Type="http://schemas.openxmlformats.org/officeDocument/2006/relationships/slideLayout" Target="../slideLayouts/slideLayout2.xml"/><Relationship Id="rId6" Type="http://schemas.openxmlformats.org/officeDocument/2006/relationships/hyperlink" Target="https://www.youtube.com/watch?v=rr7HVs4d1Qo" TargetMode="External"/><Relationship Id="rId5" Type="http://schemas.openxmlformats.org/officeDocument/2006/relationships/hyperlink" Target="https://en.cppreference.com/w/cpp/language/nested_types" TargetMode="External"/><Relationship Id="rId4" Type="http://schemas.openxmlformats.org/officeDocument/2006/relationships/hyperlink" Target="https://www.geeksforgeeks.org/copy-constructor-argument-const/" TargetMode="External"/><Relationship Id="rId9" Type="http://schemas.openxmlformats.org/officeDocument/2006/relationships/image" Target="../media/image30.jpeg"/></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prstClr val="black">
                  <a:tint val="75000"/>
                </a:prstClr>
              </a:solidFill>
            </a:endParaRPr>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endParaRPr lang="en-US" sz="1600" b="1" dirty="0">
              <a:solidFill>
                <a:prstClr val="black"/>
              </a:solidFill>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3" name="TextBox 52"/>
          <p:cNvSpPr txBox="1">
            <a:spLocks noChangeArrowheads="1"/>
          </p:cNvSpPr>
          <p:nvPr/>
        </p:nvSpPr>
        <p:spPr bwMode="auto">
          <a:xfrm>
            <a:off x="340194" y="6022841"/>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Inheritance</a:t>
            </a:r>
          </a:p>
          <a:p>
            <a:endParaRPr lang="en-US" sz="1600" dirty="0">
              <a:solidFill>
                <a:prstClr val="black"/>
              </a:solidFill>
              <a:latin typeface="Raleway ExtraBold" pitchFamily="34" charset="-52"/>
            </a:endParaRPr>
          </a:p>
        </p:txBody>
      </p:sp>
      <p:sp>
        <p:nvSpPr>
          <p:cNvPr id="26" name="TextBox 25"/>
          <p:cNvSpPr txBox="1">
            <a:spLocks noChangeArrowheads="1"/>
          </p:cNvSpPr>
          <p:nvPr/>
        </p:nvSpPr>
        <p:spPr bwMode="auto">
          <a:xfrm>
            <a:off x="1374512" y="1602893"/>
            <a:ext cx="9063318" cy="495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solidFill>
                  <a:prstClr val="black"/>
                </a:solidFill>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solidFill>
                  <a:prstClr val="black"/>
                </a:solidFill>
                <a:latin typeface="Arial Black" panose="020B0A04020102020204" pitchFamily="34" charset="0"/>
                <a:ea typeface="Karla" pitchFamily="2" charset="0"/>
                <a:cs typeface="Karla" pitchFamily="2" charset="0"/>
              </a:rPr>
              <a:t>DEPARTMENT- ACADEMIC UNIT-2</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Object Oriented Programming using C++</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Code:20CST151</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Unit-2</a:t>
            </a:r>
            <a:endParaRPr lang="en-US" sz="2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a:p>
            <a:endParaRPr lang="en-US" sz="1600" dirty="0">
              <a:solidFill>
                <a:prstClr val="black"/>
              </a:solidFill>
              <a:latin typeface="Raleway ExtraBold" pitchFamily="34" charset="-52"/>
            </a:endParaRPr>
          </a:p>
        </p:txBody>
      </p:sp>
    </p:spTree>
    <p:extLst>
      <p:ext uri="{BB962C8B-B14F-4D97-AF65-F5344CB8AC3E}">
        <p14:creationId xmlns:p14="http://schemas.microsoft.com/office/powerpoint/2010/main" val="3561011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FUNCTION OVERRIDING - SOLUTION</a:t>
            </a:r>
            <a:endParaRPr lang="en-US" dirty="0"/>
          </a:p>
        </p:txBody>
      </p:sp>
      <p:sp>
        <p:nvSpPr>
          <p:cNvPr id="3" name="Content Placeholder 2"/>
          <p:cNvSpPr>
            <a:spLocks noGrp="1"/>
          </p:cNvSpPr>
          <p:nvPr>
            <p:ph idx="1"/>
          </p:nvPr>
        </p:nvSpPr>
        <p:spPr/>
        <p:txBody>
          <a:bodyPr>
            <a:normAutofit/>
          </a:bodyPr>
          <a:lstStyle/>
          <a:p>
            <a:endParaRPr lang="en-IN" sz="1600" dirty="0">
              <a:latin typeface="Casper" panose="02000506000000020004" pitchFamily="2" charset="0"/>
              <a:cs typeface="Arial" panose="020B0604020202020204" pitchFamily="34" charset="0"/>
            </a:endParaRPr>
          </a:p>
          <a:p>
            <a:pPr marL="0" indent="0">
              <a:buNone/>
            </a:pPr>
            <a:endParaRPr lang="en-IN" sz="1600" dirty="0">
              <a:latin typeface="Casper" panose="02000506000000020004" pitchFamily="2" charset="0"/>
              <a:cs typeface="Arial" panose="020B0604020202020204" pitchFamily="34" charset="0"/>
            </a:endParaRPr>
          </a:p>
          <a:p>
            <a:pPr marL="0" indent="0">
              <a:buNone/>
            </a:pPr>
            <a:endParaRPr lang="en-IN"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dirty="0"/>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838200" y="1787523"/>
            <a:ext cx="7562850" cy="4404501"/>
          </a:xfrm>
          <a:prstGeom prst="rect">
            <a:avLst/>
          </a:prstGeom>
        </p:spPr>
      </p:pic>
      <p:sp>
        <p:nvSpPr>
          <p:cNvPr id="11" name="TextBox 10"/>
          <p:cNvSpPr txBox="1"/>
          <p:nvPr/>
        </p:nvSpPr>
        <p:spPr>
          <a:xfrm>
            <a:off x="4619625" y="6277302"/>
            <a:ext cx="2427268" cy="261610"/>
          </a:xfrm>
          <a:prstGeom prst="rect">
            <a:avLst/>
          </a:prstGeom>
          <a:noFill/>
        </p:spPr>
        <p:txBody>
          <a:bodyPr wrap="none" rtlCol="0">
            <a:spAutoFit/>
          </a:bodyPr>
          <a:lstStyle/>
          <a:p>
            <a:r>
              <a:rPr lang="en-IN" sz="1100" dirty="0"/>
              <a:t>Figure 4.18 Program  made on Dev-C++</a:t>
            </a:r>
          </a:p>
        </p:txBody>
      </p:sp>
      <p:pic>
        <p:nvPicPr>
          <p:cNvPr id="12" name="Picture 11"/>
          <p:cNvPicPr>
            <a:picLocks noChangeAspect="1"/>
          </p:cNvPicPr>
          <p:nvPr/>
        </p:nvPicPr>
        <p:blipFill>
          <a:blip r:embed="rId4"/>
          <a:stretch>
            <a:fillRect/>
          </a:stretch>
        </p:blipFill>
        <p:spPr>
          <a:xfrm>
            <a:off x="6957209" y="1810564"/>
            <a:ext cx="4396591" cy="2060902"/>
          </a:xfrm>
          <a:prstGeom prst="rect">
            <a:avLst/>
          </a:prstGeom>
        </p:spPr>
      </p:pic>
      <p:pic>
        <p:nvPicPr>
          <p:cNvPr id="14" name="Picture 13"/>
          <p:cNvPicPr>
            <a:picLocks noChangeAspect="1"/>
          </p:cNvPicPr>
          <p:nvPr/>
        </p:nvPicPr>
        <p:blipFill>
          <a:blip r:embed="rId5"/>
          <a:stretch>
            <a:fillRect/>
          </a:stretch>
        </p:blipFill>
        <p:spPr>
          <a:xfrm>
            <a:off x="7266771" y="3878630"/>
            <a:ext cx="4087029" cy="1510163"/>
          </a:xfrm>
          <a:prstGeom prst="rect">
            <a:avLst/>
          </a:prstGeom>
        </p:spPr>
      </p:pic>
    </p:spTree>
    <p:extLst>
      <p:ext uri="{BB962C8B-B14F-4D97-AF65-F5344CB8AC3E}">
        <p14:creationId xmlns:p14="http://schemas.microsoft.com/office/powerpoint/2010/main" val="4093949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C914C-BD4D-4128-ABFF-6ECFE2B4348F}"/>
              </a:ext>
            </a:extLst>
          </p:cNvPr>
          <p:cNvSpPr>
            <a:spLocks noGrp="1"/>
          </p:cNvSpPr>
          <p:nvPr>
            <p:ph type="title"/>
          </p:nvPr>
        </p:nvSpPr>
        <p:spPr/>
        <p:txBody>
          <a:bodyPr/>
          <a:lstStyle/>
          <a:p>
            <a:r>
              <a:rPr lang="en-US" dirty="0">
                <a:latin typeface="Casper Bold" panose="02000806040000020004" pitchFamily="2" charset="0"/>
                <a:cs typeface="Arial" panose="020B0604020202020204" pitchFamily="34" charset="0"/>
              </a:rPr>
              <a:t>EXAMPLE # 2 - FUNCTION OVERRIDING</a:t>
            </a:r>
            <a:endParaRPr lang="en-US" dirty="0"/>
          </a:p>
        </p:txBody>
      </p:sp>
      <p:sp>
        <p:nvSpPr>
          <p:cNvPr id="4" name="Slide Number Placeholder 3">
            <a:extLst>
              <a:ext uri="{FF2B5EF4-FFF2-40B4-BE49-F238E27FC236}">
                <a16:creationId xmlns:a16="http://schemas.microsoft.com/office/drawing/2014/main" id="{E5DFCA44-4ED3-4D0B-B1B4-6029E3442BA4}"/>
              </a:ext>
            </a:extLst>
          </p:cNvPr>
          <p:cNvSpPr>
            <a:spLocks noGrp="1"/>
          </p:cNvSpPr>
          <p:nvPr>
            <p:ph type="sldNum" sz="quarter" idx="12"/>
          </p:nvPr>
        </p:nvSpPr>
        <p:spPr/>
        <p:txBody>
          <a:bodyPr/>
          <a:lstStyle/>
          <a:p>
            <a:fld id="{BDCDBBEF-AA6C-4BA6-85B2-A17D7F280E38}" type="slidenum">
              <a:rPr lang="en-US" smtClean="0"/>
              <a:pPr/>
              <a:t>11</a:t>
            </a:fld>
            <a:endParaRPr lang="en-US"/>
          </a:p>
        </p:txBody>
      </p:sp>
      <p:pic>
        <p:nvPicPr>
          <p:cNvPr id="10" name="Content Placeholder 9">
            <a:extLst>
              <a:ext uri="{FF2B5EF4-FFF2-40B4-BE49-F238E27FC236}">
                <a16:creationId xmlns:a16="http://schemas.microsoft.com/office/drawing/2014/main" id="{66F6A3C3-10B4-4989-A30B-B9DA14A58F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7878" y="1346844"/>
            <a:ext cx="7522243" cy="5192068"/>
          </a:xfrm>
        </p:spPr>
      </p:pic>
    </p:spTree>
    <p:extLst>
      <p:ext uri="{BB962C8B-B14F-4D97-AF65-F5344CB8AC3E}">
        <p14:creationId xmlns:p14="http://schemas.microsoft.com/office/powerpoint/2010/main" val="955674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04769-1FC4-49D0-8B38-E5FE4DA72F50}"/>
              </a:ext>
            </a:extLst>
          </p:cNvPr>
          <p:cNvSpPr>
            <a:spLocks noGrp="1"/>
          </p:cNvSpPr>
          <p:nvPr>
            <p:ph type="title"/>
          </p:nvPr>
        </p:nvSpPr>
        <p:spPr/>
        <p:txBody>
          <a:bodyPr/>
          <a:lstStyle/>
          <a:p>
            <a:r>
              <a:rPr lang="en-US" b="1" dirty="0"/>
              <a:t>SOLUTION</a:t>
            </a:r>
          </a:p>
        </p:txBody>
      </p:sp>
      <p:pic>
        <p:nvPicPr>
          <p:cNvPr id="6" name="Content Placeholder 5">
            <a:extLst>
              <a:ext uri="{FF2B5EF4-FFF2-40B4-BE49-F238E27FC236}">
                <a16:creationId xmlns:a16="http://schemas.microsoft.com/office/drawing/2014/main" id="{51E9A622-2E78-42DD-ADAC-345A2A27C7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0687"/>
            <a:ext cx="5224253" cy="2035151"/>
          </a:xfrm>
        </p:spPr>
      </p:pic>
      <p:sp>
        <p:nvSpPr>
          <p:cNvPr id="4" name="Slide Number Placeholder 3">
            <a:extLst>
              <a:ext uri="{FF2B5EF4-FFF2-40B4-BE49-F238E27FC236}">
                <a16:creationId xmlns:a16="http://schemas.microsoft.com/office/drawing/2014/main" id="{CB3478DC-CBDF-43A5-92D8-D4EE322AFA31}"/>
              </a:ext>
            </a:extLst>
          </p:cNvPr>
          <p:cNvSpPr>
            <a:spLocks noGrp="1"/>
          </p:cNvSpPr>
          <p:nvPr>
            <p:ph type="sldNum" sz="quarter" idx="12"/>
          </p:nvPr>
        </p:nvSpPr>
        <p:spPr/>
        <p:txBody>
          <a:bodyPr/>
          <a:lstStyle/>
          <a:p>
            <a:fld id="{BDCDBBEF-AA6C-4BA6-85B2-A17D7F280E38}" type="slidenum">
              <a:rPr lang="en-US" smtClean="0"/>
              <a:pPr/>
              <a:t>12</a:t>
            </a:fld>
            <a:endParaRPr lang="en-US"/>
          </a:p>
        </p:txBody>
      </p:sp>
      <p:pic>
        <p:nvPicPr>
          <p:cNvPr id="8" name="Picture 7">
            <a:extLst>
              <a:ext uri="{FF2B5EF4-FFF2-40B4-BE49-F238E27FC236}">
                <a16:creationId xmlns:a16="http://schemas.microsoft.com/office/drawing/2014/main" id="{8B539C87-66BE-44AC-A022-F94D5992DD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8885" y="3428999"/>
            <a:ext cx="6135166" cy="2685197"/>
          </a:xfrm>
          <a:prstGeom prst="rect">
            <a:avLst/>
          </a:prstGeom>
        </p:spPr>
      </p:pic>
    </p:spTree>
    <p:extLst>
      <p:ext uri="{BB962C8B-B14F-4D97-AF65-F5344CB8AC3E}">
        <p14:creationId xmlns:p14="http://schemas.microsoft.com/office/powerpoint/2010/main" val="1103191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IN" dirty="0">
                <a:latin typeface="Casper Bold" panose="02000806040000020004" pitchFamily="2" charset="0"/>
                <a:cs typeface="Arial" panose="020B0604020202020204" pitchFamily="34" charset="0"/>
              </a:rPr>
              <a:t>NESTING OF CLASSES</a:t>
            </a:r>
            <a:endParaRPr lang="en-US" dirty="0"/>
          </a:p>
        </p:txBody>
      </p:sp>
      <p:sp>
        <p:nvSpPr>
          <p:cNvPr id="3" name="Content Placeholder 2"/>
          <p:cNvSpPr>
            <a:spLocks noGrp="1"/>
          </p:cNvSpPr>
          <p:nvPr>
            <p:ph idx="1"/>
          </p:nvPr>
        </p:nvSpPr>
        <p:spPr/>
        <p:txBody>
          <a:bodyPr>
            <a:normAutofit/>
          </a:bodyPr>
          <a:lstStyle/>
          <a:p>
            <a:pPr algn="just"/>
            <a:r>
              <a:rPr lang="en-IN" sz="1600" dirty="0">
                <a:latin typeface="Casper" panose="02000506000000020004" pitchFamily="2" charset="0"/>
                <a:cs typeface="Arial" panose="020B0604020202020204" pitchFamily="34" charset="0"/>
              </a:rPr>
              <a:t>A nested class is a member and as such has the same access rights as any other member. </a:t>
            </a:r>
          </a:p>
          <a:p>
            <a:pPr algn="just"/>
            <a:r>
              <a:rPr lang="en-IN" sz="1600" dirty="0">
                <a:latin typeface="Casper" panose="02000506000000020004" pitchFamily="2" charset="0"/>
                <a:cs typeface="Arial" panose="020B0604020202020204" pitchFamily="34" charset="0"/>
              </a:rPr>
              <a:t>The name of the nested class exists in the scope of the enclosing class, and name lookup from a member function of a nested class visits the scope of the enclosing class after examining the scope of the nested class. </a:t>
            </a:r>
          </a:p>
          <a:p>
            <a:pPr algn="just"/>
            <a:r>
              <a:rPr lang="en-IN" sz="1600" dirty="0">
                <a:latin typeface="Casper" panose="02000506000000020004" pitchFamily="2" charset="0"/>
                <a:cs typeface="Arial" panose="020B0604020202020204" pitchFamily="34" charset="0"/>
              </a:rPr>
              <a:t>Like any member of its enclosing class, the nested class has access to all names (private, protected, etc) to which the enclosing class has access, but it is otherwise independent and has no special access to the this pointer of the enclosing class. </a:t>
            </a:r>
          </a:p>
          <a:p>
            <a:pPr algn="just"/>
            <a:r>
              <a:rPr lang="en-US" sz="1600" dirty="0">
                <a:latin typeface="Casper" panose="02000506000000020004" pitchFamily="2" charset="0"/>
                <a:cs typeface="Arial" panose="020B0604020202020204" pitchFamily="34" charset="0"/>
              </a:rPr>
              <a:t>A nested class is declared within the scope of another class. The name of a nested class is local to its enclosing class.</a:t>
            </a:r>
          </a:p>
          <a:p>
            <a:pPr algn="just"/>
            <a:r>
              <a:rPr lang="en-US" sz="1600" dirty="0">
                <a:latin typeface="Casper" panose="02000506000000020004" pitchFamily="2" charset="0"/>
                <a:cs typeface="Arial" panose="020B0604020202020204" pitchFamily="34" charset="0"/>
              </a:rPr>
              <a:t>A member function can call another member function of the same class directly without using the dot operator. This is called as nesting of member functions. Nesting of member functions. You know that only the public members of a class can be accessed by the object of that class, using dot operator</a:t>
            </a:r>
          </a:p>
          <a:p>
            <a:pPr algn="just"/>
            <a:r>
              <a:rPr lang="en-US" sz="1600" b="1" dirty="0">
                <a:latin typeface="Casper" panose="02000506000000020004" pitchFamily="2" charset="0"/>
                <a:cs typeface="Arial" panose="020B0604020202020204" pitchFamily="34" charset="0"/>
              </a:rPr>
              <a:t>Why do we need nested classes?</a:t>
            </a:r>
          </a:p>
          <a:p>
            <a:pPr lvl="1" algn="just"/>
            <a:r>
              <a:rPr lang="en-US" sz="1200" dirty="0">
                <a:latin typeface="Casper" panose="02000506000000020004" pitchFamily="2" charset="0"/>
                <a:cs typeface="Arial" panose="020B0604020202020204" pitchFamily="34" charset="0"/>
              </a:rPr>
              <a:t>Nested classes represent a special type of relationship that is it can access all the members (data members and methods) of outer class including private. </a:t>
            </a:r>
          </a:p>
          <a:p>
            <a:pPr lvl="1" algn="just"/>
            <a:r>
              <a:rPr lang="en-US" sz="1200" dirty="0">
                <a:latin typeface="Casper" panose="02000506000000020004" pitchFamily="2" charset="0"/>
                <a:cs typeface="Arial" panose="020B0604020202020204" pitchFamily="34" charset="0"/>
              </a:rPr>
              <a:t>Nested classes are used to develop more readable and maintainable code because it logically group classes and interfaces in one place only.</a:t>
            </a:r>
            <a:endParaRPr lang="en-IN" sz="12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6242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IN" dirty="0">
                <a:latin typeface="Casper Bold" panose="02000806040000020004" pitchFamily="2" charset="0"/>
                <a:cs typeface="Arial" panose="020B0604020202020204" pitchFamily="34" charset="0"/>
              </a:rPr>
              <a:t>NESTING OF CLASSES</a:t>
            </a:r>
            <a:endParaRPr lang="en-US" dirty="0"/>
          </a:p>
        </p:txBody>
      </p:sp>
      <p:sp>
        <p:nvSpPr>
          <p:cNvPr id="3" name="Content Placeholder 2"/>
          <p:cNvSpPr>
            <a:spLocks noGrp="1"/>
          </p:cNvSpPr>
          <p:nvPr>
            <p:ph idx="1"/>
          </p:nvPr>
        </p:nvSpPr>
        <p:spPr/>
        <p:txBody>
          <a:bodyPr>
            <a:normAutofit/>
          </a:bodyPr>
          <a:lstStyle/>
          <a:p>
            <a:pPr algn="just"/>
            <a:r>
              <a:rPr lang="en-US" sz="1600" dirty="0">
                <a:latin typeface="Casper" panose="02000506000000020004" pitchFamily="2" charset="0"/>
                <a:cs typeface="Arial" panose="020B0604020202020204" pitchFamily="34" charset="0"/>
              </a:rPr>
              <a:t>A nested class is a class that is declared in another class. The nested class is also a member variable of the enclosing class and has the same access rights as the other members</a:t>
            </a:r>
          </a:p>
          <a:p>
            <a:pPr algn="just"/>
            <a:endParaRPr lang="en-IN" sz="1600" dirty="0">
              <a:latin typeface="Casper" panose="02000506000000020004" pitchFamily="2" charset="0"/>
              <a:cs typeface="Arial" panose="020B0604020202020204" pitchFamily="34" charset="0"/>
            </a:endParaRPr>
          </a:p>
          <a:p>
            <a:pPr algn="just"/>
            <a:r>
              <a:rPr lang="en-IN" sz="1600" dirty="0">
                <a:latin typeface="Casper" panose="02000506000000020004" pitchFamily="2" charset="0"/>
                <a:cs typeface="Arial" panose="020B0604020202020204" pitchFamily="34" charset="0"/>
              </a:rPr>
              <a:t>Nested classes can be forward-declared and later defined, either within the same enclosing class body, or outside of it[4]:</a:t>
            </a:r>
          </a:p>
          <a:p>
            <a:pPr marL="457200" lvl="1" indent="0" algn="just">
              <a:buNone/>
            </a:pPr>
            <a:r>
              <a:rPr lang="en-IN" sz="1600" dirty="0">
                <a:latin typeface="Casper" panose="02000506000000020004" pitchFamily="2" charset="0"/>
                <a:cs typeface="Arial" panose="020B0604020202020204" pitchFamily="34" charset="0"/>
              </a:rPr>
              <a:t>class enclose {</a:t>
            </a:r>
          </a:p>
          <a:p>
            <a:pPr marL="457200" lvl="1" indent="0" algn="just">
              <a:buNone/>
            </a:pPr>
            <a:r>
              <a:rPr lang="en-IN" sz="1600" dirty="0">
                <a:latin typeface="Casper" panose="02000506000000020004" pitchFamily="2" charset="0"/>
                <a:cs typeface="Arial" panose="020B0604020202020204" pitchFamily="34" charset="0"/>
              </a:rPr>
              <a:t>    class nested1; // forward declaration</a:t>
            </a:r>
          </a:p>
          <a:p>
            <a:pPr marL="457200" lvl="1" indent="0" algn="just">
              <a:buNone/>
            </a:pPr>
            <a:r>
              <a:rPr lang="en-IN" sz="1600" dirty="0">
                <a:latin typeface="Casper" panose="02000506000000020004" pitchFamily="2" charset="0"/>
                <a:cs typeface="Arial" panose="020B0604020202020204" pitchFamily="34" charset="0"/>
              </a:rPr>
              <a:t>    class nested2; // forward declaration</a:t>
            </a:r>
          </a:p>
          <a:p>
            <a:pPr marL="457200" lvl="1" indent="0" algn="just">
              <a:buNone/>
            </a:pPr>
            <a:r>
              <a:rPr lang="en-IN" sz="1600" dirty="0">
                <a:latin typeface="Casper" panose="02000506000000020004" pitchFamily="2" charset="0"/>
                <a:cs typeface="Arial" panose="020B0604020202020204" pitchFamily="34" charset="0"/>
              </a:rPr>
              <a:t>    class nested1 {}; // definition of nested class</a:t>
            </a:r>
          </a:p>
          <a:p>
            <a:pPr marL="457200" lvl="1" indent="0" algn="just">
              <a:buNone/>
            </a:pPr>
            <a:r>
              <a:rPr lang="en-IN" sz="1600" dirty="0">
                <a:latin typeface="Casper" panose="02000506000000020004" pitchFamily="2" charset="0"/>
                <a:cs typeface="Arial" panose="020B0604020202020204" pitchFamily="34" charset="0"/>
              </a:rPr>
              <a:t>};</a:t>
            </a:r>
          </a:p>
          <a:p>
            <a:pPr marL="457200" lvl="1" indent="0" algn="just">
              <a:buNone/>
            </a:pPr>
            <a:r>
              <a:rPr lang="en-IN" sz="1600" dirty="0">
                <a:latin typeface="Casper" panose="02000506000000020004" pitchFamily="2" charset="0"/>
                <a:cs typeface="Arial" panose="020B0604020202020204" pitchFamily="34" charset="0"/>
              </a:rPr>
              <a:t>class enclose::nested2 { }; // definition of nested class</a:t>
            </a:r>
          </a:p>
          <a:p>
            <a:pPr algn="just"/>
            <a:endParaRPr lang="en-IN" sz="1600" dirty="0">
              <a:latin typeface="Casper" panose="02000506000000020004" pitchFamily="2" charset="0"/>
              <a:cs typeface="Arial" panose="020B0604020202020204" pitchFamily="34" charset="0"/>
            </a:endParaRPr>
          </a:p>
          <a:p>
            <a:pPr algn="just"/>
            <a:r>
              <a:rPr lang="en-IN" sz="1600" dirty="0">
                <a:latin typeface="Casper" panose="02000506000000020004" pitchFamily="2" charset="0"/>
                <a:cs typeface="Arial" panose="020B0604020202020204" pitchFamily="34" charset="0"/>
              </a:rPr>
              <a:t>They enable you to logically group classes that are only used in one place, thus this increases the use of encapsulation, and create more readable and maintainable code.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8466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IN" dirty="0">
                <a:latin typeface="Casper Bold" panose="02000806040000020004" pitchFamily="2" charset="0"/>
                <a:cs typeface="Arial" panose="020B0604020202020204" pitchFamily="34" charset="0"/>
              </a:rPr>
              <a:t>NESTING OF CLASSES-EXAMPLE 1</a:t>
            </a:r>
            <a:endParaRPr lang="en-US" dirty="0"/>
          </a:p>
        </p:txBody>
      </p:sp>
      <p:sp>
        <p:nvSpPr>
          <p:cNvPr id="3" name="Content Placeholder 2"/>
          <p:cNvSpPr>
            <a:spLocks noGrp="1"/>
          </p:cNvSpPr>
          <p:nvPr>
            <p:ph idx="1"/>
          </p:nvPr>
        </p:nvSpPr>
        <p:spPr/>
        <p:txBody>
          <a:bodyPr>
            <a:normAutofit/>
          </a:bodyPr>
          <a:lstStyle/>
          <a:p>
            <a:pPr algn="just"/>
            <a:r>
              <a:rPr lang="en-IN" sz="1600" dirty="0">
                <a:latin typeface="Casper" panose="02000506000000020004" pitchFamily="2" charset="0"/>
                <a:cs typeface="Arial" panose="020B0604020202020204" pitchFamily="34" charset="0"/>
              </a:rPr>
              <a:t>A nested class is a class which is declared in another enclosing class. </a:t>
            </a:r>
          </a:p>
          <a:p>
            <a:pPr algn="just"/>
            <a:r>
              <a:rPr lang="en-IN" sz="1600" dirty="0">
                <a:latin typeface="Casper" panose="02000506000000020004" pitchFamily="2" charset="0"/>
                <a:cs typeface="Arial" panose="020B0604020202020204" pitchFamily="34" charset="0"/>
              </a:rPr>
              <a:t>A nested class is a member and as such has the same access rights as any other member. </a:t>
            </a:r>
          </a:p>
          <a:p>
            <a:pPr algn="just"/>
            <a:r>
              <a:rPr lang="en-IN" sz="1600" dirty="0">
                <a:latin typeface="Casper" panose="02000506000000020004" pitchFamily="2" charset="0"/>
                <a:cs typeface="Arial" panose="020B0604020202020204" pitchFamily="34" charset="0"/>
              </a:rPr>
              <a:t>The members of an enclosing class have no special access to members of a nested class; the usual access rules shall be obeyed.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838200" y="1770513"/>
            <a:ext cx="5605463" cy="4401687"/>
          </a:xfrm>
          <a:prstGeom prst="rect">
            <a:avLst/>
          </a:prstGeom>
        </p:spPr>
      </p:pic>
      <p:pic>
        <p:nvPicPr>
          <p:cNvPr id="8" name="Picture 7"/>
          <p:cNvPicPr>
            <a:picLocks noChangeAspect="1"/>
          </p:cNvPicPr>
          <p:nvPr/>
        </p:nvPicPr>
        <p:blipFill>
          <a:blip r:embed="rId3"/>
          <a:stretch>
            <a:fillRect/>
          </a:stretch>
        </p:blipFill>
        <p:spPr>
          <a:xfrm>
            <a:off x="6516763" y="1798637"/>
            <a:ext cx="4837037" cy="4130676"/>
          </a:xfrm>
          <a:prstGeom prst="rect">
            <a:avLst/>
          </a:prstGeom>
        </p:spPr>
      </p:pic>
      <p:sp>
        <p:nvSpPr>
          <p:cNvPr id="9" name="TextBox 8"/>
          <p:cNvSpPr txBox="1"/>
          <p:nvPr/>
        </p:nvSpPr>
        <p:spPr>
          <a:xfrm>
            <a:off x="4636305" y="6205087"/>
            <a:ext cx="2395207" cy="261610"/>
          </a:xfrm>
          <a:prstGeom prst="rect">
            <a:avLst/>
          </a:prstGeom>
          <a:noFill/>
        </p:spPr>
        <p:txBody>
          <a:bodyPr wrap="none" rtlCol="0">
            <a:spAutoFit/>
          </a:bodyPr>
          <a:lstStyle/>
          <a:p>
            <a:r>
              <a:rPr lang="en-IN" sz="1100" dirty="0"/>
              <a:t>Figure 4.25 Program made on Dev-C++</a:t>
            </a:r>
          </a:p>
        </p:txBody>
      </p:sp>
    </p:spTree>
    <p:extLst>
      <p:ext uri="{BB962C8B-B14F-4D97-AF65-F5344CB8AC3E}">
        <p14:creationId xmlns:p14="http://schemas.microsoft.com/office/powerpoint/2010/main" val="1072505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IN" dirty="0">
                <a:latin typeface="Casper Bold" panose="02000806040000020004" pitchFamily="2" charset="0"/>
                <a:cs typeface="Arial" panose="020B0604020202020204" pitchFamily="34" charset="0"/>
              </a:rPr>
              <a:t>OUTPUT</a:t>
            </a:r>
            <a:endParaRPr lang="en-US" dirty="0"/>
          </a:p>
        </p:txBody>
      </p:sp>
      <p:sp>
        <p:nvSpPr>
          <p:cNvPr id="3" name="Content Placeholder 2"/>
          <p:cNvSpPr>
            <a:spLocks noGrp="1"/>
          </p:cNvSpPr>
          <p:nvPr>
            <p:ph idx="1"/>
          </p:nvPr>
        </p:nvSpPr>
        <p:spPr/>
        <p:txBody>
          <a:bodyPr>
            <a:normAutofit/>
          </a:bodyPr>
          <a:lstStyle/>
          <a:p>
            <a:pPr marL="0" indent="0" algn="just">
              <a:buNone/>
            </a:pPr>
            <a:endParaRPr lang="en-IN"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36305" y="6205087"/>
            <a:ext cx="2909771" cy="261610"/>
          </a:xfrm>
          <a:prstGeom prst="rect">
            <a:avLst/>
          </a:prstGeom>
          <a:noFill/>
        </p:spPr>
        <p:txBody>
          <a:bodyPr wrap="none" rtlCol="0">
            <a:spAutoFit/>
          </a:bodyPr>
          <a:lstStyle/>
          <a:p>
            <a:r>
              <a:rPr lang="en-IN" sz="1100" dirty="0"/>
              <a:t>Figure 4.26 Program OUTPUT made on Dev-C++</a:t>
            </a:r>
          </a:p>
        </p:txBody>
      </p:sp>
      <p:pic>
        <p:nvPicPr>
          <p:cNvPr id="10" name="Picture 9"/>
          <p:cNvPicPr>
            <a:picLocks noChangeAspect="1"/>
          </p:cNvPicPr>
          <p:nvPr/>
        </p:nvPicPr>
        <p:blipFill>
          <a:blip r:embed="rId2"/>
          <a:stretch>
            <a:fillRect/>
          </a:stretch>
        </p:blipFill>
        <p:spPr>
          <a:xfrm>
            <a:off x="838200" y="1825625"/>
            <a:ext cx="8327938" cy="1946275"/>
          </a:xfrm>
          <a:prstGeom prst="rect">
            <a:avLst/>
          </a:prstGeom>
        </p:spPr>
      </p:pic>
    </p:spTree>
    <p:extLst>
      <p:ext uri="{BB962C8B-B14F-4D97-AF65-F5344CB8AC3E}">
        <p14:creationId xmlns:p14="http://schemas.microsoft.com/office/powerpoint/2010/main" val="3422298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IN" dirty="0">
                <a:latin typeface="Casper Bold" panose="02000806040000020004" pitchFamily="2" charset="0"/>
                <a:cs typeface="Arial" panose="020B0604020202020204" pitchFamily="34" charset="0"/>
              </a:rPr>
              <a:t>NESTING OF CLASSES-EXAMPLE 2</a:t>
            </a:r>
            <a:endParaRPr lang="en-US" dirty="0"/>
          </a:p>
        </p:txBody>
      </p:sp>
      <p:sp>
        <p:nvSpPr>
          <p:cNvPr id="3" name="Content Placeholder 2"/>
          <p:cNvSpPr>
            <a:spLocks noGrp="1"/>
          </p:cNvSpPr>
          <p:nvPr>
            <p:ph idx="1"/>
          </p:nvPr>
        </p:nvSpPr>
        <p:spPr/>
        <p:txBody>
          <a:bodyPr>
            <a:normAutofit/>
          </a:bodyPr>
          <a:lstStyle/>
          <a:p>
            <a:pPr algn="just"/>
            <a:r>
              <a:rPr lang="en-IN" sz="1600" dirty="0">
                <a:latin typeface="Casper" panose="02000506000000020004" pitchFamily="2" charset="0"/>
                <a:cs typeface="Arial" panose="020B0604020202020204" pitchFamily="34" charset="0"/>
              </a:rPr>
              <a:t>A nested class is a class which is declared in another enclosing class.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36305" y="6205087"/>
            <a:ext cx="2395207" cy="261610"/>
          </a:xfrm>
          <a:prstGeom prst="rect">
            <a:avLst/>
          </a:prstGeom>
          <a:noFill/>
        </p:spPr>
        <p:txBody>
          <a:bodyPr wrap="none" rtlCol="0">
            <a:spAutoFit/>
          </a:bodyPr>
          <a:lstStyle/>
          <a:p>
            <a:r>
              <a:rPr lang="en-IN" sz="1100" dirty="0"/>
              <a:t>Figure 4.27 Program made on Dev-C++</a:t>
            </a:r>
          </a:p>
        </p:txBody>
      </p:sp>
      <p:pic>
        <p:nvPicPr>
          <p:cNvPr id="11" name="Picture 10"/>
          <p:cNvPicPr>
            <a:picLocks noChangeAspect="1"/>
          </p:cNvPicPr>
          <p:nvPr/>
        </p:nvPicPr>
        <p:blipFill>
          <a:blip r:embed="rId2"/>
          <a:stretch>
            <a:fillRect/>
          </a:stretch>
        </p:blipFill>
        <p:spPr>
          <a:xfrm>
            <a:off x="838200" y="1825624"/>
            <a:ext cx="4733925" cy="3909931"/>
          </a:xfrm>
          <a:prstGeom prst="rect">
            <a:avLst/>
          </a:prstGeom>
        </p:spPr>
      </p:pic>
      <p:pic>
        <p:nvPicPr>
          <p:cNvPr id="12" name="Picture 11"/>
          <p:cNvPicPr>
            <a:picLocks noChangeAspect="1"/>
          </p:cNvPicPr>
          <p:nvPr/>
        </p:nvPicPr>
        <p:blipFill>
          <a:blip r:embed="rId3"/>
          <a:stretch>
            <a:fillRect/>
          </a:stretch>
        </p:blipFill>
        <p:spPr>
          <a:xfrm>
            <a:off x="5572124" y="1825625"/>
            <a:ext cx="5856089" cy="2417763"/>
          </a:xfrm>
          <a:prstGeom prst="rect">
            <a:avLst/>
          </a:prstGeom>
        </p:spPr>
      </p:pic>
    </p:spTree>
    <p:extLst>
      <p:ext uri="{BB962C8B-B14F-4D97-AF65-F5344CB8AC3E}">
        <p14:creationId xmlns:p14="http://schemas.microsoft.com/office/powerpoint/2010/main" val="1197527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IN" dirty="0">
                <a:latin typeface="Casper Bold" panose="02000806040000020004" pitchFamily="2" charset="0"/>
                <a:cs typeface="Arial" panose="020B0604020202020204" pitchFamily="34" charset="0"/>
              </a:rPr>
              <a:t>NESTING OF CLASSES-EXAMPLE 2</a:t>
            </a:r>
            <a:endParaRPr lang="en-US" dirty="0"/>
          </a:p>
        </p:txBody>
      </p:sp>
      <p:sp>
        <p:nvSpPr>
          <p:cNvPr id="3" name="Content Placeholder 2"/>
          <p:cNvSpPr>
            <a:spLocks noGrp="1"/>
          </p:cNvSpPr>
          <p:nvPr>
            <p:ph idx="1"/>
          </p:nvPr>
        </p:nvSpPr>
        <p:spPr/>
        <p:txBody>
          <a:bodyPr>
            <a:normAutofit/>
          </a:bodyPr>
          <a:lstStyle/>
          <a:p>
            <a:pPr marL="0" indent="0" algn="just">
              <a:buNone/>
            </a:pPr>
            <a:r>
              <a:rPr lang="en-IN" sz="1600" dirty="0">
                <a:latin typeface="Casper" panose="02000506000000020004" pitchFamily="2" charset="0"/>
                <a:cs typeface="Arial" panose="020B0604020202020204" pitchFamily="34" charset="0"/>
              </a:rPr>
              <a:t>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36305" y="6205087"/>
            <a:ext cx="2395207" cy="261610"/>
          </a:xfrm>
          <a:prstGeom prst="rect">
            <a:avLst/>
          </a:prstGeom>
          <a:noFill/>
        </p:spPr>
        <p:txBody>
          <a:bodyPr wrap="none" rtlCol="0">
            <a:spAutoFit/>
          </a:bodyPr>
          <a:lstStyle/>
          <a:p>
            <a:r>
              <a:rPr lang="en-IN" sz="1100" dirty="0"/>
              <a:t>Figure 4.28 Program made on Dev-C++</a:t>
            </a:r>
          </a:p>
        </p:txBody>
      </p:sp>
      <p:pic>
        <p:nvPicPr>
          <p:cNvPr id="10" name="Picture 9"/>
          <p:cNvPicPr>
            <a:picLocks noChangeAspect="1"/>
          </p:cNvPicPr>
          <p:nvPr/>
        </p:nvPicPr>
        <p:blipFill>
          <a:blip r:embed="rId2"/>
          <a:stretch>
            <a:fillRect/>
          </a:stretch>
        </p:blipFill>
        <p:spPr>
          <a:xfrm>
            <a:off x="1034645" y="1825625"/>
            <a:ext cx="5258113" cy="2545899"/>
          </a:xfrm>
          <a:prstGeom prst="rect">
            <a:avLst/>
          </a:prstGeom>
        </p:spPr>
      </p:pic>
      <p:pic>
        <p:nvPicPr>
          <p:cNvPr id="13" name="Picture 12"/>
          <p:cNvPicPr>
            <a:picLocks noChangeAspect="1"/>
          </p:cNvPicPr>
          <p:nvPr/>
        </p:nvPicPr>
        <p:blipFill>
          <a:blip r:embed="rId3"/>
          <a:stretch>
            <a:fillRect/>
          </a:stretch>
        </p:blipFill>
        <p:spPr>
          <a:xfrm>
            <a:off x="6874942" y="1825625"/>
            <a:ext cx="3471315" cy="2550662"/>
          </a:xfrm>
          <a:prstGeom prst="rect">
            <a:avLst/>
          </a:prstGeom>
        </p:spPr>
      </p:pic>
      <p:pic>
        <p:nvPicPr>
          <p:cNvPr id="14" name="Picture 13"/>
          <p:cNvPicPr>
            <a:picLocks noChangeAspect="1"/>
          </p:cNvPicPr>
          <p:nvPr/>
        </p:nvPicPr>
        <p:blipFill>
          <a:blip r:embed="rId4"/>
          <a:stretch>
            <a:fillRect/>
          </a:stretch>
        </p:blipFill>
        <p:spPr>
          <a:xfrm>
            <a:off x="3893808" y="4438295"/>
            <a:ext cx="4797900" cy="1662371"/>
          </a:xfrm>
          <a:prstGeom prst="rect">
            <a:avLst/>
          </a:prstGeom>
        </p:spPr>
      </p:pic>
    </p:spTree>
    <p:extLst>
      <p:ext uri="{BB962C8B-B14F-4D97-AF65-F5344CB8AC3E}">
        <p14:creationId xmlns:p14="http://schemas.microsoft.com/office/powerpoint/2010/main" val="2089012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Assessment Questions</a:t>
            </a:r>
            <a:endParaRPr lang="en-US" dirty="0"/>
          </a:p>
        </p:txBody>
      </p:sp>
      <p:sp>
        <p:nvSpPr>
          <p:cNvPr id="3" name="Content Placeholder 2"/>
          <p:cNvSpPr>
            <a:spLocks noGrp="1"/>
          </p:cNvSpPr>
          <p:nvPr>
            <p:ph idx="1"/>
          </p:nvPr>
        </p:nvSpPr>
        <p:spPr/>
        <p:txBody>
          <a:bodyPr>
            <a:normAutofit/>
          </a:bodyPr>
          <a:lstStyle/>
          <a:p>
            <a:pPr marL="342900" indent="-342900" algn="just">
              <a:buFont typeface="+mj-lt"/>
              <a:buAutoNum type="arabicPeriod"/>
            </a:pPr>
            <a:r>
              <a:rPr lang="en-US" sz="1600" dirty="0">
                <a:latin typeface="Casper" panose="02000506000000020004" pitchFamily="2" charset="0"/>
                <a:cs typeface="Arial" panose="020B0604020202020204" pitchFamily="34" charset="0"/>
              </a:rPr>
              <a:t>(a) Write a C++ program to represent the function overriding using AVERAGE() function.</a:t>
            </a:r>
          </a:p>
          <a:p>
            <a:pPr marL="0" indent="0" algn="just">
              <a:buNone/>
            </a:pPr>
            <a:r>
              <a:rPr lang="en-US" sz="1600" dirty="0">
                <a:latin typeface="Casper" panose="02000506000000020004" pitchFamily="2" charset="0"/>
                <a:cs typeface="Arial" panose="020B0604020202020204" pitchFamily="34" charset="0"/>
              </a:rPr>
              <a:t>       (b) Why function overriding is required?</a:t>
            </a:r>
          </a:p>
          <a:p>
            <a:pPr marL="0" indent="0" algn="just">
              <a:buNone/>
            </a:pPr>
            <a:r>
              <a:rPr lang="en-US" sz="1600" dirty="0">
                <a:latin typeface="Casper" panose="02000506000000020004" pitchFamily="2" charset="0"/>
                <a:cs typeface="Arial" panose="020B0604020202020204" pitchFamily="34" charset="0"/>
              </a:rPr>
              <a:t>       (c) What is nesting of classes?</a:t>
            </a:r>
          </a:p>
          <a:p>
            <a:pPr marL="342900" indent="-342900" algn="just">
              <a:buFont typeface="+mj-lt"/>
              <a:buAutoNum type="arabicPeriod" startAt="2"/>
            </a:pPr>
            <a:r>
              <a:rPr lang="en-IN" sz="1600" dirty="0">
                <a:latin typeface="Casper" panose="02000506000000020004" pitchFamily="2" charset="0"/>
                <a:cs typeface="Arial" panose="020B0604020202020204" pitchFamily="34" charset="0"/>
              </a:rPr>
              <a:t>Write a C++ program to demonstrate nesting of classes.</a:t>
            </a:r>
          </a:p>
          <a:p>
            <a:pPr marL="342900" indent="-342900" algn="just">
              <a:buFont typeface="+mj-lt"/>
              <a:buAutoNum type="arabicPeriod" startAt="2"/>
            </a:pPr>
            <a:r>
              <a:rPr lang="en-US" sz="1600" dirty="0">
                <a:latin typeface="Casper" panose="02000506000000020004" pitchFamily="2" charset="0"/>
                <a:cs typeface="Arial" panose="020B0604020202020204" pitchFamily="34" charset="0"/>
              </a:rPr>
              <a:t>What do you mean by nesting of member functions?</a:t>
            </a:r>
          </a:p>
          <a:p>
            <a:pPr marL="342900" indent="-342900" algn="just">
              <a:buFont typeface="+mj-lt"/>
              <a:buAutoNum type="arabicPeriod" startAt="2"/>
            </a:pPr>
            <a:r>
              <a:rPr lang="en-US" sz="1600" dirty="0">
                <a:latin typeface="Casper" panose="02000506000000020004" pitchFamily="2" charset="0"/>
                <a:cs typeface="Arial" panose="020B0604020202020204" pitchFamily="34" charset="0"/>
              </a:rPr>
              <a:t>What is nesting of classes? Explain with a C++ program.</a:t>
            </a:r>
          </a:p>
          <a:p>
            <a:pPr marL="342900" indent="-342900" algn="just">
              <a:buFont typeface="+mj-lt"/>
              <a:buAutoNum type="arabicPeriod" startAt="2"/>
            </a:pPr>
            <a:endParaRPr lang="en-US" sz="1600" dirty="0">
              <a:latin typeface="Casper" panose="02000506000000020004" pitchFamily="2" charset="0"/>
              <a:cs typeface="Arial" panose="020B0604020202020204" pitchFamily="34" charset="0"/>
            </a:endParaRPr>
          </a:p>
          <a:p>
            <a:pPr marL="342900" indent="-342900" algn="just">
              <a:buFont typeface="+mj-lt"/>
              <a:buAutoNum type="arabicPeriod" startAt="2"/>
            </a:pPr>
            <a:endParaRPr lang="en-US" sz="1600" dirty="0">
              <a:latin typeface="Casper" panose="02000506000000020004" pitchFamily="2" charset="0"/>
              <a:cs typeface="Arial" panose="020B0604020202020204" pitchFamily="34" charset="0"/>
            </a:endParaRPr>
          </a:p>
          <a:p>
            <a:pPr marL="0" indent="0" algn="just">
              <a:buNone/>
            </a:pPr>
            <a:endParaRPr lang="en-US" sz="1600" dirty="0">
              <a:latin typeface="Casper" panose="02000506000000020004" pitchFamily="2" charset="0"/>
              <a:cs typeface="Arial" panose="020B0604020202020204" pitchFamily="34" charset="0"/>
            </a:endParaRPr>
          </a:p>
          <a:p>
            <a:pPr marL="342900" indent="-342900" algn="just">
              <a:buFont typeface="+mj-lt"/>
              <a:buAutoNum type="arabicPeriod" startAt="2"/>
            </a:pPr>
            <a:endParaRPr lang="en-US" sz="1600" dirty="0">
              <a:latin typeface="Casper" panose="02000506000000020004" pitchFamily="2" charset="0"/>
              <a:cs typeface="Arial" panose="020B0604020202020204" pitchFamily="34" charset="0"/>
            </a:endParaRPr>
          </a:p>
          <a:p>
            <a:pPr marL="342900" indent="-342900" algn="just">
              <a:buFont typeface="+mj-lt"/>
              <a:buAutoNum type="arabicPeriod" startAt="2"/>
            </a:pP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884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D4AFE-B27C-4A9A-A9F5-7F62354B01A2}"/>
              </a:ext>
            </a:extLst>
          </p:cNvPr>
          <p:cNvSpPr>
            <a:spLocks noGrp="1"/>
          </p:cNvSpPr>
          <p:nvPr>
            <p:ph type="title"/>
          </p:nvPr>
        </p:nvSpPr>
        <p:spPr>
          <a:xfrm>
            <a:off x="600075" y="838200"/>
            <a:ext cx="3932237" cy="2209800"/>
          </a:xfrm>
        </p:spPr>
        <p:txBody>
          <a:bodyPr>
            <a:normAutofit/>
          </a:bodyPr>
          <a:lstStyle/>
          <a:p>
            <a:pPr algn="ctr"/>
            <a:r>
              <a:rPr lang="en-US" sz="4400" b="1" dirty="0">
                <a:latin typeface="+mn-lt"/>
                <a:ea typeface="Karla" pitchFamily="2" charset="0"/>
                <a:cs typeface="Karla" pitchFamily="2" charset="0"/>
              </a:rPr>
              <a:t>Object Oriented Programming using C++</a:t>
            </a:r>
            <a:endParaRPr lang="en-IN" dirty="0"/>
          </a:p>
        </p:txBody>
      </p:sp>
      <p:sp>
        <p:nvSpPr>
          <p:cNvPr id="3" name="Content Placeholder 2">
            <a:extLst>
              <a:ext uri="{FF2B5EF4-FFF2-40B4-BE49-F238E27FC236}">
                <a16:creationId xmlns:a16="http://schemas.microsoft.com/office/drawing/2014/main" id="{A09B5602-926A-470D-BC2B-78EBF425FF1F}"/>
              </a:ext>
            </a:extLst>
          </p:cNvPr>
          <p:cNvSpPr>
            <a:spLocks noGrp="1"/>
          </p:cNvSpPr>
          <p:nvPr>
            <p:ph idx="1"/>
          </p:nvPr>
        </p:nvSpPr>
        <p:spPr/>
        <p:txBody>
          <a:bodyPr>
            <a:normAutofit/>
          </a:bodyPr>
          <a:lstStyle/>
          <a:p>
            <a:pPr marL="0" lvl="0" indent="0">
              <a:buNone/>
            </a:pPr>
            <a:br>
              <a:rPr lang="en-US" dirty="0"/>
            </a:br>
            <a:endParaRPr lang="en-IN" b="1" dirty="0"/>
          </a:p>
          <a:p>
            <a:endParaRPr lang="en-IN" dirty="0"/>
          </a:p>
        </p:txBody>
      </p:sp>
      <p:sp>
        <p:nvSpPr>
          <p:cNvPr id="4" name="Text Placeholder 3">
            <a:extLst>
              <a:ext uri="{FF2B5EF4-FFF2-40B4-BE49-F238E27FC236}">
                <a16:creationId xmlns:a16="http://schemas.microsoft.com/office/drawing/2014/main" id="{467BF1DB-555C-464C-9D63-BB68417BDF76}"/>
              </a:ext>
            </a:extLst>
          </p:cNvPr>
          <p:cNvSpPr>
            <a:spLocks noGrp="1"/>
          </p:cNvSpPr>
          <p:nvPr>
            <p:ph type="body" sz="half" idx="2"/>
          </p:nvPr>
        </p:nvSpPr>
        <p:spPr>
          <a:xfrm>
            <a:off x="119133" y="3825531"/>
            <a:ext cx="3683602" cy="333376"/>
          </a:xfrm>
        </p:spPr>
        <p:txBody>
          <a:bodyPr>
            <a:normAutofit fontScale="92500" lnSpcReduction="20000"/>
          </a:bodyPr>
          <a:lstStyle/>
          <a:p>
            <a:r>
              <a:rPr lang="en-US" sz="2400" b="1" dirty="0"/>
              <a:t>Course Objectives</a:t>
            </a:r>
          </a:p>
          <a:p>
            <a:endParaRPr lang="en-US" b="1" i="1" u="sng" dirty="0"/>
          </a:p>
          <a:p>
            <a:endParaRPr lang="en-US" b="1" i="1" u="sng" dirty="0"/>
          </a:p>
        </p:txBody>
      </p:sp>
      <p:sp>
        <p:nvSpPr>
          <p:cNvPr id="5" name="Slide Number Placeholder 4">
            <a:extLst>
              <a:ext uri="{FF2B5EF4-FFF2-40B4-BE49-F238E27FC236}">
                <a16:creationId xmlns:a16="http://schemas.microsoft.com/office/drawing/2014/main" id="{6817145E-8450-434E-A8F0-1114075FB9BF}"/>
              </a:ext>
            </a:extLst>
          </p:cNvPr>
          <p:cNvSpPr>
            <a:spLocks noGrp="1"/>
          </p:cNvSpPr>
          <p:nvPr>
            <p:ph type="sldNum" sz="quarter" idx="12"/>
          </p:nvPr>
        </p:nvSpPr>
        <p:spPr/>
        <p:txBody>
          <a:bodyPr/>
          <a:lstStyle/>
          <a:p>
            <a:fld id="{BDCDBBEF-AA6C-4BA6-85B2-A17D7F280E38}" type="slidenum">
              <a:rPr lang="en-US" smtClean="0"/>
              <a:pPr/>
              <a:t>2</a:t>
            </a:fld>
            <a:endParaRPr lang="en-US" dirty="0"/>
          </a:p>
        </p:txBody>
      </p:sp>
      <p:pic>
        <p:nvPicPr>
          <p:cNvPr id="7" name="Picture 6">
            <a:extLst>
              <a:ext uri="{FF2B5EF4-FFF2-40B4-BE49-F238E27FC236}">
                <a16:creationId xmlns:a16="http://schemas.microsoft.com/office/drawing/2014/main" id="{4F45ED97-A37D-4BD5-9BB8-9A010CD2A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5329" y="3901327"/>
            <a:ext cx="2581941" cy="2520950"/>
          </a:xfrm>
          <a:prstGeom prst="rect">
            <a:avLst/>
          </a:prstGeom>
        </p:spPr>
      </p:pic>
      <p:pic>
        <p:nvPicPr>
          <p:cNvPr id="9" name="Picture 8">
            <a:extLst>
              <a:ext uri="{FF2B5EF4-FFF2-40B4-BE49-F238E27FC236}">
                <a16:creationId xmlns:a16="http://schemas.microsoft.com/office/drawing/2014/main" id="{E4C0D224-3882-4701-BE24-7AC23C1C37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8350" y="481100"/>
            <a:ext cx="5812823" cy="3390813"/>
          </a:xfrm>
          <a:prstGeom prst="rect">
            <a:avLst/>
          </a:prstGeom>
        </p:spPr>
      </p:pic>
      <p:graphicFrame>
        <p:nvGraphicFramePr>
          <p:cNvPr id="8" name="Table 10">
            <a:extLst>
              <a:ext uri="{FF2B5EF4-FFF2-40B4-BE49-F238E27FC236}">
                <a16:creationId xmlns:a16="http://schemas.microsoft.com/office/drawing/2014/main" id="{A82640A5-2231-4AFB-8485-E0B914CD594E}"/>
              </a:ext>
            </a:extLst>
          </p:cNvPr>
          <p:cNvGraphicFramePr>
            <a:graphicFrameLocks noGrp="1"/>
          </p:cNvGraphicFramePr>
          <p:nvPr/>
        </p:nvGraphicFramePr>
        <p:xfrm>
          <a:off x="119133" y="4308909"/>
          <a:ext cx="7752657" cy="1706880"/>
        </p:xfrm>
        <a:graphic>
          <a:graphicData uri="http://schemas.openxmlformats.org/drawingml/2006/table">
            <a:tbl>
              <a:tblPr firstRow="1" bandRow="1">
                <a:tableStyleId>{21E4AEA4-8DFA-4A89-87EB-49C32662AFE0}</a:tableStyleId>
              </a:tblPr>
              <a:tblGrid>
                <a:gridCol w="7752657">
                  <a:extLst>
                    <a:ext uri="{9D8B030D-6E8A-4147-A177-3AD203B41FA5}">
                      <a16:colId xmlns:a16="http://schemas.microsoft.com/office/drawing/2014/main" val="398512777"/>
                    </a:ext>
                  </a:extLst>
                </a:gridCol>
              </a:tblGrid>
              <a:tr h="370840">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i="0" kern="1200" dirty="0">
                          <a:solidFill>
                            <a:srgbClr val="FF0000"/>
                          </a:solidFill>
                          <a:effectLst/>
                          <a:latin typeface="+mn-lt"/>
                          <a:ea typeface="+mn-ea"/>
                          <a:cs typeface="+mn-cs"/>
                        </a:rPr>
                        <a:t>To enable the students to understand various stages and constructs of C++ programming language and relate them to engineering programming problems.</a:t>
                      </a:r>
                      <a:endParaRPr lang="en-IN" sz="2000" b="1" i="0" kern="1200" dirty="0">
                        <a:solidFill>
                          <a:srgbClr val="FF0000"/>
                        </a:solidFill>
                        <a:effectLst/>
                        <a:latin typeface="+mn-lt"/>
                        <a:ea typeface="+mn-ea"/>
                        <a:cs typeface="+mn-cs"/>
                      </a:endParaRPr>
                    </a:p>
                  </a:txBody>
                  <a:tcPr>
                    <a:noFill/>
                  </a:tcPr>
                </a:tc>
                <a:extLst>
                  <a:ext uri="{0D108BD9-81ED-4DB2-BD59-A6C34878D82A}">
                    <a16:rowId xmlns:a16="http://schemas.microsoft.com/office/drawing/2014/main" val="4281817151"/>
                  </a:ext>
                </a:extLst>
              </a:tr>
              <a:tr h="370840">
                <a:tc>
                  <a:txBody>
                    <a:bodyPr/>
                    <a:lstStyle/>
                    <a:p>
                      <a:pPr marL="285750" indent="-285750" algn="just">
                        <a:buFont typeface="Arial" panose="020B0604020202020204" pitchFamily="34" charset="0"/>
                        <a:buChar char="•"/>
                      </a:pPr>
                      <a:r>
                        <a:rPr lang="en-US" sz="2000" b="1" i="0" kern="1200" dirty="0">
                          <a:solidFill>
                            <a:srgbClr val="FF0000"/>
                          </a:solidFill>
                          <a:effectLst/>
                          <a:latin typeface="+mn-lt"/>
                          <a:ea typeface="+mn-ea"/>
                          <a:cs typeface="+mn-cs"/>
                        </a:rPr>
                        <a:t>To improve their ability to analyze and address variety of problems in programming domains.</a:t>
                      </a:r>
                      <a:endParaRPr lang="en-IN" sz="2000" b="1" dirty="0">
                        <a:solidFill>
                          <a:srgbClr val="FF0000"/>
                        </a:solidFill>
                      </a:endParaRPr>
                    </a:p>
                  </a:txBody>
                  <a:tcPr>
                    <a:noFill/>
                  </a:tcPr>
                </a:tc>
                <a:extLst>
                  <a:ext uri="{0D108BD9-81ED-4DB2-BD59-A6C34878D82A}">
                    <a16:rowId xmlns:a16="http://schemas.microsoft.com/office/drawing/2014/main" val="511240425"/>
                  </a:ext>
                </a:extLst>
              </a:tr>
            </a:tbl>
          </a:graphicData>
        </a:graphic>
      </p:graphicFrame>
    </p:spTree>
    <p:extLst>
      <p:ext uri="{BB962C8B-B14F-4D97-AF65-F5344CB8AC3E}">
        <p14:creationId xmlns:p14="http://schemas.microsoft.com/office/powerpoint/2010/main" val="2354037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APPLICATIONS </a:t>
            </a:r>
            <a:r>
              <a:rPr lang="en-US" sz="2800" dirty="0">
                <a:latin typeface="Casper Bold" panose="02000806040000020004" pitchFamily="2" charset="0"/>
                <a:cs typeface="Arial" panose="020B0604020202020204" pitchFamily="34" charset="0"/>
              </a:rPr>
              <a:t> </a:t>
            </a:r>
            <a:r>
              <a:rPr lang="en-US" sz="2800" dirty="0"/>
              <a:t>  </a:t>
            </a:r>
            <a:endParaRPr lang="en-US" dirty="0"/>
          </a:p>
        </p:txBody>
      </p:sp>
      <p:sp>
        <p:nvSpPr>
          <p:cNvPr id="3" name="Content Placeholder 2"/>
          <p:cNvSpPr>
            <a:spLocks noGrp="1"/>
          </p:cNvSpPr>
          <p:nvPr>
            <p:ph idx="1"/>
          </p:nvPr>
        </p:nvSpPr>
        <p:spPr/>
        <p:txBody>
          <a:bodyPr>
            <a:normAutofit/>
          </a:bodyPr>
          <a:lstStyle/>
          <a:p>
            <a:r>
              <a:rPr lang="en-IN" sz="1800" dirty="0">
                <a:latin typeface="Casper" panose="02000506000000020004" pitchFamily="2" charset="0"/>
                <a:cs typeface="Arial" panose="020B0604020202020204" pitchFamily="34" charset="0"/>
              </a:rPr>
              <a:t>We use nested classes to reflect and to enforce the relationship between two classes. </a:t>
            </a:r>
          </a:p>
          <a:p>
            <a:r>
              <a:rPr lang="en-IN" sz="1800" dirty="0">
                <a:latin typeface="Casper" panose="02000506000000020004" pitchFamily="2" charset="0"/>
                <a:cs typeface="Arial" panose="020B0604020202020204" pitchFamily="34" charset="0"/>
              </a:rPr>
              <a:t>We should define a class within another class when the nested class makes sense only in the context of its enclosing class or when it relies on the enclosing class for its function. </a:t>
            </a:r>
          </a:p>
          <a:p>
            <a:r>
              <a:rPr lang="en-IN" sz="1800" dirty="0">
                <a:latin typeface="Casper" panose="02000506000000020004" pitchFamily="2" charset="0"/>
                <a:cs typeface="Arial" panose="020B0604020202020204" pitchFamily="34" charset="0"/>
              </a:rPr>
              <a:t>For example, a text cursor might make sense only in the context of a text component. </a:t>
            </a:r>
          </a:p>
          <a:p>
            <a:r>
              <a:rPr lang="en-US" sz="1800" dirty="0">
                <a:latin typeface="Casper" panose="02000506000000020004" pitchFamily="2" charset="0"/>
                <a:cs typeface="Arial" panose="020B0604020202020204" pitchFamily="34" charset="0"/>
              </a:rPr>
              <a:t>A nested class is a class that is declared in another class. </a:t>
            </a:r>
          </a:p>
          <a:p>
            <a:r>
              <a:rPr lang="en-US" sz="1800" dirty="0">
                <a:latin typeface="Casper" panose="02000506000000020004" pitchFamily="2" charset="0"/>
                <a:cs typeface="Arial" panose="020B0604020202020204" pitchFamily="34" charset="0"/>
              </a:rPr>
              <a:t>The nested class is also a member variable of the enclosing class and has the same access rights as the other members. </a:t>
            </a:r>
          </a:p>
          <a:p>
            <a:r>
              <a:rPr lang="en-US" sz="1800" dirty="0">
                <a:latin typeface="Casper" panose="02000506000000020004" pitchFamily="2" charset="0"/>
                <a:cs typeface="Arial" panose="020B0604020202020204" pitchFamily="34" charset="0"/>
              </a:rPr>
              <a:t>However, the member functions of the enclosing class have no special access to the members of a nested class.</a:t>
            </a:r>
            <a:endParaRPr lang="en-IN" sz="1800" dirty="0">
              <a:latin typeface="Casper" panose="02000506000000020004" pitchFamily="2" charset="0"/>
              <a:cs typeface="Arial" panose="020B0604020202020204" pitchFamily="34" charset="0"/>
            </a:endParaRPr>
          </a:p>
          <a:p>
            <a:endParaRPr lang="en-US" sz="1600" dirty="0">
              <a:latin typeface="Casper" panose="02000506000000020004" pitchFamily="2" charset="0"/>
              <a:cs typeface="Arial" panose="020B0604020202020204" pitchFamily="34" charset="0"/>
            </a:endParaRPr>
          </a:p>
          <a:p>
            <a:pPr marL="0" indent="0">
              <a:buNone/>
            </a:pP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20</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5971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EA21-F7F3-48A3-824B-42EF768F0434}"/>
              </a:ext>
            </a:extLst>
          </p:cNvPr>
          <p:cNvSpPr>
            <a:spLocks noGrp="1"/>
          </p:cNvSpPr>
          <p:nvPr>
            <p:ph type="title"/>
          </p:nvPr>
        </p:nvSpPr>
        <p:spPr>
          <a:ln>
            <a:solidFill>
              <a:schemeClr val="accent1"/>
            </a:solidFill>
          </a:ln>
        </p:spPr>
        <p:txBody>
          <a:bodyPr/>
          <a:lstStyle/>
          <a:p>
            <a:r>
              <a:rPr lang="en-US" dirty="0"/>
              <a:t>Frequently Asked Questions: - </a:t>
            </a:r>
          </a:p>
        </p:txBody>
      </p:sp>
      <p:sp>
        <p:nvSpPr>
          <p:cNvPr id="3" name="Content Placeholder 2">
            <a:extLst>
              <a:ext uri="{FF2B5EF4-FFF2-40B4-BE49-F238E27FC236}">
                <a16:creationId xmlns:a16="http://schemas.microsoft.com/office/drawing/2014/main" id="{869AE2FD-9D53-4E1A-8CE1-8FA26675342A}"/>
              </a:ext>
            </a:extLst>
          </p:cNvPr>
          <p:cNvSpPr>
            <a:spLocks noGrp="1"/>
          </p:cNvSpPr>
          <p:nvPr>
            <p:ph idx="1"/>
          </p:nvPr>
        </p:nvSpPr>
        <p:spPr>
          <a:ln>
            <a:solidFill>
              <a:schemeClr val="accent1"/>
            </a:solidFill>
          </a:ln>
        </p:spPr>
        <p:txBody>
          <a:bodyPr>
            <a:normAutofit/>
          </a:bodyPr>
          <a:lstStyle/>
          <a:p>
            <a:pPr marL="514350" indent="-514350">
              <a:buFont typeface="+mj-lt"/>
              <a:buAutoNum type="arabicPeriod"/>
            </a:pPr>
            <a:r>
              <a:rPr lang="en-US" dirty="0"/>
              <a:t>How do you declare a nested class in C++?</a:t>
            </a:r>
          </a:p>
          <a:p>
            <a:pPr marL="514350" indent="-514350">
              <a:buFont typeface="+mj-lt"/>
              <a:buAutoNum type="arabicPeriod"/>
            </a:pPr>
            <a:r>
              <a:rPr lang="en-US" dirty="0"/>
              <a:t>Can you avoid complex nesting?</a:t>
            </a:r>
          </a:p>
          <a:p>
            <a:pPr marL="514350" indent="-514350">
              <a:buFont typeface="+mj-lt"/>
              <a:buAutoNum type="arabicPeriod"/>
            </a:pPr>
            <a:r>
              <a:rPr lang="en-US" dirty="0"/>
              <a:t>Which feature of OOP reduces the use of nested classes?</a:t>
            </a:r>
          </a:p>
          <a:p>
            <a:pPr marL="514350" indent="-514350">
              <a:buFont typeface="+mj-lt"/>
              <a:buAutoNum type="arabicPeriod"/>
            </a:pPr>
            <a:r>
              <a:rPr lang="en-US" dirty="0"/>
              <a:t>How many categories are nested classes divided into?</a:t>
            </a:r>
          </a:p>
          <a:p>
            <a:pPr marL="514350" indent="-514350">
              <a:buFont typeface="+mj-lt"/>
              <a:buAutoNum type="arabicPeriod"/>
            </a:pPr>
            <a:r>
              <a:rPr lang="en-US" dirty="0"/>
              <a:t>Non-static nested classes have access to which members from enclosing class?</a:t>
            </a:r>
          </a:p>
          <a:p>
            <a:pPr marL="514350" indent="-514350">
              <a:buFont typeface="+mj-lt"/>
              <a:buAutoNum type="arabicPeriod"/>
            </a:pPr>
            <a:r>
              <a:rPr lang="en-US" dirty="0"/>
              <a:t>What are the advantages/disadvantages of nested classes?</a:t>
            </a:r>
          </a:p>
        </p:txBody>
      </p:sp>
      <p:sp>
        <p:nvSpPr>
          <p:cNvPr id="4" name="Slide Number Placeholder 3">
            <a:extLst>
              <a:ext uri="{FF2B5EF4-FFF2-40B4-BE49-F238E27FC236}">
                <a16:creationId xmlns:a16="http://schemas.microsoft.com/office/drawing/2014/main" id="{D6097133-7941-412E-85A8-22955A51C427}"/>
              </a:ext>
            </a:extLst>
          </p:cNvPr>
          <p:cNvSpPr>
            <a:spLocks noGrp="1"/>
          </p:cNvSpPr>
          <p:nvPr>
            <p:ph type="sldNum" sz="quarter" idx="12"/>
          </p:nvPr>
        </p:nvSpPr>
        <p:spPr/>
        <p:txBody>
          <a:bodyPr/>
          <a:lstStyle/>
          <a:p>
            <a:fld id="{BDCDBBEF-AA6C-4BA6-85B2-A17D7F280E38}" type="slidenum">
              <a:rPr lang="en-US" smtClean="0"/>
              <a:pPr/>
              <a:t>21</a:t>
            </a:fld>
            <a:endParaRPr lang="en-US"/>
          </a:p>
        </p:txBody>
      </p:sp>
    </p:spTree>
    <p:extLst>
      <p:ext uri="{BB962C8B-B14F-4D97-AF65-F5344CB8AC3E}">
        <p14:creationId xmlns:p14="http://schemas.microsoft.com/office/powerpoint/2010/main" val="1229865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9AB99-58B7-4ED5-A576-595968F57CE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D480901-5129-49E2-9FA0-9F29B043550D}"/>
              </a:ext>
            </a:extLst>
          </p:cNvPr>
          <p:cNvSpPr>
            <a:spLocks noGrp="1"/>
          </p:cNvSpPr>
          <p:nvPr>
            <p:ph idx="1"/>
          </p:nvPr>
        </p:nvSpPr>
        <p:spPr/>
        <p:txBody>
          <a:bodyPr>
            <a:noAutofit/>
          </a:bodyPr>
          <a:lstStyle/>
          <a:p>
            <a:pPr marL="514350" indent="-514350">
              <a:buFont typeface="+mj-lt"/>
              <a:buAutoNum type="arabicPeriod"/>
            </a:pPr>
            <a:r>
              <a:rPr lang="en-US" sz="1800" dirty="0">
                <a:latin typeface="Casper"/>
              </a:rPr>
              <a:t>If a class is defined inside another class, the inner class is termed as nested class. The inner class is local to the enclosing class. Scope matters a lot here.</a:t>
            </a:r>
          </a:p>
          <a:p>
            <a:pPr marL="514350" indent="-514350">
              <a:buFont typeface="+mj-lt"/>
              <a:buAutoNum type="arabicPeriod"/>
            </a:pPr>
            <a:r>
              <a:rPr lang="en-US" sz="1800" dirty="0">
                <a:latin typeface="Casper"/>
              </a:rPr>
              <a:t>Using inheritance we can have the security of the class being inherited. The subclass can access the members of parent class. And have more feature than a nested class being used.</a:t>
            </a:r>
          </a:p>
          <a:p>
            <a:pPr marL="514350" indent="-514350">
              <a:buFont typeface="+mj-lt"/>
              <a:buAutoNum type="arabicPeriod"/>
            </a:pPr>
            <a:r>
              <a:rPr lang="en-US" sz="1800" dirty="0">
                <a:latin typeface="Casper"/>
              </a:rPr>
              <a:t>The nested classes are divided into two main categories. Namely, Static and non-static. The categories define how the classes can be used inside another class.</a:t>
            </a:r>
          </a:p>
          <a:p>
            <a:pPr marL="514350" indent="-514350">
              <a:buFont typeface="+mj-lt"/>
              <a:buAutoNum type="arabicPeriod"/>
            </a:pPr>
            <a:r>
              <a:rPr lang="en-US" sz="1800" dirty="0">
                <a:latin typeface="Casper"/>
              </a:rPr>
              <a:t>The non-static nested class can access all the members of the enclosing class. All the data members and member functions can be accessed from the nested class. Even if the members are private, they can be accessed.</a:t>
            </a:r>
          </a:p>
          <a:p>
            <a:pPr marL="514350" indent="-514350">
              <a:buFont typeface="+mj-lt"/>
              <a:buAutoNum type="arabicPeriod"/>
            </a:pPr>
            <a:r>
              <a:rPr lang="en-US" sz="1800" dirty="0">
                <a:latin typeface="Casper"/>
              </a:rPr>
              <a:t>The static nested class doesn’t have access to any other members of the enclosing class. This is a rule that is made to ensure that only the data which can be common to all the object is being accessed by the static nested class.</a:t>
            </a:r>
          </a:p>
          <a:p>
            <a:pPr marL="514350" indent="-514350">
              <a:buFont typeface="+mj-lt"/>
              <a:buAutoNum type="arabicPeriod"/>
            </a:pPr>
            <a:endParaRPr lang="en-US" sz="1800" dirty="0">
              <a:latin typeface="Casper"/>
            </a:endParaRPr>
          </a:p>
        </p:txBody>
      </p:sp>
      <p:sp>
        <p:nvSpPr>
          <p:cNvPr id="4" name="Slide Number Placeholder 3">
            <a:extLst>
              <a:ext uri="{FF2B5EF4-FFF2-40B4-BE49-F238E27FC236}">
                <a16:creationId xmlns:a16="http://schemas.microsoft.com/office/drawing/2014/main" id="{05B8C64B-B8FB-4CEB-991F-08839DC84638}"/>
              </a:ext>
            </a:extLst>
          </p:cNvPr>
          <p:cNvSpPr>
            <a:spLocks noGrp="1"/>
          </p:cNvSpPr>
          <p:nvPr>
            <p:ph type="sldNum" sz="quarter" idx="12"/>
          </p:nvPr>
        </p:nvSpPr>
        <p:spPr/>
        <p:txBody>
          <a:bodyPr/>
          <a:lstStyle/>
          <a:p>
            <a:fld id="{BDCDBBEF-AA6C-4BA6-85B2-A17D7F280E38}" type="slidenum">
              <a:rPr lang="en-US" smtClean="0"/>
              <a:pPr/>
              <a:t>22</a:t>
            </a:fld>
            <a:endParaRPr lang="en-US"/>
          </a:p>
        </p:txBody>
      </p:sp>
    </p:spTree>
    <p:extLst>
      <p:ext uri="{BB962C8B-B14F-4D97-AF65-F5344CB8AC3E}">
        <p14:creationId xmlns:p14="http://schemas.microsoft.com/office/powerpoint/2010/main" val="3350422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a:latin typeface="Casper Bold" panose="02000806040000020004" pitchFamily="2" charset="0"/>
                <a:cs typeface="Arial" panose="020B0604020202020204" pitchFamily="34" charset="0"/>
              </a:rPr>
              <a:t>REFERENCES</a:t>
            </a:r>
            <a:endParaRPr lang="en-US" dirty="0"/>
          </a:p>
        </p:txBody>
      </p:sp>
      <p:sp>
        <p:nvSpPr>
          <p:cNvPr id="3" name="Content Placeholder 2"/>
          <p:cNvSpPr>
            <a:spLocks noGrp="1"/>
          </p:cNvSpPr>
          <p:nvPr>
            <p:ph idx="1"/>
          </p:nvPr>
        </p:nvSpPr>
        <p:spPr>
          <a:xfrm>
            <a:off x="838200" y="1825625"/>
            <a:ext cx="10515600" cy="4672014"/>
          </a:xfrm>
        </p:spPr>
        <p:txBody>
          <a:bodyPr>
            <a:normAutofit fontScale="92500" lnSpcReduction="10000"/>
          </a:bodyPr>
          <a:lstStyle/>
          <a:p>
            <a:pPr marL="0" indent="0">
              <a:buNone/>
            </a:pPr>
            <a:r>
              <a:rPr lang="en-US" sz="1600" b="1" dirty="0"/>
              <a:t>Reference Website</a:t>
            </a:r>
          </a:p>
          <a:p>
            <a:pPr marL="0" indent="0">
              <a:buNone/>
            </a:pPr>
            <a:r>
              <a:rPr lang="en-US" sz="1600" dirty="0"/>
              <a:t>[1] </a:t>
            </a:r>
            <a:r>
              <a:rPr lang="en-US" sz="1600" dirty="0">
                <a:hlinkClick r:id="rId2"/>
              </a:rPr>
              <a:t>https://www.geeksforgeeks.org/inheritance-in-c/</a:t>
            </a:r>
            <a:endParaRPr lang="en-US" sz="1600" dirty="0"/>
          </a:p>
          <a:p>
            <a:pPr marL="0" indent="0">
              <a:buNone/>
            </a:pPr>
            <a:r>
              <a:rPr lang="en-US" sz="1600" dirty="0"/>
              <a:t>[2] </a:t>
            </a:r>
            <a:r>
              <a:rPr lang="en-US" sz="1600" dirty="0">
                <a:hlinkClick r:id="rId3"/>
              </a:rPr>
              <a:t>https://www.geeksforgeeks.org/object-oriented-programming-in-cpp/</a:t>
            </a:r>
            <a:endParaRPr lang="en-US" sz="1600" dirty="0"/>
          </a:p>
          <a:p>
            <a:pPr marL="0" indent="0">
              <a:buNone/>
            </a:pPr>
            <a:r>
              <a:rPr lang="en-US" sz="1600" dirty="0"/>
              <a:t>[3] </a:t>
            </a:r>
            <a:r>
              <a:rPr lang="en-US" sz="1600" dirty="0">
                <a:hlinkClick r:id="rId4"/>
              </a:rPr>
              <a:t>https://www.geeksforgeeks.org/copy-constructor-argument-const/</a:t>
            </a:r>
            <a:endParaRPr lang="en-US" sz="1600" dirty="0"/>
          </a:p>
          <a:p>
            <a:pPr marL="0" indent="0">
              <a:buNone/>
            </a:pPr>
            <a:r>
              <a:rPr lang="en-US" sz="1600" dirty="0"/>
              <a:t>[4] </a:t>
            </a:r>
            <a:r>
              <a:rPr lang="en-US" sz="1600" dirty="0">
                <a:hlinkClick r:id="rId5"/>
              </a:rPr>
              <a:t>https://en.cppreference.com/w/cpp/language/nested_types</a:t>
            </a:r>
            <a:endParaRPr lang="en-US" sz="1600" dirty="0"/>
          </a:p>
          <a:p>
            <a:pPr marL="0" indent="0">
              <a:buNone/>
            </a:pPr>
            <a:endParaRPr lang="en-US" sz="1600" b="1" dirty="0"/>
          </a:p>
          <a:p>
            <a:pPr marL="0" indent="0">
              <a:buNone/>
            </a:pPr>
            <a:r>
              <a:rPr lang="en-US" sz="1600" b="1" dirty="0"/>
              <a:t>References on YouTubes</a:t>
            </a:r>
          </a:p>
          <a:p>
            <a:pPr marL="0" indent="0">
              <a:buNone/>
            </a:pPr>
            <a:r>
              <a:rPr lang="en-US" sz="1600" dirty="0"/>
              <a:t>[1] </a:t>
            </a:r>
            <a:r>
              <a:rPr lang="en-US" sz="1600" dirty="0">
                <a:hlinkClick r:id="rId6"/>
              </a:rPr>
              <a:t>https://www.youtube.com/watch?v=rr7HVs4d1Qo</a:t>
            </a:r>
            <a:endParaRPr lang="en-US" sz="1600" dirty="0"/>
          </a:p>
          <a:p>
            <a:pPr marL="0" indent="0">
              <a:buNone/>
            </a:pPr>
            <a:r>
              <a:rPr lang="en-US" sz="1600" dirty="0"/>
              <a:t>[2] </a:t>
            </a:r>
            <a:r>
              <a:rPr lang="en-US" sz="1600" dirty="0">
                <a:hlinkClick r:id="rId7"/>
              </a:rPr>
              <a:t>https://www.youtube.com/watch?v=5pJyKzON8Ww</a:t>
            </a:r>
            <a:endParaRPr lang="en-US" sz="1600" dirty="0"/>
          </a:p>
          <a:p>
            <a:pPr marL="0" indent="0">
              <a:buNone/>
            </a:pPr>
            <a:r>
              <a:rPr lang="en-US" sz="1600" dirty="0"/>
              <a:t>[3] </a:t>
            </a:r>
            <a:r>
              <a:rPr lang="en-US" sz="1600" dirty="0">
                <a:hlinkClick r:id="rId8"/>
              </a:rPr>
              <a:t>https://www.youtube.com/watch?v=RO1ZYW9NAzg</a:t>
            </a:r>
            <a:endParaRPr lang="en-US" sz="1600" dirty="0"/>
          </a:p>
          <a:p>
            <a:pPr marL="0" indent="0">
              <a:buNone/>
            </a:pPr>
            <a:endParaRPr lang="en-US" sz="1600" b="1" dirty="0"/>
          </a:p>
          <a:p>
            <a:pPr marL="0" indent="0">
              <a:buNone/>
            </a:pPr>
            <a:r>
              <a:rPr lang="en-US" sz="1600" b="1" dirty="0"/>
              <a:t>References books</a:t>
            </a:r>
          </a:p>
          <a:p>
            <a:pPr marL="0" indent="0">
              <a:buNone/>
            </a:pPr>
            <a:r>
              <a:rPr lang="en-US" sz="1600" dirty="0"/>
              <a:t>[1] Object-Oriented Programming in C++, by </a:t>
            </a:r>
            <a:r>
              <a:rPr lang="en-US" sz="1600" b="1" dirty="0"/>
              <a:t>Robert </a:t>
            </a:r>
            <a:r>
              <a:rPr lang="en-US" sz="1600" b="1" dirty="0" err="1"/>
              <a:t>Lafore</a:t>
            </a:r>
            <a:r>
              <a:rPr lang="en-US" sz="1600" b="1" dirty="0"/>
              <a:t> </a:t>
            </a:r>
          </a:p>
          <a:p>
            <a:pPr marL="0" indent="0">
              <a:buNone/>
            </a:pPr>
            <a:r>
              <a:rPr lang="en-US" sz="1600" dirty="0"/>
              <a:t>[2] Object-Oriented Programming Using C++, by </a:t>
            </a:r>
            <a:r>
              <a:rPr lang="en-US" sz="1600" b="1" dirty="0"/>
              <a:t>Joyce Farrell</a:t>
            </a:r>
          </a:p>
          <a:p>
            <a:pPr marL="0" indent="0">
              <a:buNone/>
            </a:pPr>
            <a:r>
              <a:rPr lang="en-US" sz="1600" dirty="0"/>
              <a:t>[3] Object-Oriented Programming Using C++, by </a:t>
            </a:r>
            <a:r>
              <a:rPr lang="en-US" sz="1600" b="1" dirty="0"/>
              <a:t>Pohl </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23</a:t>
            </a:fld>
            <a:endParaRPr lang="en-US"/>
          </a:p>
        </p:txBody>
      </p:sp>
      <p:sp>
        <p:nvSpPr>
          <p:cNvPr id="5" name="Rectangle 4"/>
          <p:cNvSpPr/>
          <p:nvPr/>
        </p:nvSpPr>
        <p:spPr>
          <a:xfrm>
            <a:off x="838200" y="1803399"/>
            <a:ext cx="10515600" cy="469423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Related imag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48470" y="2257472"/>
            <a:ext cx="3805330" cy="3914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918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33" name="Object 32">
                          <a:extLst>
                            <a:ext uri="{FF2B5EF4-FFF2-40B4-BE49-F238E27FC236}">
                              <a16:creationId xmlns:a16="http://schemas.microsoft.com/office/drawing/2014/main" id="{CAD0D7B8-E462-453C-B296-CA0154FA54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5650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3583" y="1144447"/>
            <a:ext cx="3755334" cy="4728357"/>
          </a:xfrm>
        </p:spPr>
        <p:txBody>
          <a:bodyPr>
            <a:normAutofit/>
          </a:bodyPr>
          <a:lstStyle/>
          <a:p>
            <a:endParaRPr lang="en-US" sz="2400" dirty="0">
              <a:latin typeface="Casper" panose="02000506000000020004" pitchFamily="2" charset="0"/>
              <a:cs typeface="Arial" panose="020B0604020202020204" pitchFamily="34" charset="0"/>
            </a:endParaRPr>
          </a:p>
          <a:p>
            <a:endParaRPr lang="en-US" sz="2400" dirty="0">
              <a:latin typeface="Casper" panose="02000506000000020004" pitchFamily="2" charset="0"/>
              <a:cs typeface="Arial" panose="020B0604020202020204" pitchFamily="34"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3</a:t>
            </a:fld>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5"/>
          <p:cNvGraphicFramePr>
            <a:graphicFrameLocks noGrp="1"/>
          </p:cNvGraphicFramePr>
          <p:nvPr/>
        </p:nvGraphicFramePr>
        <p:xfrm>
          <a:off x="460980" y="1566862"/>
          <a:ext cx="7537557" cy="5109586"/>
        </p:xfrm>
        <a:graphic>
          <a:graphicData uri="http://schemas.openxmlformats.org/drawingml/2006/table">
            <a:tbl>
              <a:tblPr firstRow="1" firstCol="1" bandRow="1">
                <a:tableStyleId>{5940675A-B579-460E-94D1-54222C63F5DA}</a:tableStyleId>
              </a:tblPr>
              <a:tblGrid>
                <a:gridCol w="910589">
                  <a:extLst>
                    <a:ext uri="{9D8B030D-6E8A-4147-A177-3AD203B41FA5}">
                      <a16:colId xmlns:a16="http://schemas.microsoft.com/office/drawing/2014/main" val="20000"/>
                    </a:ext>
                  </a:extLst>
                </a:gridCol>
                <a:gridCol w="5369011">
                  <a:extLst>
                    <a:ext uri="{9D8B030D-6E8A-4147-A177-3AD203B41FA5}">
                      <a16:colId xmlns:a16="http://schemas.microsoft.com/office/drawing/2014/main" val="20001"/>
                    </a:ext>
                  </a:extLst>
                </a:gridCol>
                <a:gridCol w="1257957">
                  <a:extLst>
                    <a:ext uri="{9D8B030D-6E8A-4147-A177-3AD203B41FA5}">
                      <a16:colId xmlns:a16="http://schemas.microsoft.com/office/drawing/2014/main" val="20002"/>
                    </a:ext>
                  </a:extLst>
                </a:gridCol>
              </a:tblGrid>
              <a:tr h="775093">
                <a:tc>
                  <a:txBody>
                    <a:bodyPr/>
                    <a:lstStyle/>
                    <a:p>
                      <a:pPr marL="0" marR="0">
                        <a:lnSpc>
                          <a:spcPct val="100000"/>
                        </a:lnSpc>
                        <a:spcBef>
                          <a:spcPts val="0"/>
                        </a:spcBef>
                        <a:spcAft>
                          <a:spcPts val="0"/>
                        </a:spcAft>
                      </a:pPr>
                      <a:r>
                        <a:rPr lang="en-US" sz="1800" b="1" dirty="0">
                          <a:solidFill>
                            <a:srgbClr val="FF0000"/>
                          </a:solidFill>
                          <a:effectLst/>
                        </a:rPr>
                        <a:t>CO Number</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Title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Level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736003">
                <a:tc>
                  <a:txBody>
                    <a:bodyPr/>
                    <a:lstStyle/>
                    <a:p>
                      <a:pPr marL="0" marR="0">
                        <a:lnSpc>
                          <a:spcPct val="100000"/>
                        </a:lnSpc>
                        <a:spcBef>
                          <a:spcPts val="0"/>
                        </a:spcBef>
                        <a:spcAft>
                          <a:spcPts val="0"/>
                        </a:spcAft>
                      </a:pPr>
                      <a:r>
                        <a:rPr lang="en-US" sz="1800" b="1" dirty="0">
                          <a:solidFill>
                            <a:srgbClr val="FF0000"/>
                          </a:solidFill>
                          <a:effectLst/>
                        </a:rPr>
                        <a:t>CO1</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800" b="1" i="0" kern="1200" dirty="0">
                          <a:solidFill>
                            <a:srgbClr val="FF0000"/>
                          </a:solidFill>
                          <a:effectLst/>
                          <a:latin typeface="+mn-lt"/>
                          <a:ea typeface="+mn-ea"/>
                          <a:cs typeface="+mn-cs"/>
                        </a:rPr>
                        <a:t>Provide the environment that allows students to understand object-oriented programming Concepts.</a:t>
                      </a:r>
                      <a:endParaRPr lang="en-US" sz="1800" b="1" i="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Understand</a:t>
                      </a:r>
                    </a:p>
                    <a:p>
                      <a:pPr marL="0" marR="0">
                        <a:lnSpc>
                          <a:spcPct val="100000"/>
                        </a:lnSpc>
                        <a:spcBef>
                          <a:spcPts val="0"/>
                        </a:spcBef>
                        <a:spcAft>
                          <a:spcPts val="0"/>
                        </a:spcAft>
                      </a:pPr>
                      <a:r>
                        <a:rPr lang="en-US" sz="1800" b="1" dirty="0">
                          <a:solidFill>
                            <a:srgbClr val="FF0000"/>
                          </a:solidFill>
                          <a:effectLst/>
                        </a:rPr>
                        <a:t>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055028">
                <a:tc>
                  <a:txBody>
                    <a:bodyPr/>
                    <a:lstStyle/>
                    <a:p>
                      <a:pPr marL="0" marR="0">
                        <a:lnSpc>
                          <a:spcPct val="100000"/>
                        </a:lnSpc>
                        <a:spcBef>
                          <a:spcPts val="0"/>
                        </a:spcBef>
                        <a:spcAft>
                          <a:spcPts val="0"/>
                        </a:spcAft>
                      </a:pPr>
                      <a:r>
                        <a:rPr lang="en-US" sz="1800" b="1" dirty="0">
                          <a:solidFill>
                            <a:srgbClr val="FF0000"/>
                          </a:solidFill>
                          <a:effectLst/>
                        </a:rPr>
                        <a:t>CO2</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800" b="1" i="0" kern="1200" dirty="0">
                          <a:solidFill>
                            <a:srgbClr val="FF0000"/>
                          </a:solidFill>
                          <a:effectLst/>
                          <a:latin typeface="+mn-lt"/>
                          <a:ea typeface="+mn-ea"/>
                          <a:cs typeface="+mn-cs"/>
                        </a:rPr>
                        <a:t>Demonstrate basic experimental skills for differentiating between object-oriented and procedural programming paradigms and the advantages of object-oriented programs.</a:t>
                      </a:r>
                      <a:r>
                        <a:rPr lang="en-IN" sz="1800" b="1" i="0" dirty="0">
                          <a:solidFill>
                            <a:srgbClr val="FF0000"/>
                          </a:solidFill>
                          <a:effectLst/>
                        </a:rPr>
                        <a:t> </a:t>
                      </a:r>
                      <a:endParaRPr lang="en-US" sz="1800" b="1" i="0" dirty="0">
                        <a:solidFill>
                          <a:srgbClr val="FF0000"/>
                        </a:solidFill>
                        <a:effectLst/>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Remember </a:t>
                      </a:r>
                    </a:p>
                    <a:p>
                      <a:pPr marL="0" marR="0">
                        <a:lnSpc>
                          <a:spcPct val="100000"/>
                        </a:lnSpc>
                        <a:spcBef>
                          <a:spcPts val="0"/>
                        </a:spcBef>
                        <a:spcAft>
                          <a:spcPts val="0"/>
                        </a:spcAft>
                      </a:pPr>
                      <a:r>
                        <a:rPr lang="en-US" sz="1800" b="1" dirty="0">
                          <a:solidFill>
                            <a:srgbClr val="FF0000"/>
                          </a:solidFill>
                          <a:effectLst/>
                        </a:rPr>
                        <a:t>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981337">
                <a:tc>
                  <a:txBody>
                    <a:bodyPr/>
                    <a:lstStyle/>
                    <a:p>
                      <a:pPr marL="0" marR="0">
                        <a:lnSpc>
                          <a:spcPct val="100000"/>
                        </a:lnSpc>
                        <a:spcBef>
                          <a:spcPts val="0"/>
                        </a:spcBef>
                        <a:spcAft>
                          <a:spcPts val="0"/>
                        </a:spcAft>
                      </a:pPr>
                      <a:r>
                        <a:rPr lang="en-US" sz="1800" b="1" dirty="0">
                          <a:solidFill>
                            <a:srgbClr val="FF0000"/>
                          </a:solidFill>
                          <a:effectLst/>
                        </a:rPr>
                        <a:t>CO3</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800" b="1" i="0" kern="1200" dirty="0">
                          <a:solidFill>
                            <a:srgbClr val="FF0000"/>
                          </a:solidFill>
                          <a:effectLst/>
                          <a:latin typeface="+mn-lt"/>
                          <a:ea typeface="+mn-ea"/>
                          <a:cs typeface="+mn-cs"/>
                        </a:rPr>
                        <a:t>Demonstrate their coding skill on complex programming concepts and use it for generating solutions for engineering and mathematical problems.</a:t>
                      </a:r>
                      <a:endParaRPr lang="en-US" sz="1800" b="1" i="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Understand</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1472006">
                <a:tc>
                  <a:txBody>
                    <a:bodyPr/>
                    <a:lstStyle/>
                    <a:p>
                      <a:pPr marL="0" marR="0">
                        <a:lnSpc>
                          <a:spcPct val="100000"/>
                        </a:lnSpc>
                        <a:spcBef>
                          <a:spcPts val="0"/>
                        </a:spcBef>
                        <a:spcAft>
                          <a:spcPts val="0"/>
                        </a:spcAft>
                      </a:pPr>
                      <a:r>
                        <a:rPr lang="en-US" sz="1800" b="1" dirty="0">
                          <a:solidFill>
                            <a:srgbClr val="FF0000"/>
                          </a:solidFill>
                          <a:effectLst/>
                        </a:rPr>
                        <a:t>CO4</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800" b="1" i="0" kern="1200" dirty="0">
                          <a:solidFill>
                            <a:srgbClr val="FF0000"/>
                          </a:solidFill>
                          <a:effectLst/>
                          <a:latin typeface="+mn-lt"/>
                          <a:ea typeface="+mn-ea"/>
                          <a:cs typeface="+mn-cs"/>
                        </a:rPr>
                        <a:t>Develop skills to understand the application of classes, objects, constructors, destructors, inheritance, operator overloading and polymorphism, pointers, virtual functions, exception</a:t>
                      </a:r>
                      <a:r>
                        <a:rPr lang="en-IN" sz="1800" b="1" i="0" kern="1200" dirty="0">
                          <a:solidFill>
                            <a:srgbClr val="FF0000"/>
                          </a:solidFill>
                          <a:effectLst/>
                          <a:latin typeface="+mn-lt"/>
                          <a:ea typeface="+mn-ea"/>
                          <a:cs typeface="+mn-cs"/>
                        </a:rPr>
                        <a:t> handling, file operations and handling.</a:t>
                      </a:r>
                      <a:endParaRPr lang="en-US" sz="1800" b="1" i="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Understand</a:t>
                      </a:r>
                    </a:p>
                    <a:p>
                      <a:pPr marL="0" marR="0">
                        <a:lnSpc>
                          <a:spcPct val="100000"/>
                        </a:lnSpc>
                        <a:spcBef>
                          <a:spcPts val="0"/>
                        </a:spcBef>
                        <a:spcAft>
                          <a:spcPts val="0"/>
                        </a:spcAft>
                      </a:pPr>
                      <a:r>
                        <a:rPr lang="en-US" sz="1800" b="1" dirty="0">
                          <a:solidFill>
                            <a:srgbClr val="FF0000"/>
                          </a:solidFill>
                          <a:effectLst/>
                        </a:rPr>
                        <a:t>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11" name="Rectangle 10"/>
          <p:cNvSpPr/>
          <p:nvPr/>
        </p:nvSpPr>
        <p:spPr>
          <a:xfrm>
            <a:off x="546270" y="1144447"/>
            <a:ext cx="2635080" cy="461665"/>
          </a:xfrm>
          <a:prstGeom prst="rect">
            <a:avLst/>
          </a:prstGeom>
        </p:spPr>
        <p:txBody>
          <a:bodyPr wrap="square">
            <a:spAutoFit/>
          </a:bodyPr>
          <a:lstStyle/>
          <a:p>
            <a:r>
              <a:rPr lang="en-US" sz="2400" b="1" dirty="0"/>
              <a:t>Course Outcomes </a:t>
            </a:r>
          </a:p>
        </p:txBody>
      </p:sp>
      <p:pic>
        <p:nvPicPr>
          <p:cNvPr id="9" name="Picture 8">
            <a:extLst>
              <a:ext uri="{FF2B5EF4-FFF2-40B4-BE49-F238E27FC236}">
                <a16:creationId xmlns:a16="http://schemas.microsoft.com/office/drawing/2014/main" id="{39FBA091-1FD7-4CFB-ACD7-85BE3251E7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677" y="109537"/>
            <a:ext cx="2686050" cy="1457325"/>
          </a:xfrm>
          <a:prstGeom prst="rect">
            <a:avLst/>
          </a:prstGeom>
        </p:spPr>
      </p:pic>
      <p:pic>
        <p:nvPicPr>
          <p:cNvPr id="12" name="Picture 11">
            <a:extLst>
              <a:ext uri="{FF2B5EF4-FFF2-40B4-BE49-F238E27FC236}">
                <a16:creationId xmlns:a16="http://schemas.microsoft.com/office/drawing/2014/main" id="{90BE9198-E912-4C09-8F88-569AA4A4CA6B}"/>
              </a:ext>
            </a:extLst>
          </p:cNvPr>
          <p:cNvPicPr>
            <a:picLocks noChangeAspect="1"/>
          </p:cNvPicPr>
          <p:nvPr/>
        </p:nvPicPr>
        <p:blipFill>
          <a:blip r:embed="rId4"/>
          <a:stretch>
            <a:fillRect/>
          </a:stretch>
        </p:blipFill>
        <p:spPr>
          <a:xfrm>
            <a:off x="8083827" y="1566862"/>
            <a:ext cx="3920136" cy="4129210"/>
          </a:xfrm>
          <a:prstGeom prst="rect">
            <a:avLst/>
          </a:prstGeom>
        </p:spPr>
      </p:pic>
      <p:sp>
        <p:nvSpPr>
          <p:cNvPr id="13" name="Rectangle 12">
            <a:extLst>
              <a:ext uri="{FF2B5EF4-FFF2-40B4-BE49-F238E27FC236}">
                <a16:creationId xmlns:a16="http://schemas.microsoft.com/office/drawing/2014/main" id="{EDE0722F-7D25-4C43-9B6F-CFC233E1FA3D}"/>
              </a:ext>
            </a:extLst>
          </p:cNvPr>
          <p:cNvSpPr/>
          <p:nvPr/>
        </p:nvSpPr>
        <p:spPr>
          <a:xfrm>
            <a:off x="8412676" y="4230032"/>
            <a:ext cx="2689411" cy="9435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Will be covered in this lecture</a:t>
            </a:r>
          </a:p>
        </p:txBody>
      </p:sp>
      <p:cxnSp>
        <p:nvCxnSpPr>
          <p:cNvPr id="14" name="Straight Arrow Connector 13">
            <a:extLst>
              <a:ext uri="{FF2B5EF4-FFF2-40B4-BE49-F238E27FC236}">
                <a16:creationId xmlns:a16="http://schemas.microsoft.com/office/drawing/2014/main" id="{918FFFB5-2F68-491D-AC2A-22AB121E1EFE}"/>
              </a:ext>
            </a:extLst>
          </p:cNvPr>
          <p:cNvCxnSpPr/>
          <p:nvPr/>
        </p:nvCxnSpPr>
        <p:spPr>
          <a:xfrm flipV="1">
            <a:off x="4356847" y="4313927"/>
            <a:ext cx="4055829" cy="18044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158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9376" y="346479"/>
            <a:ext cx="7685314" cy="1147360"/>
          </a:xfrm>
        </p:spPr>
        <p:txBody>
          <a:bodyPr>
            <a:normAutofit fontScale="90000"/>
          </a:bodyPr>
          <a:lstStyle/>
          <a:p>
            <a:br>
              <a:rPr lang="en-US" b="1" dirty="0"/>
            </a:br>
            <a:r>
              <a:rPr lang="en-US" sz="4900" b="1" dirty="0">
                <a:solidFill>
                  <a:srgbClr val="FF0000"/>
                </a:solidFill>
                <a:latin typeface="+mn-lt"/>
              </a:rPr>
              <a:t>Scheme of Evaluation </a:t>
            </a:r>
            <a:br>
              <a:rPr lang="en-US" dirty="0">
                <a:solidFill>
                  <a:srgbClr val="FF0000"/>
                </a:solidFill>
              </a:rPr>
            </a:br>
            <a:endParaRPr lang="en-US" dirty="0">
              <a:solidFill>
                <a:srgbClr val="FF0000"/>
              </a:solidFill>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5" name="Rectangle 4"/>
          <p:cNvSpPr/>
          <p:nvPr/>
        </p:nvSpPr>
        <p:spPr>
          <a:xfrm>
            <a:off x="871728" y="261543"/>
            <a:ext cx="10515600" cy="1232296"/>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1082040" y="178927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graphicFrame>
        <p:nvGraphicFramePr>
          <p:cNvPr id="3" name="Table 2">
            <a:extLst>
              <a:ext uri="{FF2B5EF4-FFF2-40B4-BE49-F238E27FC236}">
                <a16:creationId xmlns:a16="http://schemas.microsoft.com/office/drawing/2014/main" id="{D7477AAF-A07C-4596-A48D-8E485D58D469}"/>
              </a:ext>
            </a:extLst>
          </p:cNvPr>
          <p:cNvGraphicFramePr>
            <a:graphicFrameLocks noGrp="1"/>
          </p:cNvGraphicFramePr>
          <p:nvPr/>
        </p:nvGraphicFramePr>
        <p:xfrm>
          <a:off x="1274907" y="1800116"/>
          <a:ext cx="9642185" cy="4635939"/>
        </p:xfrm>
        <a:graphic>
          <a:graphicData uri="http://schemas.openxmlformats.org/drawingml/2006/table">
            <a:tbl>
              <a:tblPr firstRow="1" firstCol="1" lastRow="1" lastCol="1" bandRow="1" bandCol="1"/>
              <a:tblGrid>
                <a:gridCol w="561427">
                  <a:extLst>
                    <a:ext uri="{9D8B030D-6E8A-4147-A177-3AD203B41FA5}">
                      <a16:colId xmlns:a16="http://schemas.microsoft.com/office/drawing/2014/main" val="2474331142"/>
                    </a:ext>
                  </a:extLst>
                </a:gridCol>
                <a:gridCol w="1842124">
                  <a:extLst>
                    <a:ext uri="{9D8B030D-6E8A-4147-A177-3AD203B41FA5}">
                      <a16:colId xmlns:a16="http://schemas.microsoft.com/office/drawing/2014/main" val="1184856305"/>
                    </a:ext>
                  </a:extLst>
                </a:gridCol>
                <a:gridCol w="1703266">
                  <a:extLst>
                    <a:ext uri="{9D8B030D-6E8A-4147-A177-3AD203B41FA5}">
                      <a16:colId xmlns:a16="http://schemas.microsoft.com/office/drawing/2014/main" val="2645493871"/>
                    </a:ext>
                  </a:extLst>
                </a:gridCol>
                <a:gridCol w="1657314">
                  <a:extLst>
                    <a:ext uri="{9D8B030D-6E8A-4147-A177-3AD203B41FA5}">
                      <a16:colId xmlns:a16="http://schemas.microsoft.com/office/drawing/2014/main" val="3841429667"/>
                    </a:ext>
                  </a:extLst>
                </a:gridCol>
                <a:gridCol w="2184778">
                  <a:extLst>
                    <a:ext uri="{9D8B030D-6E8A-4147-A177-3AD203B41FA5}">
                      <a16:colId xmlns:a16="http://schemas.microsoft.com/office/drawing/2014/main" val="2238627060"/>
                    </a:ext>
                  </a:extLst>
                </a:gridCol>
                <a:gridCol w="1693276">
                  <a:extLst>
                    <a:ext uri="{9D8B030D-6E8A-4147-A177-3AD203B41FA5}">
                      <a16:colId xmlns:a16="http://schemas.microsoft.com/office/drawing/2014/main" val="1949201981"/>
                    </a:ext>
                  </a:extLst>
                </a:gridCol>
              </a:tblGrid>
              <a:tr h="653197">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Sr.</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945" algn="ctr">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No.</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36258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Type of Assessment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102870"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Weightage of actual conduct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16954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Frequency of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163830"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Final Weightage in Internal</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marR="227965" algn="ctr">
                        <a:lnSpc>
                          <a:spcPts val="1220"/>
                        </a:lnSpc>
                        <a:spcBef>
                          <a:spcPts val="1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Assessment (Prorated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dirty="0">
                          <a:effectLst/>
                          <a:latin typeface="Cambria" panose="02040503050406030204" pitchFamily="18" charset="0"/>
                          <a:ea typeface="Cambria" panose="02040503050406030204" pitchFamily="18" charset="0"/>
                          <a:cs typeface="Cambria" panose="02040503050406030204" pitchFamily="18" charset="0"/>
                        </a:rPr>
                        <a:t>Remarks</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4228872"/>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1.</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Assignment*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10 marks</a:t>
                      </a:r>
                      <a:r>
                        <a:rPr lang="en-US" sz="1200" b="1" spc="-5">
                          <a:effectLst/>
                          <a:latin typeface="Cambria" panose="02040503050406030204" pitchFamily="18" charset="0"/>
                          <a:ea typeface="Cambria" panose="02040503050406030204" pitchFamily="18" charset="0"/>
                          <a:cs typeface="Cambria" panose="02040503050406030204" pitchFamily="18" charset="0"/>
                        </a:rPr>
                        <a:t> </a:t>
                      </a:r>
                      <a:r>
                        <a:rPr lang="en-US" sz="1200" b="1">
                          <a:effectLst/>
                          <a:latin typeface="Cambria" panose="02040503050406030204" pitchFamily="18" charset="0"/>
                          <a:ea typeface="Cambria" panose="02040503050406030204" pitchFamily="18" charset="0"/>
                          <a:cs typeface="Cambria" panose="02040503050406030204" pitchFamily="18" charset="0"/>
                        </a:rPr>
                        <a:t>of</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310" marR="349885" algn="ctr">
                        <a:lnSpc>
                          <a:spcPts val="1220"/>
                        </a:lnSpc>
                        <a:spcBef>
                          <a:spcPts val="2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each </a:t>
                      </a:r>
                      <a:r>
                        <a:rPr lang="en-US" sz="1200" b="1" spc="-5">
                          <a:effectLst/>
                          <a:latin typeface="Cambria" panose="02040503050406030204" pitchFamily="18" charset="0"/>
                          <a:ea typeface="Cambria" panose="02040503050406030204" pitchFamily="18" charset="0"/>
                          <a:cs typeface="Cambria" panose="02040503050406030204" pitchFamily="18" charset="0"/>
                        </a:rPr>
                        <a:t>assignment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One Per Unit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10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a:t>
                      </a:r>
                      <a:r>
                        <a:rPr lang="en-US" sz="1200" b="1" spc="-5">
                          <a:effectLst/>
                          <a:latin typeface="Cambria" panose="02040503050406030204" pitchFamily="18" charset="0"/>
                          <a:ea typeface="Cambria" panose="02040503050406030204" pitchFamily="18" charset="0"/>
                          <a:cs typeface="Cambria" panose="02040503050406030204" pitchFamily="18" charset="0"/>
                        </a:rPr>
                        <a:t> </a:t>
                      </a:r>
                      <a:r>
                        <a:rPr lang="en-US" sz="1200" b="1">
                          <a:effectLst/>
                          <a:latin typeface="Cambria" panose="02040503050406030204" pitchFamily="18" charset="0"/>
                          <a:ea typeface="Cambria" panose="02040503050406030204" pitchFamily="18" charset="0"/>
                          <a:cs typeface="Cambria" panose="02040503050406030204" pitchFamily="18" charset="0"/>
                        </a:rPr>
                        <a:t>to</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220"/>
                        </a:lnSpc>
                        <a:spcBef>
                          <a:spcPts val="2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course types depicted</a:t>
                      </a:r>
                      <a:r>
                        <a:rPr lang="en-US" sz="1200" b="1" spc="40">
                          <a:effectLst/>
                          <a:latin typeface="Cambria" panose="02040503050406030204" pitchFamily="18" charset="0"/>
                          <a:ea typeface="Cambria" panose="02040503050406030204" pitchFamily="18" charset="0"/>
                          <a:cs typeface="Cambria" panose="02040503050406030204" pitchFamily="18" charset="0"/>
                        </a:rPr>
                        <a:t> </a:t>
                      </a:r>
                      <a:r>
                        <a:rPr lang="en-US" sz="1200" b="1" spc="-20">
                          <a:effectLst/>
                          <a:latin typeface="Cambria" panose="02040503050406030204" pitchFamily="18" charset="0"/>
                          <a:ea typeface="Cambria" panose="02040503050406030204" pitchFamily="18" charset="0"/>
                          <a:cs typeface="Cambria" panose="02040503050406030204" pitchFamily="18" charset="0"/>
                        </a:rPr>
                        <a:t>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0270279"/>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38798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Time Bound Surprise</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945" algn="ctr">
                        <a:lnSpc>
                          <a:spcPts val="115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Test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264795" algn="ctr">
                        <a:lnSpc>
                          <a:spcPct val="98000"/>
                        </a:lnSpc>
                        <a:spcAft>
                          <a:spcPts val="0"/>
                        </a:spcAft>
                      </a:pPr>
                      <a:r>
                        <a:rPr lang="en-US" sz="1200" b="1" dirty="0">
                          <a:effectLst/>
                          <a:latin typeface="Cambria" panose="02040503050406030204" pitchFamily="18" charset="0"/>
                          <a:ea typeface="Cambria" panose="02040503050406030204" pitchFamily="18" charset="0"/>
                          <a:cs typeface="Cambria" panose="02040503050406030204" pitchFamily="18" charset="0"/>
                        </a:rPr>
                        <a:t>12 marks for each test</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One per Unit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4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5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4318392"/>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3.</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Quiz</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10223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4 marks of each quiz</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 per Unit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4marks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5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8423615"/>
                  </a:ext>
                </a:extLst>
              </a:tr>
              <a:tr h="488074">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4.</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289560"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Mid-Semester Test**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26479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20 marks for one MST.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 per semester</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20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35"/>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2127541"/>
                  </a:ext>
                </a:extLst>
              </a:tr>
              <a:tr h="489400">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5.</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Presentation***</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Cambria" panose="02040503050406030204" pitchFamily="18" charset="0"/>
                          <a:cs typeface="Cambria" panose="02040503050406030204" pitchFamily="18" charset="0"/>
                        </a:rPr>
                        <a:t> </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Cambria" panose="02040503050406030204" pitchFamily="18" charset="0"/>
                          <a:cs typeface="Cambria" panose="02040503050406030204" pitchFamily="18" charset="0"/>
                        </a:rPr>
                        <a:t> </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400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Non Graded: Engagement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3370"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Only for Self Study</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3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MNGCourses.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2513427"/>
                  </a:ext>
                </a:extLst>
              </a:tr>
              <a:tr h="489400">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6.</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Homework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NA</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One per </a:t>
                      </a:r>
                      <a:r>
                        <a:rPr lang="en-US" sz="1200" b="1" spc="-15">
                          <a:effectLst/>
                          <a:latin typeface="Cambria" panose="02040503050406030204" pitchFamily="18" charset="0"/>
                          <a:ea typeface="Cambria" panose="02040503050406030204" pitchFamily="18" charset="0"/>
                          <a:cs typeface="Cambria" panose="02040503050406030204" pitchFamily="18" charset="0"/>
                        </a:rPr>
                        <a:t>lecture </a:t>
                      </a:r>
                      <a:r>
                        <a:rPr lang="en-US" sz="1200" b="1">
                          <a:effectLst/>
                          <a:latin typeface="Cambria" panose="02040503050406030204" pitchFamily="18" charset="0"/>
                          <a:ea typeface="Cambria" panose="02040503050406030204" pitchFamily="18" charset="0"/>
                          <a:cs typeface="Cambria" panose="02040503050406030204" pitchFamily="18" charset="0"/>
                        </a:rPr>
                        <a:t>topic (of</a:t>
                      </a:r>
                      <a:r>
                        <a:rPr lang="en-US" sz="1200" b="1" spc="-10">
                          <a:effectLst/>
                          <a:latin typeface="Cambria" panose="02040503050406030204" pitchFamily="18" charset="0"/>
                          <a:ea typeface="Cambria" panose="02040503050406030204" pitchFamily="18" charset="0"/>
                          <a:cs typeface="Cambria" panose="02040503050406030204" pitchFamily="18" charset="0"/>
                        </a:rPr>
                        <a:t> </a:t>
                      </a:r>
                      <a:r>
                        <a:rPr lang="en-US" sz="1200" b="1">
                          <a:effectLst/>
                          <a:latin typeface="Cambria" panose="02040503050406030204" pitchFamily="18" charset="0"/>
                          <a:ea typeface="Cambria" panose="02040503050406030204" pitchFamily="18" charset="0"/>
                          <a:cs typeface="Cambria" panose="02040503050406030204" pitchFamily="18" charset="0"/>
                        </a:rPr>
                        <a:t>2</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675" algn="ctr">
                        <a:lnSpc>
                          <a:spcPts val="113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questions)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400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Non-Graded: Engagement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3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4953821"/>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7.</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Discussion Forum</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NA</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514350"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One per Chapter</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400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Non Graded: Engagement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a:t>
                      </a:r>
                      <a:r>
                        <a:rPr lang="en-US" sz="1200" b="1" spc="-5">
                          <a:effectLst/>
                          <a:latin typeface="Cambria" panose="02040503050406030204" pitchFamily="18" charset="0"/>
                          <a:ea typeface="Cambria" panose="02040503050406030204" pitchFamily="18" charset="0"/>
                          <a:cs typeface="Cambria" panose="02040503050406030204" pitchFamily="18" charset="0"/>
                        </a:rPr>
                        <a:t> </a:t>
                      </a:r>
                      <a:r>
                        <a:rPr lang="en-US" sz="1200" b="1">
                          <a:effectLst/>
                          <a:latin typeface="Cambria" panose="02040503050406030204" pitchFamily="18" charset="0"/>
                          <a:ea typeface="Cambria" panose="02040503050406030204" pitchFamily="18" charset="0"/>
                          <a:cs typeface="Cambria" panose="02040503050406030204" pitchFamily="18" charset="0"/>
                        </a:rPr>
                        <a:t>to</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20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course types depicted</a:t>
                      </a:r>
                      <a:r>
                        <a:rPr lang="en-US" sz="1200" b="1" spc="40">
                          <a:effectLst/>
                          <a:latin typeface="Cambria" panose="02040503050406030204" pitchFamily="18" charset="0"/>
                          <a:ea typeface="Cambria" panose="02040503050406030204" pitchFamily="18" charset="0"/>
                          <a:cs typeface="Cambria" panose="02040503050406030204" pitchFamily="18" charset="0"/>
                        </a:rPr>
                        <a:t> </a:t>
                      </a:r>
                      <a:r>
                        <a:rPr lang="en-US" sz="1200" b="1" spc="-20">
                          <a:effectLst/>
                          <a:latin typeface="Cambria" panose="02040503050406030204" pitchFamily="18" charset="0"/>
                          <a:ea typeface="Cambria" panose="02040503050406030204" pitchFamily="18" charset="0"/>
                          <a:cs typeface="Cambria" panose="02040503050406030204" pitchFamily="18" charset="0"/>
                        </a:rPr>
                        <a:t>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3220233"/>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8.</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Attendance and</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945" marR="375285" algn="ctr">
                        <a:lnSpc>
                          <a:spcPts val="1220"/>
                        </a:lnSpc>
                        <a:spcBef>
                          <a:spcPts val="2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Engagement Score on BB</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NA</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NA</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effectLst/>
                          <a:latin typeface="Times New Roman" panose="02020603050405020304" pitchFamily="18" charset="0"/>
                          <a:ea typeface="Cambria" panose="02040503050406030204" pitchFamily="18" charset="0"/>
                          <a:cs typeface="Cambria" panose="02040503050406030204" pitchFamily="18" charset="0"/>
                        </a:rPr>
                        <a:t> </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2552667"/>
                  </a:ext>
                </a:extLst>
              </a:tr>
            </a:tbl>
          </a:graphicData>
        </a:graphic>
      </p:graphicFrame>
    </p:spTree>
    <p:extLst>
      <p:ext uri="{BB962C8B-B14F-4D97-AF65-F5344CB8AC3E}">
        <p14:creationId xmlns:p14="http://schemas.microsoft.com/office/powerpoint/2010/main" val="150023765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84800" y="1028700"/>
            <a:ext cx="5778500" cy="4873625"/>
          </a:xfrm>
        </p:spPr>
        <p:txBody>
          <a:bodyPr>
            <a:normAutofit/>
          </a:bodyPr>
          <a:lstStyle/>
          <a:p>
            <a:r>
              <a:rPr lang="en-IN" sz="2400" dirty="0">
                <a:latin typeface="Casper" panose="02000506000000020004" pitchFamily="2" charset="0"/>
                <a:cs typeface="Arial" panose="020B0604020202020204" pitchFamily="34" charset="0"/>
              </a:rPr>
              <a:t>Defining derived class, </a:t>
            </a:r>
          </a:p>
          <a:p>
            <a:r>
              <a:rPr lang="en-IN" sz="2400" dirty="0">
                <a:latin typeface="Casper" panose="02000506000000020004" pitchFamily="2" charset="0"/>
                <a:cs typeface="Arial" panose="020B0604020202020204" pitchFamily="34" charset="0"/>
              </a:rPr>
              <a:t>modes of inheritance, </a:t>
            </a:r>
          </a:p>
          <a:p>
            <a:r>
              <a:rPr lang="en-IN" sz="2400" dirty="0">
                <a:latin typeface="Casper" panose="02000506000000020004" pitchFamily="2" charset="0"/>
                <a:cs typeface="Arial" panose="020B0604020202020204" pitchFamily="34" charset="0"/>
              </a:rPr>
              <a:t>types of inheritance,</a:t>
            </a:r>
          </a:p>
          <a:p>
            <a:r>
              <a:rPr lang="en-IN" sz="2400" dirty="0">
                <a:latin typeface="Casper" panose="02000506000000020004" pitchFamily="2" charset="0"/>
                <a:cs typeface="Arial" panose="020B0604020202020204" pitchFamily="34" charset="0"/>
              </a:rPr>
              <a:t>ambiguity in inheritance, </a:t>
            </a:r>
          </a:p>
          <a:p>
            <a:r>
              <a:rPr lang="en-IN" sz="2400" dirty="0">
                <a:latin typeface="Casper" panose="02000506000000020004" pitchFamily="2" charset="0"/>
                <a:cs typeface="Arial" panose="020B0604020202020204" pitchFamily="34" charset="0"/>
              </a:rPr>
              <a:t>virtual base class, </a:t>
            </a:r>
          </a:p>
          <a:p>
            <a:r>
              <a:rPr lang="en-IN" sz="2400" dirty="0">
                <a:latin typeface="Casper" panose="02000506000000020004" pitchFamily="2" charset="0"/>
                <a:cs typeface="Arial" panose="020B0604020202020204" pitchFamily="34" charset="0"/>
              </a:rPr>
              <a:t>Function overriding, </a:t>
            </a:r>
          </a:p>
          <a:p>
            <a:r>
              <a:rPr lang="en-IN" sz="2400" dirty="0">
                <a:latin typeface="Casper" panose="02000506000000020004" pitchFamily="2" charset="0"/>
                <a:cs typeface="Arial" panose="020B0604020202020204" pitchFamily="34" charset="0"/>
              </a:rPr>
              <a:t>Member Classes: Nesting of Classes. 	</a:t>
            </a:r>
            <a:endParaRPr lang="en-US" sz="2400" dirty="0">
              <a:latin typeface="Casper" panose="02000506000000020004" pitchFamily="2" charset="0"/>
              <a:cs typeface="Arial" panose="020B0604020202020204" pitchFamily="34" charset="0"/>
            </a:endParaRPr>
          </a:p>
        </p:txBody>
      </p:sp>
      <p:sp>
        <p:nvSpPr>
          <p:cNvPr id="4" name="Text Placeholder 3"/>
          <p:cNvSpPr>
            <a:spLocks noGrp="1"/>
          </p:cNvSpPr>
          <p:nvPr>
            <p:ph type="body" sz="half" idx="2"/>
          </p:nvPr>
        </p:nvSpPr>
        <p:spPr>
          <a:xfrm>
            <a:off x="449262" y="3856830"/>
            <a:ext cx="4322762" cy="2624651"/>
          </a:xfrm>
        </p:spPr>
        <p:txBody>
          <a:bodyPr>
            <a:normAutofit/>
          </a:bodyPr>
          <a:lstStyle/>
          <a:p>
            <a:pPr algn="just"/>
            <a:r>
              <a:rPr lang="en-IN" dirty="0"/>
              <a:t>The capability of a class to derive properties and characteristics from another class is called Inheritance. </a:t>
            </a:r>
          </a:p>
          <a:p>
            <a:pPr algn="just"/>
            <a:r>
              <a:rPr lang="en-IN" dirty="0"/>
              <a:t>Inheritance is one of the most important feature of Object Oriented Programming</a:t>
            </a:r>
            <a:endParaRPr lang="en-US" dirty="0"/>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5</a:t>
            </a:fld>
            <a:endParaRPr lang="en-US" dirty="0"/>
          </a:p>
        </p:txBody>
      </p:sp>
      <p:sp>
        <p:nvSpPr>
          <p:cNvPr id="8" name="Title 7"/>
          <p:cNvSpPr txBox="1">
            <a:spLocks noGrp="1" noChangeArrowheads="1"/>
          </p:cNvSpPr>
          <p:nvPr>
            <p:ph type="title"/>
          </p:nvPr>
        </p:nvSpPr>
        <p:spPr bwMode="auto">
          <a:xfrm>
            <a:off x="449262" y="2343863"/>
            <a:ext cx="44565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panose="02000806040000020004" pitchFamily="2" charset="0"/>
                <a:ea typeface="Karla" pitchFamily="2" charset="0"/>
                <a:cs typeface="Karla" pitchFamily="2" charset="0"/>
              </a:rPr>
              <a:t>CONTENTS</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5295900" y="838200"/>
            <a:ext cx="5867400"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9262" y="3835400"/>
            <a:ext cx="4322762" cy="2520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3957865" y="2429010"/>
            <a:ext cx="1143000" cy="3765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93801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FUNCTION OVERRIDING</a:t>
            </a:r>
            <a:endParaRPr lang="en-US" dirty="0"/>
          </a:p>
        </p:txBody>
      </p:sp>
      <p:sp>
        <p:nvSpPr>
          <p:cNvPr id="3" name="Content Placeholder 2"/>
          <p:cNvSpPr>
            <a:spLocks noGrp="1"/>
          </p:cNvSpPr>
          <p:nvPr>
            <p:ph idx="1"/>
          </p:nvPr>
        </p:nvSpPr>
        <p:spPr/>
        <p:txBody>
          <a:bodyPr>
            <a:normAutofit/>
          </a:bodyPr>
          <a:lstStyle/>
          <a:p>
            <a:pPr marL="0" indent="0">
              <a:buNone/>
            </a:pPr>
            <a:r>
              <a:rPr lang="en-IN" sz="1600" dirty="0">
                <a:latin typeface="Casper" panose="02000506000000020004" pitchFamily="2" charset="0"/>
                <a:cs typeface="Arial" panose="020B0604020202020204" pitchFamily="34" charset="0"/>
              </a:rPr>
              <a:t>If the derived class has the function with same name as the function in the base class, then it will hide the function of base class.</a:t>
            </a:r>
          </a:p>
          <a:p>
            <a:pPr marL="0" indent="0">
              <a:buNone/>
            </a:pPr>
            <a:r>
              <a:rPr lang="en-IN" sz="1600" dirty="0">
                <a:latin typeface="Casper" panose="02000506000000020004" pitchFamily="2" charset="0"/>
                <a:cs typeface="Arial" panose="020B0604020202020204" pitchFamily="34" charset="0"/>
              </a:rPr>
              <a:t>If we inherit a class into the derived class and provide a definition for one of the base class's function again inside the derived class, then that function is said to be overridden, and this mechanism is called Function Overriding</a:t>
            </a:r>
          </a:p>
          <a:p>
            <a:pPr marL="0" indent="0">
              <a:buNone/>
            </a:pPr>
            <a:endParaRPr lang="en-IN" sz="1600" b="1" dirty="0">
              <a:latin typeface="Casper" panose="02000506000000020004" pitchFamily="2" charset="0"/>
              <a:cs typeface="Arial" panose="020B0604020202020204" pitchFamily="34" charset="0"/>
            </a:endParaRPr>
          </a:p>
          <a:p>
            <a:pPr marL="0" indent="0">
              <a:buNone/>
            </a:pPr>
            <a:r>
              <a:rPr lang="en-IN" sz="1600" b="1" dirty="0">
                <a:latin typeface="Casper" panose="02000506000000020004" pitchFamily="2" charset="0"/>
                <a:cs typeface="Arial" panose="020B0604020202020204" pitchFamily="34" charset="0"/>
              </a:rPr>
              <a:t>REQUIREMENTS FOR OVERRIDING-</a:t>
            </a:r>
          </a:p>
          <a:p>
            <a:r>
              <a:rPr lang="en-IN" sz="1600" dirty="0">
                <a:latin typeface="Casper" panose="02000506000000020004" pitchFamily="2" charset="0"/>
                <a:cs typeface="Arial" panose="020B0604020202020204" pitchFamily="34" charset="0"/>
              </a:rPr>
              <a:t>Inheritance should be there. Function overriding cannot be done within a class. For this we require a derived class and a base class.</a:t>
            </a:r>
          </a:p>
          <a:p>
            <a:r>
              <a:rPr lang="en-IN" sz="1600" dirty="0">
                <a:latin typeface="Casper" panose="02000506000000020004" pitchFamily="2" charset="0"/>
                <a:cs typeface="Arial" panose="020B0604020202020204" pitchFamily="34" charset="0"/>
              </a:rPr>
              <a:t>Function that is redefined must have exactly the same declaration in both base and derived class, that means same name, same return type and same parameter list.</a:t>
            </a:r>
          </a:p>
          <a:p>
            <a:endParaRPr lang="en-IN" sz="1600" dirty="0">
              <a:latin typeface="Casper" panose="02000506000000020004" pitchFamily="2" charset="0"/>
              <a:cs typeface="Arial" panose="020B0604020202020204" pitchFamily="34" charset="0"/>
            </a:endParaRPr>
          </a:p>
          <a:p>
            <a:r>
              <a:rPr lang="en-IN" sz="1600" b="1" i="1" dirty="0">
                <a:latin typeface="Casper" panose="02000506000000020004" pitchFamily="2" charset="0"/>
                <a:cs typeface="Arial" panose="020B0604020202020204" pitchFamily="34" charset="0"/>
              </a:rPr>
              <a:t>IN SHORT: </a:t>
            </a:r>
            <a:r>
              <a:rPr lang="en-US" sz="1600" dirty="0">
                <a:latin typeface="Casper" panose="02000506000000020004" pitchFamily="2" charset="0"/>
                <a:cs typeface="Arial" panose="020B0604020202020204" pitchFamily="34" charset="0"/>
              </a:rPr>
              <a:t>If derived class defines same function as defined in its base class, it is known as function overriding in C++. It is used to achieve runtime polymorphism. It enables you to provide specific implementation of the function which is already provided by its base class.</a:t>
            </a:r>
            <a:endParaRPr lang="en-IN" sz="1600" dirty="0">
              <a:latin typeface="Casper" panose="02000506000000020004" pitchFamily="2" charset="0"/>
              <a:cs typeface="Arial" panose="020B0604020202020204" pitchFamily="34" charset="0"/>
            </a:endParaRPr>
          </a:p>
          <a:p>
            <a:pPr marL="0" indent="0">
              <a:buNone/>
            </a:pPr>
            <a:endParaRPr lang="en-IN" sz="1600" dirty="0">
              <a:latin typeface="Casper" panose="02000506000000020004" pitchFamily="2" charset="0"/>
              <a:cs typeface="Arial" panose="020B0604020202020204" pitchFamily="34" charset="0"/>
            </a:endParaRPr>
          </a:p>
          <a:p>
            <a:pPr marL="0" indent="0">
              <a:buNone/>
            </a:pPr>
            <a:endParaRPr lang="en-IN"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dirty="0"/>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9610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F1604-FECC-4672-9EC5-00084C0C2AA8}"/>
              </a:ext>
            </a:extLst>
          </p:cNvPr>
          <p:cNvSpPr>
            <a:spLocks noGrp="1"/>
          </p:cNvSpPr>
          <p:nvPr>
            <p:ph type="title"/>
          </p:nvPr>
        </p:nvSpPr>
        <p:spPr/>
        <p:txBody>
          <a:bodyPr>
            <a:normAutofit/>
          </a:bodyPr>
          <a:lstStyle/>
          <a:p>
            <a:r>
              <a:rPr lang="en-US" b="1" cap="all" dirty="0">
                <a:latin typeface="Casper Bold"/>
              </a:rPr>
              <a:t>Function Overloading Vs. Function Overriding</a:t>
            </a:r>
          </a:p>
        </p:txBody>
      </p:sp>
      <p:sp>
        <p:nvSpPr>
          <p:cNvPr id="3" name="Content Placeholder 2">
            <a:extLst>
              <a:ext uri="{FF2B5EF4-FFF2-40B4-BE49-F238E27FC236}">
                <a16:creationId xmlns:a16="http://schemas.microsoft.com/office/drawing/2014/main" id="{A4FB54BD-63D6-42D0-9CDD-5C3F562D5B45}"/>
              </a:ext>
            </a:extLst>
          </p:cNvPr>
          <p:cNvSpPr>
            <a:spLocks noGrp="1"/>
          </p:cNvSpPr>
          <p:nvPr>
            <p:ph idx="1"/>
          </p:nvPr>
        </p:nvSpPr>
        <p:spPr/>
        <p:txBody>
          <a:bodyPr/>
          <a:lstStyle/>
          <a:p>
            <a:r>
              <a:rPr lang="en-US" dirty="0"/>
              <a:t>Function Overloading happens in the same class when we declare same functions with different arguments in the same class. </a:t>
            </a:r>
          </a:p>
          <a:p>
            <a:r>
              <a:rPr lang="en-US" dirty="0"/>
              <a:t>Function Overriding is happens in the child class when child class overrides parent class function.</a:t>
            </a:r>
          </a:p>
          <a:p>
            <a:r>
              <a:rPr lang="en-US" dirty="0"/>
              <a:t>Function overriding is a feature that allows us to have a same function in child class which is already present in the parent class. A child class inherits the data members and member functions of parent class, but when you want to override a functionality in the child class then you can use function overriding.</a:t>
            </a:r>
          </a:p>
        </p:txBody>
      </p:sp>
      <p:sp>
        <p:nvSpPr>
          <p:cNvPr id="4" name="Slide Number Placeholder 3">
            <a:extLst>
              <a:ext uri="{FF2B5EF4-FFF2-40B4-BE49-F238E27FC236}">
                <a16:creationId xmlns:a16="http://schemas.microsoft.com/office/drawing/2014/main" id="{D6222E5B-0BF4-4E2D-BBD4-6F2413AD7E70}"/>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1702817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3F16685-5FED-44C7-9301-3DC8960114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4961" y="153578"/>
            <a:ext cx="5839575" cy="6567897"/>
          </a:xfrm>
        </p:spPr>
      </p:pic>
      <p:sp>
        <p:nvSpPr>
          <p:cNvPr id="4" name="Slide Number Placeholder 3">
            <a:extLst>
              <a:ext uri="{FF2B5EF4-FFF2-40B4-BE49-F238E27FC236}">
                <a16:creationId xmlns:a16="http://schemas.microsoft.com/office/drawing/2014/main" id="{32F1B84D-F6CD-4A42-8444-C4F3ECD6DA37}"/>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3088271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EXAMPLE # 1 - FUNCTION OVERRIDING</a:t>
            </a:r>
            <a:endParaRPr lang="en-US" dirty="0"/>
          </a:p>
        </p:txBody>
      </p:sp>
      <p:sp>
        <p:nvSpPr>
          <p:cNvPr id="3" name="Content Placeholder 2"/>
          <p:cNvSpPr>
            <a:spLocks noGrp="1"/>
          </p:cNvSpPr>
          <p:nvPr>
            <p:ph idx="1"/>
          </p:nvPr>
        </p:nvSpPr>
        <p:spPr/>
        <p:txBody>
          <a:bodyPr>
            <a:normAutofit/>
          </a:bodyPr>
          <a:lstStyle/>
          <a:p>
            <a:endParaRPr lang="en-IN" sz="1600" dirty="0">
              <a:latin typeface="Casper" panose="02000506000000020004" pitchFamily="2" charset="0"/>
              <a:cs typeface="Arial" panose="020B0604020202020204" pitchFamily="34" charset="0"/>
            </a:endParaRPr>
          </a:p>
          <a:p>
            <a:pPr marL="0" indent="0">
              <a:buNone/>
            </a:pPr>
            <a:endParaRPr lang="en-IN" sz="1600" dirty="0">
              <a:latin typeface="Casper" panose="02000506000000020004" pitchFamily="2" charset="0"/>
              <a:cs typeface="Arial" panose="020B0604020202020204" pitchFamily="34" charset="0"/>
            </a:endParaRPr>
          </a:p>
          <a:p>
            <a:pPr marL="0" indent="0">
              <a:buNone/>
            </a:pPr>
            <a:endParaRPr lang="en-IN"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dirty="0"/>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838200" y="1787524"/>
            <a:ext cx="4848225" cy="4405514"/>
          </a:xfrm>
          <a:prstGeom prst="rect">
            <a:avLst/>
          </a:prstGeom>
        </p:spPr>
      </p:pic>
      <p:pic>
        <p:nvPicPr>
          <p:cNvPr id="9" name="Picture 8"/>
          <p:cNvPicPr>
            <a:picLocks noChangeAspect="1"/>
          </p:cNvPicPr>
          <p:nvPr/>
        </p:nvPicPr>
        <p:blipFill>
          <a:blip r:embed="rId4"/>
          <a:stretch>
            <a:fillRect/>
          </a:stretch>
        </p:blipFill>
        <p:spPr>
          <a:xfrm>
            <a:off x="6005511" y="1825624"/>
            <a:ext cx="3624263" cy="2114153"/>
          </a:xfrm>
          <a:prstGeom prst="rect">
            <a:avLst/>
          </a:prstGeom>
        </p:spPr>
      </p:pic>
      <p:pic>
        <p:nvPicPr>
          <p:cNvPr id="10" name="Picture 9"/>
          <p:cNvPicPr>
            <a:picLocks noChangeAspect="1"/>
          </p:cNvPicPr>
          <p:nvPr/>
        </p:nvPicPr>
        <p:blipFill>
          <a:blip r:embed="rId5"/>
          <a:stretch>
            <a:fillRect/>
          </a:stretch>
        </p:blipFill>
        <p:spPr>
          <a:xfrm>
            <a:off x="6005511" y="4103289"/>
            <a:ext cx="4956546" cy="1497411"/>
          </a:xfrm>
          <a:prstGeom prst="rect">
            <a:avLst/>
          </a:prstGeom>
        </p:spPr>
      </p:pic>
      <p:sp>
        <p:nvSpPr>
          <p:cNvPr id="11" name="TextBox 10"/>
          <p:cNvSpPr txBox="1"/>
          <p:nvPr/>
        </p:nvSpPr>
        <p:spPr>
          <a:xfrm>
            <a:off x="4531659" y="6463950"/>
            <a:ext cx="2427268" cy="261610"/>
          </a:xfrm>
          <a:prstGeom prst="rect">
            <a:avLst/>
          </a:prstGeom>
          <a:noFill/>
        </p:spPr>
        <p:txBody>
          <a:bodyPr wrap="none" rtlCol="0">
            <a:spAutoFit/>
          </a:bodyPr>
          <a:lstStyle/>
          <a:p>
            <a:r>
              <a:rPr lang="en-IN" sz="1100" dirty="0"/>
              <a:t>Figure 4.17 Program  made on Dev-C++</a:t>
            </a:r>
          </a:p>
        </p:txBody>
      </p:sp>
    </p:spTree>
    <p:extLst>
      <p:ext uri="{BB962C8B-B14F-4D97-AF65-F5344CB8AC3E}">
        <p14:creationId xmlns:p14="http://schemas.microsoft.com/office/powerpoint/2010/main" val="82417610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1450</TotalTime>
  <Words>2064</Words>
  <Application>Microsoft Office PowerPoint</Application>
  <PresentationFormat>Widescreen</PresentationFormat>
  <Paragraphs>295</Paragraphs>
  <Slides>24</Slides>
  <Notes>5</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37" baseType="lpstr">
      <vt:lpstr>Arial</vt:lpstr>
      <vt:lpstr>Arial Black</vt:lpstr>
      <vt:lpstr>Calibri</vt:lpstr>
      <vt:lpstr>Calibri Light</vt:lpstr>
      <vt:lpstr>Cambria</vt:lpstr>
      <vt:lpstr>Casper</vt:lpstr>
      <vt:lpstr>Casper Bold</vt:lpstr>
      <vt:lpstr>Karla</vt:lpstr>
      <vt:lpstr>Raleway ExtraBold</vt:lpstr>
      <vt:lpstr>Times New Roman</vt:lpstr>
      <vt:lpstr>1_Office Theme</vt:lpstr>
      <vt:lpstr>Contents Slide Master</vt:lpstr>
      <vt:lpstr>CorelDRAW</vt:lpstr>
      <vt:lpstr>PowerPoint Presentation</vt:lpstr>
      <vt:lpstr>Object Oriented Programming using C++</vt:lpstr>
      <vt:lpstr>PowerPoint Presentation</vt:lpstr>
      <vt:lpstr> Scheme of Evaluation  </vt:lpstr>
      <vt:lpstr>CONTENTS </vt:lpstr>
      <vt:lpstr>FUNCTION OVERRIDING</vt:lpstr>
      <vt:lpstr>Function Overloading Vs. Function Overriding</vt:lpstr>
      <vt:lpstr>PowerPoint Presentation</vt:lpstr>
      <vt:lpstr>EXAMPLE # 1 - FUNCTION OVERRIDING</vt:lpstr>
      <vt:lpstr>FUNCTION OVERRIDING - SOLUTION</vt:lpstr>
      <vt:lpstr>EXAMPLE # 2 - FUNCTION OVERRIDING</vt:lpstr>
      <vt:lpstr>SOLUTION</vt:lpstr>
      <vt:lpstr>NESTING OF CLASSES</vt:lpstr>
      <vt:lpstr>NESTING OF CLASSES</vt:lpstr>
      <vt:lpstr>NESTING OF CLASSES-EXAMPLE 1</vt:lpstr>
      <vt:lpstr>OUTPUT</vt:lpstr>
      <vt:lpstr>NESTING OF CLASSES-EXAMPLE 2</vt:lpstr>
      <vt:lpstr>NESTING OF CLASSES-EXAMPLE 2</vt:lpstr>
      <vt:lpstr>Assessment Questions</vt:lpstr>
      <vt:lpstr>APPLICATIONS    </vt:lpstr>
      <vt:lpstr>Frequently Asked Questions: - </vt:lpstr>
      <vt:lpstr>SUMMARY</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Nishu</cp:lastModifiedBy>
  <cp:revision>292</cp:revision>
  <dcterms:created xsi:type="dcterms:W3CDTF">2019-01-09T10:33:58Z</dcterms:created>
  <dcterms:modified xsi:type="dcterms:W3CDTF">2021-01-16T17:37:31Z</dcterms:modified>
</cp:coreProperties>
</file>