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39"/>
  </p:notesMasterIdLst>
  <p:handoutMasterIdLst>
    <p:handoutMasterId r:id="rId40"/>
  </p:handoutMasterIdLst>
  <p:sldIdLst>
    <p:sldId id="354" r:id="rId3"/>
    <p:sldId id="400" r:id="rId4"/>
    <p:sldId id="401" r:id="rId5"/>
    <p:sldId id="363" r:id="rId6"/>
    <p:sldId id="281" r:id="rId7"/>
    <p:sldId id="364" r:id="rId8"/>
    <p:sldId id="375" r:id="rId9"/>
    <p:sldId id="376" r:id="rId10"/>
    <p:sldId id="377" r:id="rId11"/>
    <p:sldId id="403" r:id="rId12"/>
    <p:sldId id="378" r:id="rId13"/>
    <p:sldId id="402" r:id="rId14"/>
    <p:sldId id="380" r:id="rId15"/>
    <p:sldId id="381" r:id="rId16"/>
    <p:sldId id="386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8" r:id="rId27"/>
    <p:sldId id="397" r:id="rId28"/>
    <p:sldId id="399" r:id="rId29"/>
    <p:sldId id="350" r:id="rId30"/>
    <p:sldId id="351" r:id="rId31"/>
    <p:sldId id="359" r:id="rId32"/>
    <p:sldId id="360" r:id="rId33"/>
    <p:sldId id="329" r:id="rId34"/>
    <p:sldId id="330" r:id="rId35"/>
    <p:sldId id="352" r:id="rId36"/>
    <p:sldId id="284" r:id="rId37"/>
    <p:sldId id="353" r:id="rId38"/>
  </p:sldIdLst>
  <p:sldSz cx="12192000" cy="6858000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7B0"/>
    <a:srgbClr val="4BDAE5"/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434" autoAdjust="0"/>
  </p:normalViewPr>
  <p:slideViewPr>
    <p:cSldViewPr snapToGrid="0">
      <p:cViewPr>
        <p:scale>
          <a:sx n="81" d="100"/>
          <a:sy n="81" d="100"/>
        </p:scale>
        <p:origin x="-216" y="-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D818A-DE61-492C-9F49-4330F19690E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2067E99-1C3B-406E-B0E9-FC347F914FA8}">
      <dgm:prSet phldrT="[Text]" custT="1"/>
      <dgm:spPr/>
      <dgm:t>
        <a:bodyPr/>
        <a:lstStyle/>
        <a:p>
          <a:r>
            <a:rPr lang="en-US" sz="2400" b="1" dirty="0">
              <a:solidFill>
                <a:schemeClr val="bg2">
                  <a:lumMod val="10000"/>
                </a:schemeClr>
              </a:solidFill>
            </a:rPr>
            <a:t>In this lecture we have discussed about File Handling.</a:t>
          </a:r>
          <a:endParaRPr lang="en-IN" sz="2400" b="1" dirty="0">
            <a:solidFill>
              <a:schemeClr val="bg2">
                <a:lumMod val="10000"/>
              </a:schemeClr>
            </a:solidFill>
          </a:endParaRPr>
        </a:p>
      </dgm:t>
    </dgm:pt>
    <dgm:pt modelId="{E295694A-E3FF-4E4D-B786-E47583760C4E}" type="parTrans" cxnId="{AAE49CDE-EE1C-4041-8DCB-69A3B80087AD}">
      <dgm:prSet/>
      <dgm:spPr/>
      <dgm:t>
        <a:bodyPr/>
        <a:lstStyle/>
        <a:p>
          <a:endParaRPr lang="en-IN"/>
        </a:p>
      </dgm:t>
    </dgm:pt>
    <dgm:pt modelId="{E2FCE763-C2C6-41BB-BE42-2FC9B40C0439}" type="sibTrans" cxnId="{AAE49CDE-EE1C-4041-8DCB-69A3B80087AD}">
      <dgm:prSet/>
      <dgm:spPr/>
      <dgm:t>
        <a:bodyPr/>
        <a:lstStyle/>
        <a:p>
          <a:endParaRPr lang="en-IN"/>
        </a:p>
      </dgm:t>
    </dgm:pt>
    <dgm:pt modelId="{A7DE4063-2DA9-4CA0-9DDC-11769B7332D8}">
      <dgm:prSet phldrT="[Text]" custT="1"/>
      <dgm:spPr/>
      <dgm:t>
        <a:bodyPr/>
        <a:lstStyle/>
        <a:p>
          <a:r>
            <a:rPr lang="en-US" sz="2400" b="1" dirty="0">
              <a:solidFill>
                <a:schemeClr val="bg2">
                  <a:lumMod val="10000"/>
                </a:schemeClr>
              </a:solidFill>
            </a:rPr>
            <a:t>We have discussed about File Operations and File modes</a:t>
          </a:r>
          <a:endParaRPr lang="en-IN" sz="2400" b="1" dirty="0">
            <a:solidFill>
              <a:schemeClr val="bg2">
                <a:lumMod val="10000"/>
              </a:schemeClr>
            </a:solidFill>
          </a:endParaRPr>
        </a:p>
      </dgm:t>
    </dgm:pt>
    <dgm:pt modelId="{ED3D644F-FD3E-48AA-A0DA-12CED9DB591C}" type="parTrans" cxnId="{CB715DCB-B8A2-400C-A562-D0851701E2C1}">
      <dgm:prSet/>
      <dgm:spPr/>
      <dgm:t>
        <a:bodyPr/>
        <a:lstStyle/>
        <a:p>
          <a:endParaRPr lang="en-IN"/>
        </a:p>
      </dgm:t>
    </dgm:pt>
    <dgm:pt modelId="{EA51BD59-3F69-42AA-902C-6B9694E16D92}" type="sibTrans" cxnId="{CB715DCB-B8A2-400C-A562-D0851701E2C1}">
      <dgm:prSet/>
      <dgm:spPr/>
      <dgm:t>
        <a:bodyPr/>
        <a:lstStyle/>
        <a:p>
          <a:endParaRPr lang="en-IN"/>
        </a:p>
      </dgm:t>
    </dgm:pt>
    <dgm:pt modelId="{A01C6F03-8F64-4572-A415-227584B1F1D4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rPr>
            <a:t>Discussed about examples of Opening and Closing a file</a:t>
          </a:r>
        </a:p>
      </dgm:t>
    </dgm:pt>
    <dgm:pt modelId="{4DA968A8-0948-417F-9134-FA754EAB92DA}" type="parTrans" cxnId="{9495434F-F7C9-45D7-B8C6-CCE0B7994591}">
      <dgm:prSet/>
      <dgm:spPr/>
      <dgm:t>
        <a:bodyPr/>
        <a:lstStyle/>
        <a:p>
          <a:endParaRPr lang="en-IN"/>
        </a:p>
      </dgm:t>
    </dgm:pt>
    <dgm:pt modelId="{14056E56-91CB-4AD0-BDAA-2A69C7D39824}" type="sibTrans" cxnId="{9495434F-F7C9-45D7-B8C6-CCE0B7994591}">
      <dgm:prSet/>
      <dgm:spPr/>
      <dgm:t>
        <a:bodyPr/>
        <a:lstStyle/>
        <a:p>
          <a:endParaRPr lang="en-IN"/>
        </a:p>
      </dgm:t>
    </dgm:pt>
    <dgm:pt modelId="{097EF926-1259-452F-A448-711C22076917}" type="pres">
      <dgm:prSet presAssocID="{A30D818A-DE61-492C-9F49-4330F19690E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0A59F6-A053-4340-A4F0-E60DDF039046}" type="pres">
      <dgm:prSet presAssocID="{72067E99-1C3B-406E-B0E9-FC347F914FA8}" presName="node" presStyleLbl="node1" presStyleIdx="0" presStyleCnt="3" custLinFactNeighborX="-5593" custLinFactNeighborY="8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110241-4B56-449E-BE7E-CE03E41DECBD}" type="pres">
      <dgm:prSet presAssocID="{E2FCE763-C2C6-41BB-BE42-2FC9B40C0439}" presName="sibTrans" presStyleCnt="0"/>
      <dgm:spPr/>
    </dgm:pt>
    <dgm:pt modelId="{DE45F2CF-0A49-462B-B901-AD08FACBBB0E}" type="pres">
      <dgm:prSet presAssocID="{A7DE4063-2DA9-4CA0-9DDC-11769B7332D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D8264-6CE6-4D91-B2D2-1EAC00783183}" type="pres">
      <dgm:prSet presAssocID="{EA51BD59-3F69-42AA-902C-6B9694E16D92}" presName="sibTrans" presStyleCnt="0"/>
      <dgm:spPr/>
    </dgm:pt>
    <dgm:pt modelId="{125214B9-F360-433C-AD02-087D02D43A08}" type="pres">
      <dgm:prSet presAssocID="{A01C6F03-8F64-4572-A415-227584B1F1D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0252CB-9D61-4788-A959-DB99FAB8CBDB}" type="presOf" srcId="{A30D818A-DE61-492C-9F49-4330F19690E3}" destId="{097EF926-1259-452F-A448-711C22076917}" srcOrd="0" destOrd="0" presId="urn:microsoft.com/office/officeart/2005/8/layout/default"/>
    <dgm:cxn modelId="{ECCE3782-0BA7-4D11-9D3C-49385FC334F5}" type="presOf" srcId="{72067E99-1C3B-406E-B0E9-FC347F914FA8}" destId="{2F0A59F6-A053-4340-A4F0-E60DDF039046}" srcOrd="0" destOrd="0" presId="urn:microsoft.com/office/officeart/2005/8/layout/default"/>
    <dgm:cxn modelId="{CB715DCB-B8A2-400C-A562-D0851701E2C1}" srcId="{A30D818A-DE61-492C-9F49-4330F19690E3}" destId="{A7DE4063-2DA9-4CA0-9DDC-11769B7332D8}" srcOrd="1" destOrd="0" parTransId="{ED3D644F-FD3E-48AA-A0DA-12CED9DB591C}" sibTransId="{EA51BD59-3F69-42AA-902C-6B9694E16D92}"/>
    <dgm:cxn modelId="{AAE49CDE-EE1C-4041-8DCB-69A3B80087AD}" srcId="{A30D818A-DE61-492C-9F49-4330F19690E3}" destId="{72067E99-1C3B-406E-B0E9-FC347F914FA8}" srcOrd="0" destOrd="0" parTransId="{E295694A-E3FF-4E4D-B786-E47583760C4E}" sibTransId="{E2FCE763-C2C6-41BB-BE42-2FC9B40C0439}"/>
    <dgm:cxn modelId="{9495434F-F7C9-45D7-B8C6-CCE0B7994591}" srcId="{A30D818A-DE61-492C-9F49-4330F19690E3}" destId="{A01C6F03-8F64-4572-A415-227584B1F1D4}" srcOrd="2" destOrd="0" parTransId="{4DA968A8-0948-417F-9134-FA754EAB92DA}" sibTransId="{14056E56-91CB-4AD0-BDAA-2A69C7D39824}"/>
    <dgm:cxn modelId="{7DDA5D15-540F-4782-AC07-9170D87AA5BA}" type="presOf" srcId="{A7DE4063-2DA9-4CA0-9DDC-11769B7332D8}" destId="{DE45F2CF-0A49-462B-B901-AD08FACBBB0E}" srcOrd="0" destOrd="0" presId="urn:microsoft.com/office/officeart/2005/8/layout/default"/>
    <dgm:cxn modelId="{537F3816-8AD7-4A36-A251-136F9CB6EDBD}" type="presOf" srcId="{A01C6F03-8F64-4572-A415-227584B1F1D4}" destId="{125214B9-F360-433C-AD02-087D02D43A08}" srcOrd="0" destOrd="0" presId="urn:microsoft.com/office/officeart/2005/8/layout/default"/>
    <dgm:cxn modelId="{699A32D2-8395-47D4-BE2B-5B8EF202D093}" type="presParOf" srcId="{097EF926-1259-452F-A448-711C22076917}" destId="{2F0A59F6-A053-4340-A4F0-E60DDF039046}" srcOrd="0" destOrd="0" presId="urn:microsoft.com/office/officeart/2005/8/layout/default"/>
    <dgm:cxn modelId="{02491696-24B3-49AC-8F8C-9C3FB5FD4A79}" type="presParOf" srcId="{097EF926-1259-452F-A448-711C22076917}" destId="{B7110241-4B56-449E-BE7E-CE03E41DECBD}" srcOrd="1" destOrd="0" presId="urn:microsoft.com/office/officeart/2005/8/layout/default"/>
    <dgm:cxn modelId="{74690019-F115-4FDC-B1CB-756CF730DB81}" type="presParOf" srcId="{097EF926-1259-452F-A448-711C22076917}" destId="{DE45F2CF-0A49-462B-B901-AD08FACBBB0E}" srcOrd="2" destOrd="0" presId="urn:microsoft.com/office/officeart/2005/8/layout/default"/>
    <dgm:cxn modelId="{5AB02E86-EE83-4357-B54B-6448622334B5}" type="presParOf" srcId="{097EF926-1259-452F-A448-711C22076917}" destId="{E15D8264-6CE6-4D91-B2D2-1EAC00783183}" srcOrd="3" destOrd="0" presId="urn:microsoft.com/office/officeart/2005/8/layout/default"/>
    <dgm:cxn modelId="{CEF43F2E-179B-44AB-B9A4-9CF127E089EE}" type="presParOf" srcId="{097EF926-1259-452F-A448-711C22076917}" destId="{125214B9-F360-433C-AD02-087D02D43A0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A59F6-A053-4340-A4F0-E60DDF039046}">
      <dsp:nvSpPr>
        <dsp:cNvPr id="0" name=""/>
        <dsp:cNvSpPr/>
      </dsp:nvSpPr>
      <dsp:spPr>
        <a:xfrm>
          <a:off x="0" y="22329"/>
          <a:ext cx="4166272" cy="24997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bg2">
                  <a:lumMod val="10000"/>
                </a:schemeClr>
              </a:solidFill>
            </a:rPr>
            <a:t>In this lecture we have discussed about File Handling.</a:t>
          </a:r>
          <a:endParaRPr lang="en-IN" sz="24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0" y="22329"/>
        <a:ext cx="4166272" cy="2499763"/>
      </dsp:txXfrm>
    </dsp:sp>
    <dsp:sp modelId="{DE45F2CF-0A49-462B-B901-AD08FACBBB0E}">
      <dsp:nvSpPr>
        <dsp:cNvPr id="0" name=""/>
        <dsp:cNvSpPr/>
      </dsp:nvSpPr>
      <dsp:spPr>
        <a:xfrm>
          <a:off x="4656972" y="1256"/>
          <a:ext cx="4166272" cy="24997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bg2">
                  <a:lumMod val="10000"/>
                </a:schemeClr>
              </a:solidFill>
            </a:rPr>
            <a:t>We have discussed about File Operations and File modes</a:t>
          </a:r>
          <a:endParaRPr lang="en-IN" sz="24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656972" y="1256"/>
        <a:ext cx="4166272" cy="2499763"/>
      </dsp:txXfrm>
    </dsp:sp>
    <dsp:sp modelId="{125214B9-F360-433C-AD02-087D02D43A08}">
      <dsp:nvSpPr>
        <dsp:cNvPr id="0" name=""/>
        <dsp:cNvSpPr/>
      </dsp:nvSpPr>
      <dsp:spPr>
        <a:xfrm>
          <a:off x="2365522" y="2917647"/>
          <a:ext cx="4166272" cy="2499763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rPr>
            <a:t>Discussed about examples of Opening and Closing a file</a:t>
          </a:r>
        </a:p>
      </dsp:txBody>
      <dsp:txXfrm>
        <a:off x="2365522" y="2917647"/>
        <a:ext cx="4166272" cy="2499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0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06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61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3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3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9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13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in the diagram is 3</a:t>
            </a:r>
            <a:r>
              <a:rPr lang="en-US" baseline="30000" dirty="0"/>
              <a:t>rd</a:t>
            </a:r>
            <a:r>
              <a:rPr lang="en-US" dirty="0"/>
              <a:t> generation</a:t>
            </a:r>
            <a:r>
              <a:rPr lang="en-US" baseline="0" dirty="0"/>
              <a:t> computer. The period of third generation was from 1965-1971. The computers of third generation used Integrated Circuits (ICs) in place of transistors. A single IC has many transistors, resistors, and capacitors along with the associated circuitry. The main features of third generation are −</a:t>
            </a:r>
          </a:p>
          <a:p>
            <a:r>
              <a:rPr lang="en-US" baseline="0" dirty="0"/>
              <a:t>IC used</a:t>
            </a:r>
          </a:p>
          <a:p>
            <a:r>
              <a:rPr lang="en-US" baseline="0" dirty="0"/>
              <a:t>More reliable in comparison to previous two generations</a:t>
            </a:r>
          </a:p>
          <a:p>
            <a:r>
              <a:rPr lang="en-US" baseline="0" dirty="0"/>
              <a:t>Smaller size</a:t>
            </a:r>
          </a:p>
          <a:p>
            <a:r>
              <a:rPr lang="en-US" baseline="0" dirty="0"/>
              <a:t>Generated less heat</a:t>
            </a:r>
          </a:p>
          <a:p>
            <a:r>
              <a:rPr lang="en-US" baseline="0" dirty="0"/>
              <a:t>Faster</a:t>
            </a:r>
          </a:p>
          <a:p>
            <a:r>
              <a:rPr lang="en-US" baseline="0" dirty="0"/>
              <a:t>Lesser maintenance</a:t>
            </a:r>
          </a:p>
          <a:p>
            <a:r>
              <a:rPr lang="en-US" baseline="0" dirty="0"/>
              <a:t>Costly</a:t>
            </a:r>
          </a:p>
          <a:p>
            <a:r>
              <a:rPr lang="en-US" baseline="0" dirty="0"/>
              <a:t>AC required</a:t>
            </a:r>
          </a:p>
          <a:p>
            <a:r>
              <a:rPr lang="en-US" baseline="0" dirty="0"/>
              <a:t>Consumed lesser electricity</a:t>
            </a:r>
          </a:p>
          <a:p>
            <a:r>
              <a:rPr lang="en-US" baseline="0" dirty="0"/>
              <a:t>Supported high-level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2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9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6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0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files_streams.htm" TargetMode="External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oken-tutorial.org/watch/C+and+Cpp/File+Handling+In+C/English/" TargetMode="External"/><Relationship Id="rId5" Type="http://schemas.openxmlformats.org/officeDocument/2006/relationships/hyperlink" Target="https://www.geeksforgeeks.org/file-handling-c-classes/" TargetMode="External"/><Relationship Id="rId4" Type="http://schemas.openxmlformats.org/officeDocument/2006/relationships/hyperlink" Target="https://www.edureka.co/blog/file-handling-in-cpp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5369340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36408" y="592201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xmlns="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40610" y="5988169"/>
            <a:ext cx="643204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File handling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29CE43-2B94-49D3-9948-A297B0FB5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1" y="1246323"/>
            <a:ext cx="9884238" cy="386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-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DEPARTMENT- ACADEMIC UNIT-2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Object Oriented Programming using C++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Code:20CST151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Unit-3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8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 descr="C:\Users\HP\Desktop\2021-04-30-09-54-43-17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2" y="597877"/>
            <a:ext cx="10738339" cy="557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5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ADA050-3272-4B64-950A-130F4D68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INPUT/OUTPUT IN C++  STREAMS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F37A96-5000-41A6-9D2D-E7188056B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stream is associated with a </a:t>
            </a:r>
            <a:r>
              <a:rPr lang="en-US" dirty="0" smtClean="0"/>
              <a:t>particular class </a:t>
            </a:r>
            <a:r>
              <a:rPr lang="en-US" dirty="0"/>
              <a:t>which contains definitions and  methods for dealing with that particular  kind of data</a:t>
            </a:r>
          </a:p>
          <a:p>
            <a:r>
              <a:rPr lang="en-US" dirty="0"/>
              <a:t>These include </a:t>
            </a:r>
            <a:r>
              <a:rPr lang="en-US" dirty="0" err="1"/>
              <a:t>fstream</a:t>
            </a:r>
            <a:r>
              <a:rPr lang="en-US" dirty="0"/>
              <a:t>, </a:t>
            </a:r>
            <a:r>
              <a:rPr lang="en-US" dirty="0" err="1"/>
              <a:t>ifstream</a:t>
            </a:r>
            <a:r>
              <a:rPr lang="en-US" dirty="0"/>
              <a:t> and  </a:t>
            </a:r>
            <a:r>
              <a:rPr lang="en-US" dirty="0" err="1"/>
              <a:t>ofstream</a:t>
            </a:r>
            <a:r>
              <a:rPr lang="en-US" dirty="0"/>
              <a:t>. These classes are defined in the  header file </a:t>
            </a:r>
            <a:r>
              <a:rPr lang="en-US" dirty="0" err="1"/>
              <a:t>fstream.h</a:t>
            </a:r>
            <a:r>
              <a:rPr lang="en-US" dirty="0"/>
              <a:t>. Therefore it is  necessary to include this header file while  writing file programs.</a:t>
            </a:r>
          </a:p>
          <a:p>
            <a:r>
              <a:rPr lang="en-US" dirty="0"/>
              <a:t>The classes contained in </a:t>
            </a:r>
            <a:r>
              <a:rPr lang="en-US" dirty="0" err="1"/>
              <a:t>fstream.h</a:t>
            </a:r>
            <a:r>
              <a:rPr lang="en-US" dirty="0"/>
              <a:t> are  derived from </a:t>
            </a:r>
            <a:r>
              <a:rPr lang="en-US" dirty="0" err="1"/>
              <a:t>iostream.h</a:t>
            </a:r>
            <a:r>
              <a:rPr lang="en-US" dirty="0"/>
              <a:t>. Thus it is not  necessary to include </a:t>
            </a:r>
            <a:r>
              <a:rPr lang="en-US" dirty="0" err="1"/>
              <a:t>iostream.h</a:t>
            </a:r>
            <a:r>
              <a:rPr lang="en-US" dirty="0"/>
              <a:t> in our  program, if we are using the header file  </a:t>
            </a:r>
            <a:r>
              <a:rPr lang="en-US" dirty="0" err="1"/>
              <a:t>fstream.h</a:t>
            </a:r>
            <a:r>
              <a:rPr lang="en-US" dirty="0"/>
              <a:t> in it.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F3B16C8-F9BB-4646-A1CF-FF27D520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2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 descr="C:\Users\HP\Desktop\2021-04-30-09-53-04-95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16" y="492370"/>
            <a:ext cx="11090030" cy="568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8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598F3D-A5C7-4D8A-9DB6-AADEC539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INPUT/OUTPUT IN C++  STREAMS CONTD…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9EED23-7CD9-40F6-8601-63EB0940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ifstream</a:t>
            </a:r>
            <a:r>
              <a:rPr lang="en-US" dirty="0"/>
              <a:t> class contains open() function with  default input mode and inherits the functions  get(), </a:t>
            </a:r>
            <a:r>
              <a:rPr lang="en-US" dirty="0" err="1"/>
              <a:t>getline</a:t>
            </a:r>
            <a:r>
              <a:rPr lang="en-US" dirty="0"/>
              <a:t>(), read(), </a:t>
            </a:r>
            <a:r>
              <a:rPr lang="en-US" dirty="0" err="1"/>
              <a:t>seekg</a:t>
            </a:r>
            <a:r>
              <a:rPr lang="en-US" dirty="0"/>
              <a:t>() and </a:t>
            </a:r>
            <a:r>
              <a:rPr lang="en-US" dirty="0" err="1"/>
              <a:t>tellg</a:t>
            </a:r>
            <a:r>
              <a:rPr lang="en-US" dirty="0"/>
              <a:t>().</a:t>
            </a:r>
          </a:p>
          <a:p>
            <a:r>
              <a:rPr lang="en-US" dirty="0"/>
              <a:t>The </a:t>
            </a:r>
            <a:r>
              <a:rPr lang="en-US" dirty="0" err="1"/>
              <a:t>ofstream</a:t>
            </a:r>
            <a:r>
              <a:rPr lang="en-US" dirty="0"/>
              <a:t> class contains open() function with  default output mode and inherits functions put(),  write(), </a:t>
            </a:r>
            <a:r>
              <a:rPr lang="en-US" dirty="0" err="1"/>
              <a:t>seekp</a:t>
            </a:r>
            <a:r>
              <a:rPr lang="en-US" dirty="0"/>
              <a:t>() and </a:t>
            </a:r>
            <a:r>
              <a:rPr lang="en-US" dirty="0" err="1"/>
              <a:t>tellp</a:t>
            </a:r>
            <a:r>
              <a:rPr lang="en-US" dirty="0"/>
              <a:t>() from </a:t>
            </a:r>
            <a:r>
              <a:rPr lang="en-US" dirty="0" err="1"/>
              <a:t>ostream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fstream</a:t>
            </a:r>
            <a:r>
              <a:rPr lang="en-US" dirty="0"/>
              <a:t> class contains open() function with  default input/output mode and inherits all I/O  functions from </a:t>
            </a:r>
            <a:r>
              <a:rPr lang="en-US" dirty="0" err="1"/>
              <a:t>iostream.h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7ED1A3-D456-497F-90B8-2D0D4021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B5342B-BF70-4167-AF95-D2CAA027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84B584-52FA-4C88-803C-88E8F93E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types of data files in C++: Text files and  Binary files</a:t>
            </a:r>
          </a:p>
          <a:p>
            <a:endParaRPr lang="en-US" dirty="0"/>
          </a:p>
          <a:p>
            <a:r>
              <a:rPr lang="en-US" dirty="0"/>
              <a:t>Text files store the information in ASCII characters. Each  line of text in text files is terminated by a special  character called EOL. In text files some internal  translations take place while storing data.</a:t>
            </a:r>
          </a:p>
          <a:p>
            <a:endParaRPr lang="en-US" dirty="0"/>
          </a:p>
          <a:p>
            <a:r>
              <a:rPr lang="en-US" dirty="0"/>
              <a:t>Binary files store information in binary format. There is  no EOL character in binary files and no character  translation takes place in binary files.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BB4817-D276-4969-9A03-C534D630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9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A2590A-18CF-4F17-8D5D-B6400370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C++ provides us with the following operations in File Handling:</a:t>
            </a:r>
            <a:br>
              <a:rPr lang="en-US" b="0" i="0" dirty="0">
                <a:solidFill>
                  <a:srgbClr val="4A4A4A"/>
                </a:solidFill>
                <a:effectLst/>
                <a:latin typeface="Open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A81739-F16F-4107-B515-AF5A7F252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Creating a file: open()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Reading data: read()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Writing new data: write()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Closing a file: close()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23670E-FB15-4F13-9297-54DC7928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0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B32C47-4799-4DB6-B160-92057459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OPENING A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FDD05B-65DA-43B5-888A-AF8DB87E5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Generally, the first operation performed on an object of one of these classes is to associate it to a real file. This procedure is known to open a file.</a:t>
            </a:r>
          </a:p>
          <a:p>
            <a:pPr marL="0" indent="0">
              <a:buNone/>
            </a:pPr>
            <a:r>
              <a:rPr lang="en-US" dirty="0"/>
              <a:t>We can open a file using any one of the following methods:</a:t>
            </a:r>
          </a:p>
          <a:p>
            <a:r>
              <a:rPr lang="en-US" dirty="0"/>
              <a:t>1. First is by passing the file name in constructor at the time of object creation.</a:t>
            </a:r>
          </a:p>
          <a:p>
            <a:r>
              <a:rPr lang="en-US" dirty="0"/>
              <a:t>2. Second is using the open() function.</a:t>
            </a:r>
          </a:p>
          <a:p>
            <a:pPr marL="0" indent="0">
              <a:buNone/>
            </a:pPr>
            <a:r>
              <a:rPr lang="en-US" dirty="0"/>
              <a:t>To open a file, use open() function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 void open(const char* </a:t>
            </a:r>
            <a:r>
              <a:rPr lang="en-US" dirty="0" err="1"/>
              <a:t>file_name,ios</a:t>
            </a:r>
            <a:r>
              <a:rPr lang="en-US" dirty="0"/>
              <a:t>::</a:t>
            </a:r>
            <a:r>
              <a:rPr lang="en-US" dirty="0" err="1"/>
              <a:t>openmode</a:t>
            </a:r>
            <a:r>
              <a:rPr lang="en-US" dirty="0"/>
              <a:t> mode);</a:t>
            </a:r>
          </a:p>
          <a:p>
            <a:pPr marL="0" indent="0">
              <a:buNone/>
            </a:pPr>
            <a:r>
              <a:rPr lang="en-US" dirty="0"/>
              <a:t>Here, the first argument of the open function defines the name and format of the file with the address of the file.</a:t>
            </a:r>
          </a:p>
          <a:p>
            <a:pPr marL="0" indent="0">
              <a:buNone/>
            </a:pPr>
            <a:r>
              <a:rPr lang="en-US" dirty="0"/>
              <a:t>The second argument represents the mode in which the file has to be opened.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B36C4CC-DB49-456B-9B2B-7E2A44D3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4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36DC79-C230-49FE-A467-8AD44CC0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OPENING A FILE- OPENING MODES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667237-4825-4EF8-82D2-48568D898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470"/>
            <a:ext cx="10515600" cy="4614493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Casper" panose="02000506000000020004" pitchFamily="2" charset="0"/>
                <a:cs typeface="Arial" panose="020B0604020202020204" pitchFamily="34" charset="0"/>
              </a:rPr>
              <a:t>The following modes are used as per the requirements</a:t>
            </a:r>
          </a:p>
          <a:p>
            <a:pPr marL="0" indent="0" algn="just">
              <a:buNone/>
            </a:pPr>
            <a:r>
              <a:rPr lang="en-IN" dirty="0">
                <a:latin typeface="Casper" panose="02000506000000020004"/>
              </a:rPr>
              <a:t>Example:</a:t>
            </a:r>
          </a:p>
          <a:p>
            <a:pPr marL="0" indent="0" algn="just">
              <a:buNone/>
            </a:pPr>
            <a:r>
              <a:rPr lang="en-IN" sz="2400" dirty="0" err="1">
                <a:latin typeface="Casper" panose="02000506000000020004"/>
              </a:rPr>
              <a:t>fstream</a:t>
            </a:r>
            <a:r>
              <a:rPr lang="en-IN" sz="2400" dirty="0">
                <a:latin typeface="Casper" panose="02000506000000020004"/>
              </a:rPr>
              <a:t> </a:t>
            </a:r>
            <a:r>
              <a:rPr lang="en-IN" sz="2400" dirty="0" err="1">
                <a:latin typeface="Casper" panose="02000506000000020004"/>
              </a:rPr>
              <a:t>new_file</a:t>
            </a:r>
            <a:r>
              <a:rPr lang="en-IN" sz="2400" dirty="0">
                <a:latin typeface="Casper" panose="02000506000000020004"/>
              </a:rPr>
              <a:t>;</a:t>
            </a:r>
          </a:p>
          <a:p>
            <a:pPr marL="0" indent="0" algn="just">
              <a:buNone/>
            </a:pPr>
            <a:r>
              <a:rPr lang="en-IN" sz="2400" dirty="0" err="1">
                <a:latin typeface="Casper" panose="02000506000000020004"/>
              </a:rPr>
              <a:t>new_file.open</a:t>
            </a:r>
            <a:r>
              <a:rPr lang="en-IN" sz="2400" dirty="0">
                <a:latin typeface="Casper" panose="02000506000000020004"/>
              </a:rPr>
              <a:t>(“newfile.txt”, </a:t>
            </a:r>
            <a:r>
              <a:rPr lang="en-IN" sz="2400" dirty="0" err="1">
                <a:latin typeface="Casper" panose="02000506000000020004"/>
              </a:rPr>
              <a:t>ios</a:t>
            </a:r>
            <a:r>
              <a:rPr lang="en-IN" sz="2400" dirty="0">
                <a:latin typeface="Casper" panose="02000506000000020004"/>
              </a:rPr>
              <a:t>::out</a:t>
            </a:r>
            <a:r>
              <a:rPr lang="en-IN" dirty="0">
                <a:latin typeface="Casper" panose="02000506000000020004"/>
              </a:rPr>
              <a:t>);</a:t>
            </a:r>
          </a:p>
          <a:p>
            <a:pPr marL="0" indent="0" algn="just">
              <a:buNone/>
            </a:pPr>
            <a:endParaRPr lang="en-IN" dirty="0">
              <a:latin typeface="Casper" panose="02000506000000020004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2E3B07-D949-4BC7-BCB5-14BA83B5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C89C376-9416-418D-AE89-572A439B7575}"/>
              </a:ext>
            </a:extLst>
          </p:cNvPr>
          <p:cNvSpPr/>
          <p:nvPr/>
        </p:nvSpPr>
        <p:spPr>
          <a:xfrm>
            <a:off x="1082383" y="3788569"/>
            <a:ext cx="3693803" cy="24780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dirty="0">
                <a:latin typeface="Casper" panose="02000506000000020004"/>
              </a:rPr>
              <a:t>Default Open Modes :</a:t>
            </a:r>
          </a:p>
          <a:p>
            <a:pPr algn="just"/>
            <a:r>
              <a:rPr lang="en-IN" dirty="0" err="1">
                <a:latin typeface="Casper" panose="02000506000000020004"/>
              </a:rPr>
              <a:t>ifstream</a:t>
            </a:r>
            <a:r>
              <a:rPr lang="en-IN" dirty="0">
                <a:latin typeface="Casper" panose="02000506000000020004"/>
              </a:rPr>
              <a:t> </a:t>
            </a:r>
            <a:r>
              <a:rPr lang="en-IN" dirty="0" err="1">
                <a:latin typeface="Casper" panose="02000506000000020004"/>
              </a:rPr>
              <a:t>ios</a:t>
            </a:r>
            <a:r>
              <a:rPr lang="en-IN" dirty="0">
                <a:latin typeface="Casper" panose="02000506000000020004"/>
              </a:rPr>
              <a:t>::in</a:t>
            </a:r>
          </a:p>
          <a:p>
            <a:pPr algn="just"/>
            <a:r>
              <a:rPr lang="en-IN" dirty="0" err="1">
                <a:latin typeface="Casper" panose="02000506000000020004"/>
              </a:rPr>
              <a:t>ofstream</a:t>
            </a:r>
            <a:r>
              <a:rPr lang="en-IN" dirty="0">
                <a:latin typeface="Casper" panose="02000506000000020004"/>
              </a:rPr>
              <a:t> </a:t>
            </a:r>
            <a:r>
              <a:rPr lang="en-IN" dirty="0" err="1">
                <a:latin typeface="Casper" panose="02000506000000020004"/>
              </a:rPr>
              <a:t>ios</a:t>
            </a:r>
            <a:r>
              <a:rPr lang="en-IN" dirty="0">
                <a:latin typeface="Casper" panose="02000506000000020004"/>
              </a:rPr>
              <a:t>::out</a:t>
            </a:r>
          </a:p>
          <a:p>
            <a:pPr algn="just"/>
            <a:r>
              <a:rPr lang="en-IN" dirty="0" err="1">
                <a:latin typeface="Casper" panose="02000506000000020004"/>
              </a:rPr>
              <a:t>fstream</a:t>
            </a:r>
            <a:r>
              <a:rPr lang="en-IN" dirty="0">
                <a:latin typeface="Casper" panose="02000506000000020004"/>
              </a:rPr>
              <a:t> </a:t>
            </a:r>
            <a:r>
              <a:rPr lang="en-IN" dirty="0" err="1">
                <a:latin typeface="Casper" panose="02000506000000020004"/>
              </a:rPr>
              <a:t>ios</a:t>
            </a:r>
            <a:r>
              <a:rPr lang="en-IN" dirty="0">
                <a:latin typeface="Casper" panose="02000506000000020004"/>
              </a:rPr>
              <a:t>::in | </a:t>
            </a:r>
            <a:r>
              <a:rPr lang="en-IN" dirty="0" err="1">
                <a:latin typeface="Casper" panose="02000506000000020004"/>
              </a:rPr>
              <a:t>ios</a:t>
            </a:r>
            <a:r>
              <a:rPr lang="en-IN" dirty="0">
                <a:latin typeface="Casper" panose="02000506000000020004"/>
              </a:rPr>
              <a:t>::out</a:t>
            </a:r>
          </a:p>
          <a:p>
            <a:pPr algn="just"/>
            <a:endParaRPr lang="en-IN" dirty="0">
              <a:latin typeface="Casper" panose="02000506000000020004"/>
            </a:endParaRPr>
          </a:p>
          <a:p>
            <a:pPr algn="just"/>
            <a:r>
              <a:rPr lang="en-IN" dirty="0">
                <a:latin typeface="Casper" panose="02000506000000020004"/>
              </a:rPr>
              <a:t>We can combine the different modes using or symbol | 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25CF559-0A11-4758-BE5B-C393CE4DC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011" y="2029566"/>
            <a:ext cx="6072187" cy="4509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607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9F011-6932-4583-930C-019A1963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sper Bold" panose="02000806040000020004" pitchFamily="2" charset="0"/>
                <a:cs typeface="Arial" panose="020B0604020202020204" pitchFamily="34" charset="0"/>
              </a:rPr>
              <a:t>Example of opening/creating a file using the open() function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91AEC46-29DA-4C29-BDDF-3A8B177EC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452" y="1847850"/>
            <a:ext cx="5768462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4A7428C-F7D2-457A-AE46-1D02B2DB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5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176C7F-B671-4584-BC4C-D81DD8B0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sper Bold" panose="02000806040000020004" pitchFamily="2" charset="0"/>
                <a:cs typeface="Arial" panose="020B0604020202020204" pitchFamily="34" charset="0"/>
              </a:rPr>
              <a:t>Example of opening/creating a file using the open() function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3BA37E7-1533-4E3A-B32F-768F87E02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262" y="1810479"/>
            <a:ext cx="9900762" cy="22130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4F424C8-2128-426F-BDEF-5C173342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2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CD4AFE-B27C-4A9A-A9F5-7F62354B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838200"/>
            <a:ext cx="3932237" cy="2209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+mn-lt"/>
                <a:ea typeface="Karla" pitchFamily="2" charset="0"/>
                <a:cs typeface="Karla" pitchFamily="2" charset="0"/>
              </a:rPr>
              <a:t>Object Oriented Programming using C++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9B5602-926A-470D-BC2B-78EBF425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b="1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67BF1DB-555C-464C-9D63-BB68417BD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133" y="3825531"/>
            <a:ext cx="3683602" cy="333376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Course Objectives</a:t>
            </a:r>
          </a:p>
          <a:p>
            <a:endParaRPr lang="en-US" b="1" i="1" u="sng" dirty="0"/>
          </a:p>
          <a:p>
            <a:endParaRPr lang="en-US" b="1" i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817145E-8450-434E-A8F0-1114075F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F45ED97-A37D-4BD5-9BB8-9A010CD2A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29" y="3901327"/>
            <a:ext cx="2581941" cy="252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C0D224-3882-4701-BE24-7AC23C1C3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481100"/>
            <a:ext cx="5812823" cy="3390813"/>
          </a:xfrm>
          <a:prstGeom prst="rect">
            <a:avLst/>
          </a:prstGeom>
        </p:spPr>
      </p:pic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xmlns="" id="{A82640A5-2231-4AFB-8485-E0B914CD594E}"/>
              </a:ext>
            </a:extLst>
          </p:cNvPr>
          <p:cNvGraphicFramePr>
            <a:graphicFrameLocks noGrp="1"/>
          </p:cNvGraphicFramePr>
          <p:nvPr/>
        </p:nvGraphicFramePr>
        <p:xfrm>
          <a:off x="119133" y="4308909"/>
          <a:ext cx="7752657" cy="170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52657">
                  <a:extLst>
                    <a:ext uri="{9D8B030D-6E8A-4147-A177-3AD203B41FA5}">
                      <a16:colId xmlns:a16="http://schemas.microsoft.com/office/drawing/2014/main" xmlns="" val="398512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enable the students to understand various stages and constructs of C++ programming language and relate them to engineering programming problems.</a:t>
                      </a:r>
                      <a:endParaRPr lang="en-IN" sz="20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8181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improve their ability to analyze and address variety of problems in programming domains.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1124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97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D11DE4-A005-45EB-A307-21E6AFBE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Program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3120F2-215E-4EEC-B8DA-35D39C039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above example we first create an object to class </a:t>
            </a:r>
            <a:r>
              <a:rPr lang="en-US" dirty="0" err="1"/>
              <a:t>fstream</a:t>
            </a:r>
            <a:r>
              <a:rPr lang="en-US" dirty="0"/>
              <a:t> and name it ‘</a:t>
            </a:r>
            <a:r>
              <a:rPr lang="en-US" dirty="0" err="1"/>
              <a:t>new_file</a:t>
            </a:r>
            <a:r>
              <a:rPr lang="en-US" dirty="0"/>
              <a:t>’. </a:t>
            </a:r>
          </a:p>
          <a:p>
            <a:r>
              <a:rPr lang="en-US" dirty="0"/>
              <a:t>Then we apply the open() function on our ‘</a:t>
            </a:r>
            <a:r>
              <a:rPr lang="en-US" dirty="0" err="1"/>
              <a:t>new_file</a:t>
            </a:r>
            <a:r>
              <a:rPr lang="en-US" dirty="0"/>
              <a:t>’ object. </a:t>
            </a:r>
          </a:p>
          <a:p>
            <a:r>
              <a:rPr lang="en-US" dirty="0"/>
              <a:t>We give the name ‘</a:t>
            </a:r>
            <a:r>
              <a:rPr lang="en-US" dirty="0" err="1"/>
              <a:t>new_file</a:t>
            </a:r>
            <a:r>
              <a:rPr lang="en-US" dirty="0"/>
              <a:t>’ to the new file we wish to create and we set the mode to ‘out’ which allows us to write in our file.</a:t>
            </a:r>
          </a:p>
          <a:p>
            <a:r>
              <a:rPr lang="en-US" dirty="0"/>
              <a:t>We use a ‘if’ statement to find if the file already exists or not if it does exist then it will going to print “File creation failed” or it will create a new file and print “New file created”.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9F0B14F-2637-48E6-8099-4581BA8E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8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A7E968-12F0-4DD6-AEA0-247FFD93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029"/>
            <a:ext cx="10515600" cy="1325563"/>
          </a:xfrm>
        </p:spPr>
        <p:txBody>
          <a:bodyPr/>
          <a:lstStyle/>
          <a:p>
            <a:r>
              <a:rPr lang="en-IN" b="1" dirty="0"/>
              <a:t>Example 2: </a:t>
            </a:r>
            <a:r>
              <a:rPr lang="en-IN" dirty="0">
                <a:latin typeface="Casper Bold" panose="02000806040000020004" pitchFamily="2" charset="0"/>
                <a:cs typeface="Arial" panose="020B0604020202020204" pitchFamily="34" charset="0"/>
              </a:rPr>
              <a:t>opening/creating a file using the open() function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E22D98-269F-4D2F-A8F0-9B88F6B50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623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#include &lt;iostream&gt;</a:t>
            </a:r>
          </a:p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fstream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using namespace std;</a:t>
            </a:r>
          </a:p>
          <a:p>
            <a:pPr marL="0" indent="0">
              <a:buNone/>
            </a:pPr>
            <a:r>
              <a:rPr lang="en-US" sz="1800" dirty="0"/>
              <a:t>int main() 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fstream</a:t>
            </a:r>
            <a:r>
              <a:rPr lang="en-US" sz="1800" dirty="0"/>
              <a:t> </a:t>
            </a:r>
            <a:r>
              <a:rPr lang="en-US" sz="1800" dirty="0" err="1"/>
              <a:t>my_file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my_file.open</a:t>
            </a:r>
            <a:r>
              <a:rPr lang="en-US" sz="1800" dirty="0"/>
              <a:t>("</a:t>
            </a:r>
            <a:r>
              <a:rPr lang="en-US" sz="1800" dirty="0" err="1"/>
              <a:t>my_file</a:t>
            </a:r>
            <a:r>
              <a:rPr lang="en-US" sz="1800" dirty="0"/>
              <a:t>", </a:t>
            </a:r>
            <a:r>
              <a:rPr lang="en-US" sz="1800" dirty="0" err="1"/>
              <a:t>ios</a:t>
            </a:r>
            <a:r>
              <a:rPr lang="en-US" sz="1800" dirty="0"/>
              <a:t>::out);</a:t>
            </a:r>
          </a:p>
          <a:p>
            <a:pPr marL="0" indent="0">
              <a:buNone/>
            </a:pPr>
            <a:r>
              <a:rPr lang="en-US" sz="1800" dirty="0"/>
              <a:t>	if (!</a:t>
            </a:r>
            <a:r>
              <a:rPr lang="en-US" sz="1800" dirty="0" err="1"/>
              <a:t>my_file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cout</a:t>
            </a:r>
            <a:r>
              <a:rPr lang="en-US" sz="1800" dirty="0"/>
              <a:t> &lt;&lt; "File not created!";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dirty="0"/>
              <a:t>	else {</a:t>
            </a:r>
          </a:p>
          <a:p>
            <a:pPr marL="0" indent="0">
              <a:buNone/>
            </a:pPr>
            <a:r>
              <a:rPr lang="en-US" sz="1800" dirty="0"/>
              <a:t>               </a:t>
            </a:r>
            <a:r>
              <a:rPr lang="en-US" sz="1800" dirty="0" err="1"/>
              <a:t>cout</a:t>
            </a:r>
            <a:r>
              <a:rPr lang="en-US" sz="1800" dirty="0"/>
              <a:t> &lt;&lt; "File created successfully!";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my_file.close</a:t>
            </a:r>
            <a:r>
              <a:rPr lang="en-US" sz="1800" dirty="0"/>
              <a:t>(); 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dirty="0"/>
              <a:t>	return 0;</a:t>
            </a:r>
            <a:r>
              <a:rPr lang="en-IN" sz="1800" dirty="0"/>
              <a:t>}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0F167F-CDD9-4BFC-900E-8ED5E66B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08EF46-A336-426B-A3D8-6F00B393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4319BD-05B2-4235-B90D-13DF86AE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37B18D5-B2B3-4097-8D8D-5FB931DFA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90" y="2080704"/>
            <a:ext cx="65341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7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08A6C-016C-4DF5-A916-471DA443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Screenshot of the code: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125B66C-1DAC-4EB3-8D69-6ABE0B21A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160" y="1825625"/>
            <a:ext cx="7466121" cy="47704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74FA3C0-AA02-4D57-A9C6-E8547684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9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B9B742-E42D-44A8-ACBA-16AC1045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Explanation of the Program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A153DA1-B531-4A2A-B3B6-8057DE82B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665" y="1571348"/>
            <a:ext cx="10129421" cy="49215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BDED1C-3359-483A-8AF7-F69316BC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804CB7-1155-46E8-9486-831E4D70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A4A4A"/>
                </a:solidFill>
                <a:effectLst/>
                <a:latin typeface="Open Sans"/>
              </a:rPr>
              <a:t>Close a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C4757B-F377-43C4-AB22-BC5C115B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It is simply done with the help of close() function.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Syntax: File </a:t>
            </a:r>
            <a:r>
              <a:rPr lang="en-US" b="0" i="0" dirty="0" err="1">
                <a:solidFill>
                  <a:srgbClr val="4A4A4A"/>
                </a:solidFill>
                <a:effectLst/>
                <a:latin typeface="Open Sans"/>
              </a:rPr>
              <a:t>Pointer.close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()</a:t>
            </a:r>
          </a:p>
          <a:p>
            <a:pPr marL="0" indent="0" algn="just">
              <a:buNone/>
            </a:pPr>
            <a:endParaRPr lang="en-US" b="1" i="0" dirty="0">
              <a:solidFill>
                <a:srgbClr val="4A4A4A"/>
              </a:solidFill>
              <a:effectLst/>
              <a:latin typeface="Open San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2A9A3D-6591-4D2E-B4EE-2811AB4D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4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EB793C-C411-4CFC-95EC-8AA432FB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786"/>
            <a:ext cx="10515600" cy="1325563"/>
          </a:xfrm>
        </p:spPr>
        <p:txBody>
          <a:bodyPr/>
          <a:lstStyle/>
          <a:p>
            <a:r>
              <a:rPr lang="en-IN" b="1" i="0" dirty="0">
                <a:solidFill>
                  <a:srgbClr val="4A4A4A"/>
                </a:solidFill>
                <a:effectLst/>
                <a:latin typeface="Open Sans"/>
              </a:rPr>
              <a:t>Close a File</a:t>
            </a:r>
            <a:r>
              <a:rPr lang="en-IN" b="0" i="0" dirty="0">
                <a:solidFill>
                  <a:srgbClr val="4A4A4A"/>
                </a:solidFill>
                <a:effectLst/>
                <a:latin typeface="Open Sans"/>
              </a:rPr>
              <a:t/>
            </a:r>
            <a:br>
              <a:rPr lang="en-IN" b="0" i="0" dirty="0">
                <a:solidFill>
                  <a:srgbClr val="4A4A4A"/>
                </a:solidFill>
                <a:effectLst/>
                <a:latin typeface="Open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837FA3-55C5-4A4B-9667-EDCC8D12A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954"/>
            <a:ext cx="10515600" cy="508501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#include &lt;iostream&gt;</a:t>
            </a:r>
          </a:p>
          <a:p>
            <a:pPr marL="0" indent="0" algn="just">
              <a:buNone/>
            </a:pPr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pPr marL="0" indent="0" algn="just">
              <a:buNone/>
            </a:pPr>
            <a:r>
              <a:rPr lang="en-US" dirty="0"/>
              <a:t>using namespace std;</a:t>
            </a:r>
          </a:p>
          <a:p>
            <a:pPr marL="0" indent="0" algn="just">
              <a:buNone/>
            </a:pPr>
            <a:r>
              <a:rPr lang="en-US" dirty="0"/>
              <a:t>int main()</a:t>
            </a:r>
          </a:p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 err="1"/>
              <a:t>fstream</a:t>
            </a:r>
            <a:r>
              <a:rPr lang="en-US" dirty="0"/>
              <a:t> </a:t>
            </a:r>
            <a:r>
              <a:rPr lang="en-US" dirty="0" err="1"/>
              <a:t>new_file</a:t>
            </a:r>
            <a:r>
              <a:rPr lang="en-US" dirty="0"/>
              <a:t>; </a:t>
            </a:r>
          </a:p>
          <a:p>
            <a:pPr marL="0" indent="0" algn="just">
              <a:buNone/>
            </a:pPr>
            <a:r>
              <a:rPr lang="en-US" dirty="0" err="1"/>
              <a:t>new_file.open</a:t>
            </a:r>
            <a:r>
              <a:rPr lang="en-US" dirty="0"/>
              <a:t>("new_file.txt",</a:t>
            </a:r>
            <a:r>
              <a:rPr lang="en-US" dirty="0" err="1"/>
              <a:t>ios</a:t>
            </a:r>
            <a:r>
              <a:rPr lang="en-US" dirty="0"/>
              <a:t>::out);  </a:t>
            </a:r>
          </a:p>
          <a:p>
            <a:pPr marL="0" indent="0" algn="just">
              <a:buNone/>
            </a:pPr>
            <a:r>
              <a:rPr lang="en-US" dirty="0" err="1"/>
              <a:t>new_file.close</a:t>
            </a:r>
            <a:r>
              <a:rPr lang="en-US" dirty="0"/>
              <a:t>();    </a:t>
            </a:r>
          </a:p>
          <a:p>
            <a:pPr marL="0" indent="0" algn="just">
              <a:buNone/>
            </a:pPr>
            <a:r>
              <a:rPr lang="en-US" dirty="0"/>
              <a:t>return 0;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en-US" b="1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The file gets closed.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4C3308-633A-4121-873B-8E2EFBF4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B4B52-24E5-4568-BC93-438DDAC7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E4BD8E-B938-4712-99D5-D627F058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3" y="1754095"/>
            <a:ext cx="10515600" cy="473878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Open Sans"/>
              </a:rPr>
              <a:t>Files are used to store data in a storage device permanently. File handling provides a mechanism to store the output of a program in a file and to perform various operations on it.</a:t>
            </a:r>
          </a:p>
          <a:p>
            <a:r>
              <a:rPr lang="en-US" dirty="0"/>
              <a:t>Reusability: It helps in preserving the data or information generated after running the program.</a:t>
            </a:r>
          </a:p>
          <a:p>
            <a:r>
              <a:rPr lang="en-US" dirty="0"/>
              <a:t>Large storage capacity: Using files, you need not worry about the problem of storing data in bulk.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852EA6-D6CC-4B21-BF35-4D63EDB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5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72F9E2-FFA9-470D-8177-51DABEE8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1152525"/>
            <a:ext cx="11510904" cy="5340350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2F074E6-5593-499A-999A-A8E6BFB2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63100" y="6675756"/>
            <a:ext cx="2050344" cy="45719"/>
          </a:xfrm>
        </p:spPr>
        <p:txBody>
          <a:bodyPr/>
          <a:lstStyle/>
          <a:p>
            <a:fld id="{BDCDBBEF-AA6C-4BA6-85B2-A17D7F280E38}" type="slidenum">
              <a:rPr lang="en-US" sz="1400" smtClean="0"/>
              <a:pPr/>
              <a:t>28</a:t>
            </a:fld>
            <a:endParaRPr lang="en-US" sz="1400" dirty="0"/>
          </a:p>
        </p:txBody>
      </p:sp>
      <p:sp>
        <p:nvSpPr>
          <p:cNvPr id="5" name="Flowchart: Sequential Access Storage 4">
            <a:extLst>
              <a:ext uri="{FF2B5EF4-FFF2-40B4-BE49-F238E27FC236}">
                <a16:creationId xmlns:a16="http://schemas.microsoft.com/office/drawing/2014/main" xmlns="" id="{A9A974E1-239B-41FB-8D6A-D0A9F00EB13D}"/>
              </a:ext>
            </a:extLst>
          </p:cNvPr>
          <p:cNvSpPr/>
          <p:nvPr/>
        </p:nvSpPr>
        <p:spPr>
          <a:xfrm>
            <a:off x="1003852" y="138734"/>
            <a:ext cx="2643809" cy="1013791"/>
          </a:xfrm>
          <a:prstGeom prst="flowChartMagnetic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Summary</a:t>
            </a:r>
            <a:endParaRPr lang="en-IN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A7F6A135-B6D5-40B7-BF67-2E0F4EF47A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032714"/>
              </p:ext>
            </p:extLst>
          </p:nvPr>
        </p:nvGraphicFramePr>
        <p:xfrm>
          <a:off x="2088671" y="1300599"/>
          <a:ext cx="889731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879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18E2F6-A89B-465A-A1BD-AB3595FE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Frequently Asked question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006E3E-5DF9-4790-B5C6-ECD785B8D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1690688"/>
            <a:ext cx="1144325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Q1:</a:t>
            </a:r>
            <a:r>
              <a:rPr lang="en-US" dirty="0"/>
              <a:t>It is not possible to combine two or more file opening mode in open () method.</a:t>
            </a:r>
          </a:p>
          <a:p>
            <a:pPr marL="0" indent="0" algn="just">
              <a:buNone/>
            </a:pPr>
            <a:r>
              <a:rPr lang="en-US" dirty="0"/>
              <a:t>A. TRUE</a:t>
            </a:r>
          </a:p>
          <a:p>
            <a:pPr marL="0" indent="0" algn="just">
              <a:buNone/>
            </a:pPr>
            <a:r>
              <a:rPr lang="en-US" dirty="0"/>
              <a:t>B. FALSE</a:t>
            </a:r>
          </a:p>
          <a:p>
            <a:pPr marL="0" indent="0" algn="just">
              <a:buNone/>
            </a:pPr>
            <a:r>
              <a:rPr lang="en-US" dirty="0"/>
              <a:t>C. May Be</a:t>
            </a:r>
          </a:p>
          <a:p>
            <a:pPr marL="0" indent="0" algn="just">
              <a:buNone/>
            </a:pPr>
            <a:r>
              <a:rPr lang="en-US" dirty="0"/>
              <a:t>D. Can't Say</a:t>
            </a:r>
          </a:p>
          <a:p>
            <a:pPr marL="0" indent="0" algn="just">
              <a:buNone/>
            </a:pPr>
            <a:r>
              <a:rPr lang="en-US" dirty="0"/>
              <a:t>Ans: B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7B4CF3-EBCB-4313-9D42-E3317606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4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3583" y="1144447"/>
            <a:ext cx="3755334" cy="4728357"/>
          </a:xfrm>
        </p:spPr>
        <p:txBody>
          <a:bodyPr>
            <a:normAutofit/>
          </a:bodyPr>
          <a:lstStyle/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297137" y="1566862"/>
            <a:ext cx="3364639" cy="4121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980" y="1566862"/>
          <a:ext cx="7702359" cy="506171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04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7509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CO Number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Title 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Level 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600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CO1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the environment that allows students to understand object-oriented programming Concepts.</a:t>
                      </a:r>
                      <a:endParaRPr lang="en-US" sz="1800" b="1" i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Understand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5502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CO2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 basic experimental skills for differentiating between object-oriented and procedural programming paradigms and the advantages of object-oriented programs.</a:t>
                      </a:r>
                      <a:r>
                        <a:rPr lang="en-IN" sz="1800" b="1" i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n-US" sz="1800" b="1" i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Remember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8133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CO3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 their coding skill on complex programming concepts and use it for generating solutions for engineering and mathematical problems.</a:t>
                      </a:r>
                      <a:endParaRPr lang="en-US" sz="1800" b="1" i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Understand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7200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CO4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skills to understand the application of classes, objects, constructors, destructors, inheritance, operator overloading and polymorphism, pointers, virtual functions, exception</a:t>
                      </a:r>
                      <a:r>
                        <a:rPr lang="en-IN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handling, file operations and handling.</a:t>
                      </a:r>
                      <a:endParaRPr lang="en-US" sz="1800" b="1" i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Understand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46270" y="1144447"/>
            <a:ext cx="2635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Course Outcomes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861" y="2024947"/>
            <a:ext cx="3183156" cy="34076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0776" y="1701556"/>
            <a:ext cx="895189" cy="916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9FBA091-1FD7-4CFB-ACD7-85BE3251E7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7" y="109537"/>
            <a:ext cx="26860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B4B594-F373-4FAE-A658-17A4132BD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87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b="1" dirty="0"/>
              <a:t>Q2: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 Which of the following methods can be used to open a file in file handling?</a:t>
            </a:r>
            <a:b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A. Using Open ( )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B. Constructor method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C. Destructor method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D. Both A and B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Ans: 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D49BC22-1010-4A54-ACD6-4D30AA9A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0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331274-42AE-4010-AC1C-B912B35F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4D8082F-0FE2-46F7-B5F0-242E08DCB58C}"/>
              </a:ext>
            </a:extLst>
          </p:cNvPr>
          <p:cNvSpPr/>
          <p:nvPr/>
        </p:nvSpPr>
        <p:spPr>
          <a:xfrm>
            <a:off x="1047749" y="898788"/>
            <a:ext cx="7839075" cy="2958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Q3: Which is correct syntax 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IN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myfile:open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("</a:t>
            </a:r>
            <a:r>
              <a:rPr lang="en-IN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example.bin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en-IN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::out);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r>
              <a:rPr lang="en-IN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myfile.open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("</a:t>
            </a:r>
            <a:r>
              <a:rPr lang="en-IN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example.bin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en-IN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::out);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</a:t>
            </a:r>
            <a:r>
              <a:rPr lang="en-IN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myfile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::open ("</a:t>
            </a:r>
            <a:r>
              <a:rPr lang="en-IN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example.bin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en-IN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::out);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</a:t>
            </a:r>
            <a:r>
              <a:rPr lang="en-IN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myfile.open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("</a:t>
            </a:r>
            <a:r>
              <a:rPr lang="en-IN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example.bin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en-IN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ios:out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Ans: B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28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A1BE98-18FB-4FB3-8B9F-0C785AB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Assessment Questions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2694DC-3131-4CF1-80DA-F51EC2FB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79F1566-03CD-417B-B4D0-B0BF250D4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501774"/>
            <a:ext cx="10515600" cy="485457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6200" dirty="0">
                <a:solidFill>
                  <a:srgbClr val="C00000"/>
                </a:solidFill>
              </a:rPr>
              <a:t>1. </a:t>
            </a:r>
            <a:r>
              <a:rPr lang="en-US" sz="6200" dirty="0" err="1">
                <a:solidFill>
                  <a:srgbClr val="C00000"/>
                </a:solidFill>
              </a:rPr>
              <a:t>ios</a:t>
            </a:r>
            <a:r>
              <a:rPr lang="en-US" sz="6200" dirty="0">
                <a:solidFill>
                  <a:srgbClr val="C00000"/>
                </a:solidFill>
              </a:rPr>
              <a:t>::</a:t>
            </a:r>
            <a:r>
              <a:rPr lang="en-US" sz="6200" dirty="0" err="1">
                <a:solidFill>
                  <a:srgbClr val="C00000"/>
                </a:solidFill>
              </a:rPr>
              <a:t>trunc</a:t>
            </a:r>
            <a:r>
              <a:rPr lang="en-US" sz="6200" dirty="0">
                <a:solidFill>
                  <a:srgbClr val="C00000"/>
                </a:solidFill>
              </a:rPr>
              <a:t> is used for ?</a:t>
            </a:r>
          </a:p>
          <a:p>
            <a:pPr marL="0" indent="0">
              <a:buNone/>
            </a:pPr>
            <a:endParaRPr lang="en-US" sz="6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6200" dirty="0">
                <a:solidFill>
                  <a:srgbClr val="C00000"/>
                </a:solidFill>
              </a:rPr>
              <a:t>A. If the file is opened for output operations and it already existed, no action is taken.</a:t>
            </a:r>
          </a:p>
          <a:p>
            <a:pPr marL="0" indent="0">
              <a:buNone/>
            </a:pPr>
            <a:r>
              <a:rPr lang="en-US" sz="6200" dirty="0">
                <a:solidFill>
                  <a:srgbClr val="C00000"/>
                </a:solidFill>
              </a:rPr>
              <a:t>B. If the file is opened for output operations and it already existed, then a new copy is created.</a:t>
            </a:r>
          </a:p>
          <a:p>
            <a:pPr marL="0" indent="0">
              <a:buNone/>
            </a:pPr>
            <a:r>
              <a:rPr lang="en-US" sz="6200" dirty="0">
                <a:solidFill>
                  <a:srgbClr val="C00000"/>
                </a:solidFill>
              </a:rPr>
              <a:t>C. If the file is opened for output operations and it already existed, its previous content is deleted and replaced by the new one.</a:t>
            </a:r>
          </a:p>
          <a:p>
            <a:pPr marL="0" indent="0">
              <a:buNone/>
            </a:pPr>
            <a:r>
              <a:rPr lang="en-US" sz="6200" dirty="0">
                <a:solidFill>
                  <a:srgbClr val="C00000"/>
                </a:solidFill>
              </a:rPr>
              <a:t>D. None of the above</a:t>
            </a:r>
            <a:br>
              <a:rPr lang="en-US" sz="6200" dirty="0">
                <a:solidFill>
                  <a:srgbClr val="C00000"/>
                </a:solidFill>
              </a:rPr>
            </a:br>
            <a:endParaRPr lang="en-US" sz="6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6200" dirty="0">
                <a:solidFill>
                  <a:srgbClr val="C00000"/>
                </a:solidFill>
              </a:rPr>
              <a:t>2. Which of the following true about FILE *</a:t>
            </a:r>
            <a:r>
              <a:rPr lang="en-US" sz="6200" dirty="0" err="1">
                <a:solidFill>
                  <a:srgbClr val="C00000"/>
                </a:solidFill>
              </a:rPr>
              <a:t>fp</a:t>
            </a:r>
            <a:endParaRPr lang="en-US" sz="62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6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6200" dirty="0">
                <a:solidFill>
                  <a:srgbClr val="C00000"/>
                </a:solidFill>
              </a:rPr>
              <a:t>A. FILE is a structure and </a:t>
            </a:r>
            <a:r>
              <a:rPr lang="en-US" sz="6200" dirty="0" err="1">
                <a:solidFill>
                  <a:srgbClr val="C00000"/>
                </a:solidFill>
              </a:rPr>
              <a:t>fp</a:t>
            </a:r>
            <a:r>
              <a:rPr lang="en-US" sz="6200" dirty="0">
                <a:solidFill>
                  <a:srgbClr val="C00000"/>
                </a:solidFill>
              </a:rPr>
              <a:t> is a pointer to the structure of FILE type</a:t>
            </a:r>
          </a:p>
          <a:p>
            <a:pPr marL="0" indent="0">
              <a:buNone/>
            </a:pPr>
            <a:r>
              <a:rPr lang="en-US" sz="6200" dirty="0">
                <a:solidFill>
                  <a:srgbClr val="C00000"/>
                </a:solidFill>
              </a:rPr>
              <a:t>B. FILE is a buffered stream</a:t>
            </a:r>
          </a:p>
          <a:p>
            <a:pPr marL="0" indent="0">
              <a:buNone/>
            </a:pPr>
            <a:r>
              <a:rPr lang="en-US" sz="6200" dirty="0">
                <a:solidFill>
                  <a:srgbClr val="C00000"/>
                </a:solidFill>
              </a:rPr>
              <a:t>C. FILE is a keyword in C for representing files and </a:t>
            </a:r>
            <a:r>
              <a:rPr lang="en-US" sz="6200" dirty="0" err="1">
                <a:solidFill>
                  <a:srgbClr val="C00000"/>
                </a:solidFill>
              </a:rPr>
              <a:t>fp</a:t>
            </a:r>
            <a:r>
              <a:rPr lang="en-US" sz="6200" dirty="0">
                <a:solidFill>
                  <a:srgbClr val="C00000"/>
                </a:solidFill>
              </a:rPr>
              <a:t> is a variable of FILE type</a:t>
            </a:r>
          </a:p>
          <a:p>
            <a:pPr marL="0" indent="0">
              <a:buNone/>
            </a:pPr>
            <a:r>
              <a:rPr lang="en-US" sz="6200" dirty="0">
                <a:solidFill>
                  <a:srgbClr val="C00000"/>
                </a:solidFill>
              </a:rPr>
              <a:t>D. FILE is a stream</a:t>
            </a:r>
            <a:br>
              <a:rPr lang="en-US" sz="6200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4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7124EF-F8EA-4921-9976-B9A80A21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A9EE1F6-906F-4246-88DA-D2EC0433E995}"/>
              </a:ext>
            </a:extLst>
          </p:cNvPr>
          <p:cNvSpPr/>
          <p:nvPr/>
        </p:nvSpPr>
        <p:spPr>
          <a:xfrm>
            <a:off x="838200" y="352603"/>
            <a:ext cx="107918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 . Which of the following is used to create an output stream?</a:t>
            </a:r>
          </a:p>
          <a:p>
            <a:r>
              <a:rPr lang="en-US" dirty="0">
                <a:solidFill>
                  <a:srgbClr val="C00000"/>
                </a:solidFill>
              </a:rPr>
              <a:t>a) </a:t>
            </a:r>
            <a:r>
              <a:rPr lang="en-US" dirty="0" err="1">
                <a:solidFill>
                  <a:srgbClr val="C00000"/>
                </a:solidFill>
              </a:rPr>
              <a:t>ofstream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b) </a:t>
            </a:r>
            <a:r>
              <a:rPr lang="en-US" dirty="0" err="1">
                <a:solidFill>
                  <a:srgbClr val="C00000"/>
                </a:solidFill>
              </a:rPr>
              <a:t>ifstream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c) iostream</a:t>
            </a:r>
          </a:p>
          <a:p>
            <a:r>
              <a:rPr lang="en-US" dirty="0">
                <a:solidFill>
                  <a:srgbClr val="C00000"/>
                </a:solidFill>
              </a:rPr>
              <a:t>d) </a:t>
            </a:r>
            <a:r>
              <a:rPr lang="en-US" dirty="0" err="1">
                <a:solidFill>
                  <a:srgbClr val="C00000"/>
                </a:solidFill>
              </a:rPr>
              <a:t>fsstream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4. Which header file is required to use file I/O operations?</a:t>
            </a:r>
          </a:p>
          <a:p>
            <a:r>
              <a:rPr lang="en-US" dirty="0">
                <a:solidFill>
                  <a:srgbClr val="C00000"/>
                </a:solidFill>
              </a:rPr>
              <a:t>a) &lt;</a:t>
            </a:r>
            <a:r>
              <a:rPr lang="en-US" dirty="0" err="1">
                <a:solidFill>
                  <a:srgbClr val="C00000"/>
                </a:solidFill>
              </a:rPr>
              <a:t>ifstream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r>
              <a:rPr lang="en-US" dirty="0">
                <a:solidFill>
                  <a:srgbClr val="C00000"/>
                </a:solidFill>
              </a:rPr>
              <a:t>b) &lt;</a:t>
            </a:r>
            <a:r>
              <a:rPr lang="en-US" dirty="0" err="1">
                <a:solidFill>
                  <a:srgbClr val="C00000"/>
                </a:solidFill>
              </a:rPr>
              <a:t>ostream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r>
              <a:rPr lang="en-US" dirty="0">
                <a:solidFill>
                  <a:srgbClr val="C00000"/>
                </a:solidFill>
              </a:rPr>
              <a:t>c) &lt;</a:t>
            </a:r>
            <a:r>
              <a:rPr lang="en-US" dirty="0" err="1">
                <a:solidFill>
                  <a:srgbClr val="C00000"/>
                </a:solidFill>
              </a:rPr>
              <a:t>fstream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r>
              <a:rPr lang="en-US" dirty="0">
                <a:solidFill>
                  <a:srgbClr val="C00000"/>
                </a:solidFill>
              </a:rPr>
              <a:t>d) &lt;iostream&gt;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5. Which of the following is not used as a file opening mode?</a:t>
            </a:r>
          </a:p>
          <a:p>
            <a:r>
              <a:rPr lang="en-US" dirty="0">
                <a:solidFill>
                  <a:srgbClr val="C00000"/>
                </a:solidFill>
              </a:rPr>
              <a:t>a) </a:t>
            </a:r>
            <a:r>
              <a:rPr lang="en-US" dirty="0" err="1">
                <a:solidFill>
                  <a:srgbClr val="C00000"/>
                </a:solidFill>
              </a:rPr>
              <a:t>ios</a:t>
            </a:r>
            <a:r>
              <a:rPr lang="en-US" dirty="0">
                <a:solidFill>
                  <a:srgbClr val="C00000"/>
                </a:solidFill>
              </a:rPr>
              <a:t>::</a:t>
            </a:r>
            <a:r>
              <a:rPr lang="en-US" dirty="0" err="1">
                <a:solidFill>
                  <a:srgbClr val="C00000"/>
                </a:solidFill>
              </a:rPr>
              <a:t>trunc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b) </a:t>
            </a:r>
            <a:r>
              <a:rPr lang="en-US" dirty="0" err="1">
                <a:solidFill>
                  <a:srgbClr val="C00000"/>
                </a:solidFill>
              </a:rPr>
              <a:t>ios</a:t>
            </a:r>
            <a:r>
              <a:rPr lang="en-US" dirty="0">
                <a:solidFill>
                  <a:srgbClr val="C00000"/>
                </a:solidFill>
              </a:rPr>
              <a:t>::binary</a:t>
            </a:r>
          </a:p>
          <a:p>
            <a:r>
              <a:rPr lang="en-US" dirty="0">
                <a:solidFill>
                  <a:srgbClr val="C00000"/>
                </a:solidFill>
              </a:rPr>
              <a:t>c) </a:t>
            </a:r>
            <a:r>
              <a:rPr lang="en-US" dirty="0" err="1">
                <a:solidFill>
                  <a:srgbClr val="C00000"/>
                </a:solidFill>
              </a:rPr>
              <a:t>ios</a:t>
            </a:r>
            <a:r>
              <a:rPr lang="en-US" dirty="0">
                <a:solidFill>
                  <a:srgbClr val="C00000"/>
                </a:solidFill>
              </a:rPr>
              <a:t>::in</a:t>
            </a:r>
          </a:p>
          <a:p>
            <a:r>
              <a:rPr lang="en-US" dirty="0">
                <a:solidFill>
                  <a:srgbClr val="C00000"/>
                </a:solidFill>
              </a:rPr>
              <a:t>d) </a:t>
            </a:r>
            <a:r>
              <a:rPr lang="en-US" dirty="0" err="1">
                <a:solidFill>
                  <a:srgbClr val="C00000"/>
                </a:solidFill>
              </a:rPr>
              <a:t>ios</a:t>
            </a:r>
            <a:r>
              <a:rPr lang="en-US" dirty="0">
                <a:solidFill>
                  <a:srgbClr val="C00000"/>
                </a:solidFill>
              </a:rPr>
              <a:t>::ate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8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C591E3-02DA-4066-9127-2B9D821C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 forum</a:t>
            </a:r>
            <a:r>
              <a:rPr lang="en-US" dirty="0"/>
              <a:t>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A2FD90-1CA1-4A43-803B-2F922D4B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61" y="894112"/>
            <a:ext cx="10687878" cy="3363084"/>
          </a:xfrm>
        </p:spPr>
        <p:txBody>
          <a:bodyPr>
            <a:noAutofit/>
          </a:bodyPr>
          <a:lstStyle/>
          <a:p>
            <a:endParaRPr lang="en-IN" sz="1200" b="1" dirty="0"/>
          </a:p>
          <a:p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4DFB7C1-5531-4CBA-AA56-069AD25E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286B93F-AE56-4538-971E-9E2B9276A0B1}"/>
              </a:ext>
            </a:extLst>
          </p:cNvPr>
          <p:cNvSpPr/>
          <p:nvPr/>
        </p:nvSpPr>
        <p:spPr>
          <a:xfrm>
            <a:off x="2862470" y="3838853"/>
            <a:ext cx="7253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224856F-C733-4EED-B0EB-0985B22D27CE}"/>
              </a:ext>
            </a:extLst>
          </p:cNvPr>
          <p:cNvSpPr txBox="1"/>
          <p:nvPr/>
        </p:nvSpPr>
        <p:spPr>
          <a:xfrm>
            <a:off x="1003015" y="1816935"/>
            <a:ext cx="1004080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TRY THIS!! </a:t>
            </a:r>
          </a:p>
          <a:p>
            <a:r>
              <a:rPr lang="en-US" sz="3200" dirty="0"/>
              <a:t>Given that a binary file “student.dat” is already loaded in the memory of the computer with the record of 100 students, the task is to read the Kth record and perform some operations.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302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REFERENCES</a:t>
            </a:r>
            <a:r>
              <a:rPr lang="en-US" sz="2800" dirty="0">
                <a:latin typeface="Casper Bold" panose="02000806040000020004" pitchFamily="2" charset="0"/>
                <a:cs typeface="Arial" panose="020B0604020202020204" pitchFamily="34" charset="0"/>
              </a:rPr>
              <a:t> </a:t>
            </a:r>
            <a:r>
              <a:rPr lang="en-US" sz="2800" dirty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377" y="1276349"/>
            <a:ext cx="7162800" cy="544512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900" dirty="0">
                <a:latin typeface="Casper"/>
              </a:rPr>
              <a:t>Reference Books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[1] Programming in C by Reema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Thareja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[2] Programming in ANSI C by E.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Tata McGraw Hill.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[3] Programming with C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Schaum's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Outline Series) by Byron Gottfried  Jitender Chhabra, Tata McGraw Hill.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[4] The C Programming Language by Brian W. Kernighan, Dennis Ritchie, Pearson education.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Websites: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https://www.tutorialspoint.com/cplusplus/cpp_files_streams.htm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https://www.edureka.co/blog/file-handling-in-cpp/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https://www.geeksforgeeks.org/file-handling-c-classes/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00" b="1" dirty="0"/>
              <a:t>YouTube Links:</a:t>
            </a:r>
            <a:endParaRPr lang="en-IN" sz="2600" dirty="0"/>
          </a:p>
          <a:p>
            <a:pPr marL="0" lvl="0" indent="0">
              <a:buNone/>
            </a:pPr>
            <a:r>
              <a:rPr lang="en-IN" sz="2600" dirty="0"/>
              <a:t>What is File Handling? </a:t>
            </a:r>
          </a:p>
          <a:p>
            <a:pPr marL="0" lvl="0" indent="0">
              <a:buNone/>
            </a:pPr>
            <a:r>
              <a:rPr lang="en-IN" sz="2200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6"/>
              </a:rPr>
              <a:t>https://spoken-tutorial.org/watch/C+and+Cpp/File+Handling+In+C/English/</a:t>
            </a:r>
            <a:endParaRPr lang="en-IN" sz="26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0" indent="0">
              <a:buNone/>
            </a:pPr>
            <a:endParaRPr lang="en-IN" sz="22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7162800" cy="4368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912" y="1666923"/>
            <a:ext cx="3352800" cy="39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3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CorelDRAW" r:id="rId4" imgW="2169000" imgH="2169360" progId="">
                    <p:embed/>
                  </p:oleObj>
                </mc:Choice>
                <mc:Fallback>
                  <p:oleObj name="CorelDRAW" r:id="rId4" imgW="2169000" imgH="2169360" progId="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xmlns="" id="{CAD0D7B8-E462-453C-B296-CA0154FA5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31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376" y="346479"/>
            <a:ext cx="7685314" cy="11473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4900" b="1" dirty="0">
                <a:solidFill>
                  <a:srgbClr val="FF0000"/>
                </a:solidFill>
                <a:latin typeface="+mn-lt"/>
              </a:rPr>
              <a:t>Scheme of Evaluation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1728" y="261543"/>
            <a:ext cx="10515600" cy="12322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82040" y="17892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D7477AAF-A07C-4596-A48D-8E485D58D469}"/>
              </a:ext>
            </a:extLst>
          </p:cNvPr>
          <p:cNvGraphicFramePr>
            <a:graphicFrameLocks noGrp="1"/>
          </p:cNvGraphicFramePr>
          <p:nvPr/>
        </p:nvGraphicFramePr>
        <p:xfrm>
          <a:off x="1274907" y="1800116"/>
          <a:ext cx="9642185" cy="463593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61427">
                  <a:extLst>
                    <a:ext uri="{9D8B030D-6E8A-4147-A177-3AD203B41FA5}">
                      <a16:colId xmlns:a16="http://schemas.microsoft.com/office/drawing/2014/main" xmlns="" val="2474331142"/>
                    </a:ext>
                  </a:extLst>
                </a:gridCol>
                <a:gridCol w="1842124">
                  <a:extLst>
                    <a:ext uri="{9D8B030D-6E8A-4147-A177-3AD203B41FA5}">
                      <a16:colId xmlns:a16="http://schemas.microsoft.com/office/drawing/2014/main" xmlns="" val="1184856305"/>
                    </a:ext>
                  </a:extLst>
                </a:gridCol>
                <a:gridCol w="1703266">
                  <a:extLst>
                    <a:ext uri="{9D8B030D-6E8A-4147-A177-3AD203B41FA5}">
                      <a16:colId xmlns:a16="http://schemas.microsoft.com/office/drawing/2014/main" xmlns="" val="2645493871"/>
                    </a:ext>
                  </a:extLst>
                </a:gridCol>
                <a:gridCol w="1657314">
                  <a:extLst>
                    <a:ext uri="{9D8B030D-6E8A-4147-A177-3AD203B41FA5}">
                      <a16:colId xmlns:a16="http://schemas.microsoft.com/office/drawing/2014/main" xmlns="" val="3841429667"/>
                    </a:ext>
                  </a:extLst>
                </a:gridCol>
                <a:gridCol w="2184778">
                  <a:extLst>
                    <a:ext uri="{9D8B030D-6E8A-4147-A177-3AD203B41FA5}">
                      <a16:colId xmlns:a16="http://schemas.microsoft.com/office/drawing/2014/main" xmlns="" val="2238627060"/>
                    </a:ext>
                  </a:extLst>
                </a:gridCol>
                <a:gridCol w="1693276">
                  <a:extLst>
                    <a:ext uri="{9D8B030D-6E8A-4147-A177-3AD203B41FA5}">
                      <a16:colId xmlns:a16="http://schemas.microsoft.com/office/drawing/2014/main" xmlns="" val="1949201981"/>
                    </a:ext>
                  </a:extLst>
                </a:gridCol>
              </a:tblGrid>
              <a:tr h="653197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Sr.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794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36258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Type of Assessment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102870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Weightage of actual conduct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16954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Frequency of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163830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Final Weightage in Internal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marR="227965" algn="ctr">
                        <a:lnSpc>
                          <a:spcPts val="122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Assessment (Prorated Marks)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Remarks</a:t>
                      </a:r>
                      <a:endParaRPr lang="en-IN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4228872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Assignment*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10 marks</a:t>
                      </a:r>
                      <a:r>
                        <a:rPr lang="en-US" sz="1200" b="1" spc="-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of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7310" marR="349885" algn="ctr">
                        <a:lnSpc>
                          <a:spcPts val="122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each </a:t>
                      </a:r>
                      <a:r>
                        <a:rPr lang="en-US" sz="1200" b="1" spc="-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assignment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One Per Unit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10 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</a:t>
                      </a:r>
                      <a:r>
                        <a:rPr lang="en-US" sz="1200" b="1" spc="-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to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22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course types depicted</a:t>
                      </a:r>
                      <a:r>
                        <a:rPr lang="en-US" sz="1200" b="1" spc="4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 spc="-2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0270279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38798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Time Bound Surprise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7945" algn="ctr">
                        <a:lnSpc>
                          <a:spcPts val="11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Test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26479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12 marks for each test</a:t>
                      </a:r>
                      <a:endParaRPr lang="en-IN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One per Unit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 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080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 to course types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depicted 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4318392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Quiz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10223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 marks of each quiz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 per Unit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080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 to course types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depicted 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8423615"/>
                  </a:ext>
                </a:extLst>
              </a:tr>
              <a:tr h="488074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289560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Mid-Semester Test**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26479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20 marks for one MST.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 per semester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20 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080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 to course types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3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depicted 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42127541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5.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Presentation***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 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 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29400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Non Graded: Engagement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293370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Only for Self Study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3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MNGCourses.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22513427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6.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Homework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One per </a:t>
                      </a:r>
                      <a:r>
                        <a:rPr lang="en-US" sz="1200" b="1" spc="-1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lecture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topic (of</a:t>
                      </a:r>
                      <a:r>
                        <a:rPr lang="en-US" sz="1200" b="1" spc="-1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675" algn="ctr">
                        <a:lnSpc>
                          <a:spcPts val="113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questions)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29400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Non-Graded: Engagement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080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 to course types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3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depicted 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44953821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7.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Discussion Forum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514350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One per Chapter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29400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Non Graded: Engagement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</a:t>
                      </a:r>
                      <a:r>
                        <a:rPr lang="en-US" sz="1200" b="1" spc="-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to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2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course types depicted</a:t>
                      </a:r>
                      <a:r>
                        <a:rPr lang="en-US" sz="1200" b="1" spc="4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 spc="-2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32202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8.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Attendance and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7945" marR="375285" algn="ctr">
                        <a:lnSpc>
                          <a:spcPts val="122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Engagement Score on BB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 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 </a:t>
                      </a:r>
                      <a:endParaRPr lang="en-IN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1255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5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13652" y="2932509"/>
            <a:ext cx="3932237" cy="204549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sper"/>
              </a:rPr>
              <a:t>Introduction of file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sper"/>
              </a:rPr>
              <a:t>File operations and file modes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sper"/>
              </a:rPr>
              <a:t>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351488" y="1535480"/>
            <a:ext cx="44565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>
                <a:latin typeface="Casper Bold" panose="02000806040000020004" pitchFamily="2" charset="0"/>
                <a:ea typeface="Karla" pitchFamily="2" charset="0"/>
                <a:cs typeface="Karla" pitchFamily="2" charset="0"/>
              </a:rPr>
              <a:t>CONTENTS</a:t>
            </a:r>
            <a:r>
              <a:rPr lang="en-US" sz="2000" b="1" dirty="0">
                <a:latin typeface="Karla" pitchFamily="2" charset="0"/>
                <a:ea typeface="Karla" pitchFamily="2" charset="0"/>
                <a:cs typeface="Karla" pitchFamily="2" charset="0"/>
              </a:rPr>
              <a:t/>
            </a:r>
            <a:br>
              <a:rPr lang="en-US" sz="2000" b="1" dirty="0">
                <a:latin typeface="Karla" pitchFamily="2" charset="0"/>
                <a:ea typeface="Karla" pitchFamily="2" charset="0"/>
                <a:cs typeface="Karla" pitchFamily="2" charset="0"/>
              </a:rPr>
            </a:b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8390" y="2694781"/>
            <a:ext cx="4322762" cy="2520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7344D2-EA37-4A7D-A86F-55AC9A4C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>
                <a:latin typeface="Calibiri body"/>
              </a:rPr>
              <a:t>What </a:t>
            </a:r>
            <a:r>
              <a:rPr lang="en-IN" dirty="0">
                <a:latin typeface="Calibiri body"/>
              </a:rPr>
              <a:t>is </a:t>
            </a:r>
            <a:r>
              <a:rPr lang="en-IN" spc="5" dirty="0">
                <a:latin typeface="Calibiri body"/>
              </a:rPr>
              <a:t>a</a:t>
            </a:r>
            <a:r>
              <a:rPr lang="en-IN" spc="-155" dirty="0">
                <a:latin typeface="Calibiri body"/>
              </a:rPr>
              <a:t> </a:t>
            </a:r>
            <a:r>
              <a:rPr lang="en-IN" dirty="0">
                <a:latin typeface="Calibiri body"/>
              </a:rPr>
              <a:t>File?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9383C7-E2A8-44C6-A833-06DE82516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4255"/>
          </a:xfrm>
        </p:spPr>
        <p:txBody>
          <a:bodyPr>
            <a:normAutofit/>
          </a:bodyPr>
          <a:lstStyle/>
          <a:p>
            <a:r>
              <a:rPr lang="en-US" dirty="0"/>
              <a:t>A file is a collection of bytes stored on a secondary storage  device, which is generally a disk of some kind.</a:t>
            </a:r>
          </a:p>
          <a:p>
            <a:r>
              <a:rPr lang="en-US" dirty="0"/>
              <a:t>The collection of bytes may be interpreted, for example,</a:t>
            </a:r>
          </a:p>
          <a:p>
            <a:pPr marL="0" indent="0">
              <a:buNone/>
            </a:pPr>
            <a:r>
              <a:rPr lang="en-US" dirty="0"/>
              <a:t>      characters, words, lines, paragraphs from a text document;</a:t>
            </a:r>
          </a:p>
          <a:p>
            <a:pPr marL="0" indent="0">
              <a:buNone/>
            </a:pPr>
            <a:r>
              <a:rPr lang="en-US" dirty="0"/>
              <a:t>      fields and records belonging to a database; </a:t>
            </a:r>
          </a:p>
          <a:p>
            <a:pPr marL="0" indent="0">
              <a:buNone/>
            </a:pPr>
            <a:r>
              <a:rPr lang="en-US" dirty="0"/>
              <a:t>      Or pixels from a graphical image.</a:t>
            </a:r>
          </a:p>
          <a:p>
            <a:r>
              <a:rPr lang="en-US" dirty="0"/>
              <a:t>  We use files to store data which can be processed by our  programs.</a:t>
            </a:r>
          </a:p>
          <a:p>
            <a:r>
              <a:rPr lang="en-US" dirty="0"/>
              <a:t>Not only data but our programs are also stored in files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03C641-469B-45D7-B5C1-E777FFF8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5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85D019-4284-46EA-AC96-180FBA91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pc="5" dirty="0">
                <a:latin typeface="Calbiri body"/>
                <a:cs typeface="Microsoft YaHei UI Light"/>
              </a:rPr>
              <a:t>NEED FOR </a:t>
            </a:r>
            <a:r>
              <a:rPr lang="en-IN" sz="4400" b="0" spc="-235" dirty="0">
                <a:latin typeface="Calbiri body"/>
                <a:cs typeface="Microsoft YaHei UI Light"/>
              </a:rPr>
              <a:t>DATA</a:t>
            </a:r>
            <a:r>
              <a:rPr lang="en-IN" sz="4400" b="0" spc="-170" dirty="0">
                <a:latin typeface="Calbiri body"/>
                <a:cs typeface="Microsoft YaHei UI Light"/>
              </a:rPr>
              <a:t> </a:t>
            </a:r>
            <a:r>
              <a:rPr lang="en-IN" sz="4400" b="0" spc="5" dirty="0">
                <a:latin typeface="Calbiri body"/>
                <a:cs typeface="Microsoft YaHei UI Light"/>
              </a:rPr>
              <a:t>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BE248A-4BF6-457C-904B-CA9EF3614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real life problems requires handling of large amount of  data.</a:t>
            </a:r>
          </a:p>
          <a:p>
            <a:r>
              <a:rPr lang="en-US" dirty="0"/>
              <a:t>Earlier we used arrays to store bulk data.</a:t>
            </a:r>
          </a:p>
          <a:p>
            <a:r>
              <a:rPr lang="en-US" dirty="0"/>
              <a:t>The problem with the arrays is that arrays are stored in RAM.</a:t>
            </a:r>
          </a:p>
          <a:p>
            <a:r>
              <a:rPr lang="en-US" dirty="0"/>
              <a:t>The data stored in arrays is retained as long as the program is  running. Once the program is over the data stored in the arrays  is also lost.</a:t>
            </a:r>
          </a:p>
          <a:p>
            <a:r>
              <a:rPr lang="en-US" dirty="0"/>
              <a:t>To store the data permanently we need files.</a:t>
            </a:r>
          </a:p>
          <a:p>
            <a:r>
              <a:rPr lang="en-US" dirty="0"/>
              <a:t>Note: Files are required to save our data (on a secondary storage device) for  future use, as RAM is not able to hold our data permanently.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F87690-707E-4AD5-8675-594C5607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0B5BA-0458-4F81-B1A0-41C33727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INPUT/OUTPUT IN C++  STREAMS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5C8090-558D-4B73-9785-3D9FC2DE5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input/output system of C++ handles file I/O  operations in the same way it handles console I/O  operations.</a:t>
            </a:r>
          </a:p>
          <a:p>
            <a:r>
              <a:rPr lang="en-US" dirty="0"/>
              <a:t>It uses file stream as an interface between programs  and files.</a:t>
            </a:r>
          </a:p>
          <a:p>
            <a:r>
              <a:rPr lang="en-US" dirty="0"/>
              <a:t>A stream is defined as the flow of data.</a:t>
            </a:r>
          </a:p>
          <a:p>
            <a:r>
              <a:rPr lang="en-US" dirty="0"/>
              <a:t>Different kinds of stream are used to represent  different kinds of data flow.</a:t>
            </a:r>
          </a:p>
          <a:p>
            <a:r>
              <a:rPr lang="en-US" dirty="0"/>
              <a:t>Output stream: The stream which controls the  flow of data from the program to file is called  output stream.</a:t>
            </a:r>
          </a:p>
          <a:p>
            <a:r>
              <a:rPr lang="en-US" dirty="0"/>
              <a:t>Input stream: The stream which controls the  flow of data from the file to the program is  called input stream.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CBFCDC-0632-4FD6-85B7-68B14F51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1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A40398-5D0E-4BC2-925B-397797AA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INPUT/OUTPUT IN C++  STREAMS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C1A18A2-106F-4D72-8ED3-8D0D8441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5188A68F-7102-421B-BF6B-E9D3B26C8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5E6B372-299D-491D-99BC-324F3B541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799"/>
            <a:ext cx="10515600" cy="43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5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C0F5EB19-77B9-4540-B06A-F2C718D084BF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,\u001B.\u0018{C273B255-4E4C-4601-ABF8-D07FC645117E}&quot;,&quot;F:\\CU\\BlackBoard\\20CST111\\PPT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cture 2 Algorithm"/>
  <p:tag name="ISPRING_FIRST_PUBLI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2220</TotalTime>
  <Words>1949</Words>
  <Application>Microsoft Office PowerPoint</Application>
  <PresentationFormat>Custom</PresentationFormat>
  <Paragraphs>341</Paragraphs>
  <Slides>36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1_Office Theme</vt:lpstr>
      <vt:lpstr>Contents Slide Master</vt:lpstr>
      <vt:lpstr>CorelDRAW</vt:lpstr>
      <vt:lpstr>PowerPoint Presentation</vt:lpstr>
      <vt:lpstr>Object Oriented Programming using C++</vt:lpstr>
      <vt:lpstr>PowerPoint Presentation</vt:lpstr>
      <vt:lpstr> Scheme of Evaluation  </vt:lpstr>
      <vt:lpstr>CONTENTS </vt:lpstr>
      <vt:lpstr>What is a File?</vt:lpstr>
      <vt:lpstr>NEED FOR DATA FILES</vt:lpstr>
      <vt:lpstr>INPUT/OUTPUT IN C++  STREAMS</vt:lpstr>
      <vt:lpstr>INPUT/OUTPUT IN C++  STREAMS</vt:lpstr>
      <vt:lpstr>PowerPoint Presentation</vt:lpstr>
      <vt:lpstr>INPUT/OUTPUT IN C++  STREAMS</vt:lpstr>
      <vt:lpstr>PowerPoint Presentation</vt:lpstr>
      <vt:lpstr>INPUT/OUTPUT IN C++  STREAMS CONTD…</vt:lpstr>
      <vt:lpstr>TYPES OF DATA FILES</vt:lpstr>
      <vt:lpstr>C++ provides us with the following operations in File Handling: </vt:lpstr>
      <vt:lpstr>OPENING A FILE</vt:lpstr>
      <vt:lpstr>OPENING A FILE- OPENING MODES</vt:lpstr>
      <vt:lpstr>Example of opening/creating a file using the open() function</vt:lpstr>
      <vt:lpstr>Example of opening/creating a file using the open() function</vt:lpstr>
      <vt:lpstr> Program Explanation</vt:lpstr>
      <vt:lpstr>Example 2: opening/creating a file using the open() function</vt:lpstr>
      <vt:lpstr>Output</vt:lpstr>
      <vt:lpstr> Screenshot of the code:</vt:lpstr>
      <vt:lpstr>Explanation of the Program</vt:lpstr>
      <vt:lpstr>Close a File</vt:lpstr>
      <vt:lpstr>Close a File </vt:lpstr>
      <vt:lpstr>Applications</vt:lpstr>
      <vt:lpstr>PowerPoint Presentation</vt:lpstr>
      <vt:lpstr>Frequently Asked question</vt:lpstr>
      <vt:lpstr>PowerPoint Presentation</vt:lpstr>
      <vt:lpstr>PowerPoint Presentation</vt:lpstr>
      <vt:lpstr>Assessment Questions:</vt:lpstr>
      <vt:lpstr>PowerPoint Presentation</vt:lpstr>
      <vt:lpstr>Discussion forum. </vt:lpstr>
      <vt:lpstr>REFERENCES  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Algorithm</dc:title>
  <dc:creator>Branding</dc:creator>
  <cp:lastModifiedBy>HP</cp:lastModifiedBy>
  <cp:revision>230</cp:revision>
  <dcterms:created xsi:type="dcterms:W3CDTF">2019-01-09T10:33:58Z</dcterms:created>
  <dcterms:modified xsi:type="dcterms:W3CDTF">2021-04-30T05:34:35Z</dcterms:modified>
</cp:coreProperties>
</file>