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8"/>
  </p:notesMasterIdLst>
  <p:handoutMasterIdLst>
    <p:handoutMasterId r:id="rId29"/>
  </p:handoutMasterIdLst>
  <p:sldIdLst>
    <p:sldId id="354" r:id="rId3"/>
    <p:sldId id="450" r:id="rId4"/>
    <p:sldId id="451" r:id="rId5"/>
    <p:sldId id="452" r:id="rId6"/>
    <p:sldId id="281" r:id="rId7"/>
    <p:sldId id="328" r:id="rId8"/>
    <p:sldId id="364" r:id="rId9"/>
    <p:sldId id="444" r:id="rId10"/>
    <p:sldId id="405" r:id="rId11"/>
    <p:sldId id="365" r:id="rId12"/>
    <p:sldId id="445" r:id="rId13"/>
    <p:sldId id="446" r:id="rId14"/>
    <p:sldId id="315" r:id="rId15"/>
    <p:sldId id="316" r:id="rId16"/>
    <p:sldId id="447" r:id="rId17"/>
    <p:sldId id="448" r:id="rId18"/>
    <p:sldId id="317" r:id="rId19"/>
    <p:sldId id="449" r:id="rId20"/>
    <p:sldId id="392" r:id="rId21"/>
    <p:sldId id="350" r:id="rId22"/>
    <p:sldId id="351" r:id="rId23"/>
    <p:sldId id="329" r:id="rId24"/>
    <p:sldId id="352" r:id="rId25"/>
    <p:sldId id="284" r:id="rId26"/>
    <p:sldId id="35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7B0"/>
    <a:srgbClr val="4BDAE5"/>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434" autoAdjust="0"/>
  </p:normalViewPr>
  <p:slideViewPr>
    <p:cSldViewPr snapToGrid="0">
      <p:cViewPr varScale="1">
        <p:scale>
          <a:sx n="74" d="100"/>
          <a:sy n="74" d="100"/>
        </p:scale>
        <p:origin x="-438" y="-90"/>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Exception Handling.</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US" sz="2400" b="1" dirty="0">
              <a:solidFill>
                <a:schemeClr val="bg2">
                  <a:lumMod val="10000"/>
                </a:schemeClr>
              </a:solidFill>
            </a:rPr>
            <a:t>We have discussed some examples of try throw catch blocks</a:t>
          </a:r>
          <a:endParaRPr lang="en-IN" sz="2400" b="1" dirty="0">
            <a:solidFill>
              <a:schemeClr val="bg2">
                <a:lumMod val="10000"/>
              </a:schemeClr>
            </a:solidFill>
          </a:endParaRP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0621545F-95F6-44EB-825F-83C24ABAE76E}">
      <dgm:prSet phldrT="[Text]" custT="1"/>
      <dgm:spPr/>
      <dgm:t>
        <a:bodyPr/>
        <a:lstStyle/>
        <a:p>
          <a:r>
            <a:rPr lang="en-US" sz="2400" b="1" dirty="0">
              <a:solidFill>
                <a:schemeClr val="tx1">
                  <a:lumMod val="95000"/>
                  <a:lumOff val="5000"/>
                </a:schemeClr>
              </a:solidFill>
            </a:rPr>
            <a:t>Moreover, we have learnt about how to use exception handling in functions</a:t>
          </a:r>
          <a:endParaRPr lang="en-IN" sz="2400" b="1" dirty="0">
            <a:solidFill>
              <a:schemeClr val="tx1">
                <a:lumMod val="95000"/>
                <a:lumOff val="5000"/>
              </a:schemeClr>
            </a:solidFill>
          </a:endParaRPr>
        </a:p>
      </dgm:t>
    </dgm:pt>
    <dgm:pt modelId="{0DC4AED1-1C4B-492D-B362-E4F34DA21582}" type="parTrans" cxnId="{57421435-2741-45ED-8B76-658C1BDCB734}">
      <dgm:prSet/>
      <dgm:spPr/>
      <dgm:t>
        <a:bodyPr/>
        <a:lstStyle/>
        <a:p>
          <a:endParaRPr lang="en-IN"/>
        </a:p>
      </dgm:t>
    </dgm:pt>
    <dgm:pt modelId="{93AF2E2B-5524-48E6-96A4-F1B0B555DF04}" type="sibTrans" cxnId="{57421435-2741-45ED-8B76-658C1BDCB734}">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t>
        <a:bodyPr/>
        <a:lstStyle/>
        <a:p>
          <a:endParaRPr lang="en-US"/>
        </a:p>
      </dgm:t>
    </dgm:pt>
    <dgm:pt modelId="{2F0A59F6-A053-4340-A4F0-E60DDF039046}" type="pres">
      <dgm:prSet presAssocID="{72067E99-1C3B-406E-B0E9-FC347F914FA8}" presName="node" presStyleLbl="node1" presStyleIdx="0" presStyleCnt="3" custLinFactNeighborX="-5593" custLinFactNeighborY="843">
        <dgm:presLayoutVars>
          <dgm:bulletEnabled val="1"/>
        </dgm:presLayoutVars>
      </dgm:prSet>
      <dgm:spPr/>
      <dgm:t>
        <a:bodyPr/>
        <a:lstStyle/>
        <a:p>
          <a:endParaRPr lang="en-US"/>
        </a:p>
      </dgm:t>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3">
        <dgm:presLayoutVars>
          <dgm:bulletEnabled val="1"/>
        </dgm:presLayoutVars>
      </dgm:prSet>
      <dgm:spPr/>
      <dgm:t>
        <a:bodyPr/>
        <a:lstStyle/>
        <a:p>
          <a:endParaRPr lang="en-US"/>
        </a:p>
      </dgm:t>
    </dgm:pt>
    <dgm:pt modelId="{E15D8264-6CE6-4D91-B2D2-1EAC00783183}" type="pres">
      <dgm:prSet presAssocID="{EA51BD59-3F69-42AA-902C-6B9694E16D92}" presName="sibTrans" presStyleCnt="0"/>
      <dgm:spPr/>
    </dgm:pt>
    <dgm:pt modelId="{45C74EF1-9A11-4F71-A1B7-79F2B3452A9C}" type="pres">
      <dgm:prSet presAssocID="{0621545F-95F6-44EB-825F-83C24ABAE76E}" presName="node" presStyleLbl="node1" presStyleIdx="2" presStyleCnt="3" custLinFactNeighborX="0" custLinFactNeighborY="-776">
        <dgm:presLayoutVars>
          <dgm:bulletEnabled val="1"/>
        </dgm:presLayoutVars>
      </dgm:prSet>
      <dgm:spPr/>
      <dgm:t>
        <a:bodyPr/>
        <a:lstStyle/>
        <a:p>
          <a:endParaRPr lang="en-US"/>
        </a:p>
      </dgm:t>
    </dgm:pt>
  </dgm:ptLst>
  <dgm:cxnLst>
    <dgm:cxn modelId="{D00252CB-9D61-4788-A959-DB99FAB8CBDB}" type="presOf" srcId="{A30D818A-DE61-492C-9F49-4330F19690E3}" destId="{097EF926-1259-452F-A448-711C22076917}" srcOrd="0" destOrd="0" presId="urn:microsoft.com/office/officeart/2005/8/layout/default"/>
    <dgm:cxn modelId="{57421435-2741-45ED-8B76-658C1BDCB734}" srcId="{A30D818A-DE61-492C-9F49-4330F19690E3}" destId="{0621545F-95F6-44EB-825F-83C24ABAE76E}" srcOrd="2" destOrd="0" parTransId="{0DC4AED1-1C4B-492D-B362-E4F34DA21582}" sibTransId="{93AF2E2B-5524-48E6-96A4-F1B0B555DF04}"/>
    <dgm:cxn modelId="{ECCE3782-0BA7-4D11-9D3C-49385FC334F5}" type="presOf" srcId="{72067E99-1C3B-406E-B0E9-FC347F914FA8}" destId="{2F0A59F6-A053-4340-A4F0-E60DDF039046}" srcOrd="0" destOrd="0" presId="urn:microsoft.com/office/officeart/2005/8/layout/default"/>
    <dgm:cxn modelId="{CB715DCB-B8A2-400C-A562-D0851701E2C1}" srcId="{A30D818A-DE61-492C-9F49-4330F19690E3}" destId="{A7DE4063-2DA9-4CA0-9DDC-11769B7332D8}" srcOrd="1" destOrd="0" parTransId="{ED3D644F-FD3E-48AA-A0DA-12CED9DB591C}" sibTransId="{EA51BD59-3F69-42AA-902C-6B9694E16D92}"/>
    <dgm:cxn modelId="{FB907561-3042-443C-9925-0235425570A1}" type="presOf" srcId="{0621545F-95F6-44EB-825F-83C24ABAE76E}" destId="{45C74EF1-9A11-4F71-A1B7-79F2B3452A9C}" srcOrd="0" destOrd="0" presId="urn:microsoft.com/office/officeart/2005/8/layout/default"/>
    <dgm:cxn modelId="{AAE49CDE-EE1C-4041-8DCB-69A3B80087AD}" srcId="{A30D818A-DE61-492C-9F49-4330F19690E3}" destId="{72067E99-1C3B-406E-B0E9-FC347F914FA8}" srcOrd="0" destOrd="0" parTransId="{E295694A-E3FF-4E4D-B786-E47583760C4E}" sibTransId="{E2FCE763-C2C6-41BB-BE42-2FC9B40C0439}"/>
    <dgm:cxn modelId="{7DDA5D15-540F-4782-AC07-9170D87AA5BA}" type="presOf" srcId="{A7DE4063-2DA9-4CA0-9DDC-11769B7332D8}" destId="{DE45F2CF-0A49-462B-B901-AD08FACBBB0E}" srcOrd="0" destOrd="0" presId="urn:microsoft.com/office/officeart/2005/8/layout/default"/>
    <dgm:cxn modelId="{699A32D2-8395-47D4-BE2B-5B8EF202D093}" type="presParOf" srcId="{097EF926-1259-452F-A448-711C22076917}" destId="{2F0A59F6-A053-4340-A4F0-E60DDF039046}" srcOrd="0" destOrd="0" presId="urn:microsoft.com/office/officeart/2005/8/layout/default"/>
    <dgm:cxn modelId="{02491696-24B3-49AC-8F8C-9C3FB5FD4A79}" type="presParOf" srcId="{097EF926-1259-452F-A448-711C22076917}" destId="{B7110241-4B56-449E-BE7E-CE03E41DECBD}" srcOrd="1" destOrd="0" presId="urn:microsoft.com/office/officeart/2005/8/layout/default"/>
    <dgm:cxn modelId="{74690019-F115-4FDC-B1CB-756CF730DB81}" type="presParOf" srcId="{097EF926-1259-452F-A448-711C22076917}" destId="{DE45F2CF-0A49-462B-B901-AD08FACBBB0E}" srcOrd="2" destOrd="0" presId="urn:microsoft.com/office/officeart/2005/8/layout/default"/>
    <dgm:cxn modelId="{5AB02E86-EE83-4357-B54B-6448622334B5}" type="presParOf" srcId="{097EF926-1259-452F-A448-711C22076917}" destId="{E15D8264-6CE6-4D91-B2D2-1EAC00783183}" srcOrd="3" destOrd="0" presId="urn:microsoft.com/office/officeart/2005/8/layout/default"/>
    <dgm:cxn modelId="{5E671BA3-C945-46E3-8A16-A759A8BB1E41}" type="presParOf" srcId="{097EF926-1259-452F-A448-711C22076917}" destId="{45C74EF1-9A11-4F71-A1B7-79F2B3452A9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22329"/>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rPr>
            <a:t>In this lecture we have discussed about Exception Handling.</a:t>
          </a:r>
          <a:endParaRPr lang="en-IN" sz="2400" b="1" kern="1200" dirty="0">
            <a:solidFill>
              <a:schemeClr val="bg2">
                <a:lumMod val="10000"/>
              </a:schemeClr>
            </a:solidFill>
          </a:endParaRPr>
        </a:p>
      </dsp:txBody>
      <dsp:txXfrm>
        <a:off x="0" y="22329"/>
        <a:ext cx="4166272" cy="2499763"/>
      </dsp:txXfrm>
    </dsp:sp>
    <dsp:sp modelId="{DE45F2CF-0A49-462B-B901-AD08FACBBB0E}">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rPr>
            <a:t>We have discussed some examples of try throw catch blocks</a:t>
          </a:r>
          <a:endParaRPr lang="en-IN" sz="2400" b="1" kern="1200" dirty="0">
            <a:solidFill>
              <a:schemeClr val="bg2">
                <a:lumMod val="10000"/>
              </a:schemeClr>
            </a:solidFill>
          </a:endParaRPr>
        </a:p>
      </dsp:txBody>
      <dsp:txXfrm>
        <a:off x="4656972" y="1256"/>
        <a:ext cx="4166272" cy="2499763"/>
      </dsp:txXfrm>
    </dsp:sp>
    <dsp:sp modelId="{45C74EF1-9A11-4F71-A1B7-79F2B3452A9C}">
      <dsp:nvSpPr>
        <dsp:cNvPr id="0" name=""/>
        <dsp:cNvSpPr/>
      </dsp:nvSpPr>
      <dsp:spPr>
        <a:xfrm>
          <a:off x="2365522" y="2898248"/>
          <a:ext cx="4166272" cy="24997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tx1">
                  <a:lumMod val="95000"/>
                  <a:lumOff val="5000"/>
                </a:schemeClr>
              </a:solidFill>
            </a:rPr>
            <a:t>Moreover, we have learnt about how to use exception handling in functions</a:t>
          </a:r>
          <a:endParaRPr lang="en-IN" sz="2400" b="1" kern="1200" dirty="0">
            <a:solidFill>
              <a:schemeClr val="tx1">
                <a:lumMod val="95000"/>
                <a:lumOff val="5000"/>
              </a:schemeClr>
            </a:solidFill>
          </a:endParaRPr>
        </a:p>
      </dsp:txBody>
      <dsp:txXfrm>
        <a:off x="2365522" y="2898248"/>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215210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1206191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3856293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66978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2902626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100757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3447194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4/20/2021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anfoundry.com/cplusplus-programming-questions-answers-exception-handling-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hyperlink" Target="https://www.geeksforgeeks.org/exception-handling-c/" TargetMode="External"/><Relationship Id="rId4" Type="http://schemas.openxmlformats.org/officeDocument/2006/relationships/hyperlink" Target="https://www.tutorialspoint.com/cplusplus/cpp_exceptions_handling.htm"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7"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xmlns=""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a:t>
            </a: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Try, Throw, Catch</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TextBox 1">
            <a:extLst>
              <a:ext uri="{FF2B5EF4-FFF2-40B4-BE49-F238E27FC236}">
                <a16:creationId xmlns:a16="http://schemas.microsoft.com/office/drawing/2014/main" xmlns="" id="{0329CE43-2B94-49D3-9948-A297B0FB52BF}"/>
              </a:ext>
            </a:extLst>
          </p:cNvPr>
          <p:cNvSpPr txBox="1">
            <a:spLocks noChangeArrowheads="1"/>
          </p:cNvSpPr>
          <p:nvPr/>
        </p:nvSpPr>
        <p:spPr bwMode="auto">
          <a:xfrm>
            <a:off x="914391" y="1246323"/>
            <a:ext cx="9884238" cy="386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Code:20CST151</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Unit-3</a:t>
            </a:r>
          </a:p>
          <a:p>
            <a:pPr lvl="0" algn="ctr" defTabSz="622300">
              <a:lnSpc>
                <a:spcPct val="90000"/>
              </a:lnSpc>
              <a:spcBef>
                <a:spcPct val="0"/>
              </a:spcBef>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8959A-E274-48FD-824C-42FC29C0345B}"/>
              </a:ext>
            </a:extLst>
          </p:cNvPr>
          <p:cNvSpPr>
            <a:spLocks noGrp="1"/>
          </p:cNvSpPr>
          <p:nvPr>
            <p:ph type="title"/>
          </p:nvPr>
        </p:nvSpPr>
        <p:spPr>
          <a:xfrm>
            <a:off x="838200" y="347369"/>
            <a:ext cx="10515600" cy="1325563"/>
          </a:xfrm>
        </p:spPr>
        <p:txBody>
          <a:bodyPr>
            <a:normAutofit fontScale="90000"/>
          </a:bodyPr>
          <a:lstStyle/>
          <a:p>
            <a:r>
              <a:rPr lang="en-US" dirty="0"/>
              <a:t/>
            </a:r>
            <a:br>
              <a:rPr lang="en-US" dirty="0"/>
            </a:br>
            <a:r>
              <a:rPr lang="en-US" dirty="0"/>
              <a:t>Exception Handling Mechanism</a:t>
            </a:r>
            <a:br>
              <a:rPr lang="en-US" dirty="0"/>
            </a:br>
            <a:r>
              <a:rPr lang="en-US" b="1" dirty="0">
                <a:latin typeface="Casper"/>
              </a:rPr>
              <a:t/>
            </a:r>
            <a:br>
              <a:rPr lang="en-US" b="1" dirty="0">
                <a:latin typeface="Casper"/>
              </a:rPr>
            </a:br>
            <a:endParaRPr lang="en-IN" dirty="0"/>
          </a:p>
        </p:txBody>
      </p:sp>
      <p:sp>
        <p:nvSpPr>
          <p:cNvPr id="3" name="Content Placeholder 2">
            <a:extLst>
              <a:ext uri="{FF2B5EF4-FFF2-40B4-BE49-F238E27FC236}">
                <a16:creationId xmlns:a16="http://schemas.microsoft.com/office/drawing/2014/main" xmlns="" id="{33B5843A-DD22-4C0F-846E-9CD268E98161}"/>
              </a:ext>
            </a:extLst>
          </p:cNvPr>
          <p:cNvSpPr>
            <a:spLocks noGrp="1"/>
          </p:cNvSpPr>
          <p:nvPr>
            <p:ph idx="1"/>
          </p:nvPr>
        </p:nvSpPr>
        <p:spPr>
          <a:xfrm>
            <a:off x="953610" y="1296433"/>
            <a:ext cx="10515600" cy="4580584"/>
          </a:xfrm>
        </p:spPr>
        <p:txBody>
          <a:bodyPr>
            <a:normAutofit/>
          </a:bodyPr>
          <a:lstStyle/>
          <a:p>
            <a:pPr algn="just"/>
            <a:r>
              <a:rPr lang="en-US" sz="2400" dirty="0">
                <a:latin typeface="Times New Roman" pitchFamily="18" charset="0"/>
                <a:cs typeface="Times New Roman" pitchFamily="18" charset="0"/>
              </a:rPr>
              <a:t>Error handling code basically consists of two parts.</a:t>
            </a:r>
          </a:p>
          <a:p>
            <a:pPr lvl="1" algn="just">
              <a:buFont typeface="Wingdings" panose="05000000000000000000" pitchFamily="2" charset="2"/>
              <a:buChar char="Ø"/>
            </a:pPr>
            <a:r>
              <a:rPr lang="en-US" dirty="0">
                <a:latin typeface="Times New Roman" pitchFamily="18" charset="0"/>
                <a:cs typeface="Times New Roman" pitchFamily="18" charset="0"/>
              </a:rPr>
              <a:t>Detect error and throw the exception (in try block)</a:t>
            </a:r>
          </a:p>
          <a:p>
            <a:pPr lvl="1" algn="just">
              <a:buFont typeface="Wingdings" panose="05000000000000000000" pitchFamily="2" charset="2"/>
              <a:buChar char="Ø"/>
            </a:pPr>
            <a:r>
              <a:rPr lang="en-US" dirty="0">
                <a:latin typeface="Times New Roman" pitchFamily="18" charset="0"/>
                <a:cs typeface="Times New Roman" pitchFamily="18" charset="0"/>
              </a:rPr>
              <a:t>Catch exception and take appropriate action. (in catch block)</a:t>
            </a:r>
          </a:p>
          <a:p>
            <a:pPr lvl="1" algn="just">
              <a:buFont typeface="Wingdings" panose="05000000000000000000" pitchFamily="2" charset="2"/>
              <a:buChar char="Ø"/>
            </a:pPr>
            <a:endParaRPr lang="en-US" dirty="0">
              <a:latin typeface="Times New Roman" pitchFamily="18" charset="0"/>
              <a:cs typeface="Times New Roman" pitchFamily="18" charset="0"/>
            </a:endParaRPr>
          </a:p>
          <a:p>
            <a:r>
              <a:rPr lang="en-IN" sz="2400" dirty="0">
                <a:latin typeface="Times New Roman" pitchFamily="18" charset="0"/>
                <a:cs typeface="Times New Roman" pitchFamily="18" charset="0"/>
              </a:rPr>
              <a:t>Steps to be followed are:</a:t>
            </a:r>
          </a:p>
          <a:p>
            <a:pPr marL="457200" indent="-457200">
              <a:buFont typeface="+mj-lt"/>
              <a:buAutoNum type="arabicPeriod"/>
            </a:pPr>
            <a:r>
              <a:rPr lang="en-IN" sz="2400" dirty="0">
                <a:latin typeface="Times New Roman" pitchFamily="18" charset="0"/>
                <a:cs typeface="Times New Roman" pitchFamily="18" charset="0"/>
              </a:rPr>
              <a:t>Find the problem (Hit the exception).</a:t>
            </a:r>
          </a:p>
          <a:p>
            <a:pPr marL="457200" indent="-457200">
              <a:buFont typeface="+mj-lt"/>
              <a:buAutoNum type="arabicPeriod"/>
            </a:pPr>
            <a:r>
              <a:rPr lang="en-IN" sz="2400" dirty="0">
                <a:latin typeface="Times New Roman" pitchFamily="18" charset="0"/>
                <a:cs typeface="Times New Roman" pitchFamily="18" charset="0"/>
              </a:rPr>
              <a:t>Inform that error has occurred (throw the exception).</a:t>
            </a:r>
          </a:p>
          <a:p>
            <a:pPr marL="457200" indent="-457200">
              <a:buFont typeface="+mj-lt"/>
              <a:buAutoNum type="arabicPeriod"/>
            </a:pPr>
            <a:r>
              <a:rPr lang="en-IN" sz="2400" dirty="0">
                <a:latin typeface="Times New Roman" pitchFamily="18" charset="0"/>
                <a:cs typeface="Times New Roman" pitchFamily="18" charset="0"/>
              </a:rPr>
              <a:t>Receive the error information (catch the exception).</a:t>
            </a:r>
          </a:p>
          <a:p>
            <a:pPr marL="457200" indent="-457200">
              <a:buFont typeface="+mj-lt"/>
              <a:buAutoNum type="arabicPeriod"/>
            </a:pPr>
            <a:r>
              <a:rPr lang="en-IN" sz="2400" dirty="0">
                <a:latin typeface="Times New Roman" pitchFamily="18" charset="0"/>
                <a:cs typeface="Times New Roman" pitchFamily="18" charset="0"/>
              </a:rPr>
              <a:t>Take corrective actions (handle the exception).</a:t>
            </a:r>
          </a:p>
          <a:p>
            <a:endParaRPr lang="en-IN" sz="3700" dirty="0"/>
          </a:p>
          <a:p>
            <a:endParaRPr lang="en-IN" sz="3700" dirty="0"/>
          </a:p>
          <a:p>
            <a:pPr lvl="1"/>
            <a:endParaRPr lang="en-IN" sz="3300" dirty="0"/>
          </a:p>
        </p:txBody>
      </p:sp>
      <p:sp>
        <p:nvSpPr>
          <p:cNvPr id="4" name="Slide Number Placeholder 3">
            <a:extLst>
              <a:ext uri="{FF2B5EF4-FFF2-40B4-BE49-F238E27FC236}">
                <a16:creationId xmlns:a16="http://schemas.microsoft.com/office/drawing/2014/main" xmlns="" id="{EC4390CB-5263-4801-8FAE-57C800310CB8}"/>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9" name="Content Placeholder 2">
            <a:extLst>
              <a:ext uri="{FF2B5EF4-FFF2-40B4-BE49-F238E27FC236}">
                <a16:creationId xmlns:a16="http://schemas.microsoft.com/office/drawing/2014/main" xmlns=""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spTree>
    <p:extLst>
      <p:ext uri="{BB962C8B-B14F-4D97-AF65-F5344CB8AC3E}">
        <p14:creationId xmlns:p14="http://schemas.microsoft.com/office/powerpoint/2010/main" val="262142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8959A-E274-48FD-824C-42FC29C0345B}"/>
              </a:ext>
            </a:extLst>
          </p:cNvPr>
          <p:cNvSpPr>
            <a:spLocks noGrp="1"/>
          </p:cNvSpPr>
          <p:nvPr>
            <p:ph type="title"/>
          </p:nvPr>
        </p:nvSpPr>
        <p:spPr>
          <a:xfrm>
            <a:off x="838200" y="347369"/>
            <a:ext cx="10515600" cy="1325563"/>
          </a:xfrm>
        </p:spPr>
        <p:txBody>
          <a:bodyPr>
            <a:normAutofit fontScale="90000"/>
          </a:bodyPr>
          <a:lstStyle/>
          <a:p>
            <a:r>
              <a:rPr lang="en-US" dirty="0"/>
              <a:t/>
            </a:r>
            <a:br>
              <a:rPr lang="en-US" dirty="0"/>
            </a:br>
            <a:r>
              <a:rPr lang="en-US" dirty="0"/>
              <a:t>Exception Handling Mechanism</a:t>
            </a:r>
            <a:br>
              <a:rPr lang="en-US" dirty="0"/>
            </a:br>
            <a:r>
              <a:rPr lang="en-US" b="1" dirty="0">
                <a:latin typeface="Casper"/>
              </a:rPr>
              <a:t/>
            </a:r>
            <a:br>
              <a:rPr lang="en-US" b="1" dirty="0">
                <a:latin typeface="Casper"/>
              </a:rPr>
            </a:br>
            <a:endParaRPr lang="en-IN" dirty="0"/>
          </a:p>
        </p:txBody>
      </p:sp>
      <p:sp>
        <p:nvSpPr>
          <p:cNvPr id="3" name="Content Placeholder 2">
            <a:extLst>
              <a:ext uri="{FF2B5EF4-FFF2-40B4-BE49-F238E27FC236}">
                <a16:creationId xmlns:a16="http://schemas.microsoft.com/office/drawing/2014/main" xmlns="" id="{33B5843A-DD22-4C0F-846E-9CD268E98161}"/>
              </a:ext>
            </a:extLst>
          </p:cNvPr>
          <p:cNvSpPr>
            <a:spLocks noGrp="1"/>
          </p:cNvSpPr>
          <p:nvPr>
            <p:ph idx="1"/>
          </p:nvPr>
        </p:nvSpPr>
        <p:spPr>
          <a:xfrm>
            <a:off x="953610" y="1296433"/>
            <a:ext cx="10515600" cy="4580584"/>
          </a:xfrm>
        </p:spPr>
        <p:txBody>
          <a:bodyPr>
            <a:normAutofit/>
          </a:bodyPr>
          <a:lstStyle/>
          <a:p>
            <a:pPr algn="just">
              <a:lnSpc>
                <a:spcPct val="110000"/>
              </a:lnSpc>
            </a:pPr>
            <a:r>
              <a:rPr lang="en-IN" sz="2100" dirty="0">
                <a:latin typeface="Casper" panose="02000506000000020004" pitchFamily="2" charset="0"/>
                <a:cs typeface="Arial" panose="020B0604020202020204" pitchFamily="34" charset="0"/>
              </a:rPr>
              <a:t>Exception handling basically has 3 keywords:</a:t>
            </a:r>
          </a:p>
          <a:p>
            <a:pPr marL="914400" lvl="2" indent="-457200" algn="just">
              <a:lnSpc>
                <a:spcPct val="110000"/>
              </a:lnSpc>
              <a:spcBef>
                <a:spcPts val="1000"/>
              </a:spcBef>
              <a:buFont typeface="+mj-lt"/>
              <a:buAutoNum type="arabicPeriod"/>
            </a:pPr>
            <a:r>
              <a:rPr lang="en-IN" sz="1700" dirty="0">
                <a:latin typeface="Casper" panose="02000506000000020004" pitchFamily="2" charset="0"/>
                <a:cs typeface="Arial" panose="020B0604020202020204" pitchFamily="34" charset="0"/>
              </a:rPr>
              <a:t>Try</a:t>
            </a:r>
          </a:p>
          <a:p>
            <a:pPr marL="914400" lvl="2" indent="-457200" algn="just">
              <a:lnSpc>
                <a:spcPct val="110000"/>
              </a:lnSpc>
              <a:spcBef>
                <a:spcPts val="1000"/>
              </a:spcBef>
              <a:buFont typeface="+mj-lt"/>
              <a:buAutoNum type="arabicPeriod"/>
            </a:pPr>
            <a:r>
              <a:rPr lang="en-IN" sz="1700" dirty="0">
                <a:latin typeface="Casper" panose="02000506000000020004" pitchFamily="2" charset="0"/>
                <a:cs typeface="Arial" panose="020B0604020202020204" pitchFamily="34" charset="0"/>
              </a:rPr>
              <a:t>Throw</a:t>
            </a:r>
          </a:p>
          <a:p>
            <a:pPr marL="914400" lvl="2" indent="-457200" algn="just">
              <a:lnSpc>
                <a:spcPct val="110000"/>
              </a:lnSpc>
              <a:spcBef>
                <a:spcPts val="1000"/>
              </a:spcBef>
              <a:buFont typeface="+mj-lt"/>
              <a:buAutoNum type="arabicPeriod"/>
            </a:pPr>
            <a:r>
              <a:rPr lang="en-IN" sz="1700" dirty="0">
                <a:latin typeface="Casper" panose="02000506000000020004" pitchFamily="2" charset="0"/>
                <a:cs typeface="Arial" panose="020B0604020202020204" pitchFamily="34" charset="0"/>
              </a:rPr>
              <a:t>Catch</a:t>
            </a:r>
          </a:p>
          <a:p>
            <a:pPr algn="just">
              <a:lnSpc>
                <a:spcPct val="110000"/>
              </a:lnSpc>
            </a:pPr>
            <a:r>
              <a:rPr lang="en-US" sz="2100" dirty="0">
                <a:latin typeface="Casper" panose="02000506000000020004" pitchFamily="2" charset="0"/>
                <a:cs typeface="Arial" panose="020B0604020202020204" pitchFamily="34" charset="0"/>
              </a:rPr>
              <a:t>In try block, we add those blocks of statements which may generate exceptions. When an exception is detected, it is thrown using a throw statement in a try block.</a:t>
            </a:r>
          </a:p>
          <a:p>
            <a:pPr algn="just">
              <a:lnSpc>
                <a:spcPct val="110000"/>
              </a:lnSpc>
            </a:pPr>
            <a:r>
              <a:rPr lang="en-US" sz="2100" dirty="0">
                <a:latin typeface="Casper" panose="02000506000000020004" pitchFamily="2" charset="0"/>
                <a:cs typeface="Arial" panose="020B0604020202020204" pitchFamily="34" charset="0"/>
              </a:rPr>
              <a:t>A catch block defined by keyword catch ‘catches’ the exception ‘thrown’ by throw statement in the try block and handles it appropriately. </a:t>
            </a:r>
          </a:p>
          <a:p>
            <a:pPr algn="just">
              <a:lnSpc>
                <a:spcPct val="110000"/>
              </a:lnSpc>
            </a:pPr>
            <a:r>
              <a:rPr lang="en-US" sz="2100" dirty="0">
                <a:latin typeface="Casper" panose="02000506000000020004" pitchFamily="2" charset="0"/>
                <a:cs typeface="Arial" panose="020B0604020202020204" pitchFamily="34" charset="0"/>
              </a:rPr>
              <a:t>The catch block that catches an exception must immediately follows the try block that throws the exception. </a:t>
            </a:r>
          </a:p>
          <a:p>
            <a:pPr algn="just"/>
            <a:endParaRPr lang="en-US" sz="4000" dirty="0">
              <a:latin typeface="Times New Roman" pitchFamily="18" charset="0"/>
              <a:cs typeface="Times New Roman" pitchFamily="18" charset="0"/>
            </a:endParaRPr>
          </a:p>
          <a:p>
            <a:endParaRPr lang="en-IN" sz="3700" dirty="0"/>
          </a:p>
          <a:p>
            <a:endParaRPr lang="en-IN" sz="3700" dirty="0"/>
          </a:p>
          <a:p>
            <a:endParaRPr lang="en-IN" sz="3700" dirty="0"/>
          </a:p>
          <a:p>
            <a:pPr lvl="1"/>
            <a:endParaRPr lang="en-IN" sz="3300" dirty="0"/>
          </a:p>
        </p:txBody>
      </p:sp>
      <p:sp>
        <p:nvSpPr>
          <p:cNvPr id="4" name="Slide Number Placeholder 3">
            <a:extLst>
              <a:ext uri="{FF2B5EF4-FFF2-40B4-BE49-F238E27FC236}">
                <a16:creationId xmlns:a16="http://schemas.microsoft.com/office/drawing/2014/main" xmlns="" id="{EC4390CB-5263-4801-8FAE-57C800310CB8}"/>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9" name="Content Placeholder 2">
            <a:extLst>
              <a:ext uri="{FF2B5EF4-FFF2-40B4-BE49-F238E27FC236}">
                <a16:creationId xmlns:a16="http://schemas.microsoft.com/office/drawing/2014/main" xmlns=""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spTree>
    <p:extLst>
      <p:ext uri="{BB962C8B-B14F-4D97-AF65-F5344CB8AC3E}">
        <p14:creationId xmlns:p14="http://schemas.microsoft.com/office/powerpoint/2010/main" val="270793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8959A-E274-48FD-824C-42FC29C0345B}"/>
              </a:ext>
            </a:extLst>
          </p:cNvPr>
          <p:cNvSpPr>
            <a:spLocks noGrp="1"/>
          </p:cNvSpPr>
          <p:nvPr>
            <p:ph type="title"/>
          </p:nvPr>
        </p:nvSpPr>
        <p:spPr>
          <a:xfrm>
            <a:off x="838200" y="347369"/>
            <a:ext cx="10515600" cy="1325563"/>
          </a:xfrm>
        </p:spPr>
        <p:txBody>
          <a:bodyPr>
            <a:normAutofit fontScale="90000"/>
          </a:bodyPr>
          <a:lstStyle/>
          <a:p>
            <a:r>
              <a:rPr lang="en-US" dirty="0"/>
              <a:t/>
            </a:r>
            <a:br>
              <a:rPr lang="en-US" dirty="0"/>
            </a:br>
            <a:r>
              <a:rPr lang="en-US" dirty="0"/>
              <a:t>Exception Handling Mechanism</a:t>
            </a:r>
            <a:br>
              <a:rPr lang="en-US" dirty="0"/>
            </a:br>
            <a:r>
              <a:rPr lang="en-US" b="1" dirty="0">
                <a:latin typeface="Casper"/>
              </a:rPr>
              <a:t/>
            </a:r>
            <a:br>
              <a:rPr lang="en-US" b="1" dirty="0">
                <a:latin typeface="Casper"/>
              </a:rPr>
            </a:br>
            <a:endParaRPr lang="en-IN" dirty="0"/>
          </a:p>
        </p:txBody>
      </p:sp>
      <p:sp>
        <p:nvSpPr>
          <p:cNvPr id="3" name="Content Placeholder 2">
            <a:extLst>
              <a:ext uri="{FF2B5EF4-FFF2-40B4-BE49-F238E27FC236}">
                <a16:creationId xmlns:a16="http://schemas.microsoft.com/office/drawing/2014/main" xmlns="" id="{33B5843A-DD22-4C0F-846E-9CD268E98161}"/>
              </a:ext>
            </a:extLst>
          </p:cNvPr>
          <p:cNvSpPr>
            <a:spLocks noGrp="1"/>
          </p:cNvSpPr>
          <p:nvPr>
            <p:ph idx="1"/>
          </p:nvPr>
        </p:nvSpPr>
        <p:spPr>
          <a:xfrm>
            <a:off x="953610" y="1296433"/>
            <a:ext cx="10515600" cy="4580584"/>
          </a:xfrm>
        </p:spPr>
        <p:txBody>
          <a:bodyPr>
            <a:normAutofit/>
          </a:bodyPr>
          <a:lstStyle/>
          <a:p>
            <a:endParaRPr lang="en-IN" sz="3700" dirty="0"/>
          </a:p>
          <a:p>
            <a:endParaRPr lang="en-IN" sz="3700" dirty="0"/>
          </a:p>
          <a:p>
            <a:pPr lvl="1"/>
            <a:endParaRPr lang="en-IN" sz="3300" dirty="0"/>
          </a:p>
        </p:txBody>
      </p:sp>
      <p:sp>
        <p:nvSpPr>
          <p:cNvPr id="4" name="Slide Number Placeholder 3">
            <a:extLst>
              <a:ext uri="{FF2B5EF4-FFF2-40B4-BE49-F238E27FC236}">
                <a16:creationId xmlns:a16="http://schemas.microsoft.com/office/drawing/2014/main" xmlns="" id="{EC4390CB-5263-4801-8FAE-57C800310CB8}"/>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9" name="Content Placeholder 2">
            <a:extLst>
              <a:ext uri="{FF2B5EF4-FFF2-40B4-BE49-F238E27FC236}">
                <a16:creationId xmlns:a16="http://schemas.microsoft.com/office/drawing/2014/main" xmlns=""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pic>
        <p:nvPicPr>
          <p:cNvPr id="5" name="Picture 4">
            <a:extLst>
              <a:ext uri="{FF2B5EF4-FFF2-40B4-BE49-F238E27FC236}">
                <a16:creationId xmlns:a16="http://schemas.microsoft.com/office/drawing/2014/main" xmlns="" id="{F18A9B2B-677B-4F99-9BCA-7C46395B47D0}"/>
              </a:ext>
            </a:extLst>
          </p:cNvPr>
          <p:cNvPicPr>
            <a:picLocks noChangeAspect="1"/>
          </p:cNvPicPr>
          <p:nvPr/>
        </p:nvPicPr>
        <p:blipFill>
          <a:blip r:embed="rId3"/>
          <a:stretch>
            <a:fillRect/>
          </a:stretch>
        </p:blipFill>
        <p:spPr>
          <a:xfrm>
            <a:off x="3085745" y="1419225"/>
            <a:ext cx="5114987" cy="3718882"/>
          </a:xfrm>
          <a:prstGeom prst="rect">
            <a:avLst/>
          </a:prstGeom>
        </p:spPr>
      </p:pic>
      <p:sp>
        <p:nvSpPr>
          <p:cNvPr id="7" name="TextBox 6">
            <a:extLst>
              <a:ext uri="{FF2B5EF4-FFF2-40B4-BE49-F238E27FC236}">
                <a16:creationId xmlns:a16="http://schemas.microsoft.com/office/drawing/2014/main" xmlns="" id="{D3A2CBEC-3E1D-4B08-BD5D-48A7B5C7C38B}"/>
              </a:ext>
            </a:extLst>
          </p:cNvPr>
          <p:cNvSpPr txBox="1"/>
          <p:nvPr/>
        </p:nvSpPr>
        <p:spPr>
          <a:xfrm>
            <a:off x="3927764" y="5184943"/>
            <a:ext cx="3619196" cy="369332"/>
          </a:xfrm>
          <a:prstGeom prst="rect">
            <a:avLst/>
          </a:prstGeom>
          <a:noFill/>
        </p:spPr>
        <p:txBody>
          <a:bodyPr wrap="none" rtlCol="0">
            <a:spAutoFit/>
          </a:bodyPr>
          <a:lstStyle/>
          <a:p>
            <a:r>
              <a:rPr lang="en-IN" dirty="0"/>
              <a:t>Figure 2: Depiction of try catch block</a:t>
            </a:r>
          </a:p>
        </p:txBody>
      </p:sp>
    </p:spTree>
    <p:extLst>
      <p:ext uri="{BB962C8B-B14F-4D97-AF65-F5344CB8AC3E}">
        <p14:creationId xmlns:p14="http://schemas.microsoft.com/office/powerpoint/2010/main" val="22174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C65C87C1-D984-423E-8A79-EB824A5C470F}" type="datetime1">
              <a:rPr lang="en-IN" sz="1400" b="1" smtClean="0">
                <a:solidFill>
                  <a:schemeClr val="bg1"/>
                </a:solidFill>
                <a:latin typeface="Times New Roman" panose="02020603050405020304" pitchFamily="18" charset="0"/>
                <a:cs typeface="Times New Roman" panose="02020603050405020304" pitchFamily="18" charset="0"/>
              </a:rPr>
              <a:pPr/>
              <a:t>20-04-2021</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42257" y="1211670"/>
            <a:ext cx="10515600" cy="5054047"/>
          </a:xfrm>
        </p:spPr>
        <p:txBody>
          <a:bodyPr>
            <a:normAutofit/>
          </a:bodyPr>
          <a:lstStyle/>
          <a:p>
            <a:pPr algn="just"/>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The throw statement is almost similar to function call. The only difference is that instead of calling the function, it calls the catch block.</a:t>
            </a:r>
          </a:p>
          <a:p>
            <a:pPr algn="just"/>
            <a:r>
              <a:rPr lang="en-IN" sz="2400" dirty="0">
                <a:latin typeface="Times New Roman" pitchFamily="18" charset="0"/>
                <a:cs typeface="Times New Roman" pitchFamily="18" charset="0"/>
              </a:rPr>
              <a:t>In this sense, the catch block is like function definition with a parameter that matches the  type of value being thrown.</a:t>
            </a:r>
          </a:p>
          <a:p>
            <a:pPr algn="just"/>
            <a:r>
              <a:rPr lang="en-US" sz="2400" dirty="0">
                <a:latin typeface="Times New Roman" pitchFamily="18" charset="0"/>
                <a:cs typeface="Times New Roman" pitchFamily="18" charset="0"/>
              </a:rPr>
              <a:t>The throw expression accepts one parameter as its argument and this is passed to the exception handler. </a:t>
            </a:r>
          </a:p>
          <a:p>
            <a:pPr algn="just"/>
            <a:r>
              <a:rPr lang="en-US" sz="2400" dirty="0">
                <a:latin typeface="Times New Roman" pitchFamily="18" charset="0"/>
                <a:cs typeface="Times New Roman" pitchFamily="18" charset="0"/>
              </a:rPr>
              <a:t>You can have a number of throw statements at different parts of your try block with different values being thrown so that the exception handler on receiving the parameter will know what restorative actions to take.</a:t>
            </a:r>
          </a:p>
          <a:p>
            <a:pPr algn="just"/>
            <a:endParaRPr lang="en-IN" sz="2400" dirty="0">
              <a:latin typeface="Times New Roman" pitchFamily="18" charset="0"/>
              <a:cs typeface="Times New Roman" pitchFamily="18" charset="0"/>
            </a:endParaRPr>
          </a:p>
          <a:p>
            <a:pPr algn="just"/>
            <a:endParaRPr lang="en-IN" dirty="0"/>
          </a:p>
          <a:p>
            <a:pPr algn="just"/>
            <a:endParaRPr lang="en-IN" dirty="0"/>
          </a:p>
          <a:p>
            <a:endParaRPr lang="en-IN" dirty="0"/>
          </a:p>
        </p:txBody>
      </p:sp>
      <p:sp>
        <p:nvSpPr>
          <p:cNvPr id="8" name="Slide Number Placeholder 7"/>
          <p:cNvSpPr>
            <a:spLocks noGrp="1"/>
          </p:cNvSpPr>
          <p:nvPr>
            <p:ph type="sldNum" sz="quarter" idx="12"/>
          </p:nvPr>
        </p:nvSpPr>
        <p:spPr/>
        <p:txBody>
          <a:bodyPr/>
          <a:lstStyle/>
          <a:p>
            <a:r>
              <a:rPr lang="en-IN" dirty="0"/>
              <a:t>4</a:t>
            </a:r>
          </a:p>
        </p:txBody>
      </p:sp>
      <p:sp>
        <p:nvSpPr>
          <p:cNvPr id="12" name="Title 11">
            <a:extLst>
              <a:ext uri="{FF2B5EF4-FFF2-40B4-BE49-F238E27FC236}">
                <a16:creationId xmlns:a16="http://schemas.microsoft.com/office/drawing/2014/main" xmlns="" id="{D7857B21-7E8E-4FAD-90FB-185643E1D1F1}"/>
              </a:ext>
            </a:extLst>
          </p:cNvPr>
          <p:cNvSpPr>
            <a:spLocks noGrp="1"/>
          </p:cNvSpPr>
          <p:nvPr>
            <p:ph type="title"/>
          </p:nvPr>
        </p:nvSpPr>
        <p:spPr/>
        <p:txBody>
          <a:bodyPr/>
          <a:lstStyle/>
          <a:p>
            <a:r>
              <a:rPr lang="en-IN" dirty="0"/>
              <a:t>Throw and Catch</a:t>
            </a:r>
          </a:p>
        </p:txBody>
      </p:sp>
    </p:spTree>
    <p:extLst>
      <p:ext uri="{BB962C8B-B14F-4D97-AF65-F5344CB8AC3E}">
        <p14:creationId xmlns:p14="http://schemas.microsoft.com/office/powerpoint/2010/main" val="27125618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D65C0DFE-DAC8-4043-94EF-3057B9013932}" type="datetime1">
              <a:rPr lang="en-IN" sz="1400" b="1" smtClean="0">
                <a:solidFill>
                  <a:schemeClr val="bg1"/>
                </a:solidFill>
                <a:latin typeface="Times New Roman" panose="02020603050405020304" pitchFamily="18" charset="0"/>
                <a:cs typeface="Times New Roman" panose="02020603050405020304" pitchFamily="18" charset="0"/>
              </a:rPr>
              <a:pPr/>
              <a:t>20-04-2021</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642257" y="1449978"/>
            <a:ext cx="10515600" cy="5133702"/>
          </a:xfrm>
        </p:spPr>
        <p:txBody>
          <a:bodyPr>
            <a:normAutofit/>
          </a:bodyPr>
          <a:lstStyle/>
          <a:p>
            <a:pPr algn="just"/>
            <a:r>
              <a:rPr lang="en-IN" sz="2400" dirty="0">
                <a:latin typeface="Times New Roman" pitchFamily="18" charset="0"/>
                <a:cs typeface="Times New Roman" pitchFamily="18" charset="0"/>
              </a:rPr>
              <a:t>The exception handler can be identified by the keyword catch . </a:t>
            </a:r>
          </a:p>
          <a:p>
            <a:pPr algn="just"/>
            <a:r>
              <a:rPr lang="en-IN" sz="2400" dirty="0">
                <a:latin typeface="Times New Roman" pitchFamily="18" charset="0"/>
                <a:cs typeface="Times New Roman" pitchFamily="18" charset="0"/>
              </a:rPr>
              <a:t>catch always takes only one parameter. </a:t>
            </a:r>
          </a:p>
          <a:p>
            <a:pPr algn="just"/>
            <a:r>
              <a:rPr lang="en-IN" sz="2400" dirty="0">
                <a:latin typeface="Times New Roman" pitchFamily="18" charset="0"/>
                <a:cs typeface="Times New Roman" pitchFamily="18" charset="0"/>
              </a:rPr>
              <a:t>The type of the catch parameter is important as the type of the argument passed by the throw expression is checked against it and the catch function with the correct parameter type is executed. </a:t>
            </a:r>
          </a:p>
          <a:p>
            <a:pPr algn="just"/>
            <a:r>
              <a:rPr lang="en-IN" sz="2400" dirty="0">
                <a:latin typeface="Times New Roman" pitchFamily="18" charset="0"/>
                <a:cs typeface="Times New Roman" pitchFamily="18" charset="0"/>
              </a:rPr>
              <a:t>This way we can chain multiple exception handlers and only the one with the correct parameter type gets executed.</a:t>
            </a:r>
          </a:p>
          <a:p>
            <a:pPr algn="just">
              <a:buFont typeface="Wingdings" pitchFamily="2" charset="2"/>
              <a:buChar char="q"/>
            </a:pPr>
            <a:endParaRPr lang="en-IN" sz="2400" dirty="0">
              <a:latin typeface="Times New Roman" pitchFamily="18" charset="0"/>
              <a:cs typeface="Times New Roman" pitchFamily="18" charset="0"/>
            </a:endParaRPr>
          </a:p>
          <a:p>
            <a:pPr algn="just">
              <a:buNone/>
            </a:pPr>
            <a:endParaRPr lang="en-IN" dirty="0"/>
          </a:p>
          <a:p>
            <a:pPr>
              <a:buNone/>
            </a:pPr>
            <a:endParaRPr lang="en-IN" dirty="0"/>
          </a:p>
        </p:txBody>
      </p:sp>
      <p:sp>
        <p:nvSpPr>
          <p:cNvPr id="5" name="Slide Number Placeholder 4"/>
          <p:cNvSpPr>
            <a:spLocks noGrp="1"/>
          </p:cNvSpPr>
          <p:nvPr>
            <p:ph type="sldNum" sz="quarter" idx="12"/>
          </p:nvPr>
        </p:nvSpPr>
        <p:spPr/>
        <p:txBody>
          <a:bodyPr/>
          <a:lstStyle/>
          <a:p>
            <a:r>
              <a:rPr lang="en-IN" dirty="0"/>
              <a:t>5</a:t>
            </a:r>
          </a:p>
        </p:txBody>
      </p:sp>
      <p:sp>
        <p:nvSpPr>
          <p:cNvPr id="8" name="Title 11">
            <a:extLst>
              <a:ext uri="{FF2B5EF4-FFF2-40B4-BE49-F238E27FC236}">
                <a16:creationId xmlns:a16="http://schemas.microsoft.com/office/drawing/2014/main" xmlns="" id="{A50494E0-51CB-42E0-BA3F-A96D476BB8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Throw and Catch</a:t>
            </a:r>
          </a:p>
        </p:txBody>
      </p:sp>
    </p:spTree>
    <p:extLst>
      <p:ext uri="{BB962C8B-B14F-4D97-AF65-F5344CB8AC3E}">
        <p14:creationId xmlns:p14="http://schemas.microsoft.com/office/powerpoint/2010/main" val="25736785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D65C0DFE-DAC8-4043-94EF-3057B9013932}" type="datetime1">
              <a:rPr lang="en-IN" sz="1400" b="1" smtClean="0">
                <a:solidFill>
                  <a:schemeClr val="bg1"/>
                </a:solidFill>
                <a:latin typeface="Times New Roman" panose="02020603050405020304" pitchFamily="18" charset="0"/>
                <a:cs typeface="Times New Roman" panose="02020603050405020304" pitchFamily="18" charset="0"/>
              </a:rPr>
              <a:pPr/>
              <a:t>20-04-2021</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r>
              <a:rPr lang="en-IN" dirty="0"/>
              <a:t>5</a:t>
            </a:r>
          </a:p>
        </p:txBody>
      </p:sp>
      <p:sp>
        <p:nvSpPr>
          <p:cNvPr id="8" name="Title 11">
            <a:extLst>
              <a:ext uri="{FF2B5EF4-FFF2-40B4-BE49-F238E27FC236}">
                <a16:creationId xmlns:a16="http://schemas.microsoft.com/office/drawing/2014/main" xmlns="" id="{A50494E0-51CB-42E0-BA3F-A96D476BB8F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Throw and Catch</a:t>
            </a:r>
          </a:p>
        </p:txBody>
      </p:sp>
      <p:sp>
        <p:nvSpPr>
          <p:cNvPr id="6" name="Text Box 4">
            <a:extLst>
              <a:ext uri="{FF2B5EF4-FFF2-40B4-BE49-F238E27FC236}">
                <a16:creationId xmlns:a16="http://schemas.microsoft.com/office/drawing/2014/main" xmlns="" id="{C5A98B38-5D73-461D-812A-DFBF4C914B4B}"/>
              </a:ext>
            </a:extLst>
          </p:cNvPr>
          <p:cNvSpPr txBox="1">
            <a:spLocks noChangeArrowheads="1"/>
          </p:cNvSpPr>
          <p:nvPr/>
        </p:nvSpPr>
        <p:spPr bwMode="auto">
          <a:xfrm>
            <a:off x="838200" y="1720840"/>
            <a:ext cx="3859306" cy="34163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0000FF"/>
                </a:solidFill>
                <a:latin typeface="Times New Roman" pitchFamily="18" charset="0"/>
                <a:cs typeface="Times New Roman" pitchFamily="18" charset="0"/>
              </a:rPr>
              <a:t>try</a:t>
            </a:r>
          </a:p>
          <a:p>
            <a:r>
              <a:rPr lang="en-US" dirty="0">
                <a:latin typeface="Times New Roman" pitchFamily="18" charset="0"/>
                <a:cs typeface="Times New Roman" pitchFamily="18" charset="0"/>
              </a:rPr>
              <a:t> { 	// code</a:t>
            </a:r>
          </a:p>
          <a:p>
            <a:r>
              <a:rPr lang="en-US" dirty="0">
                <a:latin typeface="Times New Roman" pitchFamily="18" charset="0"/>
                <a:cs typeface="Times New Roman" pitchFamily="18" charset="0"/>
              </a:rPr>
              <a:t>	if ( x )</a:t>
            </a:r>
          </a:p>
          <a:p>
            <a:r>
              <a:rPr lang="en-US" dirty="0">
                <a:latin typeface="Times New Roman" pitchFamily="18" charset="0"/>
                <a:cs typeface="Times New Roman" pitchFamily="18" charset="0"/>
              </a:rPr>
              <a:t>	  throw 10;</a:t>
            </a:r>
          </a:p>
          <a:p>
            <a:r>
              <a:rPr lang="en-US" dirty="0">
                <a:latin typeface="Times New Roman" pitchFamily="18" charset="0"/>
                <a:cs typeface="Times New Roman" pitchFamily="18" charset="0"/>
              </a:rPr>
              <a:t>	// code</a:t>
            </a:r>
          </a:p>
          <a:p>
            <a:r>
              <a:rPr lang="en-US" dirty="0">
                <a:latin typeface="Times New Roman" pitchFamily="18" charset="0"/>
                <a:cs typeface="Times New Roman" pitchFamily="18" charset="0"/>
              </a:rPr>
              <a:t>	if (y)</a:t>
            </a:r>
          </a:p>
          <a:p>
            <a:r>
              <a:rPr lang="en-US" dirty="0">
                <a:latin typeface="Times New Roman" pitchFamily="18" charset="0"/>
                <a:cs typeface="Times New Roman" pitchFamily="18" charset="0"/>
              </a:rPr>
              <a:t>	  throw 20;</a:t>
            </a:r>
          </a:p>
          <a:p>
            <a:r>
              <a:rPr lang="en-US" dirty="0">
                <a:latin typeface="Times New Roman" pitchFamily="18" charset="0"/>
                <a:cs typeface="Times New Roman" pitchFamily="18" charset="0"/>
              </a:rPr>
              <a:t>	//code</a:t>
            </a:r>
          </a:p>
          <a:p>
            <a:r>
              <a:rPr lang="en-US" dirty="0">
                <a:latin typeface="Times New Roman" pitchFamily="18" charset="0"/>
                <a:cs typeface="Times New Roman" pitchFamily="18" charset="0"/>
              </a:rPr>
              <a:t> } 	</a:t>
            </a:r>
          </a:p>
        </p:txBody>
      </p:sp>
      <p:sp>
        <p:nvSpPr>
          <p:cNvPr id="9" name="Text Box 4">
            <a:extLst>
              <a:ext uri="{FF2B5EF4-FFF2-40B4-BE49-F238E27FC236}">
                <a16:creationId xmlns:a16="http://schemas.microsoft.com/office/drawing/2014/main" xmlns="" id="{332B45B3-0EB5-4035-BB9C-24826CC1B092}"/>
              </a:ext>
            </a:extLst>
          </p:cNvPr>
          <p:cNvSpPr txBox="1">
            <a:spLocks noChangeArrowheads="1"/>
          </p:cNvSpPr>
          <p:nvPr/>
        </p:nvSpPr>
        <p:spPr bwMode="auto">
          <a:xfrm>
            <a:off x="6338047" y="1611028"/>
            <a:ext cx="5015753" cy="378565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latin typeface="Times New Roman" pitchFamily="18" charset="0"/>
                <a:cs typeface="Times New Roman" pitchFamily="18" charset="0"/>
              </a:rPr>
              <a:t>try { // code here } </a:t>
            </a:r>
          </a:p>
          <a:p>
            <a:r>
              <a:rPr lang="en-US" dirty="0">
                <a:latin typeface="Times New Roman" pitchFamily="18" charset="0"/>
                <a:cs typeface="Times New Roman" pitchFamily="18" charset="0"/>
              </a:rPr>
              <a:t>catch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param</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 &lt;&lt;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exception";</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catch (char </a:t>
            </a:r>
            <a:r>
              <a:rPr lang="en-US" dirty="0" err="1">
                <a:latin typeface="Times New Roman" pitchFamily="18" charset="0"/>
                <a:cs typeface="Times New Roman" pitchFamily="18" charset="0"/>
              </a:rPr>
              <a:t>param</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 &lt;&lt; "char exception";</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catch (...)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 &lt;&lt; "default exception";</a:t>
            </a:r>
          </a:p>
          <a:p>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28292913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FA8379-6388-42AC-9E4E-E9A2B71319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AAC64C4-E2EA-450D-9AA0-1956D662797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xmlns="" id="{A92DAE58-7AA9-4C56-80FE-633E3518D790}"/>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Picture 4">
            <a:extLst>
              <a:ext uri="{FF2B5EF4-FFF2-40B4-BE49-F238E27FC236}">
                <a16:creationId xmlns:a16="http://schemas.microsoft.com/office/drawing/2014/main" xmlns="" id="{38559A18-4842-4266-91A2-A40FE7783106}"/>
              </a:ext>
            </a:extLst>
          </p:cNvPr>
          <p:cNvPicPr>
            <a:picLocks noChangeAspect="1"/>
          </p:cNvPicPr>
          <p:nvPr/>
        </p:nvPicPr>
        <p:blipFill>
          <a:blip r:embed="rId2"/>
          <a:stretch>
            <a:fillRect/>
          </a:stretch>
        </p:blipFill>
        <p:spPr>
          <a:xfrm>
            <a:off x="838200" y="327606"/>
            <a:ext cx="10515600" cy="6202789"/>
          </a:xfrm>
          <a:prstGeom prst="rect">
            <a:avLst/>
          </a:prstGeom>
        </p:spPr>
      </p:pic>
    </p:spTree>
    <p:extLst>
      <p:ext uri="{BB962C8B-B14F-4D97-AF65-F5344CB8AC3E}">
        <p14:creationId xmlns:p14="http://schemas.microsoft.com/office/powerpoint/2010/main" val="103899885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25594" y="6400800"/>
            <a:ext cx="2743200" cy="365125"/>
          </a:xfrm>
        </p:spPr>
        <p:txBody>
          <a:bodyPr/>
          <a:lstStyle/>
          <a:p>
            <a:fld id="{A151D094-0B71-4337-B78B-2B5808DDAA77}" type="datetime1">
              <a:rPr lang="en-IN" sz="1400" b="1" smtClean="0">
                <a:solidFill>
                  <a:schemeClr val="bg1"/>
                </a:solidFill>
                <a:latin typeface="Times New Roman" panose="02020603050405020304" pitchFamily="18" charset="0"/>
                <a:cs typeface="Times New Roman" panose="02020603050405020304" pitchFamily="18" charset="0"/>
              </a:rPr>
              <a:pPr/>
              <a:t>20-04-2021</a:t>
            </a:fld>
            <a:endParaRPr lang="en-IN" sz="1400" b="1"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485503" y="1198608"/>
            <a:ext cx="10515600" cy="4351338"/>
          </a:xfrm>
        </p:spPr>
        <p:txBody>
          <a:bodyPr/>
          <a:lstStyle/>
          <a:p>
            <a:pPr algn="just">
              <a:buFont typeface="Wingdings" pitchFamily="2" charset="2"/>
              <a:buChar char="q"/>
            </a:pPr>
            <a:endParaRPr lang="en-IN" sz="2400" dirty="0">
              <a:latin typeface="Times New Roman" pitchFamily="18" charset="0"/>
              <a:cs typeface="Times New Roman" pitchFamily="18" charset="0"/>
            </a:endParaRPr>
          </a:p>
          <a:p>
            <a:pPr algn="just"/>
            <a:endParaRPr lang="en-IN" dirty="0"/>
          </a:p>
          <a:p>
            <a:pPr algn="just"/>
            <a:endParaRPr lang="en-IN" dirty="0"/>
          </a:p>
          <a:p>
            <a:endParaRPr lang="en-IN" dirty="0"/>
          </a:p>
        </p:txBody>
      </p:sp>
      <p:sp>
        <p:nvSpPr>
          <p:cNvPr id="9" name="Slide Number Placeholder 8"/>
          <p:cNvSpPr>
            <a:spLocks noGrp="1"/>
          </p:cNvSpPr>
          <p:nvPr>
            <p:ph type="sldNum" sz="quarter" idx="12"/>
          </p:nvPr>
        </p:nvSpPr>
        <p:spPr/>
        <p:txBody>
          <a:bodyPr/>
          <a:lstStyle/>
          <a:p>
            <a:r>
              <a:rPr lang="en-IN" dirty="0"/>
              <a:t>6</a:t>
            </a:r>
          </a:p>
        </p:txBody>
      </p:sp>
      <p:sp>
        <p:nvSpPr>
          <p:cNvPr id="11" name="Title 11">
            <a:extLst>
              <a:ext uri="{FF2B5EF4-FFF2-40B4-BE49-F238E27FC236}">
                <a16:creationId xmlns:a16="http://schemas.microsoft.com/office/drawing/2014/main" xmlns="" id="{B419DF33-7BD0-4921-B3F9-31FE27E64F2D}"/>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Throwing an Exception in a Function</a:t>
            </a:r>
          </a:p>
        </p:txBody>
      </p:sp>
      <p:pic>
        <p:nvPicPr>
          <p:cNvPr id="2" name="Picture 1">
            <a:extLst>
              <a:ext uri="{FF2B5EF4-FFF2-40B4-BE49-F238E27FC236}">
                <a16:creationId xmlns:a16="http://schemas.microsoft.com/office/drawing/2014/main" xmlns="" id="{53AC3E01-671B-479E-8A0E-72839182ED1F}"/>
              </a:ext>
            </a:extLst>
          </p:cNvPr>
          <p:cNvPicPr>
            <a:picLocks noChangeAspect="1"/>
          </p:cNvPicPr>
          <p:nvPr/>
        </p:nvPicPr>
        <p:blipFill>
          <a:blip r:embed="rId2"/>
          <a:stretch>
            <a:fillRect/>
          </a:stretch>
        </p:blipFill>
        <p:spPr>
          <a:xfrm>
            <a:off x="987031" y="1502643"/>
            <a:ext cx="8602202" cy="1871634"/>
          </a:xfrm>
          <a:prstGeom prst="rect">
            <a:avLst/>
          </a:prstGeom>
        </p:spPr>
      </p:pic>
      <p:pic>
        <p:nvPicPr>
          <p:cNvPr id="3" name="Picture 2">
            <a:extLst>
              <a:ext uri="{FF2B5EF4-FFF2-40B4-BE49-F238E27FC236}">
                <a16:creationId xmlns:a16="http://schemas.microsoft.com/office/drawing/2014/main" xmlns="" id="{307BD7FD-79A8-467D-B3FB-6F5C37F8EF30}"/>
              </a:ext>
            </a:extLst>
          </p:cNvPr>
          <p:cNvPicPr>
            <a:picLocks noChangeAspect="1"/>
          </p:cNvPicPr>
          <p:nvPr/>
        </p:nvPicPr>
        <p:blipFill>
          <a:blip r:embed="rId3"/>
          <a:stretch>
            <a:fillRect/>
          </a:stretch>
        </p:blipFill>
        <p:spPr>
          <a:xfrm>
            <a:off x="987031" y="3374277"/>
            <a:ext cx="8547333" cy="2469094"/>
          </a:xfrm>
          <a:prstGeom prst="rect">
            <a:avLst/>
          </a:prstGeom>
        </p:spPr>
      </p:pic>
    </p:spTree>
    <p:extLst>
      <p:ext uri="{BB962C8B-B14F-4D97-AF65-F5344CB8AC3E}">
        <p14:creationId xmlns:p14="http://schemas.microsoft.com/office/powerpoint/2010/main" val="374561668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DCDB08-8E7D-493F-B81F-48A0D3869F7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FB04DA36-48E1-4802-9723-2891A756C83E}"/>
              </a:ext>
            </a:extLst>
          </p:cNvPr>
          <p:cNvPicPr>
            <a:picLocks noGrp="1" noChangeAspect="1"/>
          </p:cNvPicPr>
          <p:nvPr>
            <p:ph idx="1"/>
          </p:nvPr>
        </p:nvPicPr>
        <p:blipFill>
          <a:blip r:embed="rId2"/>
          <a:stretch>
            <a:fillRect/>
          </a:stretch>
        </p:blipFill>
        <p:spPr>
          <a:xfrm>
            <a:off x="873987" y="365125"/>
            <a:ext cx="9108213" cy="2395936"/>
          </a:xfrm>
          <a:prstGeom prst="rect">
            <a:avLst/>
          </a:prstGeom>
        </p:spPr>
      </p:pic>
      <p:sp>
        <p:nvSpPr>
          <p:cNvPr id="4" name="Slide Number Placeholder 3">
            <a:extLst>
              <a:ext uri="{FF2B5EF4-FFF2-40B4-BE49-F238E27FC236}">
                <a16:creationId xmlns:a16="http://schemas.microsoft.com/office/drawing/2014/main" xmlns="" id="{F6179DB2-761C-44B6-A40A-1934B14A0D23}"/>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6" name="Picture 5">
            <a:extLst>
              <a:ext uri="{FF2B5EF4-FFF2-40B4-BE49-F238E27FC236}">
                <a16:creationId xmlns:a16="http://schemas.microsoft.com/office/drawing/2014/main" xmlns="" id="{4054D929-73CC-4721-9400-D85644876151}"/>
              </a:ext>
            </a:extLst>
          </p:cNvPr>
          <p:cNvPicPr>
            <a:picLocks noChangeAspect="1"/>
          </p:cNvPicPr>
          <p:nvPr/>
        </p:nvPicPr>
        <p:blipFill>
          <a:blip r:embed="rId3"/>
          <a:stretch>
            <a:fillRect/>
          </a:stretch>
        </p:blipFill>
        <p:spPr>
          <a:xfrm>
            <a:off x="873987" y="2760230"/>
            <a:ext cx="8815580" cy="3596952"/>
          </a:xfrm>
          <a:prstGeom prst="rect">
            <a:avLst/>
          </a:prstGeom>
        </p:spPr>
      </p:pic>
    </p:spTree>
    <p:extLst>
      <p:ext uri="{BB962C8B-B14F-4D97-AF65-F5344CB8AC3E}">
        <p14:creationId xmlns:p14="http://schemas.microsoft.com/office/powerpoint/2010/main" val="9535729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Applications</a:t>
            </a:r>
          </a:p>
        </p:txBody>
      </p:sp>
      <p:sp>
        <p:nvSpPr>
          <p:cNvPr id="3" name="Content Placeholder 2"/>
          <p:cNvSpPr>
            <a:spLocks noGrp="1"/>
          </p:cNvSpPr>
          <p:nvPr>
            <p:ph idx="1"/>
          </p:nvPr>
        </p:nvSpPr>
        <p:spPr/>
        <p:txBody>
          <a:bodyPr/>
          <a:lstStyle/>
          <a:p>
            <a:pPr algn="just"/>
            <a:r>
              <a:rPr lang="en-US" dirty="0"/>
              <a:t>Helps in finding and handling </a:t>
            </a:r>
            <a:r>
              <a:rPr lang="en-US" b="0" i="0" dirty="0">
                <a:effectLst/>
                <a:latin typeface="urw-din"/>
              </a:rPr>
              <a:t>run-time anomalies or abnormal conditions that a program encounters during its execution</a:t>
            </a:r>
            <a:r>
              <a:rPr lang="en-US" dirty="0"/>
              <a: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D4AFE-B27C-4A9A-A9F5-7F62354B01A2}"/>
              </a:ext>
            </a:extLst>
          </p:cNvPr>
          <p:cNvSpPr>
            <a:spLocks noGrp="1"/>
          </p:cNvSpPr>
          <p:nvPr>
            <p:ph type="title"/>
          </p:nvPr>
        </p:nvSpPr>
        <p:spPr>
          <a:xfrm>
            <a:off x="600075" y="838200"/>
            <a:ext cx="3932237" cy="2209800"/>
          </a:xfrm>
        </p:spPr>
        <p:txBody>
          <a:bodyPr>
            <a:normAutofit/>
          </a:bodyPr>
          <a:lstStyle/>
          <a:p>
            <a:pPr algn="ctr"/>
            <a:r>
              <a:rPr lang="en-US" sz="4400" b="1" dirty="0">
                <a:latin typeface="+mn-lt"/>
                <a:ea typeface="Karla" pitchFamily="2" charset="0"/>
                <a:cs typeface="Karla" pitchFamily="2" charset="0"/>
              </a:rPr>
              <a:t>Object Oriented Programming using C++</a:t>
            </a:r>
            <a:endParaRPr lang="en-IN" dirty="0"/>
          </a:p>
        </p:txBody>
      </p:sp>
      <p:sp>
        <p:nvSpPr>
          <p:cNvPr id="3" name="Content Placeholder 2">
            <a:extLst>
              <a:ext uri="{FF2B5EF4-FFF2-40B4-BE49-F238E27FC236}">
                <a16:creationId xmlns:a16="http://schemas.microsoft.com/office/drawing/2014/main" xmlns=""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xmlns="" id="{467BF1DB-555C-464C-9D63-BB68417BDF76}"/>
              </a:ext>
            </a:extLst>
          </p:cNvPr>
          <p:cNvSpPr>
            <a:spLocks noGrp="1"/>
          </p:cNvSpPr>
          <p:nvPr>
            <p:ph type="body" sz="half" idx="2"/>
          </p:nvPr>
        </p:nvSpPr>
        <p:spPr>
          <a:xfrm>
            <a:off x="119133" y="3825531"/>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xmlns=""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pic>
        <p:nvPicPr>
          <p:cNvPr id="7" name="Picture 6">
            <a:extLst>
              <a:ext uri="{FF2B5EF4-FFF2-40B4-BE49-F238E27FC236}">
                <a16:creationId xmlns:a16="http://schemas.microsoft.com/office/drawing/2014/main" xmlns=""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xmlns=""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graphicFrame>
        <p:nvGraphicFramePr>
          <p:cNvPr id="8" name="Table 10">
            <a:extLst>
              <a:ext uri="{FF2B5EF4-FFF2-40B4-BE49-F238E27FC236}">
                <a16:creationId xmlns:a16="http://schemas.microsoft.com/office/drawing/2014/main" xmlns="" id="{A82640A5-2231-4AFB-8485-E0B914CD594E}"/>
              </a:ext>
            </a:extLst>
          </p:cNvPr>
          <p:cNvGraphicFramePr>
            <a:graphicFrameLocks noGrp="1"/>
          </p:cNvGraphicFramePr>
          <p:nvPr/>
        </p:nvGraphicFramePr>
        <p:xfrm>
          <a:off x="119133" y="4308909"/>
          <a:ext cx="7752657" cy="1706880"/>
        </p:xfrm>
        <a:graphic>
          <a:graphicData uri="http://schemas.openxmlformats.org/drawingml/2006/table">
            <a:tbl>
              <a:tblPr firstRow="1" bandRow="1">
                <a:tableStyleId>{21E4AEA4-8DFA-4A89-87EB-49C32662AFE0}</a:tableStyleId>
              </a:tblPr>
              <a:tblGrid>
                <a:gridCol w="7752657">
                  <a:extLst>
                    <a:ext uri="{9D8B030D-6E8A-4147-A177-3AD203B41FA5}">
                      <a16:colId xmlns:a16="http://schemas.microsoft.com/office/drawing/2014/main" xmlns="" val="398512777"/>
                    </a:ext>
                  </a:extLst>
                </a:gridCol>
              </a:tblGrid>
              <a:tr h="370840">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i="0"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endParaRPr lang="en-IN" sz="2000" b="1" i="0" kern="1200" dirty="0">
                        <a:solidFill>
                          <a:srgbClr val="FF0000"/>
                        </a:solidFill>
                        <a:effectLst/>
                        <a:latin typeface="+mn-lt"/>
                        <a:ea typeface="+mn-ea"/>
                        <a:cs typeface="+mn-cs"/>
                      </a:endParaRPr>
                    </a:p>
                  </a:txBody>
                  <a:tcPr>
                    <a:noFill/>
                  </a:tcPr>
                </a:tc>
                <a:extLst>
                  <a:ext uri="{0D108BD9-81ED-4DB2-BD59-A6C34878D82A}">
                    <a16:rowId xmlns:a16="http://schemas.microsoft.com/office/drawing/2014/main" xmlns="" val="4281817151"/>
                  </a:ext>
                </a:extLst>
              </a:tr>
              <a:tr h="370840">
                <a:tc>
                  <a:txBody>
                    <a:bodyPr/>
                    <a:lstStyle/>
                    <a:p>
                      <a:pPr marL="285750" indent="-285750" algn="just">
                        <a:buFont typeface="Arial" panose="020B0604020202020204" pitchFamily="34" charset="0"/>
                        <a:buChar char="•"/>
                      </a:pPr>
                      <a:r>
                        <a:rPr lang="en-US" sz="2000" b="1" i="0" kern="1200" dirty="0">
                          <a:solidFill>
                            <a:srgbClr val="FF0000"/>
                          </a:solidFill>
                          <a:effectLst/>
                          <a:latin typeface="+mn-lt"/>
                          <a:ea typeface="+mn-ea"/>
                          <a:cs typeface="+mn-cs"/>
                        </a:rPr>
                        <a:t>To improve their ability to analyze and address variety of problems in programming domains.</a:t>
                      </a:r>
                      <a:endParaRPr lang="en-IN" sz="2000" b="1" dirty="0">
                        <a:solidFill>
                          <a:srgbClr val="FF0000"/>
                        </a:solidFill>
                      </a:endParaRPr>
                    </a:p>
                  </a:txBody>
                  <a:tcPr>
                    <a:noFill/>
                  </a:tcPr>
                </a:tc>
                <a:extLst>
                  <a:ext uri="{0D108BD9-81ED-4DB2-BD59-A6C34878D82A}">
                    <a16:rowId xmlns:a16="http://schemas.microsoft.com/office/drawing/2014/main" xmlns="" val="511240425"/>
                  </a:ext>
                </a:extLst>
              </a:tr>
            </a:tbl>
          </a:graphicData>
        </a:graphic>
      </p:graphicFrame>
    </p:spTree>
    <p:extLst>
      <p:ext uri="{BB962C8B-B14F-4D97-AF65-F5344CB8AC3E}">
        <p14:creationId xmlns:p14="http://schemas.microsoft.com/office/powerpoint/2010/main" val="167290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xmlns=""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20</a:t>
            </a:fld>
            <a:endParaRPr lang="en-US" sz="1400" dirty="0"/>
          </a:p>
        </p:txBody>
      </p:sp>
      <p:sp>
        <p:nvSpPr>
          <p:cNvPr id="5" name="Flowchart: Sequential Access Storage 4">
            <a:extLst>
              <a:ext uri="{FF2B5EF4-FFF2-40B4-BE49-F238E27FC236}">
                <a16:creationId xmlns:a16="http://schemas.microsoft.com/office/drawing/2014/main" xmlns=""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xmlns="" id="{A7F6A135-B6D5-40B7-BF67-2E0F4EF47A01}"/>
              </a:ext>
            </a:extLst>
          </p:cNvPr>
          <p:cNvGraphicFramePr/>
          <p:nvPr>
            <p:extLst>
              <p:ext uri="{D42A27DB-BD31-4B8C-83A1-F6EECF244321}">
                <p14:modId xmlns:p14="http://schemas.microsoft.com/office/powerpoint/2010/main" val="3341423589"/>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8E2F6-A89B-465A-A1BD-AB3595FE99C5}"/>
              </a:ext>
            </a:extLst>
          </p:cNvPr>
          <p:cNvSpPr>
            <a:spLocks noGrp="1"/>
          </p:cNvSpPr>
          <p:nvPr>
            <p:ph type="title"/>
          </p:nvPr>
        </p:nvSpPr>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xmlns="" id="{7E006E3E-5DF9-4790-B5C6-ECD785B8D0E7}"/>
              </a:ext>
            </a:extLst>
          </p:cNvPr>
          <p:cNvSpPr>
            <a:spLocks noGrp="1"/>
          </p:cNvSpPr>
          <p:nvPr>
            <p:ph idx="1"/>
          </p:nvPr>
        </p:nvSpPr>
        <p:spPr>
          <a:xfrm>
            <a:off x="447261" y="1690688"/>
            <a:ext cx="11443251" cy="4351338"/>
          </a:xfrm>
        </p:spPr>
        <p:txBody>
          <a:bodyPr>
            <a:normAutofit fontScale="47500" lnSpcReduction="20000"/>
          </a:bodyPr>
          <a:lstStyle/>
          <a:p>
            <a:pPr marL="0" indent="0" algn="just">
              <a:buNone/>
            </a:pPr>
            <a:r>
              <a:rPr lang="en-IN" b="1" dirty="0"/>
              <a:t>Q1 What should I catch?</a:t>
            </a:r>
          </a:p>
          <a:p>
            <a:pPr marL="0" indent="0" algn="just">
              <a:lnSpc>
                <a:spcPct val="120000"/>
              </a:lnSpc>
              <a:buNone/>
            </a:pPr>
            <a:r>
              <a:rPr lang="en-IN" b="1" dirty="0"/>
              <a:t>Answer: </a:t>
            </a:r>
            <a:r>
              <a:rPr lang="en-IN" b="0" i="0" dirty="0">
                <a:effectLst/>
                <a:latin typeface="urw-din"/>
              </a:rPr>
              <a:t>In keeping with the C++ tradition of “there’s more than one way to do that” (translation: “give programmers options and </a:t>
            </a:r>
            <a:r>
              <a:rPr lang="en-IN" b="0" i="0" dirty="0" err="1">
                <a:effectLst/>
                <a:latin typeface="urw-din"/>
              </a:rPr>
              <a:t>tradeoffs</a:t>
            </a:r>
            <a:r>
              <a:rPr lang="en-IN" b="0" i="0" dirty="0">
                <a:effectLst/>
                <a:latin typeface="urw-din"/>
              </a:rPr>
              <a:t> so they can decide what’s best for them in their situation”), C++ allows you a variety of options for catching.</a:t>
            </a:r>
          </a:p>
          <a:p>
            <a:pPr marL="0" indent="0" algn="just">
              <a:buNone/>
            </a:pPr>
            <a:r>
              <a:rPr lang="en-IN" b="0" i="0" dirty="0">
                <a:effectLst/>
                <a:latin typeface="urw-din"/>
              </a:rPr>
              <a:t>You can catch by value.</a:t>
            </a:r>
          </a:p>
          <a:p>
            <a:pPr marL="0" indent="0" algn="just">
              <a:buNone/>
            </a:pPr>
            <a:r>
              <a:rPr lang="en-IN" b="0" i="0" dirty="0">
                <a:effectLst/>
                <a:latin typeface="urw-din"/>
              </a:rPr>
              <a:t>You can catch by reference.</a:t>
            </a:r>
          </a:p>
          <a:p>
            <a:pPr marL="0" indent="0" algn="just">
              <a:buNone/>
            </a:pPr>
            <a:r>
              <a:rPr lang="en-IN" b="0" i="0" dirty="0">
                <a:effectLst/>
                <a:latin typeface="urw-din"/>
              </a:rPr>
              <a:t>You can catch by pointer.</a:t>
            </a:r>
          </a:p>
          <a:p>
            <a:pPr marL="0" indent="0" algn="just">
              <a:lnSpc>
                <a:spcPct val="120000"/>
              </a:lnSpc>
              <a:buNone/>
            </a:pPr>
            <a:r>
              <a:rPr lang="en-IN" b="0" i="0" dirty="0">
                <a:effectLst/>
                <a:latin typeface="urw-din"/>
              </a:rPr>
              <a:t>In fact, you have all the flexibility that you have in declaring function parameters, and the rules for whether a particular exception matches (i.e., will be caught by) a particular catch clause are almost exactly the same as the rules for parameter compatibility when calling a function.</a:t>
            </a:r>
          </a:p>
          <a:p>
            <a:pPr marL="0" indent="0" algn="just">
              <a:buNone/>
            </a:pPr>
            <a:r>
              <a:rPr lang="en-IN" b="1" dirty="0"/>
              <a:t>Q2 What should I throw?</a:t>
            </a:r>
          </a:p>
          <a:p>
            <a:pPr marL="0" indent="0" algn="just">
              <a:lnSpc>
                <a:spcPct val="120000"/>
              </a:lnSpc>
              <a:buNone/>
            </a:pPr>
            <a:r>
              <a:rPr lang="en-IN" b="1" dirty="0"/>
              <a:t>Answer: </a:t>
            </a:r>
            <a:r>
              <a:rPr lang="en-IN" sz="2700" dirty="0">
                <a:latin typeface="urw-din"/>
              </a:rPr>
              <a:t>C++, unlike just about every other language with exceptions, is very </a:t>
            </a:r>
            <a:r>
              <a:rPr lang="en-IN" sz="2700" dirty="0" err="1">
                <a:latin typeface="urw-din"/>
              </a:rPr>
              <a:t>accomodating</a:t>
            </a:r>
            <a:r>
              <a:rPr lang="en-IN" sz="2700" dirty="0">
                <a:latin typeface="urw-din"/>
              </a:rPr>
              <a:t> when it comes to what you can throw. In fact, you can throw anything you like. That begs the question then, what should you throw?</a:t>
            </a:r>
          </a:p>
          <a:p>
            <a:pPr marL="0" indent="0" algn="just">
              <a:lnSpc>
                <a:spcPct val="120000"/>
              </a:lnSpc>
              <a:buNone/>
            </a:pPr>
            <a:r>
              <a:rPr lang="en-IN" sz="2700" dirty="0">
                <a:latin typeface="urw-din"/>
              </a:rPr>
              <a:t>Generally, it’s best to throw objects, not built-ins. If possible, you should throw instances of classes that derive (ultimately) from the std::exception class. By making your exception class inherit (ultimately) from the standard exception base-class, you are making life easier for your users (they have the option of catching most things via std::exception), plus you are probably providing them with more information (such as the fact that your particular exception might be a refinement of std::</a:t>
            </a:r>
            <a:r>
              <a:rPr lang="en-IN" sz="2700" dirty="0" err="1">
                <a:latin typeface="urw-din"/>
              </a:rPr>
              <a:t>runtime_error</a:t>
            </a:r>
            <a:r>
              <a:rPr lang="en-IN" sz="2700" dirty="0">
                <a:latin typeface="urw-din"/>
              </a:rPr>
              <a:t> or whatever).</a:t>
            </a:r>
          </a:p>
        </p:txBody>
      </p:sp>
      <p:sp>
        <p:nvSpPr>
          <p:cNvPr id="4" name="Slide Number Placeholder 3">
            <a:extLst>
              <a:ext uri="{FF2B5EF4-FFF2-40B4-BE49-F238E27FC236}">
                <a16:creationId xmlns:a16="http://schemas.microsoft.com/office/drawing/2014/main" xmlns="" id="{1A7B4CF3-EBCB-4313-9D42-E3317606C387}"/>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xmlns="" id="{C82694DC-3131-4CF1-80DA-F51EC2FBB8E3}"/>
              </a:ext>
            </a:extLst>
          </p:cNvPr>
          <p:cNvSpPr>
            <a:spLocks noGrp="1"/>
          </p:cNvSpPr>
          <p:nvPr>
            <p:ph type="sldNum" sz="quarter" idx="12"/>
          </p:nvPr>
        </p:nvSpPr>
        <p:spPr/>
        <p:txBody>
          <a:bodyPr/>
          <a:lstStyle/>
          <a:p>
            <a:fld id="{BDCDBBEF-AA6C-4BA6-85B2-A17D7F280E38}" type="slidenum">
              <a:rPr lang="en-US" smtClean="0"/>
              <a:pPr/>
              <a:t>22</a:t>
            </a:fld>
            <a:endParaRPr lang="en-US"/>
          </a:p>
        </p:txBody>
      </p:sp>
      <p:sp>
        <p:nvSpPr>
          <p:cNvPr id="7" name="Content Placeholder 6">
            <a:extLst>
              <a:ext uri="{FF2B5EF4-FFF2-40B4-BE49-F238E27FC236}">
                <a16:creationId xmlns:a16="http://schemas.microsoft.com/office/drawing/2014/main" xmlns="" id="{879F1566-03CD-417B-B4D0-B0BF250D449A}"/>
              </a:ext>
            </a:extLst>
          </p:cNvPr>
          <p:cNvSpPr>
            <a:spLocks noGrp="1"/>
          </p:cNvSpPr>
          <p:nvPr>
            <p:ph idx="1"/>
          </p:nvPr>
        </p:nvSpPr>
        <p:spPr>
          <a:xfrm>
            <a:off x="466725" y="1501774"/>
            <a:ext cx="10515600" cy="4854575"/>
          </a:xfrm>
        </p:spPr>
        <p:txBody>
          <a:bodyPr>
            <a:normAutofit fontScale="70000" lnSpcReduction="20000"/>
          </a:bodyPr>
          <a:lstStyle/>
          <a:p>
            <a:pPr marL="0" indent="0">
              <a:buNone/>
            </a:pPr>
            <a:r>
              <a:rPr lang="en-US" sz="2000" dirty="0">
                <a:solidFill>
                  <a:srgbClr val="C00000"/>
                </a:solidFill>
              </a:rPr>
              <a:t>1. </a:t>
            </a:r>
            <a:r>
              <a:rPr lang="en-IN" sz="2000" dirty="0">
                <a:solidFill>
                  <a:srgbClr val="C00000"/>
                </a:solidFill>
              </a:rPr>
              <a:t>By default, what a program does when it detects an exception?</a:t>
            </a:r>
          </a:p>
          <a:p>
            <a:pPr marL="0" indent="0">
              <a:buNone/>
            </a:pPr>
            <a:r>
              <a:rPr lang="en-IN" sz="2000" dirty="0">
                <a:solidFill>
                  <a:srgbClr val="C00000"/>
                </a:solidFill>
              </a:rPr>
              <a:t>a) Continue running</a:t>
            </a:r>
          </a:p>
          <a:p>
            <a:pPr marL="0" indent="0">
              <a:buNone/>
            </a:pPr>
            <a:r>
              <a:rPr lang="en-IN" sz="2000" dirty="0">
                <a:solidFill>
                  <a:srgbClr val="C00000"/>
                </a:solidFill>
              </a:rPr>
              <a:t>b) Results in the termination of the program</a:t>
            </a:r>
          </a:p>
          <a:p>
            <a:pPr marL="0" indent="0">
              <a:buNone/>
            </a:pPr>
            <a:r>
              <a:rPr lang="en-IN" sz="2000" dirty="0">
                <a:solidFill>
                  <a:srgbClr val="C00000"/>
                </a:solidFill>
              </a:rPr>
              <a:t>c) Calls other functions of the program</a:t>
            </a:r>
          </a:p>
          <a:p>
            <a:pPr marL="0" indent="0">
              <a:buNone/>
            </a:pPr>
            <a:r>
              <a:rPr lang="en-IN" sz="2000" dirty="0">
                <a:solidFill>
                  <a:srgbClr val="C00000"/>
                </a:solidFill>
              </a:rPr>
              <a:t>d) Removes the exception and tells the programmer about an exception</a:t>
            </a:r>
            <a:r>
              <a:rPr lang="en-US" sz="2000" dirty="0">
                <a:solidFill>
                  <a:srgbClr val="C00000"/>
                </a:solidFill>
              </a:rPr>
              <a:t/>
            </a:r>
            <a:br>
              <a:rPr lang="en-US" sz="2000" dirty="0">
                <a:solidFill>
                  <a:srgbClr val="C00000"/>
                </a:solidFill>
              </a:rPr>
            </a:br>
            <a:endParaRPr lang="en-US" sz="2000" dirty="0">
              <a:solidFill>
                <a:srgbClr val="C00000"/>
              </a:solidFill>
            </a:endParaRPr>
          </a:p>
          <a:p>
            <a:pPr marL="0" indent="0">
              <a:buNone/>
            </a:pPr>
            <a:r>
              <a:rPr lang="en-US" sz="2000" dirty="0">
                <a:solidFill>
                  <a:srgbClr val="C00000"/>
                </a:solidFill>
              </a:rPr>
              <a:t>2. </a:t>
            </a:r>
            <a:r>
              <a:rPr lang="en-IN" sz="2000" dirty="0">
                <a:solidFill>
                  <a:srgbClr val="C00000"/>
                </a:solidFill>
              </a:rPr>
              <a:t>Why do we need to handle exceptions?</a:t>
            </a:r>
          </a:p>
          <a:p>
            <a:pPr marL="0" indent="0">
              <a:buNone/>
            </a:pPr>
            <a:r>
              <a:rPr lang="en-IN" sz="2000" dirty="0">
                <a:solidFill>
                  <a:srgbClr val="C00000"/>
                </a:solidFill>
              </a:rPr>
              <a:t>a) To avoid unexpected behaviour of a program during run-time</a:t>
            </a:r>
          </a:p>
          <a:p>
            <a:pPr marL="0" indent="0">
              <a:buNone/>
            </a:pPr>
            <a:r>
              <a:rPr lang="en-IN" sz="2000" dirty="0">
                <a:solidFill>
                  <a:srgbClr val="C00000"/>
                </a:solidFill>
              </a:rPr>
              <a:t>b) To let compiler remove all exceptions by itself</a:t>
            </a:r>
          </a:p>
          <a:p>
            <a:pPr marL="0" indent="0">
              <a:buNone/>
            </a:pPr>
            <a:r>
              <a:rPr lang="en-IN" sz="2000" dirty="0">
                <a:solidFill>
                  <a:srgbClr val="C00000"/>
                </a:solidFill>
              </a:rPr>
              <a:t>c) To successfully compile the program</a:t>
            </a:r>
          </a:p>
          <a:p>
            <a:pPr marL="0" indent="0">
              <a:buNone/>
            </a:pPr>
            <a:r>
              <a:rPr lang="en-IN" sz="2000" dirty="0">
                <a:solidFill>
                  <a:srgbClr val="C00000"/>
                </a:solidFill>
              </a:rPr>
              <a:t>d) To get correct output</a:t>
            </a:r>
          </a:p>
          <a:p>
            <a:pPr marL="0" indent="0">
              <a:buNone/>
            </a:pPr>
            <a:endParaRPr lang="en-US" sz="2000" dirty="0">
              <a:solidFill>
                <a:srgbClr val="C00000"/>
              </a:solidFill>
            </a:endParaRPr>
          </a:p>
          <a:p>
            <a:pPr marL="0" indent="0">
              <a:buNone/>
            </a:pPr>
            <a:r>
              <a:rPr lang="en-US" sz="2000" dirty="0">
                <a:solidFill>
                  <a:srgbClr val="C00000"/>
                </a:solidFill>
              </a:rPr>
              <a:t>3. </a:t>
            </a:r>
            <a:r>
              <a:rPr lang="en-IN" sz="2000" dirty="0">
                <a:solidFill>
                  <a:srgbClr val="C00000"/>
                </a:solidFill>
              </a:rPr>
              <a:t>How Exception handling is implemented in the C++ program?</a:t>
            </a:r>
          </a:p>
          <a:p>
            <a:pPr marL="0" indent="0">
              <a:buNone/>
            </a:pPr>
            <a:r>
              <a:rPr lang="en-IN" sz="2000" dirty="0">
                <a:solidFill>
                  <a:srgbClr val="C00000"/>
                </a:solidFill>
              </a:rPr>
              <a:t>a) Using Exception keyword</a:t>
            </a:r>
          </a:p>
          <a:p>
            <a:pPr marL="0" indent="0">
              <a:buNone/>
            </a:pPr>
            <a:r>
              <a:rPr lang="en-IN" sz="2000" dirty="0">
                <a:solidFill>
                  <a:srgbClr val="C00000"/>
                </a:solidFill>
              </a:rPr>
              <a:t>b) Using try-catch block</a:t>
            </a:r>
          </a:p>
          <a:p>
            <a:pPr marL="0" indent="0">
              <a:buNone/>
            </a:pPr>
            <a:r>
              <a:rPr lang="en-IN" sz="2000" dirty="0">
                <a:solidFill>
                  <a:srgbClr val="C00000"/>
                </a:solidFill>
              </a:rPr>
              <a:t>c) Using Exception block</a:t>
            </a:r>
          </a:p>
          <a:p>
            <a:pPr marL="0" indent="0">
              <a:buNone/>
            </a:pPr>
            <a:r>
              <a:rPr lang="en-IN" sz="2000" dirty="0">
                <a:solidFill>
                  <a:srgbClr val="C00000"/>
                </a:solidFill>
              </a:rPr>
              <a:t>d) Using Error handling schedules</a:t>
            </a:r>
            <a:r>
              <a:rPr lang="en-US" sz="2000" dirty="0">
                <a:solidFill>
                  <a:srgbClr val="C00000"/>
                </a:solidFill>
              </a:rPr>
              <a:t/>
            </a:r>
            <a:br>
              <a:rPr lang="en-US" sz="2000" dirty="0">
                <a:solidFill>
                  <a:srgbClr val="C00000"/>
                </a:solidFill>
              </a:rPr>
            </a:br>
            <a:endParaRPr lang="en-IN" sz="2000" dirty="0">
              <a:solidFill>
                <a:srgbClr val="C00000"/>
              </a:solidFill>
            </a:endParaRPr>
          </a:p>
        </p:txBody>
      </p:sp>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xmlns="" id="{75A2FD90-1CA1-4A43-803B-2F922D4B9EC4}"/>
              </a:ext>
            </a:extLst>
          </p:cNvPr>
          <p:cNvSpPr>
            <a:spLocks noGrp="1"/>
          </p:cNvSpPr>
          <p:nvPr>
            <p:ph idx="1"/>
          </p:nvPr>
        </p:nvSpPr>
        <p:spPr>
          <a:xfrm>
            <a:off x="752061" y="894112"/>
            <a:ext cx="10687878" cy="3363084"/>
          </a:xfrm>
        </p:spPr>
        <p:txBody>
          <a:bodyPr/>
          <a:lstStyle/>
          <a:p>
            <a:endParaRPr lang="en-IN" dirty="0"/>
          </a:p>
          <a:p>
            <a:pPr marL="0" indent="0">
              <a:buNone/>
            </a:pPr>
            <a:endParaRPr lang="en-IN" dirty="0"/>
          </a:p>
          <a:p>
            <a:pPr marL="0" indent="0">
              <a:buNone/>
            </a:pPr>
            <a:r>
              <a:rPr lang="en-IN" dirty="0"/>
              <a:t>What are the various C++ Standard Exceptions?</a:t>
            </a:r>
          </a:p>
        </p:txBody>
      </p:sp>
      <p:sp>
        <p:nvSpPr>
          <p:cNvPr id="4" name="Slide Number Placeholder 3">
            <a:extLst>
              <a:ext uri="{FF2B5EF4-FFF2-40B4-BE49-F238E27FC236}">
                <a16:creationId xmlns:a16="http://schemas.microsoft.com/office/drawing/2014/main" xmlns="" id="{B4DFB7C1-5531-4CBA-AA56-069AD25EF56C}"/>
              </a:ext>
            </a:extLst>
          </p:cNvPr>
          <p:cNvSpPr>
            <a:spLocks noGrp="1"/>
          </p:cNvSpPr>
          <p:nvPr>
            <p:ph type="sldNum" sz="quarter" idx="12"/>
          </p:nvPr>
        </p:nvSpPr>
        <p:spPr/>
        <p:txBody>
          <a:bodyPr/>
          <a:lstStyle/>
          <a:p>
            <a:fld id="{BDCDBBEF-AA6C-4BA6-85B2-A17D7F280E38}" type="slidenum">
              <a:rPr lang="en-US" smtClean="0"/>
              <a:pPr/>
              <a:t>23</a:t>
            </a:fld>
            <a:endParaRPr lang="en-US"/>
          </a:p>
        </p:txBody>
      </p:sp>
      <p:sp>
        <p:nvSpPr>
          <p:cNvPr id="5" name="Rectangle 4">
            <a:extLst>
              <a:ext uri="{FF2B5EF4-FFF2-40B4-BE49-F238E27FC236}">
                <a16:creationId xmlns:a16="http://schemas.microsoft.com/office/drawing/2014/main" xmlns=""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fontScale="85000" lnSpcReduction="10000"/>
          </a:bodyPr>
          <a:lstStyle/>
          <a:p>
            <a:pPr marL="0" indent="0">
              <a:buNone/>
            </a:pPr>
            <a:r>
              <a:rPr lang="en-IN" b="1" dirty="0"/>
              <a:t>TEXT BOOKS </a:t>
            </a:r>
          </a:p>
          <a:p>
            <a:pPr marL="0" indent="0">
              <a:buNone/>
            </a:pPr>
            <a:r>
              <a:rPr lang="en-IN" sz="1800" b="1" u="none" strike="noStrike" baseline="0" dirty="0">
                <a:solidFill>
                  <a:srgbClr val="000000"/>
                </a:solidFill>
                <a:latin typeface="Times New Roman" panose="02020603050405020304" pitchFamily="18" charset="0"/>
              </a:rPr>
              <a:t>T1 </a:t>
            </a:r>
            <a:r>
              <a:rPr lang="en-IN" sz="1800" b="0" u="none" strike="noStrike" baseline="0" dirty="0">
                <a:solidFill>
                  <a:srgbClr val="000000"/>
                </a:solidFill>
                <a:latin typeface="Times New Roman" panose="02020603050405020304" pitchFamily="18" charset="0"/>
              </a:rPr>
              <a:t>E </a:t>
            </a:r>
            <a:r>
              <a:rPr lang="en-IN" sz="1800" b="0" u="none" strike="noStrike" baseline="0" dirty="0" err="1">
                <a:solidFill>
                  <a:srgbClr val="000000"/>
                </a:solidFill>
                <a:latin typeface="Times New Roman" panose="02020603050405020304" pitchFamily="18" charset="0"/>
              </a:rPr>
              <a:t>Balagurusamy</a:t>
            </a:r>
            <a:r>
              <a:rPr lang="en-IN" sz="1800" b="0" u="none" strike="noStrike" baseline="0" dirty="0">
                <a:solidFill>
                  <a:srgbClr val="000000"/>
                </a:solidFill>
                <a:latin typeface="Times New Roman" panose="02020603050405020304" pitchFamily="18" charset="0"/>
              </a:rPr>
              <a:t>., “Object Oriented Programming in C++”, Tata McGraw-Hill. </a:t>
            </a:r>
          </a:p>
          <a:p>
            <a:pPr marL="0" indent="0">
              <a:buNone/>
            </a:pPr>
            <a:r>
              <a:rPr lang="en-IN" sz="1800" b="1" u="none" strike="noStrike" baseline="0" dirty="0">
                <a:solidFill>
                  <a:srgbClr val="000000"/>
                </a:solidFill>
                <a:latin typeface="Times New Roman" panose="02020603050405020304" pitchFamily="18" charset="0"/>
              </a:rPr>
              <a:t>T2 </a:t>
            </a:r>
            <a:r>
              <a:rPr lang="en-IN" sz="1800" b="0" u="none" strike="noStrike" baseline="0" dirty="0">
                <a:solidFill>
                  <a:srgbClr val="000000"/>
                </a:solidFill>
                <a:latin typeface="Times New Roman" panose="02020603050405020304" pitchFamily="18" charset="0"/>
              </a:rPr>
              <a:t>Robert </a:t>
            </a:r>
            <a:r>
              <a:rPr lang="en-IN" sz="1800" b="0" u="none" strike="noStrike" baseline="0" dirty="0" err="1">
                <a:solidFill>
                  <a:srgbClr val="000000"/>
                </a:solidFill>
                <a:latin typeface="Times New Roman" panose="02020603050405020304" pitchFamily="18" charset="0"/>
              </a:rPr>
              <a:t>Lafore</a:t>
            </a:r>
            <a:r>
              <a:rPr lang="en-IN" sz="1800" b="0" u="none" strike="noStrike" baseline="0" dirty="0">
                <a:solidFill>
                  <a:srgbClr val="000000"/>
                </a:solidFill>
                <a:latin typeface="Times New Roman" panose="02020603050405020304" pitchFamily="18" charset="0"/>
              </a:rPr>
              <a:t>, “Object Oriented Programming in C++”, Waite Group. </a:t>
            </a:r>
          </a:p>
          <a:p>
            <a:pPr marL="0" indent="0">
              <a:buNone/>
            </a:pPr>
            <a:r>
              <a:rPr lang="en-IN" b="1" dirty="0"/>
              <a:t>REFERENCE BOOKS </a:t>
            </a:r>
          </a:p>
          <a:p>
            <a:pPr marL="0" indent="0">
              <a:buNone/>
            </a:pPr>
            <a:r>
              <a:rPr lang="en-IN" sz="1800" b="1" u="none" strike="noStrike" baseline="0" dirty="0">
                <a:solidFill>
                  <a:srgbClr val="000000"/>
                </a:solidFill>
                <a:latin typeface="Times New Roman" panose="02020603050405020304" pitchFamily="18" charset="0"/>
              </a:rPr>
              <a:t>R1 </a:t>
            </a:r>
            <a:r>
              <a:rPr lang="en-IN" sz="1800" b="0" u="none" strike="noStrike" baseline="0" dirty="0">
                <a:solidFill>
                  <a:srgbClr val="000000"/>
                </a:solidFill>
                <a:latin typeface="Times New Roman" panose="02020603050405020304" pitchFamily="18" charset="0"/>
              </a:rPr>
              <a:t>Herbert </a:t>
            </a:r>
            <a:r>
              <a:rPr lang="en-IN" sz="1800" b="0" u="none" strike="noStrike" baseline="0" dirty="0" err="1">
                <a:solidFill>
                  <a:srgbClr val="000000"/>
                </a:solidFill>
                <a:latin typeface="Times New Roman" panose="02020603050405020304" pitchFamily="18" charset="0"/>
              </a:rPr>
              <a:t>Schildt</a:t>
            </a:r>
            <a:r>
              <a:rPr lang="en-IN" sz="1800" b="0" u="none" strike="noStrike" baseline="0" dirty="0">
                <a:solidFill>
                  <a:srgbClr val="000000"/>
                </a:solidFill>
                <a:latin typeface="Times New Roman" panose="02020603050405020304" pitchFamily="18" charset="0"/>
              </a:rPr>
              <a:t> , “C++- The Complete Reference”, Tata McGraw-Hill 2003, New Delhi. </a:t>
            </a:r>
          </a:p>
          <a:p>
            <a:pPr marL="0" indent="0">
              <a:buNone/>
            </a:pPr>
            <a:r>
              <a:rPr lang="en-IN" sz="1800" b="1" u="none" strike="noStrike" baseline="0" dirty="0">
                <a:solidFill>
                  <a:srgbClr val="000000"/>
                </a:solidFill>
                <a:latin typeface="Times New Roman" panose="02020603050405020304" pitchFamily="18" charset="0"/>
              </a:rPr>
              <a:t>R2 </a:t>
            </a:r>
            <a:r>
              <a:rPr lang="en-IN" sz="1800" b="0" u="none" strike="noStrike" baseline="0" dirty="0">
                <a:solidFill>
                  <a:srgbClr val="000000"/>
                </a:solidFill>
                <a:latin typeface="Times New Roman" panose="02020603050405020304" pitchFamily="18" charset="0"/>
              </a:rPr>
              <a:t>Bjarne </a:t>
            </a:r>
            <a:r>
              <a:rPr lang="en-IN" sz="1800" b="0" u="none" strike="noStrike" baseline="0" dirty="0" err="1">
                <a:solidFill>
                  <a:srgbClr val="000000"/>
                </a:solidFill>
                <a:latin typeface="Times New Roman" panose="02020603050405020304" pitchFamily="18" charset="0"/>
              </a:rPr>
              <a:t>Stroustrup</a:t>
            </a:r>
            <a:r>
              <a:rPr lang="en-IN" sz="1800" b="0" u="none" strike="noStrike" baseline="0" dirty="0">
                <a:solidFill>
                  <a:srgbClr val="000000"/>
                </a:solidFill>
                <a:latin typeface="Times New Roman" panose="02020603050405020304" pitchFamily="18" charset="0"/>
              </a:rPr>
              <a:t>: “The C++ Programming Language” (4th Edition). Addison-Wesley. </a:t>
            </a:r>
          </a:p>
          <a:p>
            <a:pPr marL="0" indent="0">
              <a:buNone/>
            </a:pPr>
            <a:r>
              <a:rPr lang="en-IN" sz="1800" b="1" u="none" strike="noStrike" baseline="0" dirty="0">
                <a:solidFill>
                  <a:srgbClr val="000000"/>
                </a:solidFill>
                <a:latin typeface="Times New Roman" panose="02020603050405020304" pitchFamily="18" charset="0"/>
              </a:rPr>
              <a:t>R3 </a:t>
            </a:r>
            <a:r>
              <a:rPr lang="en-IN" sz="1800" b="0" u="none" strike="noStrike" baseline="0" dirty="0">
                <a:solidFill>
                  <a:srgbClr val="000000"/>
                </a:solidFill>
                <a:latin typeface="Times New Roman" panose="02020603050405020304" pitchFamily="18" charset="0"/>
              </a:rPr>
              <a:t>Ravichandran , “Programming with C++”,Tata McGraw-Hill Education. </a:t>
            </a:r>
          </a:p>
          <a:p>
            <a:pPr marL="0" indent="0">
              <a:buNone/>
            </a:pPr>
            <a:r>
              <a:rPr lang="en-IN" sz="1800" b="1" u="none" strike="noStrike" baseline="0" dirty="0">
                <a:solidFill>
                  <a:srgbClr val="000000"/>
                </a:solidFill>
                <a:latin typeface="Times New Roman" panose="02020603050405020304" pitchFamily="18" charset="0"/>
              </a:rPr>
              <a:t>R4 </a:t>
            </a:r>
            <a:r>
              <a:rPr lang="en-IN" sz="1800" b="0" u="none" strike="noStrike" baseline="0" dirty="0">
                <a:solidFill>
                  <a:srgbClr val="000000"/>
                </a:solidFill>
                <a:latin typeface="Times New Roman" panose="02020603050405020304" pitchFamily="18" charset="0"/>
              </a:rPr>
              <a:t>Joyce M. Farrell,” Object Oriented Programming Using C++”, Learning. </a:t>
            </a:r>
          </a:p>
          <a:p>
            <a:pPr marL="0" indent="0">
              <a:buNone/>
            </a:pPr>
            <a:r>
              <a:rPr lang="en-IN" sz="1800" b="1" u="none" strike="noStrike" baseline="0" dirty="0">
                <a:solidFill>
                  <a:srgbClr val="000000"/>
                </a:solidFill>
                <a:latin typeface="Times New Roman" panose="02020603050405020304" pitchFamily="18" charset="0"/>
              </a:rPr>
              <a:t>R5 </a:t>
            </a:r>
            <a:r>
              <a:rPr lang="en-IN" sz="1800" b="0" u="none" strike="noStrike" baseline="0" dirty="0">
                <a:solidFill>
                  <a:srgbClr val="000000"/>
                </a:solidFill>
                <a:latin typeface="Times New Roman" panose="02020603050405020304" pitchFamily="18" charset="0"/>
              </a:rPr>
              <a:t>Programming Languages: Design and Implementation (4th Edition), by Terrence W. Pratt, Marvin V. </a:t>
            </a:r>
            <a:r>
              <a:rPr lang="en-IN" sz="1800" b="0" u="none" strike="noStrike" baseline="0" dirty="0" err="1">
                <a:solidFill>
                  <a:srgbClr val="000000"/>
                </a:solidFill>
                <a:latin typeface="Times New Roman" panose="02020603050405020304" pitchFamily="18" charset="0"/>
              </a:rPr>
              <a:t>Zelkowitz</a:t>
            </a:r>
            <a:r>
              <a:rPr lang="en-IN" sz="1800" b="0" u="none" strike="noStrike" baseline="0" dirty="0">
                <a:solidFill>
                  <a:srgbClr val="000000"/>
                </a:solidFill>
                <a:latin typeface="Times New Roman" panose="02020603050405020304" pitchFamily="18" charset="0"/>
              </a:rPr>
              <a:t>, Pearson. </a:t>
            </a:r>
          </a:p>
          <a:p>
            <a:pPr marL="0" indent="0">
              <a:buNone/>
            </a:pPr>
            <a:r>
              <a:rPr lang="en-IN" sz="1800" b="1" u="none" strike="noStrike" baseline="0" dirty="0">
                <a:solidFill>
                  <a:srgbClr val="000000"/>
                </a:solidFill>
                <a:latin typeface="Times New Roman" panose="02020603050405020304" pitchFamily="18" charset="0"/>
              </a:rPr>
              <a:t>R6 </a:t>
            </a:r>
            <a:r>
              <a:rPr lang="en-IN" sz="1800" b="0" u="none" strike="noStrike" baseline="0" dirty="0">
                <a:solidFill>
                  <a:srgbClr val="000000"/>
                </a:solidFill>
                <a:latin typeface="Times New Roman" panose="02020603050405020304" pitchFamily="18" charset="0"/>
              </a:rPr>
              <a:t>Programming Language Pragmatics, Third Edition, by Michael L. Scott, Morgan Kaufmann. </a:t>
            </a:r>
            <a:endParaRPr lang="en-US" sz="1600" dirty="0">
              <a:latin typeface="Times New Roman" pitchFamily="18" charset="0"/>
              <a:cs typeface="Times New Roman" pitchFamily="18" charset="0"/>
            </a:endParaRPr>
          </a:p>
          <a:p>
            <a:pPr>
              <a:buNone/>
            </a:pPr>
            <a:r>
              <a:rPr lang="en-IN" b="1" dirty="0"/>
              <a:t>Websites:</a:t>
            </a:r>
            <a:endParaRPr lang="en-IN" dirty="0"/>
          </a:p>
          <a:p>
            <a:pPr marL="342900" indent="-342900">
              <a:buFont typeface="+mj-lt"/>
              <a:buAutoNum type="arabicPeriod"/>
            </a:pPr>
            <a:r>
              <a:rPr lang="en-US" sz="1600" dirty="0">
                <a:latin typeface="Casper" panose="02000506000000020004" pitchFamily="2" charset="0"/>
                <a:cs typeface="Arial" panose="020B0604020202020204" pitchFamily="34" charset="0"/>
                <a:hlinkClick r:id="rId3"/>
              </a:rPr>
              <a:t>https://www.sanfoundry.com/cplusplus-programming-questions-answers-exception-handling-1/</a:t>
            </a:r>
            <a:endParaRPr lang="en-US" sz="1600" dirty="0">
              <a:latin typeface="Casper" panose="02000506000000020004" pitchFamily="2" charset="0"/>
              <a:cs typeface="Arial" panose="020B0604020202020204" pitchFamily="34" charset="0"/>
            </a:endParaRPr>
          </a:p>
          <a:p>
            <a:pPr marL="342900" indent="-342900">
              <a:buFont typeface="+mj-lt"/>
              <a:buAutoNum type="arabicPeriod"/>
            </a:pPr>
            <a:r>
              <a:rPr lang="en-US" sz="1600" dirty="0">
                <a:latin typeface="Casper" panose="02000506000000020004" pitchFamily="2" charset="0"/>
                <a:cs typeface="Arial" panose="020B0604020202020204" pitchFamily="34" charset="0"/>
                <a:hlinkClick r:id="rId4"/>
              </a:rPr>
              <a:t>https://www.tutorialspoint.com/cplusplus/cpp_exceptions_handling.htm</a:t>
            </a:r>
            <a:endParaRPr lang="en-US" sz="1600" dirty="0">
              <a:latin typeface="Casper" panose="02000506000000020004" pitchFamily="2" charset="0"/>
              <a:cs typeface="Arial" panose="020B0604020202020204" pitchFamily="34" charset="0"/>
            </a:endParaRPr>
          </a:p>
          <a:p>
            <a:pPr marL="342900" indent="-342900">
              <a:buFont typeface="+mj-lt"/>
              <a:buAutoNum type="arabicPeriod"/>
            </a:pPr>
            <a:r>
              <a:rPr lang="en-US" sz="1600" dirty="0">
                <a:latin typeface="Casper" panose="02000506000000020004" pitchFamily="2" charset="0"/>
                <a:cs typeface="Arial" panose="020B0604020202020204" pitchFamily="34" charset="0"/>
                <a:hlinkClick r:id="rId5"/>
              </a:rPr>
              <a:t>https://www.geeksforgeeks.org/exception-handling-c/</a:t>
            </a:r>
            <a:endParaRPr lang="en-US" sz="1600" dirty="0">
              <a:latin typeface="Casper" panose="02000506000000020004" pitchFamily="2" charset="0"/>
              <a:cs typeface="Arial" panose="020B0604020202020204" pitchFamily="34" charset="0"/>
            </a:endParaRP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24</a:t>
            </a:fld>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1" name="CorelDRAW" r:id="rId4" imgW="2169000" imgH="2169360" progId="">
                    <p:embed/>
                  </p:oleObj>
                </mc:Choice>
                <mc:Fallback>
                  <p:oleObj name="CorelDRAW" r:id="rId4" imgW="2169000" imgH="2169360" progId="">
                    <p:embed/>
                    <p:pic>
                      <p:nvPicPr>
                        <p:cNvPr id="33" name="Object 32">
                          <a:extLst>
                            <a:ext uri="{FF2B5EF4-FFF2-40B4-BE49-F238E27FC236}">
                              <a16:creationId xmlns:a16="http://schemas.microsoft.com/office/drawing/2014/main" xmlns="" id="{CAD0D7B8-E462-453C-B296-CA0154FA5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460980" y="1566862"/>
          <a:ext cx="7702359" cy="5061719"/>
        </p:xfrm>
        <a:graphic>
          <a:graphicData uri="http://schemas.openxmlformats.org/drawingml/2006/table">
            <a:tbl>
              <a:tblPr firstRow="1" firstCol="1" bandRow="1">
                <a:tableStyleId>{5940675A-B579-460E-94D1-54222C63F5DA}</a:tableStyleId>
              </a:tblPr>
              <a:tblGrid>
                <a:gridCol w="930498">
                  <a:extLst>
                    <a:ext uri="{9D8B030D-6E8A-4147-A177-3AD203B41FA5}">
                      <a16:colId xmlns:a16="http://schemas.microsoft.com/office/drawing/2014/main" xmlns="" val="20000"/>
                    </a:ext>
                  </a:extLst>
                </a:gridCol>
                <a:gridCol w="5486400">
                  <a:extLst>
                    <a:ext uri="{9D8B030D-6E8A-4147-A177-3AD203B41FA5}">
                      <a16:colId xmlns:a16="http://schemas.microsoft.com/office/drawing/2014/main" xmlns="" val="20001"/>
                    </a:ext>
                  </a:extLst>
                </a:gridCol>
                <a:gridCol w="1285461">
                  <a:extLst>
                    <a:ext uri="{9D8B030D-6E8A-4147-A177-3AD203B41FA5}">
                      <a16:colId xmlns:a16="http://schemas.microsoft.com/office/drawing/2014/main" xmlns="" val="20002"/>
                    </a:ext>
                  </a:extLst>
                </a:gridCol>
              </a:tblGrid>
              <a:tr h="775093">
                <a:tc>
                  <a:txBody>
                    <a:bodyPr/>
                    <a:lstStyle/>
                    <a:p>
                      <a:pPr marL="0" marR="0">
                        <a:lnSpc>
                          <a:spcPct val="100000"/>
                        </a:lnSpc>
                        <a:spcBef>
                          <a:spcPts val="0"/>
                        </a:spcBef>
                        <a:spcAft>
                          <a:spcPts val="0"/>
                        </a:spcAft>
                      </a:pPr>
                      <a:r>
                        <a:rPr lang="en-US" sz="1800" b="1" dirty="0">
                          <a:solidFill>
                            <a:srgbClr val="FF0000"/>
                          </a:solidFill>
                          <a:effectLst/>
                        </a:rPr>
                        <a:t>CO Number</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Title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Level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736003">
                <a:tc>
                  <a:txBody>
                    <a:bodyPr/>
                    <a:lstStyle/>
                    <a:p>
                      <a:pPr marL="0" marR="0">
                        <a:lnSpc>
                          <a:spcPct val="100000"/>
                        </a:lnSpc>
                        <a:spcBef>
                          <a:spcPts val="0"/>
                        </a:spcBef>
                        <a:spcAft>
                          <a:spcPts val="0"/>
                        </a:spcAft>
                      </a:pPr>
                      <a:r>
                        <a:rPr lang="en-US" sz="1800" b="1" dirty="0">
                          <a:solidFill>
                            <a:srgbClr val="FF0000"/>
                          </a:solidFill>
                          <a:effectLst/>
                        </a:rPr>
                        <a:t>CO1</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Provide the environment that allows students to understand object-oriented programming Concepts.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1055028">
                <a:tc>
                  <a:txBody>
                    <a:bodyPr/>
                    <a:lstStyle/>
                    <a:p>
                      <a:pPr marL="0" marR="0">
                        <a:lnSpc>
                          <a:spcPct val="100000"/>
                        </a:lnSpc>
                        <a:spcBef>
                          <a:spcPts val="0"/>
                        </a:spcBef>
                        <a:spcAft>
                          <a:spcPts val="0"/>
                        </a:spcAft>
                      </a:pPr>
                      <a:r>
                        <a:rPr lang="en-US" sz="1800" b="1" dirty="0">
                          <a:solidFill>
                            <a:srgbClr val="FF0000"/>
                          </a:solidFill>
                          <a:effectLst/>
                        </a:rPr>
                        <a:t>CO2</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r>
                        <a:rPr lang="en-IN" sz="1800" b="1" i="0" dirty="0">
                          <a:solidFill>
                            <a:srgbClr val="FF0000"/>
                          </a:solidFill>
                          <a:effectLst/>
                        </a:rPr>
                        <a:t> </a:t>
                      </a:r>
                      <a:endParaRPr lang="en-US" sz="1800" b="1" i="0" dirty="0">
                        <a:solidFill>
                          <a:srgbClr val="FF0000"/>
                        </a:solidFill>
                        <a:effectLst/>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Remember </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81337">
                <a:tc>
                  <a:txBody>
                    <a:bodyPr/>
                    <a:lstStyle/>
                    <a:p>
                      <a:pPr marL="0" marR="0">
                        <a:lnSpc>
                          <a:spcPct val="100000"/>
                        </a:lnSpc>
                        <a:spcBef>
                          <a:spcPts val="0"/>
                        </a:spcBef>
                        <a:spcAft>
                          <a:spcPts val="0"/>
                        </a:spcAft>
                      </a:pPr>
                      <a:r>
                        <a:rPr lang="en-US" sz="1800" b="1" dirty="0">
                          <a:solidFill>
                            <a:srgbClr val="FF0000"/>
                          </a:solidFill>
                          <a:effectLst/>
                        </a:rPr>
                        <a:t>CO3</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1472006">
                <a:tc>
                  <a:txBody>
                    <a:bodyPr/>
                    <a:lstStyle/>
                    <a:p>
                      <a:pPr marL="0" marR="0">
                        <a:lnSpc>
                          <a:spcPct val="100000"/>
                        </a:lnSpc>
                        <a:spcBef>
                          <a:spcPts val="0"/>
                        </a:spcBef>
                        <a:spcAft>
                          <a:spcPts val="0"/>
                        </a:spcAft>
                      </a:pPr>
                      <a:r>
                        <a:rPr lang="en-US" sz="1800" b="1" dirty="0">
                          <a:solidFill>
                            <a:srgbClr val="FF0000"/>
                          </a:solidFill>
                          <a:effectLst/>
                        </a:rPr>
                        <a:t>CO4</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00000"/>
                        </a:lnSpc>
                        <a:spcBef>
                          <a:spcPts val="0"/>
                        </a:spcBef>
                        <a:spcAft>
                          <a:spcPts val="0"/>
                        </a:spcAft>
                      </a:pPr>
                      <a:r>
                        <a:rPr lang="en-US" sz="1800" b="1" i="0"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a:t>
                      </a:r>
                      <a:r>
                        <a:rPr lang="en-IN" sz="1800" b="1" i="0" kern="1200" dirty="0">
                          <a:solidFill>
                            <a:srgbClr val="FF0000"/>
                          </a:solidFill>
                          <a:effectLst/>
                          <a:latin typeface="+mn-lt"/>
                          <a:ea typeface="+mn-ea"/>
                          <a:cs typeface="+mn-cs"/>
                        </a:rPr>
                        <a:t> handling, file operations and handling.</a:t>
                      </a:r>
                      <a:endParaRPr lang="en-US" sz="1800" b="1" i="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a:solidFill>
                            <a:srgbClr val="FF0000"/>
                          </a:solidFill>
                          <a:effectLst/>
                        </a:rPr>
                        <a:t>Understand</a:t>
                      </a:r>
                    </a:p>
                    <a:p>
                      <a:pPr marL="0" marR="0">
                        <a:lnSpc>
                          <a:spcPct val="100000"/>
                        </a:lnSpc>
                        <a:spcBef>
                          <a:spcPts val="0"/>
                        </a:spcBef>
                        <a:spcAft>
                          <a:spcPts val="0"/>
                        </a:spcAft>
                      </a:pPr>
                      <a:r>
                        <a:rPr lang="en-US" sz="1800" b="1" dirty="0">
                          <a:solidFill>
                            <a:srgbClr val="FF0000"/>
                          </a:solidFill>
                          <a:effectLst/>
                        </a:rPr>
                        <a:t> </a:t>
                      </a:r>
                      <a:endParaRPr lang="en-US" sz="1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xmlns=""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160517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graphicFrame>
        <p:nvGraphicFramePr>
          <p:cNvPr id="3" name="Table 2">
            <a:extLst>
              <a:ext uri="{FF2B5EF4-FFF2-40B4-BE49-F238E27FC236}">
                <a16:creationId xmlns:a16="http://schemas.microsoft.com/office/drawing/2014/main" xmlns="" id="{D7477AAF-A07C-4596-A48D-8E485D58D469}"/>
              </a:ext>
            </a:extLst>
          </p:cNvPr>
          <p:cNvGraphicFramePr>
            <a:graphicFrameLocks noGrp="1"/>
          </p:cNvGraphicFramePr>
          <p:nvPr/>
        </p:nvGraphicFramePr>
        <p:xfrm>
          <a:off x="1274907" y="1800116"/>
          <a:ext cx="9642185" cy="4635939"/>
        </p:xfrm>
        <a:graphic>
          <a:graphicData uri="http://schemas.openxmlformats.org/drawingml/2006/table">
            <a:tbl>
              <a:tblPr firstRow="1" firstCol="1" lastRow="1" lastCol="1" bandRow="1" bandCol="1"/>
              <a:tblGrid>
                <a:gridCol w="561427">
                  <a:extLst>
                    <a:ext uri="{9D8B030D-6E8A-4147-A177-3AD203B41FA5}">
                      <a16:colId xmlns:a16="http://schemas.microsoft.com/office/drawing/2014/main" xmlns="" val="2474331142"/>
                    </a:ext>
                  </a:extLst>
                </a:gridCol>
                <a:gridCol w="1842124">
                  <a:extLst>
                    <a:ext uri="{9D8B030D-6E8A-4147-A177-3AD203B41FA5}">
                      <a16:colId xmlns:a16="http://schemas.microsoft.com/office/drawing/2014/main" xmlns="" val="1184856305"/>
                    </a:ext>
                  </a:extLst>
                </a:gridCol>
                <a:gridCol w="1703266">
                  <a:extLst>
                    <a:ext uri="{9D8B030D-6E8A-4147-A177-3AD203B41FA5}">
                      <a16:colId xmlns:a16="http://schemas.microsoft.com/office/drawing/2014/main" xmlns="" val="2645493871"/>
                    </a:ext>
                  </a:extLst>
                </a:gridCol>
                <a:gridCol w="1657314">
                  <a:extLst>
                    <a:ext uri="{9D8B030D-6E8A-4147-A177-3AD203B41FA5}">
                      <a16:colId xmlns:a16="http://schemas.microsoft.com/office/drawing/2014/main" xmlns="" val="3841429667"/>
                    </a:ext>
                  </a:extLst>
                </a:gridCol>
                <a:gridCol w="2184778">
                  <a:extLst>
                    <a:ext uri="{9D8B030D-6E8A-4147-A177-3AD203B41FA5}">
                      <a16:colId xmlns:a16="http://schemas.microsoft.com/office/drawing/2014/main" xmlns="" val="2238627060"/>
                    </a:ext>
                  </a:extLst>
                </a:gridCol>
                <a:gridCol w="1693276">
                  <a:extLst>
                    <a:ext uri="{9D8B030D-6E8A-4147-A177-3AD203B41FA5}">
                      <a16:colId xmlns:a16="http://schemas.microsoft.com/office/drawing/2014/main" xmlns="" val="1949201981"/>
                    </a:ext>
                  </a:extLst>
                </a:gridCol>
              </a:tblGrid>
              <a:tr h="653197">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Sr.</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7422887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of</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each </a:t>
                      </a:r>
                      <a:r>
                        <a:rPr lang="en-US" sz="12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10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50270279"/>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14318392"/>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3.</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Unit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08423615"/>
                  </a:ext>
                </a:extLst>
              </a:tr>
              <a:tr h="488074">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4.</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20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2127541"/>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5.</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Presentation***</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Cambria" panose="02040503050406030204" pitchFamily="18" charset="0"/>
                          <a:cs typeface="Cambria" panose="02040503050406030204" pitchFamily="18" charset="0"/>
                        </a:rPr>
                        <a:t> </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MNGCourses.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22513427"/>
                  </a:ext>
                </a:extLst>
              </a:tr>
              <a:tr h="489400">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6.</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Homework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a:t>
                      </a:r>
                      <a:r>
                        <a:rPr lang="en-US" sz="1200" b="1" spc="-15">
                          <a:effectLst/>
                          <a:latin typeface="Cambria" panose="02040503050406030204" pitchFamily="18" charset="0"/>
                          <a:ea typeface="Cambria" panose="02040503050406030204" pitchFamily="18" charset="0"/>
                          <a:cs typeface="Cambria" panose="02040503050406030204" pitchFamily="18" charset="0"/>
                        </a:rPr>
                        <a:t>lecture </a:t>
                      </a:r>
                      <a:r>
                        <a:rPr lang="en-US" sz="1200" b="1">
                          <a:effectLst/>
                          <a:latin typeface="Cambria" panose="02040503050406030204" pitchFamily="18" charset="0"/>
                          <a:ea typeface="Cambria" panose="02040503050406030204" pitchFamily="18" charset="0"/>
                          <a:cs typeface="Cambria" panose="02040503050406030204" pitchFamily="18" charset="0"/>
                        </a:rPr>
                        <a:t>topic (of</a:t>
                      </a:r>
                      <a:r>
                        <a:rPr lang="en-US" sz="1200" b="1" spc="-10">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2</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questions)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4953821"/>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7.</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As applicable</a:t>
                      </a:r>
                      <a:r>
                        <a:rPr lang="en-US" sz="1200" b="1" spc="-5">
                          <a:effectLst/>
                          <a:latin typeface="Cambria" panose="02040503050406030204" pitchFamily="18" charset="0"/>
                          <a:ea typeface="Cambria" panose="02040503050406030204" pitchFamily="18" charset="0"/>
                          <a:cs typeface="Cambria" panose="02040503050406030204" pitchFamily="18" charset="0"/>
                        </a:rPr>
                        <a:t> </a:t>
                      </a:r>
                      <a:r>
                        <a:rPr lang="en-US" sz="1200" b="1">
                          <a:effectLst/>
                          <a:latin typeface="Cambria" panose="02040503050406030204" pitchFamily="18" charset="0"/>
                          <a:ea typeface="Cambria" panose="02040503050406030204" pitchFamily="18" charset="0"/>
                          <a:cs typeface="Cambria" panose="02040503050406030204" pitchFamily="18" charset="0"/>
                        </a:rPr>
                        <a:t>to</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1200" b="1" spc="40">
                          <a:effectLst/>
                          <a:latin typeface="Cambria" panose="02040503050406030204" pitchFamily="18" charset="0"/>
                          <a:ea typeface="Cambria" panose="02040503050406030204" pitchFamily="18" charset="0"/>
                          <a:cs typeface="Cambria" panose="02040503050406030204" pitchFamily="18" charset="0"/>
                        </a:rPr>
                        <a:t> </a:t>
                      </a:r>
                      <a:r>
                        <a:rPr lang="en-US" sz="1200" b="1" spc="-20">
                          <a:effectLst/>
                          <a:latin typeface="Cambria" panose="02040503050406030204" pitchFamily="18" charset="0"/>
                          <a:ea typeface="Cambria" panose="02040503050406030204" pitchFamily="18" charset="0"/>
                          <a:cs typeface="Cambria" panose="02040503050406030204" pitchFamily="18" charset="0"/>
                        </a:rPr>
                        <a:t>above.</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23220233"/>
                  </a:ext>
                </a:extLst>
              </a:tr>
              <a:tr h="489400">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8.</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6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NA</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1200" b="1">
                          <a:effectLst/>
                          <a:latin typeface="Cambria" panose="02040503050406030204" pitchFamily="18" charset="0"/>
                          <a:ea typeface="Cambria" panose="02040503050406030204" pitchFamily="18" charset="0"/>
                          <a:cs typeface="Cambria" panose="02040503050406030204" pitchFamily="18" charset="0"/>
                        </a:rPr>
                        <a:t>2 marks</a:t>
                      </a:r>
                      <a:endParaRPr lang="en-IN" sz="16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6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12552667"/>
                  </a:ext>
                </a:extLst>
              </a:tr>
            </a:tbl>
          </a:graphicData>
        </a:graphic>
      </p:graphicFrame>
    </p:spTree>
    <p:extLst>
      <p:ext uri="{BB962C8B-B14F-4D97-AF65-F5344CB8AC3E}">
        <p14:creationId xmlns:p14="http://schemas.microsoft.com/office/powerpoint/2010/main" val="268421079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613652" y="2932509"/>
            <a:ext cx="3932237" cy="2045494"/>
          </a:xfrm>
        </p:spPr>
        <p:txBody>
          <a:bodyPr/>
          <a:lstStyle/>
          <a:p>
            <a:pPr marL="285750" indent="-285750">
              <a:buFont typeface="Arial" panose="020B0604020202020204" pitchFamily="34" charset="0"/>
              <a:buChar char="•"/>
            </a:pPr>
            <a:r>
              <a:rPr lang="en-US" b="1" dirty="0">
                <a:latin typeface="Casper"/>
              </a:rPr>
              <a:t>What is an Exception</a:t>
            </a:r>
          </a:p>
          <a:p>
            <a:pPr marL="285750" indent="-285750">
              <a:buFont typeface="Arial" panose="020B0604020202020204" pitchFamily="34" charset="0"/>
              <a:buChar char="•"/>
            </a:pPr>
            <a:r>
              <a:rPr lang="en-US" b="1" dirty="0">
                <a:latin typeface="Casper"/>
              </a:rPr>
              <a:t>Exception Handler Try, Throw, Catch</a:t>
            </a: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3351488" y="153548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9" name="Rectangle 8"/>
          <p:cNvSpPr/>
          <p:nvPr/>
        </p:nvSpPr>
        <p:spPr>
          <a:xfrm>
            <a:off x="3418390" y="2694781"/>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8959A-E274-48FD-824C-42FC29C0345B}"/>
              </a:ext>
            </a:extLst>
          </p:cNvPr>
          <p:cNvSpPr>
            <a:spLocks noGrp="1"/>
          </p:cNvSpPr>
          <p:nvPr>
            <p:ph type="title"/>
          </p:nvPr>
        </p:nvSpPr>
        <p:spPr>
          <a:xfrm>
            <a:off x="838200" y="347369"/>
            <a:ext cx="10515600" cy="1325563"/>
          </a:xfrm>
        </p:spPr>
        <p:txBody>
          <a:bodyPr>
            <a:normAutofit/>
          </a:bodyPr>
          <a:lstStyle/>
          <a:p>
            <a:r>
              <a:rPr lang="en-US" dirty="0"/>
              <a:t>WHAT IS AN EXCEPTION?</a:t>
            </a:r>
            <a:r>
              <a:rPr lang="en-US" b="1" dirty="0">
                <a:latin typeface="Casper"/>
              </a:rPr>
              <a:t/>
            </a:r>
            <a:br>
              <a:rPr lang="en-US" b="1" dirty="0">
                <a:latin typeface="Casper"/>
              </a:rPr>
            </a:br>
            <a:endParaRPr lang="en-IN" dirty="0"/>
          </a:p>
        </p:txBody>
      </p:sp>
      <p:sp>
        <p:nvSpPr>
          <p:cNvPr id="3" name="Content Placeholder 2">
            <a:extLst>
              <a:ext uri="{FF2B5EF4-FFF2-40B4-BE49-F238E27FC236}">
                <a16:creationId xmlns:a16="http://schemas.microsoft.com/office/drawing/2014/main" xmlns="" id="{33B5843A-DD22-4C0F-846E-9CD268E98161}"/>
              </a:ext>
            </a:extLst>
          </p:cNvPr>
          <p:cNvSpPr>
            <a:spLocks noGrp="1"/>
          </p:cNvSpPr>
          <p:nvPr>
            <p:ph idx="1"/>
          </p:nvPr>
        </p:nvSpPr>
        <p:spPr>
          <a:xfrm>
            <a:off x="838200" y="1419225"/>
            <a:ext cx="10515600" cy="5091406"/>
          </a:xfrm>
        </p:spPr>
        <p:txBody>
          <a:bodyPr>
            <a:normAutofit/>
          </a:bodyPr>
          <a:lstStyle/>
          <a:p>
            <a:r>
              <a:rPr lang="en-IN" dirty="0"/>
              <a:t>An exception is a problem that arises during the execution of a program. A C++ exception is a response to an exceptional circumstance that arises while a program is running, such as an attempt to divide by zero.</a:t>
            </a:r>
          </a:p>
          <a:p>
            <a:r>
              <a:rPr lang="en-IN" dirty="0"/>
              <a:t>Exceptions are different, however. You can't eliminate exceptional circumstances; you can only prepare for them. Your users will run out of memory from time to time, and the only question is what you will do. Your choices are limited to these:</a:t>
            </a:r>
          </a:p>
          <a:p>
            <a:pPr lvl="1">
              <a:buFont typeface="Wingdings" panose="05000000000000000000" pitchFamily="2" charset="2"/>
              <a:buChar char="ü"/>
            </a:pPr>
            <a:r>
              <a:rPr lang="en-IN" dirty="0"/>
              <a:t>Crash the program.</a:t>
            </a:r>
          </a:p>
          <a:p>
            <a:pPr lvl="1">
              <a:buFont typeface="Wingdings" panose="05000000000000000000" pitchFamily="2" charset="2"/>
              <a:buChar char="ü"/>
            </a:pPr>
            <a:r>
              <a:rPr lang="en-IN" dirty="0"/>
              <a:t>Inform the user and exit gracefully.</a:t>
            </a:r>
          </a:p>
          <a:p>
            <a:pPr lvl="1">
              <a:buFont typeface="Wingdings" panose="05000000000000000000" pitchFamily="2" charset="2"/>
              <a:buChar char="ü"/>
            </a:pPr>
            <a:r>
              <a:rPr lang="en-IN" dirty="0"/>
              <a:t>Inform the user and allow the user to try to recover and continue.</a:t>
            </a:r>
          </a:p>
          <a:p>
            <a:pPr lvl="1">
              <a:buFont typeface="Wingdings" panose="05000000000000000000" pitchFamily="2" charset="2"/>
              <a:buChar char="ü"/>
            </a:pPr>
            <a:r>
              <a:rPr lang="en-IN" dirty="0"/>
              <a:t>Take corrective action and continue without disturbing the user.</a:t>
            </a:r>
          </a:p>
          <a:p>
            <a:pPr lvl="1">
              <a:buFont typeface="Wingdings" panose="05000000000000000000" pitchFamily="2" charset="2"/>
              <a:buChar char="ü"/>
            </a:pPr>
            <a:endParaRPr lang="en-IN" dirty="0"/>
          </a:p>
          <a:p>
            <a:endParaRPr lang="en-IN" dirty="0"/>
          </a:p>
        </p:txBody>
      </p:sp>
      <p:sp>
        <p:nvSpPr>
          <p:cNvPr id="4" name="Slide Number Placeholder 3">
            <a:extLst>
              <a:ext uri="{FF2B5EF4-FFF2-40B4-BE49-F238E27FC236}">
                <a16:creationId xmlns:a16="http://schemas.microsoft.com/office/drawing/2014/main" xmlns="" id="{EC4390CB-5263-4801-8FAE-57C800310CB8}"/>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9" name="Content Placeholder 2">
            <a:extLst>
              <a:ext uri="{FF2B5EF4-FFF2-40B4-BE49-F238E27FC236}">
                <a16:creationId xmlns:a16="http://schemas.microsoft.com/office/drawing/2014/main" xmlns=""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spTree>
    <p:extLst>
      <p:ext uri="{BB962C8B-B14F-4D97-AF65-F5344CB8AC3E}">
        <p14:creationId xmlns:p14="http://schemas.microsoft.com/office/powerpoint/2010/main" val="291242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8959A-E274-48FD-824C-42FC29C0345B}"/>
              </a:ext>
            </a:extLst>
          </p:cNvPr>
          <p:cNvSpPr>
            <a:spLocks noGrp="1"/>
          </p:cNvSpPr>
          <p:nvPr>
            <p:ph type="title"/>
          </p:nvPr>
        </p:nvSpPr>
        <p:spPr>
          <a:xfrm>
            <a:off x="838200" y="347369"/>
            <a:ext cx="10515600" cy="1325563"/>
          </a:xfrm>
        </p:spPr>
        <p:txBody>
          <a:bodyPr>
            <a:normAutofit/>
          </a:bodyPr>
          <a:lstStyle/>
          <a:p>
            <a:r>
              <a:rPr lang="en-US" dirty="0"/>
              <a:t>WHAT IS AN EXCEPTION?</a:t>
            </a:r>
            <a:r>
              <a:rPr lang="en-US" b="1" dirty="0">
                <a:latin typeface="Casper"/>
              </a:rPr>
              <a:t/>
            </a:r>
            <a:br>
              <a:rPr lang="en-US" b="1" dirty="0">
                <a:latin typeface="Casper"/>
              </a:rPr>
            </a:br>
            <a:endParaRPr lang="en-IN" dirty="0"/>
          </a:p>
        </p:txBody>
      </p:sp>
      <p:sp>
        <p:nvSpPr>
          <p:cNvPr id="3" name="Content Placeholder 2">
            <a:extLst>
              <a:ext uri="{FF2B5EF4-FFF2-40B4-BE49-F238E27FC236}">
                <a16:creationId xmlns:a16="http://schemas.microsoft.com/office/drawing/2014/main" xmlns="" id="{33B5843A-DD22-4C0F-846E-9CD268E98161}"/>
              </a:ext>
            </a:extLst>
          </p:cNvPr>
          <p:cNvSpPr>
            <a:spLocks noGrp="1"/>
          </p:cNvSpPr>
          <p:nvPr>
            <p:ph idx="1"/>
          </p:nvPr>
        </p:nvSpPr>
        <p:spPr>
          <a:xfrm>
            <a:off x="838200" y="1419225"/>
            <a:ext cx="10515600" cy="981075"/>
          </a:xfrm>
        </p:spPr>
        <p:txBody>
          <a:bodyPr>
            <a:normAutofit fontScale="25000" lnSpcReduction="20000"/>
          </a:bodyPr>
          <a:lstStyle/>
          <a:p>
            <a:pPr algn="just">
              <a:lnSpc>
                <a:spcPct val="170000"/>
              </a:lnSpc>
            </a:pPr>
            <a:r>
              <a:rPr lang="en-IN" sz="6400" dirty="0">
                <a:latin typeface="Casper" panose="02000506000000020004" pitchFamily="2" charset="0"/>
                <a:cs typeface="Arial" panose="020B0604020202020204" pitchFamily="34" charset="0"/>
              </a:rPr>
              <a:t>Many kinds of errors can cause exceptions--problems ranging from serious hardware errors, such as a hard disk crash, to simple programming errors, such as trying to access an out-of-bounds array element. </a:t>
            </a:r>
          </a:p>
          <a:p>
            <a:pPr algn="just">
              <a:lnSpc>
                <a:spcPct val="170000"/>
              </a:lnSpc>
            </a:pPr>
            <a:r>
              <a:rPr lang="en-IN" sz="6400" dirty="0">
                <a:latin typeface="Casper" panose="02000506000000020004" pitchFamily="2" charset="0"/>
                <a:cs typeface="Arial" panose="020B0604020202020204" pitchFamily="34" charset="0"/>
              </a:rPr>
              <a:t>When such an error occurs, the method creates an exception object and hands it off to the runtime system. </a:t>
            </a:r>
          </a:p>
          <a:p>
            <a:pPr algn="just">
              <a:lnSpc>
                <a:spcPct val="170000"/>
              </a:lnSpc>
            </a:pPr>
            <a:r>
              <a:rPr lang="en-IN" sz="6400" dirty="0">
                <a:latin typeface="Casper" panose="02000506000000020004" pitchFamily="2" charset="0"/>
                <a:cs typeface="Arial" panose="020B0604020202020204" pitchFamily="34" charset="0"/>
              </a:rPr>
              <a:t>The exception object contains information about the exception, including its type and the state of the program when the error occurred. </a:t>
            </a:r>
          </a:p>
          <a:p>
            <a:pPr algn="just">
              <a:lnSpc>
                <a:spcPct val="170000"/>
              </a:lnSpc>
            </a:pPr>
            <a:r>
              <a:rPr lang="en-IN" sz="6400" dirty="0">
                <a:latin typeface="Casper" panose="02000506000000020004" pitchFamily="2" charset="0"/>
                <a:cs typeface="Arial" panose="020B0604020202020204" pitchFamily="34" charset="0"/>
              </a:rPr>
              <a:t>The runtime system is then responsible for finding some code to handle the error. </a:t>
            </a:r>
          </a:p>
          <a:p>
            <a:pPr algn="just">
              <a:lnSpc>
                <a:spcPct val="170000"/>
              </a:lnSpc>
            </a:pPr>
            <a:r>
              <a:rPr lang="en-IN" sz="6400" dirty="0">
                <a:latin typeface="Casper" panose="02000506000000020004" pitchFamily="2" charset="0"/>
                <a:cs typeface="Arial" panose="020B0604020202020204" pitchFamily="34" charset="0"/>
              </a:rPr>
              <a:t>In programming terminology, creating an exception object and handing it to the runtime system is called throwing an exception. </a:t>
            </a:r>
          </a:p>
          <a:p>
            <a:endParaRPr lang="en-IN" dirty="0"/>
          </a:p>
        </p:txBody>
      </p:sp>
      <p:sp>
        <p:nvSpPr>
          <p:cNvPr id="4" name="Slide Number Placeholder 3">
            <a:extLst>
              <a:ext uri="{FF2B5EF4-FFF2-40B4-BE49-F238E27FC236}">
                <a16:creationId xmlns:a16="http://schemas.microsoft.com/office/drawing/2014/main" xmlns="" id="{EC4390CB-5263-4801-8FAE-57C800310CB8}"/>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9" name="Content Placeholder 2">
            <a:extLst>
              <a:ext uri="{FF2B5EF4-FFF2-40B4-BE49-F238E27FC236}">
                <a16:creationId xmlns:a16="http://schemas.microsoft.com/office/drawing/2014/main" xmlns="" id="{DD4BF05F-0AA7-4891-A774-91A417052B38}"/>
              </a:ext>
            </a:extLst>
          </p:cNvPr>
          <p:cNvSpPr txBox="1">
            <a:spLocks/>
          </p:cNvSpPr>
          <p:nvPr/>
        </p:nvSpPr>
        <p:spPr>
          <a:xfrm>
            <a:off x="838200" y="1419225"/>
            <a:ext cx="10515600" cy="4757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endParaRPr lang="en-IN" dirty="0"/>
          </a:p>
        </p:txBody>
      </p:sp>
    </p:spTree>
    <p:extLst>
      <p:ext uri="{BB962C8B-B14F-4D97-AF65-F5344CB8AC3E}">
        <p14:creationId xmlns:p14="http://schemas.microsoft.com/office/powerpoint/2010/main" val="172215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r>
              <a:rPr lang="en-US" dirty="0"/>
              <a:t>EXCEPTION HANDLING</a:t>
            </a:r>
          </a:p>
        </p:txBody>
      </p:sp>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dirty="0"/>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04840" y="4848632"/>
            <a:ext cx="1166730" cy="276999"/>
          </a:xfrm>
          <a:prstGeom prst="rect">
            <a:avLst/>
          </a:prstGeom>
          <a:noFill/>
        </p:spPr>
        <p:txBody>
          <a:bodyPr wrap="none" rtlCol="0">
            <a:spAutoFit/>
          </a:bodyPr>
          <a:lstStyle/>
          <a:p>
            <a:r>
              <a:rPr lang="en-IN" sz="1200" dirty="0"/>
              <a:t>Figure 1: Syntax</a:t>
            </a:r>
          </a:p>
        </p:txBody>
      </p:sp>
      <p:sp>
        <p:nvSpPr>
          <p:cNvPr id="13" name="Content Placeholder 2"/>
          <p:cNvSpPr>
            <a:spLocks noGrp="1"/>
          </p:cNvSpPr>
          <p:nvPr>
            <p:ph idx="1"/>
          </p:nvPr>
        </p:nvSpPr>
        <p:spPr>
          <a:xfrm>
            <a:off x="838200" y="1825624"/>
            <a:ext cx="10515600" cy="4510087"/>
          </a:xfrm>
        </p:spPr>
        <p:txBody>
          <a:bodyPr>
            <a:normAutofit/>
          </a:bodyPr>
          <a:lstStyle/>
          <a:p>
            <a:r>
              <a:rPr lang="en-IN" sz="1600" dirty="0">
                <a:latin typeface="Casper" panose="02000506000000020004" pitchFamily="2" charset="0"/>
                <a:cs typeface="Arial" panose="020B0604020202020204" pitchFamily="34" charset="0"/>
              </a:rPr>
              <a:t>Errors disrupt normal execution of a program. Exception handling is very necessary, and it is the process of handling errors or exceptions. It makes sure that the execution of the program is not affected by the exceptions and slowly handles them without causing any issue to the program execution.</a:t>
            </a:r>
          </a:p>
          <a:p>
            <a:r>
              <a:rPr lang="en-IN" sz="1600" dirty="0">
                <a:latin typeface="Casper" panose="02000506000000020004" pitchFamily="2" charset="0"/>
                <a:cs typeface="Arial" panose="020B0604020202020204" pitchFamily="34" charset="0"/>
              </a:rPr>
              <a:t>In C++, exception handling is provided by using three constructs or keywords; namely, try, catch and throw.</a:t>
            </a:r>
          </a:p>
          <a:p>
            <a:r>
              <a:rPr lang="en-IN" sz="1600" dirty="0">
                <a:latin typeface="Casper" panose="02000506000000020004" pitchFamily="2" charset="0"/>
                <a:cs typeface="Arial" panose="020B0604020202020204" pitchFamily="34" charset="0"/>
              </a:rPr>
              <a:t>Block of code that provides a way to handle the exception is called “exception handler”.</a:t>
            </a:r>
          </a:p>
          <a:p>
            <a:endParaRPr lang="en-IN" sz="1600" dirty="0">
              <a:latin typeface="Casper" panose="02000506000000020004" pitchFamily="2"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744508" y="3369469"/>
            <a:ext cx="5164186" cy="1435100"/>
          </a:xfrm>
          <a:prstGeom prst="rect">
            <a:avLst/>
          </a:prstGeom>
        </p:spPr>
      </p:pic>
    </p:spTree>
    <p:extLst>
      <p:ext uri="{BB962C8B-B14F-4D97-AF65-F5344CB8AC3E}">
        <p14:creationId xmlns:p14="http://schemas.microsoft.com/office/powerpoint/2010/main" val="31662184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r>
              <a:rPr lang="en-US" dirty="0"/>
              <a:t>Exception Handling Advantages</a:t>
            </a:r>
          </a:p>
        </p:txBody>
      </p:sp>
      <p:sp>
        <p:nvSpPr>
          <p:cNvPr id="13" name="Content Placeholder 2"/>
          <p:cNvSpPr>
            <a:spLocks noGrp="1"/>
          </p:cNvSpPr>
          <p:nvPr>
            <p:ph idx="1"/>
          </p:nvPr>
        </p:nvSpPr>
        <p:spPr>
          <a:xfrm>
            <a:off x="838200" y="1825624"/>
            <a:ext cx="10515600" cy="4510087"/>
          </a:xfrm>
        </p:spPr>
        <p:txBody>
          <a:bodyPr>
            <a:normAutofit/>
          </a:bodyPr>
          <a:lstStyle/>
          <a:p>
            <a:r>
              <a:rPr lang="en-IN" sz="1600" dirty="0">
                <a:latin typeface="Casper" panose="02000506000000020004" pitchFamily="2" charset="0"/>
                <a:cs typeface="Arial" panose="020B0604020202020204" pitchFamily="34" charset="0"/>
              </a:rPr>
              <a:t>It helps the programmer to write robust and fault-tolerant programs that can deal with problems continue executing or terminate gracefully.</a:t>
            </a:r>
          </a:p>
          <a:p>
            <a:r>
              <a:rPr lang="en-IN" sz="1600" dirty="0">
                <a:latin typeface="Casper" panose="02000506000000020004" pitchFamily="2" charset="0"/>
                <a:cs typeface="Arial" panose="020B0604020202020204" pitchFamily="34" charset="0"/>
              </a:rPr>
              <a:t>Exception handling also is useful for processing problems that occur when a program interacts with software elements, such as member functions, constructors, destructors and classes. </a:t>
            </a:r>
          </a:p>
          <a:p>
            <a:endParaRPr lang="en-IN"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dirty="0"/>
          </a:p>
        </p:txBody>
      </p:sp>
      <p:sp>
        <p:nvSpPr>
          <p:cNvPr id="5" name="Rectangle 4"/>
          <p:cNvSpPr/>
          <p:nvPr/>
        </p:nvSpPr>
        <p:spPr>
          <a:xfrm>
            <a:off x="838200" y="1803400"/>
            <a:ext cx="10515600" cy="45529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097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0F5EB19-77B9-4540-B06A-F2C718D084BF"/>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2 Algorithm"/>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smaple</Template>
  <TotalTime>2330</TotalTime>
  <Words>1875</Words>
  <Application>Microsoft Office PowerPoint</Application>
  <PresentationFormat>Custom</PresentationFormat>
  <Paragraphs>295</Paragraphs>
  <Slides>25</Slides>
  <Notes>16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28" baseType="lpstr">
      <vt:lpstr>1_Office Theme</vt:lpstr>
      <vt:lpstr>Contents Slide Master</vt:lpstr>
      <vt:lpstr>CorelDRAW</vt:lpstr>
      <vt:lpstr>PowerPoint Presentation</vt:lpstr>
      <vt:lpstr>Object Oriented Programming using C++</vt:lpstr>
      <vt:lpstr>PowerPoint Presentation</vt:lpstr>
      <vt:lpstr> Scheme of Evaluation  </vt:lpstr>
      <vt:lpstr>CONTENTS </vt:lpstr>
      <vt:lpstr>WHAT IS AN EXCEPTION? </vt:lpstr>
      <vt:lpstr>WHAT IS AN EXCEPTION? </vt:lpstr>
      <vt:lpstr>EXCEPTION HANDLING</vt:lpstr>
      <vt:lpstr>Exception Handling Advantages</vt:lpstr>
      <vt:lpstr> Exception Handling Mechanism  </vt:lpstr>
      <vt:lpstr> Exception Handling Mechanism  </vt:lpstr>
      <vt:lpstr> Exception Handling Mechanism  </vt:lpstr>
      <vt:lpstr>Throw and Catch</vt:lpstr>
      <vt:lpstr>PowerPoint Presentation</vt:lpstr>
      <vt:lpstr>PowerPoint Presentation</vt:lpstr>
      <vt:lpstr>PowerPoint Presentation</vt:lpstr>
      <vt:lpstr>PowerPoint Presentation</vt:lpstr>
      <vt:lpstr>PowerPoint Presentation</vt:lpstr>
      <vt:lpstr>Applications</vt:lpstr>
      <vt:lpstr>PowerPoint Presentation</vt:lpstr>
      <vt:lpstr>Frequently Asked question</vt:lpstr>
      <vt:lpstr>Assessment Questions:</vt:lpstr>
      <vt:lpstr>Discussion forum.</vt:lpstr>
      <vt:lpstr>REFERENCES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Algorithm</dc:title>
  <dc:creator>Branding</dc:creator>
  <cp:lastModifiedBy>HP</cp:lastModifiedBy>
  <cp:revision>261</cp:revision>
  <dcterms:created xsi:type="dcterms:W3CDTF">2019-01-09T10:33:58Z</dcterms:created>
  <dcterms:modified xsi:type="dcterms:W3CDTF">2021-04-20T06:24:27Z</dcterms:modified>
</cp:coreProperties>
</file>