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notesMasterIdLst>
    <p:notesMasterId r:id="rId26"/>
  </p:notesMasterIdLst>
  <p:handoutMasterIdLst>
    <p:handoutMasterId r:id="rId27"/>
  </p:handoutMasterIdLst>
  <p:sldIdLst>
    <p:sldId id="354" r:id="rId3"/>
    <p:sldId id="355" r:id="rId4"/>
    <p:sldId id="356" r:id="rId5"/>
    <p:sldId id="363" r:id="rId6"/>
    <p:sldId id="281" r:id="rId7"/>
    <p:sldId id="328" r:id="rId8"/>
    <p:sldId id="443" r:id="rId9"/>
    <p:sldId id="455" r:id="rId10"/>
    <p:sldId id="456" r:id="rId11"/>
    <p:sldId id="457" r:id="rId12"/>
    <p:sldId id="315" r:id="rId13"/>
    <p:sldId id="316" r:id="rId14"/>
    <p:sldId id="451" r:id="rId15"/>
    <p:sldId id="452" r:id="rId16"/>
    <p:sldId id="453" r:id="rId17"/>
    <p:sldId id="392" r:id="rId18"/>
    <p:sldId id="350" r:id="rId19"/>
    <p:sldId id="351" r:id="rId20"/>
    <p:sldId id="454" r:id="rId21"/>
    <p:sldId id="458" r:id="rId22"/>
    <p:sldId id="352" r:id="rId23"/>
    <p:sldId id="284" r:id="rId24"/>
    <p:sldId id="353" r:id="rId25"/>
  </p:sldIdLst>
  <p:sldSz cx="12192000" cy="6858000"/>
  <p:notesSz cx="6858000" cy="9144000"/>
  <p:custDataLst>
    <p:tags r:id="rId2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B7B0"/>
    <a:srgbClr val="4BDAE5"/>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4434" autoAdjust="0"/>
  </p:normalViewPr>
  <p:slideViewPr>
    <p:cSldViewPr snapToGrid="0">
      <p:cViewPr varScale="1">
        <p:scale>
          <a:sx n="72" d="100"/>
          <a:sy n="72" d="100"/>
        </p:scale>
        <p:origin x="516" y="78"/>
      </p:cViewPr>
      <p:guideLst>
        <p:guide orient="horz" pos="2160"/>
        <p:guide pos="3840"/>
      </p:guideLst>
    </p:cSldViewPr>
  </p:slideViewPr>
  <p:notesTextViewPr>
    <p:cViewPr>
      <p:scale>
        <a:sx n="3" d="2"/>
        <a:sy n="3" d="2"/>
      </p:scale>
      <p:origin x="0" y="0"/>
    </p:cViewPr>
  </p:notesTextViewPr>
  <p:sorterViewPr>
    <p:cViewPr>
      <p:scale>
        <a:sx n="100" d="100"/>
        <a:sy n="100" d="100"/>
      </p:scale>
      <p:origin x="0" y="-132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0D818A-DE61-492C-9F49-4330F19690E3}"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IN"/>
        </a:p>
      </dgm:t>
    </dgm:pt>
    <dgm:pt modelId="{72067E99-1C3B-406E-B0E9-FC347F914FA8}">
      <dgm:prSet phldrT="[Text]" custT="1"/>
      <dgm:spPr/>
      <dgm:t>
        <a:bodyPr/>
        <a:lstStyle/>
        <a:p>
          <a:r>
            <a:rPr lang="en-US" sz="2400" b="1" dirty="0">
              <a:solidFill>
                <a:schemeClr val="bg2">
                  <a:lumMod val="10000"/>
                </a:schemeClr>
              </a:solidFill>
            </a:rPr>
            <a:t>In this lecture we have discussed how to throw exceptions.</a:t>
          </a:r>
          <a:endParaRPr lang="en-IN" sz="2400" b="1" dirty="0">
            <a:solidFill>
              <a:schemeClr val="bg2">
                <a:lumMod val="10000"/>
              </a:schemeClr>
            </a:solidFill>
          </a:endParaRPr>
        </a:p>
      </dgm:t>
    </dgm:pt>
    <dgm:pt modelId="{E295694A-E3FF-4E4D-B786-E47583760C4E}" type="parTrans" cxnId="{AAE49CDE-EE1C-4041-8DCB-69A3B80087AD}">
      <dgm:prSet/>
      <dgm:spPr/>
      <dgm:t>
        <a:bodyPr/>
        <a:lstStyle/>
        <a:p>
          <a:endParaRPr lang="en-IN"/>
        </a:p>
      </dgm:t>
    </dgm:pt>
    <dgm:pt modelId="{E2FCE763-C2C6-41BB-BE42-2FC9B40C0439}" type="sibTrans" cxnId="{AAE49CDE-EE1C-4041-8DCB-69A3B80087AD}">
      <dgm:prSet/>
      <dgm:spPr/>
      <dgm:t>
        <a:bodyPr/>
        <a:lstStyle/>
        <a:p>
          <a:endParaRPr lang="en-IN"/>
        </a:p>
      </dgm:t>
    </dgm:pt>
    <dgm:pt modelId="{A7DE4063-2DA9-4CA0-9DDC-11769B7332D8}">
      <dgm:prSet phldrT="[Text]" custT="1"/>
      <dgm:spPr/>
      <dgm:t>
        <a:bodyPr/>
        <a:lstStyle/>
        <a:p>
          <a:r>
            <a:rPr lang="en-US" sz="2400" b="1" dirty="0">
              <a:solidFill>
                <a:schemeClr val="bg2">
                  <a:lumMod val="10000"/>
                </a:schemeClr>
              </a:solidFill>
            </a:rPr>
            <a:t>We have discussed how to catch exceptions</a:t>
          </a:r>
          <a:endParaRPr lang="en-IN" sz="2400" b="1" dirty="0">
            <a:solidFill>
              <a:schemeClr val="bg2">
                <a:lumMod val="10000"/>
              </a:schemeClr>
            </a:solidFill>
          </a:endParaRPr>
        </a:p>
      </dgm:t>
    </dgm:pt>
    <dgm:pt modelId="{ED3D644F-FD3E-48AA-A0DA-12CED9DB591C}" type="parTrans" cxnId="{CB715DCB-B8A2-400C-A562-D0851701E2C1}">
      <dgm:prSet/>
      <dgm:spPr/>
      <dgm:t>
        <a:bodyPr/>
        <a:lstStyle/>
        <a:p>
          <a:endParaRPr lang="en-IN"/>
        </a:p>
      </dgm:t>
    </dgm:pt>
    <dgm:pt modelId="{EA51BD59-3F69-42AA-902C-6B9694E16D92}" type="sibTrans" cxnId="{CB715DCB-B8A2-400C-A562-D0851701E2C1}">
      <dgm:prSet/>
      <dgm:spPr/>
      <dgm:t>
        <a:bodyPr/>
        <a:lstStyle/>
        <a:p>
          <a:endParaRPr lang="en-IN"/>
        </a:p>
      </dgm:t>
    </dgm:pt>
    <dgm:pt modelId="{0621545F-95F6-44EB-825F-83C24ABAE76E}">
      <dgm:prSet phldrT="[Text]" custT="1"/>
      <dgm:spPr/>
      <dgm:t>
        <a:bodyPr/>
        <a:lstStyle/>
        <a:p>
          <a:r>
            <a:rPr lang="en-US" sz="2400" b="1" dirty="0">
              <a:solidFill>
                <a:schemeClr val="tx1">
                  <a:lumMod val="95000"/>
                  <a:lumOff val="5000"/>
                </a:schemeClr>
              </a:solidFill>
            </a:rPr>
            <a:t>Moreover, we have learnt about how to rethrow exceptions</a:t>
          </a:r>
          <a:endParaRPr lang="en-IN" sz="2400" b="1" dirty="0">
            <a:solidFill>
              <a:schemeClr val="tx1">
                <a:lumMod val="95000"/>
                <a:lumOff val="5000"/>
              </a:schemeClr>
            </a:solidFill>
          </a:endParaRPr>
        </a:p>
      </dgm:t>
    </dgm:pt>
    <dgm:pt modelId="{0DC4AED1-1C4B-492D-B362-E4F34DA21582}" type="parTrans" cxnId="{57421435-2741-45ED-8B76-658C1BDCB734}">
      <dgm:prSet/>
      <dgm:spPr/>
      <dgm:t>
        <a:bodyPr/>
        <a:lstStyle/>
        <a:p>
          <a:endParaRPr lang="en-IN"/>
        </a:p>
      </dgm:t>
    </dgm:pt>
    <dgm:pt modelId="{93AF2E2B-5524-48E6-96A4-F1B0B555DF04}" type="sibTrans" cxnId="{57421435-2741-45ED-8B76-658C1BDCB734}">
      <dgm:prSet/>
      <dgm:spPr/>
      <dgm:t>
        <a:bodyPr/>
        <a:lstStyle/>
        <a:p>
          <a:endParaRPr lang="en-IN"/>
        </a:p>
      </dgm:t>
    </dgm:pt>
    <dgm:pt modelId="{476C87BC-02BC-4B6B-8C2E-6B6F0E741068}">
      <dgm:prSet custT="1"/>
      <dgm:spPr/>
      <dgm:t>
        <a:bodyPr/>
        <a:lstStyle/>
        <a:p>
          <a:r>
            <a:rPr lang="en-IN" sz="2400" b="1" kern="1200" dirty="0">
              <a:solidFill>
                <a:prstClr val="black">
                  <a:lumMod val="95000"/>
                  <a:lumOff val="5000"/>
                </a:prstClr>
              </a:solidFill>
              <a:latin typeface="Calibri"/>
              <a:ea typeface="+mn-ea"/>
              <a:cs typeface="+mn-cs"/>
            </a:rPr>
            <a:t>We have also learnt about synchronous and asynchronous exceptions</a:t>
          </a:r>
        </a:p>
      </dgm:t>
    </dgm:pt>
    <dgm:pt modelId="{571C27A4-F8EC-45E5-A43D-A8016A865782}" type="parTrans" cxnId="{CC1D608E-5ADE-4688-AE3D-D1F4BC3C3EAE}">
      <dgm:prSet/>
      <dgm:spPr/>
      <dgm:t>
        <a:bodyPr/>
        <a:lstStyle/>
        <a:p>
          <a:endParaRPr lang="en-IN"/>
        </a:p>
      </dgm:t>
    </dgm:pt>
    <dgm:pt modelId="{B9A61FA6-B6F4-4397-B41B-CDA6A6020B85}" type="sibTrans" cxnId="{CC1D608E-5ADE-4688-AE3D-D1F4BC3C3EAE}">
      <dgm:prSet/>
      <dgm:spPr/>
      <dgm:t>
        <a:bodyPr/>
        <a:lstStyle/>
        <a:p>
          <a:endParaRPr lang="en-IN"/>
        </a:p>
      </dgm:t>
    </dgm:pt>
    <dgm:pt modelId="{097EF926-1259-452F-A448-711C22076917}" type="pres">
      <dgm:prSet presAssocID="{A30D818A-DE61-492C-9F49-4330F19690E3}" presName="diagram" presStyleCnt="0">
        <dgm:presLayoutVars>
          <dgm:dir/>
          <dgm:resizeHandles val="exact"/>
        </dgm:presLayoutVars>
      </dgm:prSet>
      <dgm:spPr/>
    </dgm:pt>
    <dgm:pt modelId="{2F0A59F6-A053-4340-A4F0-E60DDF039046}" type="pres">
      <dgm:prSet presAssocID="{72067E99-1C3B-406E-B0E9-FC347F914FA8}" presName="node" presStyleLbl="node1" presStyleIdx="0" presStyleCnt="4" custLinFactNeighborX="-5593" custLinFactNeighborY="843">
        <dgm:presLayoutVars>
          <dgm:bulletEnabled val="1"/>
        </dgm:presLayoutVars>
      </dgm:prSet>
      <dgm:spPr/>
    </dgm:pt>
    <dgm:pt modelId="{B7110241-4B56-449E-BE7E-CE03E41DECBD}" type="pres">
      <dgm:prSet presAssocID="{E2FCE763-C2C6-41BB-BE42-2FC9B40C0439}" presName="sibTrans" presStyleCnt="0"/>
      <dgm:spPr/>
    </dgm:pt>
    <dgm:pt modelId="{DE45F2CF-0A49-462B-B901-AD08FACBBB0E}" type="pres">
      <dgm:prSet presAssocID="{A7DE4063-2DA9-4CA0-9DDC-11769B7332D8}" presName="node" presStyleLbl="node1" presStyleIdx="1" presStyleCnt="4">
        <dgm:presLayoutVars>
          <dgm:bulletEnabled val="1"/>
        </dgm:presLayoutVars>
      </dgm:prSet>
      <dgm:spPr/>
    </dgm:pt>
    <dgm:pt modelId="{E15D8264-6CE6-4D91-B2D2-1EAC00783183}" type="pres">
      <dgm:prSet presAssocID="{EA51BD59-3F69-42AA-902C-6B9694E16D92}" presName="sibTrans" presStyleCnt="0"/>
      <dgm:spPr/>
    </dgm:pt>
    <dgm:pt modelId="{45C74EF1-9A11-4F71-A1B7-79F2B3452A9C}" type="pres">
      <dgm:prSet presAssocID="{0621545F-95F6-44EB-825F-83C24ABAE76E}" presName="node" presStyleLbl="node1" presStyleIdx="2" presStyleCnt="4" custLinFactNeighborX="0" custLinFactNeighborY="-776">
        <dgm:presLayoutVars>
          <dgm:bulletEnabled val="1"/>
        </dgm:presLayoutVars>
      </dgm:prSet>
      <dgm:spPr/>
    </dgm:pt>
    <dgm:pt modelId="{A8E500E7-4FB9-42F4-B854-FD0B866CA5BD}" type="pres">
      <dgm:prSet presAssocID="{93AF2E2B-5524-48E6-96A4-F1B0B555DF04}" presName="sibTrans" presStyleCnt="0"/>
      <dgm:spPr/>
    </dgm:pt>
    <dgm:pt modelId="{3F09CA61-C185-4BEC-968D-940A957E7D62}" type="pres">
      <dgm:prSet presAssocID="{476C87BC-02BC-4B6B-8C2E-6B6F0E741068}" presName="node" presStyleLbl="node1" presStyleIdx="3" presStyleCnt="4">
        <dgm:presLayoutVars>
          <dgm:bulletEnabled val="1"/>
        </dgm:presLayoutVars>
      </dgm:prSet>
      <dgm:spPr/>
    </dgm:pt>
  </dgm:ptLst>
  <dgm:cxnLst>
    <dgm:cxn modelId="{7DDA5D15-540F-4782-AC07-9170D87AA5BA}" type="presOf" srcId="{A7DE4063-2DA9-4CA0-9DDC-11769B7332D8}" destId="{DE45F2CF-0A49-462B-B901-AD08FACBBB0E}" srcOrd="0" destOrd="0" presId="urn:microsoft.com/office/officeart/2005/8/layout/default"/>
    <dgm:cxn modelId="{DA23E929-F542-4CDA-9A36-F66DE75F8B02}" type="presOf" srcId="{476C87BC-02BC-4B6B-8C2E-6B6F0E741068}" destId="{3F09CA61-C185-4BEC-968D-940A957E7D62}" srcOrd="0" destOrd="0" presId="urn:microsoft.com/office/officeart/2005/8/layout/default"/>
    <dgm:cxn modelId="{57421435-2741-45ED-8B76-658C1BDCB734}" srcId="{A30D818A-DE61-492C-9F49-4330F19690E3}" destId="{0621545F-95F6-44EB-825F-83C24ABAE76E}" srcOrd="2" destOrd="0" parTransId="{0DC4AED1-1C4B-492D-B362-E4F34DA21582}" sibTransId="{93AF2E2B-5524-48E6-96A4-F1B0B555DF04}"/>
    <dgm:cxn modelId="{FB907561-3042-443C-9925-0235425570A1}" type="presOf" srcId="{0621545F-95F6-44EB-825F-83C24ABAE76E}" destId="{45C74EF1-9A11-4F71-A1B7-79F2B3452A9C}" srcOrd="0" destOrd="0" presId="urn:microsoft.com/office/officeart/2005/8/layout/default"/>
    <dgm:cxn modelId="{ECCE3782-0BA7-4D11-9D3C-49385FC334F5}" type="presOf" srcId="{72067E99-1C3B-406E-B0E9-FC347F914FA8}" destId="{2F0A59F6-A053-4340-A4F0-E60DDF039046}" srcOrd="0" destOrd="0" presId="urn:microsoft.com/office/officeart/2005/8/layout/default"/>
    <dgm:cxn modelId="{CC1D608E-5ADE-4688-AE3D-D1F4BC3C3EAE}" srcId="{A30D818A-DE61-492C-9F49-4330F19690E3}" destId="{476C87BC-02BC-4B6B-8C2E-6B6F0E741068}" srcOrd="3" destOrd="0" parTransId="{571C27A4-F8EC-45E5-A43D-A8016A865782}" sibTransId="{B9A61FA6-B6F4-4397-B41B-CDA6A6020B85}"/>
    <dgm:cxn modelId="{CB715DCB-B8A2-400C-A562-D0851701E2C1}" srcId="{A30D818A-DE61-492C-9F49-4330F19690E3}" destId="{A7DE4063-2DA9-4CA0-9DDC-11769B7332D8}" srcOrd="1" destOrd="0" parTransId="{ED3D644F-FD3E-48AA-A0DA-12CED9DB591C}" sibTransId="{EA51BD59-3F69-42AA-902C-6B9694E16D92}"/>
    <dgm:cxn modelId="{D00252CB-9D61-4788-A959-DB99FAB8CBDB}" type="presOf" srcId="{A30D818A-DE61-492C-9F49-4330F19690E3}" destId="{097EF926-1259-452F-A448-711C22076917}" srcOrd="0" destOrd="0" presId="urn:microsoft.com/office/officeart/2005/8/layout/default"/>
    <dgm:cxn modelId="{AAE49CDE-EE1C-4041-8DCB-69A3B80087AD}" srcId="{A30D818A-DE61-492C-9F49-4330F19690E3}" destId="{72067E99-1C3B-406E-B0E9-FC347F914FA8}" srcOrd="0" destOrd="0" parTransId="{E295694A-E3FF-4E4D-B786-E47583760C4E}" sibTransId="{E2FCE763-C2C6-41BB-BE42-2FC9B40C0439}"/>
    <dgm:cxn modelId="{699A32D2-8395-47D4-BE2B-5B8EF202D093}" type="presParOf" srcId="{097EF926-1259-452F-A448-711C22076917}" destId="{2F0A59F6-A053-4340-A4F0-E60DDF039046}" srcOrd="0" destOrd="0" presId="urn:microsoft.com/office/officeart/2005/8/layout/default"/>
    <dgm:cxn modelId="{02491696-24B3-49AC-8F8C-9C3FB5FD4A79}" type="presParOf" srcId="{097EF926-1259-452F-A448-711C22076917}" destId="{B7110241-4B56-449E-BE7E-CE03E41DECBD}" srcOrd="1" destOrd="0" presId="urn:microsoft.com/office/officeart/2005/8/layout/default"/>
    <dgm:cxn modelId="{74690019-F115-4FDC-B1CB-756CF730DB81}" type="presParOf" srcId="{097EF926-1259-452F-A448-711C22076917}" destId="{DE45F2CF-0A49-462B-B901-AD08FACBBB0E}" srcOrd="2" destOrd="0" presId="urn:microsoft.com/office/officeart/2005/8/layout/default"/>
    <dgm:cxn modelId="{5AB02E86-EE83-4357-B54B-6448622334B5}" type="presParOf" srcId="{097EF926-1259-452F-A448-711C22076917}" destId="{E15D8264-6CE6-4D91-B2D2-1EAC00783183}" srcOrd="3" destOrd="0" presId="urn:microsoft.com/office/officeart/2005/8/layout/default"/>
    <dgm:cxn modelId="{5E671BA3-C945-46E3-8A16-A759A8BB1E41}" type="presParOf" srcId="{097EF926-1259-452F-A448-711C22076917}" destId="{45C74EF1-9A11-4F71-A1B7-79F2B3452A9C}" srcOrd="4" destOrd="0" presId="urn:microsoft.com/office/officeart/2005/8/layout/default"/>
    <dgm:cxn modelId="{11BB466E-B02F-4B92-B9B7-539A01D95133}" type="presParOf" srcId="{097EF926-1259-452F-A448-711C22076917}" destId="{A8E500E7-4FB9-42F4-B854-FD0B866CA5BD}" srcOrd="5" destOrd="0" presId="urn:microsoft.com/office/officeart/2005/8/layout/default"/>
    <dgm:cxn modelId="{0FD0885F-07CE-4A91-A441-3730CDB50B86}" type="presParOf" srcId="{097EF926-1259-452F-A448-711C22076917}" destId="{3F09CA61-C185-4BEC-968D-940A957E7D62}"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0A59F6-A053-4340-A4F0-E60DDF039046}">
      <dsp:nvSpPr>
        <dsp:cNvPr id="0" name=""/>
        <dsp:cNvSpPr/>
      </dsp:nvSpPr>
      <dsp:spPr>
        <a:xfrm>
          <a:off x="0" y="22329"/>
          <a:ext cx="4166272" cy="249976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bg2">
                  <a:lumMod val="10000"/>
                </a:schemeClr>
              </a:solidFill>
            </a:rPr>
            <a:t>In this lecture we have discussed how to throw exceptions.</a:t>
          </a:r>
          <a:endParaRPr lang="en-IN" sz="2400" b="1" kern="1200" dirty="0">
            <a:solidFill>
              <a:schemeClr val="bg2">
                <a:lumMod val="10000"/>
              </a:schemeClr>
            </a:solidFill>
          </a:endParaRPr>
        </a:p>
      </dsp:txBody>
      <dsp:txXfrm>
        <a:off x="0" y="22329"/>
        <a:ext cx="4166272" cy="2499763"/>
      </dsp:txXfrm>
    </dsp:sp>
    <dsp:sp modelId="{DE45F2CF-0A49-462B-B901-AD08FACBBB0E}">
      <dsp:nvSpPr>
        <dsp:cNvPr id="0" name=""/>
        <dsp:cNvSpPr/>
      </dsp:nvSpPr>
      <dsp:spPr>
        <a:xfrm>
          <a:off x="4656972" y="1256"/>
          <a:ext cx="4166272" cy="249976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bg2">
                  <a:lumMod val="10000"/>
                </a:schemeClr>
              </a:solidFill>
            </a:rPr>
            <a:t>We have discussed how to catch exceptions</a:t>
          </a:r>
          <a:endParaRPr lang="en-IN" sz="2400" b="1" kern="1200" dirty="0">
            <a:solidFill>
              <a:schemeClr val="bg2">
                <a:lumMod val="10000"/>
              </a:schemeClr>
            </a:solidFill>
          </a:endParaRPr>
        </a:p>
      </dsp:txBody>
      <dsp:txXfrm>
        <a:off x="4656972" y="1256"/>
        <a:ext cx="4166272" cy="2499763"/>
      </dsp:txXfrm>
    </dsp:sp>
    <dsp:sp modelId="{45C74EF1-9A11-4F71-A1B7-79F2B3452A9C}">
      <dsp:nvSpPr>
        <dsp:cNvPr id="0" name=""/>
        <dsp:cNvSpPr/>
      </dsp:nvSpPr>
      <dsp:spPr>
        <a:xfrm>
          <a:off x="74071" y="2898248"/>
          <a:ext cx="4166272" cy="249976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tx1">
                  <a:lumMod val="95000"/>
                  <a:lumOff val="5000"/>
                </a:schemeClr>
              </a:solidFill>
            </a:rPr>
            <a:t>Moreover, we have learnt about how to rethrow exceptions</a:t>
          </a:r>
          <a:endParaRPr lang="en-IN" sz="2400" b="1" kern="1200" dirty="0">
            <a:solidFill>
              <a:schemeClr val="tx1">
                <a:lumMod val="95000"/>
                <a:lumOff val="5000"/>
              </a:schemeClr>
            </a:solidFill>
          </a:endParaRPr>
        </a:p>
      </dsp:txBody>
      <dsp:txXfrm>
        <a:off x="74071" y="2898248"/>
        <a:ext cx="4166272" cy="2499763"/>
      </dsp:txXfrm>
    </dsp:sp>
    <dsp:sp modelId="{3F09CA61-C185-4BEC-968D-940A957E7D62}">
      <dsp:nvSpPr>
        <dsp:cNvPr id="0" name=""/>
        <dsp:cNvSpPr/>
      </dsp:nvSpPr>
      <dsp:spPr>
        <a:xfrm>
          <a:off x="4656972" y="2917647"/>
          <a:ext cx="4166272" cy="249976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b="1" kern="1200" dirty="0">
              <a:solidFill>
                <a:prstClr val="black">
                  <a:lumMod val="95000"/>
                  <a:lumOff val="5000"/>
                </a:prstClr>
              </a:solidFill>
              <a:latin typeface="Calibri"/>
              <a:ea typeface="+mn-ea"/>
              <a:cs typeface="+mn-cs"/>
            </a:rPr>
            <a:t>We have also learnt about synchronous and asynchronous exceptions</a:t>
          </a:r>
        </a:p>
      </dsp:txBody>
      <dsp:txXfrm>
        <a:off x="4656972" y="2917647"/>
        <a:ext cx="4166272" cy="249976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2/2/2021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a:t>
            </a:fld>
            <a:endParaRPr lang="en-US"/>
          </a:p>
        </p:txBody>
      </p:sp>
    </p:spTree>
    <p:extLst>
      <p:ext uri="{BB962C8B-B14F-4D97-AF65-F5344CB8AC3E}">
        <p14:creationId xmlns:p14="http://schemas.microsoft.com/office/powerpoint/2010/main" val="21521072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20</a:t>
            </a:fld>
            <a:endParaRPr lang="en-US"/>
          </a:p>
        </p:txBody>
      </p:sp>
    </p:spTree>
    <p:extLst>
      <p:ext uri="{BB962C8B-B14F-4D97-AF65-F5344CB8AC3E}">
        <p14:creationId xmlns:p14="http://schemas.microsoft.com/office/powerpoint/2010/main" val="28197563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21</a:t>
            </a:fld>
            <a:endParaRPr lang="en-US"/>
          </a:p>
        </p:txBody>
      </p:sp>
    </p:spTree>
    <p:extLst>
      <p:ext uri="{BB962C8B-B14F-4D97-AF65-F5344CB8AC3E}">
        <p14:creationId xmlns:p14="http://schemas.microsoft.com/office/powerpoint/2010/main" val="9324736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22</a:t>
            </a:fld>
            <a:endParaRPr lang="en-US"/>
          </a:p>
        </p:txBody>
      </p:sp>
    </p:spTree>
    <p:extLst>
      <p:ext uri="{BB962C8B-B14F-4D97-AF65-F5344CB8AC3E}">
        <p14:creationId xmlns:p14="http://schemas.microsoft.com/office/powerpoint/2010/main" val="37252839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23</a:t>
            </a:fld>
            <a:endParaRPr lang="en-US"/>
          </a:p>
        </p:txBody>
      </p:sp>
    </p:spTree>
    <p:extLst>
      <p:ext uri="{BB962C8B-B14F-4D97-AF65-F5344CB8AC3E}">
        <p14:creationId xmlns:p14="http://schemas.microsoft.com/office/powerpoint/2010/main" val="99920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a:t>
            </a:fld>
            <a:endParaRPr lang="en-US"/>
          </a:p>
        </p:txBody>
      </p:sp>
    </p:spTree>
    <p:extLst>
      <p:ext uri="{BB962C8B-B14F-4D97-AF65-F5344CB8AC3E}">
        <p14:creationId xmlns:p14="http://schemas.microsoft.com/office/powerpoint/2010/main" val="19665944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3</a:t>
            </a:fld>
            <a:endParaRPr lang="en-US"/>
          </a:p>
        </p:txBody>
      </p:sp>
    </p:spTree>
    <p:extLst>
      <p:ext uri="{BB962C8B-B14F-4D97-AF65-F5344CB8AC3E}">
        <p14:creationId xmlns:p14="http://schemas.microsoft.com/office/powerpoint/2010/main" val="3107767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4</a:t>
            </a:fld>
            <a:endParaRPr lang="en-US"/>
          </a:p>
        </p:txBody>
      </p:sp>
    </p:spTree>
    <p:extLst>
      <p:ext uri="{BB962C8B-B14F-4D97-AF65-F5344CB8AC3E}">
        <p14:creationId xmlns:p14="http://schemas.microsoft.com/office/powerpoint/2010/main" val="3515713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Computer in the diagram is 3</a:t>
            </a:r>
            <a:r>
              <a:rPr lang="en-US" baseline="30000" dirty="0"/>
              <a:t>rd</a:t>
            </a:r>
            <a:r>
              <a:rPr lang="en-US" dirty="0"/>
              <a:t> generation</a:t>
            </a:r>
            <a:r>
              <a:rPr lang="en-US" baseline="0" dirty="0"/>
              <a:t> computer. The period of third generation was from 1965-1971. The computers of third generation used Integrated Circuits (ICs) in place of transistors. A single IC has many transistors, resistors, and capacitors along with the associated circuitry. The main features of third generation are −</a:t>
            </a:r>
          </a:p>
          <a:p>
            <a:r>
              <a:rPr lang="en-US" baseline="0" dirty="0"/>
              <a:t>IC used</a:t>
            </a:r>
          </a:p>
          <a:p>
            <a:r>
              <a:rPr lang="en-US" baseline="0" dirty="0"/>
              <a:t>More reliable in comparison to previous two generations</a:t>
            </a:r>
          </a:p>
          <a:p>
            <a:r>
              <a:rPr lang="en-US" baseline="0" dirty="0"/>
              <a:t>Smaller size</a:t>
            </a:r>
          </a:p>
          <a:p>
            <a:r>
              <a:rPr lang="en-US" baseline="0" dirty="0"/>
              <a:t>Generated less heat</a:t>
            </a:r>
          </a:p>
          <a:p>
            <a:r>
              <a:rPr lang="en-US" baseline="0" dirty="0"/>
              <a:t>Faster</a:t>
            </a:r>
          </a:p>
          <a:p>
            <a:r>
              <a:rPr lang="en-US" baseline="0" dirty="0"/>
              <a:t>Lesser maintenance</a:t>
            </a:r>
          </a:p>
          <a:p>
            <a:r>
              <a:rPr lang="en-US" baseline="0" dirty="0"/>
              <a:t>Costly</a:t>
            </a:r>
          </a:p>
          <a:p>
            <a:r>
              <a:rPr lang="en-US" baseline="0" dirty="0"/>
              <a:t>AC required</a:t>
            </a:r>
          </a:p>
          <a:p>
            <a:r>
              <a:rPr lang="en-US" baseline="0" dirty="0"/>
              <a:t>Consumed lesser electricity</a:t>
            </a:r>
          </a:p>
          <a:p>
            <a:r>
              <a:rPr lang="en-US" baseline="0" dirty="0"/>
              <a:t>Supported high-level language</a:t>
            </a:r>
            <a:endParaRPr lang="en-US" dirty="0"/>
          </a:p>
        </p:txBody>
      </p:sp>
      <p:sp>
        <p:nvSpPr>
          <p:cNvPr id="4" name="Slide Number Placeholder 3"/>
          <p:cNvSpPr>
            <a:spLocks noGrp="1"/>
          </p:cNvSpPr>
          <p:nvPr>
            <p:ph type="sldNum" sz="quarter" idx="10"/>
          </p:nvPr>
        </p:nvSpPr>
        <p:spPr/>
        <p:txBody>
          <a:bodyPr/>
          <a:lstStyle/>
          <a:p>
            <a:fld id="{60732FBC-CC67-4B17-8935-02F23E3364AC}" type="slidenum">
              <a:rPr lang="en-US" smtClean="0"/>
              <a:pPr/>
              <a:t>5</a:t>
            </a:fld>
            <a:endParaRPr lang="en-US"/>
          </a:p>
        </p:txBody>
      </p:sp>
    </p:spTree>
    <p:extLst>
      <p:ext uri="{BB962C8B-B14F-4D97-AF65-F5344CB8AC3E}">
        <p14:creationId xmlns:p14="http://schemas.microsoft.com/office/powerpoint/2010/main" val="41860240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6</a:t>
            </a:fld>
            <a:endParaRPr lang="en-US"/>
          </a:p>
        </p:txBody>
      </p:sp>
    </p:spTree>
    <p:extLst>
      <p:ext uri="{BB962C8B-B14F-4D97-AF65-F5344CB8AC3E}">
        <p14:creationId xmlns:p14="http://schemas.microsoft.com/office/powerpoint/2010/main" val="6697888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17</a:t>
            </a:fld>
            <a:endParaRPr lang="en-US"/>
          </a:p>
        </p:txBody>
      </p:sp>
    </p:spTree>
    <p:extLst>
      <p:ext uri="{BB962C8B-B14F-4D97-AF65-F5344CB8AC3E}">
        <p14:creationId xmlns:p14="http://schemas.microsoft.com/office/powerpoint/2010/main" val="38562935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18</a:t>
            </a:fld>
            <a:endParaRPr lang="en-US"/>
          </a:p>
        </p:txBody>
      </p:sp>
    </p:spTree>
    <p:extLst>
      <p:ext uri="{BB962C8B-B14F-4D97-AF65-F5344CB8AC3E}">
        <p14:creationId xmlns:p14="http://schemas.microsoft.com/office/powerpoint/2010/main" val="7034769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19</a:t>
            </a:fld>
            <a:endParaRPr lang="en-US"/>
          </a:p>
        </p:txBody>
      </p:sp>
    </p:spTree>
    <p:extLst>
      <p:ext uri="{BB962C8B-B14F-4D97-AF65-F5344CB8AC3E}">
        <p14:creationId xmlns:p14="http://schemas.microsoft.com/office/powerpoint/2010/main" val="1092690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2/2/2021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 id="2147483701" r:id="rId13"/>
  </p:sldLayoutIdLst>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6.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sanfoundry.com/cplusplus-programming-questions-answers-exception-handling-1/" TargetMode="External"/><Relationship Id="rId7" Type="http://schemas.openxmlformats.org/officeDocument/2006/relationships/image" Target="../media/image14.jpe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www.studytonight.com/cpp/exception-handling-in-cpp.php" TargetMode="External"/><Relationship Id="rId5" Type="http://schemas.openxmlformats.org/officeDocument/2006/relationships/hyperlink" Target="https://www.geeksforgeeks.org/exception-handling-c/" TargetMode="External"/><Relationship Id="rId4" Type="http://schemas.openxmlformats.org/officeDocument/2006/relationships/hyperlink" Target="https://www.tutorialspoint.com/cplusplus/cpp_exceptions_handling.htm" TargetMode="Externa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6.emf"/></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12.jp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0" y="5369340"/>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236408" y="592201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dirty="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name="CorelDRAW" r:id="rId3" imgW="2169000" imgH="2169360" progId="">
                  <p:embed/>
                </p:oleObj>
              </mc:Choice>
              <mc:Fallback>
                <p:oleObj name="CorelDRAW" r:id="rId3" imgW="2169000" imgH="2169360" progId="">
                  <p:embed/>
                  <p:pic>
                    <p:nvPicPr>
                      <p:cNvPr id="48" name="Object 47">
                        <a:extLst>
                          <a:ext uri="{FF2B5EF4-FFF2-40B4-BE49-F238E27FC236}">
                            <a16:creationId xmlns:a16="http://schemas.microsoft.com/office/drawing/2014/main" id="{CAD0D7B8-E462-453C-B296-CA0154FA54AE}"/>
                          </a:ext>
                        </a:extLst>
                      </p:cNvPr>
                      <p:cNvPicPr>
                        <a:picLocks noChangeAspect="1" noChangeArrowheads="1"/>
                      </p:cNvPicPr>
                      <p:nvPr/>
                    </p:nvPicPr>
                    <p:blipFill>
                      <a:blip r:embed="rId4">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dirty="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 name="Picture 29"/>
          <p:cNvPicPr>
            <a:picLocks noChangeAspect="1"/>
          </p:cNvPicPr>
          <p:nvPr/>
        </p:nvPicPr>
        <p:blipFill>
          <a:blip r:embed="rId5" cstate="print">
            <a:extLst>
              <a:ext uri="{BEBA8EAE-BF5A-486C-A8C5-ECC9F3942E4B}">
                <a14:imgProps xmlns:a14="http://schemas.microsoft.com/office/drawing/2010/main">
                  <a14:imgLayer r:embed="rId6">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p:cNvSpPr txBox="1">
            <a:spLocks noChangeArrowheads="1"/>
          </p:cNvSpPr>
          <p:nvPr/>
        </p:nvSpPr>
        <p:spPr bwMode="auto">
          <a:xfrm>
            <a:off x="236408" y="5725014"/>
            <a:ext cx="6432043" cy="1089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prstClr val="black">
                    <a:lumMod val="85000"/>
                    <a:lumOff val="15000"/>
                  </a:prstClr>
                </a:solidFill>
                <a:latin typeface="Times New Roman" panose="02020603050405020304" pitchFamily="18" charset="0"/>
                <a:cs typeface="Times New Roman" panose="02020603050405020304" pitchFamily="18" charset="0"/>
              </a:rPr>
              <a:t>Topic: </a:t>
            </a:r>
            <a:r>
              <a:rPr lang="en-IN" sz="2400" b="1" dirty="0">
                <a:solidFill>
                  <a:prstClr val="black">
                    <a:lumMod val="85000"/>
                    <a:lumOff val="15000"/>
                  </a:prstClr>
                </a:solidFill>
                <a:latin typeface="Times New Roman" panose="02020603050405020304" pitchFamily="18" charset="0"/>
                <a:cs typeface="Times New Roman" panose="02020603050405020304" pitchFamily="18" charset="0"/>
              </a:rPr>
              <a:t>Throwing an Exception, Catching an Exception (All types of throw and catch), Rethrow Exception</a:t>
            </a:r>
            <a:endParaRPr lang="en-US" sz="1600" dirty="0">
              <a:latin typeface="Raleway ExtraBold" pitchFamily="34" charset="-52"/>
            </a:endParaRPr>
          </a:p>
        </p:txBody>
      </p:sp>
      <p:sp>
        <p:nvSpPr>
          <p:cNvPr id="2" name="TextBox 1">
            <a:extLst>
              <a:ext uri="{FF2B5EF4-FFF2-40B4-BE49-F238E27FC236}">
                <a16:creationId xmlns:a16="http://schemas.microsoft.com/office/drawing/2014/main" id="{0329CE43-2B94-49D3-9948-A297B0FB52BF}"/>
              </a:ext>
            </a:extLst>
          </p:cNvPr>
          <p:cNvSpPr txBox="1">
            <a:spLocks noChangeArrowheads="1"/>
          </p:cNvSpPr>
          <p:nvPr/>
        </p:nvSpPr>
        <p:spPr bwMode="auto">
          <a:xfrm>
            <a:off x="914391" y="1246323"/>
            <a:ext cx="9884238" cy="3865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INSTITUTE - UIE</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DEPARTMENT- ACADEMIC UNIT-2</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Subject Name: Object Oriented Programming using C++</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Code:20CST151</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Unit-3</a:t>
            </a:r>
          </a:p>
          <a:p>
            <a:pPr lvl="0" algn="ctr" defTabSz="622300">
              <a:lnSpc>
                <a:spcPct val="90000"/>
              </a:lnSpc>
              <a:spcBef>
                <a:spcPct val="0"/>
              </a:spcBef>
            </a:pPr>
            <a:r>
              <a:rPr lang="en-US" sz="28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00986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69BCE-FB7F-4671-8FB8-95854D599B4D}"/>
              </a:ext>
            </a:extLst>
          </p:cNvPr>
          <p:cNvSpPr>
            <a:spLocks noGrp="1"/>
          </p:cNvSpPr>
          <p:nvPr>
            <p:ph type="title"/>
          </p:nvPr>
        </p:nvSpPr>
        <p:spPr/>
        <p:txBody>
          <a:bodyPr/>
          <a:lstStyle/>
          <a:p>
            <a:r>
              <a:rPr lang="en-IN" dirty="0"/>
              <a:t>Generalised catch block in C++</a:t>
            </a:r>
          </a:p>
        </p:txBody>
      </p:sp>
      <p:sp>
        <p:nvSpPr>
          <p:cNvPr id="3" name="Content Placeholder 2">
            <a:extLst>
              <a:ext uri="{FF2B5EF4-FFF2-40B4-BE49-F238E27FC236}">
                <a16:creationId xmlns:a16="http://schemas.microsoft.com/office/drawing/2014/main" id="{6C756AC8-27AD-4002-8FE7-C958CCCE4FAE}"/>
              </a:ext>
            </a:extLst>
          </p:cNvPr>
          <p:cNvSpPr>
            <a:spLocks noGrp="1"/>
          </p:cNvSpPr>
          <p:nvPr>
            <p:ph idx="1"/>
          </p:nvPr>
        </p:nvSpPr>
        <p:spPr/>
        <p:txBody>
          <a:bodyPr>
            <a:normAutofit fontScale="55000" lnSpcReduction="20000"/>
          </a:bodyPr>
          <a:lstStyle/>
          <a:p>
            <a:r>
              <a:rPr lang="en-IN" dirty="0"/>
              <a:t>Below program contains a generalized catch block to catch any uncaught errors/exceptions. catch(...) block takes care of all type of exceptions.</a:t>
            </a:r>
          </a:p>
          <a:p>
            <a:pPr marL="457200" lvl="1" indent="0">
              <a:buNone/>
            </a:pPr>
            <a:endParaRPr lang="en-IN" dirty="0"/>
          </a:p>
          <a:p>
            <a:pPr marL="457200" lvl="1" indent="0">
              <a:buNone/>
            </a:pPr>
            <a:r>
              <a:rPr lang="en-IN" dirty="0"/>
              <a:t>#include &lt;iostream&gt;</a:t>
            </a:r>
          </a:p>
          <a:p>
            <a:pPr marL="457200" lvl="1" indent="0">
              <a:buNone/>
            </a:pPr>
            <a:r>
              <a:rPr lang="en-IN" dirty="0"/>
              <a:t>#include&lt;conio.h&gt;</a:t>
            </a:r>
          </a:p>
          <a:p>
            <a:pPr marL="457200" lvl="1" indent="0">
              <a:buNone/>
            </a:pPr>
            <a:r>
              <a:rPr lang="en-IN" dirty="0"/>
              <a:t>using namespace std;</a:t>
            </a:r>
          </a:p>
          <a:p>
            <a:pPr marL="457200" lvl="1" indent="0">
              <a:buNone/>
            </a:pPr>
            <a:endParaRPr lang="en-IN" dirty="0"/>
          </a:p>
          <a:p>
            <a:pPr marL="457200" lvl="1" indent="0">
              <a:buNone/>
            </a:pPr>
            <a:r>
              <a:rPr lang="en-IN" dirty="0"/>
              <a:t>int main()</a:t>
            </a:r>
          </a:p>
          <a:p>
            <a:pPr marL="457200" lvl="1" indent="0">
              <a:buNone/>
            </a:pPr>
            <a:r>
              <a:rPr lang="en-IN" dirty="0"/>
              <a:t>{</a:t>
            </a:r>
          </a:p>
          <a:p>
            <a:pPr marL="457200" lvl="1" indent="0">
              <a:buNone/>
            </a:pPr>
            <a:r>
              <a:rPr lang="en-IN" dirty="0"/>
              <a:t>    int x[3] = {-1,2};</a:t>
            </a:r>
          </a:p>
          <a:p>
            <a:pPr marL="457200" lvl="1" indent="0">
              <a:buNone/>
            </a:pPr>
            <a:r>
              <a:rPr lang="en-IN" dirty="0"/>
              <a:t>    for(int </a:t>
            </a:r>
            <a:r>
              <a:rPr lang="en-IN" dirty="0" err="1"/>
              <a:t>i</a:t>
            </a:r>
            <a:r>
              <a:rPr lang="en-IN" dirty="0"/>
              <a:t>=0; </a:t>
            </a:r>
            <a:r>
              <a:rPr lang="en-IN" dirty="0" err="1"/>
              <a:t>i</a:t>
            </a:r>
            <a:r>
              <a:rPr lang="en-IN" dirty="0"/>
              <a:t>&lt;2; </a:t>
            </a:r>
            <a:r>
              <a:rPr lang="en-IN" dirty="0" err="1"/>
              <a:t>i</a:t>
            </a:r>
            <a:r>
              <a:rPr lang="en-IN" dirty="0"/>
              <a:t>++)</a:t>
            </a:r>
          </a:p>
          <a:p>
            <a:pPr marL="457200" lvl="1" indent="0">
              <a:buNone/>
            </a:pPr>
            <a:r>
              <a:rPr lang="en-IN" dirty="0"/>
              <a:t>    {</a:t>
            </a:r>
          </a:p>
          <a:p>
            <a:pPr marL="457200" lvl="1" indent="0">
              <a:buNone/>
            </a:pPr>
            <a:r>
              <a:rPr lang="en-IN" dirty="0"/>
              <a:t>        int ex=x[</a:t>
            </a:r>
            <a:r>
              <a:rPr lang="en-IN" dirty="0" err="1"/>
              <a:t>i</a:t>
            </a:r>
            <a:r>
              <a:rPr lang="en-IN" dirty="0"/>
              <a:t>];</a:t>
            </a:r>
          </a:p>
          <a:p>
            <a:pPr marL="457200" lvl="1" indent="0">
              <a:buNone/>
            </a:pPr>
            <a:r>
              <a:rPr lang="en-IN" dirty="0"/>
              <a:t>        try </a:t>
            </a:r>
          </a:p>
          <a:p>
            <a:pPr marL="457200" lvl="1" indent="0">
              <a:buNone/>
            </a:pPr>
            <a:r>
              <a:rPr lang="en-IN" dirty="0"/>
              <a:t>        {</a:t>
            </a:r>
          </a:p>
          <a:p>
            <a:pPr marL="457200" lvl="1" indent="0">
              <a:buNone/>
            </a:pPr>
            <a:r>
              <a:rPr lang="en-IN" dirty="0"/>
              <a:t>            if (ex &gt; 0)</a:t>
            </a:r>
          </a:p>
          <a:p>
            <a:pPr marL="457200" lvl="1" indent="0">
              <a:buNone/>
            </a:pPr>
            <a:r>
              <a:rPr lang="en-IN" dirty="0"/>
              <a:t>                throw ex;</a:t>
            </a:r>
          </a:p>
          <a:p>
            <a:endParaRPr lang="en-IN" dirty="0"/>
          </a:p>
          <a:p>
            <a:pPr>
              <a:lnSpc>
                <a:spcPct val="120000"/>
              </a:lnSpc>
            </a:pPr>
            <a:r>
              <a:rPr lang="en-IN" dirty="0"/>
              <a:t>In the case above, both the exceptions are being </a:t>
            </a:r>
            <a:r>
              <a:rPr lang="en-IN" dirty="0" err="1"/>
              <a:t>catched</a:t>
            </a:r>
            <a:r>
              <a:rPr lang="en-IN" dirty="0"/>
              <a:t> by a single catch block. We can even have separate catch blocks to handle integer and character exception along with the generalised catch block.</a:t>
            </a:r>
          </a:p>
        </p:txBody>
      </p:sp>
      <p:sp>
        <p:nvSpPr>
          <p:cNvPr id="4" name="Slide Number Placeholder 3">
            <a:extLst>
              <a:ext uri="{FF2B5EF4-FFF2-40B4-BE49-F238E27FC236}">
                <a16:creationId xmlns:a16="http://schemas.microsoft.com/office/drawing/2014/main" id="{35A441AA-FC1A-4140-9D64-1A716BBE6238}"/>
              </a:ext>
            </a:extLst>
          </p:cNvPr>
          <p:cNvSpPr>
            <a:spLocks noGrp="1"/>
          </p:cNvSpPr>
          <p:nvPr>
            <p:ph type="sldNum" sz="quarter" idx="12"/>
          </p:nvPr>
        </p:nvSpPr>
        <p:spPr/>
        <p:txBody>
          <a:bodyPr/>
          <a:lstStyle/>
          <a:p>
            <a:fld id="{BDCDBBEF-AA6C-4BA6-85B2-A17D7F280E38}" type="slidenum">
              <a:rPr lang="en-US" smtClean="0"/>
              <a:pPr/>
              <a:t>10</a:t>
            </a:fld>
            <a:endParaRPr lang="en-US"/>
          </a:p>
        </p:txBody>
      </p:sp>
      <p:sp>
        <p:nvSpPr>
          <p:cNvPr id="8" name="TextBox 7">
            <a:extLst>
              <a:ext uri="{FF2B5EF4-FFF2-40B4-BE49-F238E27FC236}">
                <a16:creationId xmlns:a16="http://schemas.microsoft.com/office/drawing/2014/main" id="{1AB5F6EF-B2EC-494B-8AFE-83B86C815CDB}"/>
              </a:ext>
            </a:extLst>
          </p:cNvPr>
          <p:cNvSpPr txBox="1"/>
          <p:nvPr/>
        </p:nvSpPr>
        <p:spPr>
          <a:xfrm>
            <a:off x="3887680" y="2369490"/>
            <a:ext cx="6094520" cy="2462213"/>
          </a:xfrm>
          <a:prstGeom prst="rect">
            <a:avLst/>
          </a:prstGeom>
          <a:noFill/>
        </p:spPr>
        <p:txBody>
          <a:bodyPr wrap="square">
            <a:spAutoFit/>
          </a:bodyPr>
          <a:lstStyle/>
          <a:p>
            <a:pPr marL="0" indent="0">
              <a:buNone/>
            </a:pPr>
            <a:r>
              <a:rPr lang="en-IN" sz="1400" dirty="0"/>
              <a:t> else</a:t>
            </a:r>
          </a:p>
          <a:p>
            <a:pPr marL="0" indent="0">
              <a:buNone/>
            </a:pPr>
            <a:r>
              <a:rPr lang="en-IN" sz="1400" dirty="0"/>
              <a:t>                throw 'ex';</a:t>
            </a:r>
          </a:p>
          <a:p>
            <a:pPr marL="0" indent="0">
              <a:buNone/>
            </a:pPr>
            <a:r>
              <a:rPr lang="en-IN" sz="1400" dirty="0"/>
              <a:t>        } </a:t>
            </a:r>
          </a:p>
          <a:p>
            <a:pPr marL="0" indent="0">
              <a:buNone/>
            </a:pPr>
            <a:r>
              <a:rPr lang="en-IN" sz="1400" dirty="0"/>
              <a:t>        // generalised catch block</a:t>
            </a:r>
          </a:p>
          <a:p>
            <a:pPr marL="0" indent="0">
              <a:buNone/>
            </a:pPr>
            <a:r>
              <a:rPr lang="en-IN" sz="1400" dirty="0"/>
              <a:t>        catch (...) </a:t>
            </a:r>
          </a:p>
          <a:p>
            <a:pPr marL="0" indent="0">
              <a:buNone/>
            </a:pPr>
            <a:r>
              <a:rPr lang="en-IN" sz="1400" dirty="0"/>
              <a:t>        {</a:t>
            </a:r>
          </a:p>
          <a:p>
            <a:pPr marL="0" indent="0">
              <a:buNone/>
            </a:pPr>
            <a:r>
              <a:rPr lang="en-IN" sz="1400" dirty="0"/>
              <a:t>            </a:t>
            </a:r>
            <a:r>
              <a:rPr lang="en-IN" sz="1400" dirty="0" err="1"/>
              <a:t>cout</a:t>
            </a:r>
            <a:r>
              <a:rPr lang="en-IN" sz="1400" dirty="0"/>
              <a:t> &lt;&lt; "Special exception\n";</a:t>
            </a:r>
          </a:p>
          <a:p>
            <a:pPr marL="0" indent="0">
              <a:buNone/>
            </a:pPr>
            <a:r>
              <a:rPr lang="en-IN" sz="1400" dirty="0"/>
              <a:t>        }</a:t>
            </a:r>
          </a:p>
          <a:p>
            <a:pPr marL="0" indent="0">
              <a:buNone/>
            </a:pPr>
            <a:r>
              <a:rPr lang="en-IN" sz="1400" dirty="0"/>
              <a:t>    }</a:t>
            </a:r>
          </a:p>
          <a:p>
            <a:pPr marL="0" indent="0">
              <a:buNone/>
            </a:pPr>
            <a:r>
              <a:rPr lang="en-IN" sz="1400" dirty="0"/>
              <a:t>return 0;</a:t>
            </a:r>
          </a:p>
          <a:p>
            <a:pPr marL="0" indent="0">
              <a:buNone/>
            </a:pPr>
            <a:r>
              <a:rPr lang="en-IN" sz="1400" dirty="0"/>
              <a:t>}</a:t>
            </a:r>
          </a:p>
        </p:txBody>
      </p:sp>
      <p:sp>
        <p:nvSpPr>
          <p:cNvPr id="10" name="TextBox 9">
            <a:extLst>
              <a:ext uri="{FF2B5EF4-FFF2-40B4-BE49-F238E27FC236}">
                <a16:creationId xmlns:a16="http://schemas.microsoft.com/office/drawing/2014/main" id="{603137CB-1295-4C3E-9A25-F975BE22141B}"/>
              </a:ext>
            </a:extLst>
          </p:cNvPr>
          <p:cNvSpPr txBox="1"/>
          <p:nvPr/>
        </p:nvSpPr>
        <p:spPr>
          <a:xfrm>
            <a:off x="8711213" y="2967335"/>
            <a:ext cx="1853214" cy="923330"/>
          </a:xfrm>
          <a:prstGeom prst="rect">
            <a:avLst/>
          </a:prstGeom>
          <a:noFill/>
        </p:spPr>
        <p:txBody>
          <a:bodyPr wrap="square">
            <a:spAutoFit/>
          </a:bodyPr>
          <a:lstStyle/>
          <a:p>
            <a:r>
              <a:rPr lang="en-IN" b="1" i="0" dirty="0">
                <a:solidFill>
                  <a:srgbClr val="333333"/>
                </a:solidFill>
                <a:effectLst/>
                <a:latin typeface="Monaco"/>
              </a:rPr>
              <a:t>Output:</a:t>
            </a:r>
          </a:p>
          <a:p>
            <a:r>
              <a:rPr lang="en-IN" b="0" i="0" dirty="0">
                <a:solidFill>
                  <a:srgbClr val="333333"/>
                </a:solidFill>
                <a:effectLst/>
                <a:latin typeface="Monaco"/>
              </a:rPr>
              <a:t>Special exception </a:t>
            </a:r>
          </a:p>
          <a:p>
            <a:r>
              <a:rPr lang="en-IN" b="0" i="0" dirty="0">
                <a:solidFill>
                  <a:srgbClr val="333333"/>
                </a:solidFill>
                <a:effectLst/>
                <a:latin typeface="Monaco"/>
              </a:rPr>
              <a:t>Special exception</a:t>
            </a:r>
            <a:endParaRPr lang="en-IN" dirty="0"/>
          </a:p>
        </p:txBody>
      </p:sp>
    </p:spTree>
    <p:extLst>
      <p:ext uri="{BB962C8B-B14F-4D97-AF65-F5344CB8AC3E}">
        <p14:creationId xmlns:p14="http://schemas.microsoft.com/office/powerpoint/2010/main" val="177409272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25594" y="6400800"/>
            <a:ext cx="2743200" cy="365125"/>
          </a:xfrm>
        </p:spPr>
        <p:txBody>
          <a:bodyPr/>
          <a:lstStyle/>
          <a:p>
            <a:fld id="{C65C87C1-D984-423E-8A79-EB824A5C470F}" type="datetime1">
              <a:rPr lang="en-IN" sz="1400" b="1" smtClean="0">
                <a:solidFill>
                  <a:schemeClr val="bg1"/>
                </a:solidFill>
                <a:latin typeface="Times New Roman" panose="02020603050405020304" pitchFamily="18" charset="0"/>
                <a:cs typeface="Times New Roman" panose="02020603050405020304" pitchFamily="18" charset="0"/>
              </a:rPr>
              <a:pPr/>
              <a:t>02-02-2021</a:t>
            </a:fld>
            <a:endParaRPr lang="en-IN" sz="1400" b="1" dirty="0">
              <a:solidFill>
                <a:schemeClr val="bg1"/>
              </a:solidFill>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idx="1"/>
          </p:nvPr>
        </p:nvSpPr>
        <p:spPr>
          <a:xfrm>
            <a:off x="642257" y="1211670"/>
            <a:ext cx="10515600" cy="5054047"/>
          </a:xfrm>
        </p:spPr>
        <p:txBody>
          <a:bodyPr>
            <a:normAutofit/>
          </a:bodyPr>
          <a:lstStyle/>
          <a:p>
            <a:pPr algn="just"/>
            <a:endParaRPr lang="en-IN" sz="2400" dirty="0">
              <a:latin typeface="Times New Roman" pitchFamily="18" charset="0"/>
              <a:cs typeface="Times New Roman" pitchFamily="18" charset="0"/>
            </a:endParaRPr>
          </a:p>
          <a:p>
            <a:pPr algn="just"/>
            <a:r>
              <a:rPr lang="en-IN" sz="2400" dirty="0">
                <a:latin typeface="Times New Roman" pitchFamily="18" charset="0"/>
                <a:cs typeface="Times New Roman" pitchFamily="18" charset="0"/>
              </a:rPr>
              <a:t>It’s possible that an exception handler, upon receiving an exception, might decide either that it cannot process that exception or that it can process the exception only partially. </a:t>
            </a:r>
          </a:p>
          <a:p>
            <a:pPr algn="just"/>
            <a:r>
              <a:rPr lang="en-IN" sz="2400" dirty="0">
                <a:latin typeface="Times New Roman" pitchFamily="18" charset="0"/>
                <a:cs typeface="Times New Roman" pitchFamily="18" charset="0"/>
              </a:rPr>
              <a:t>In such cases, the exception handler can defer the exception handling (or perhaps a portion of it) to another exception handler.</a:t>
            </a:r>
          </a:p>
          <a:p>
            <a:pPr algn="just"/>
            <a:r>
              <a:rPr lang="en-IN" sz="2400" dirty="0">
                <a:latin typeface="Times New Roman" pitchFamily="18" charset="0"/>
                <a:cs typeface="Times New Roman" pitchFamily="18" charset="0"/>
              </a:rPr>
              <a:t>In either case, you achieve this by re throwing the exception via the statement</a:t>
            </a:r>
          </a:p>
          <a:p>
            <a:pPr marL="0" indent="0" algn="just">
              <a:buNone/>
            </a:pPr>
            <a:r>
              <a:rPr lang="en-IN" sz="2400" dirty="0">
                <a:latin typeface="Times New Roman" pitchFamily="18" charset="0"/>
                <a:cs typeface="Times New Roman" pitchFamily="18" charset="0"/>
              </a:rPr>
              <a:t>			throw;</a:t>
            </a:r>
          </a:p>
          <a:p>
            <a:pPr algn="just"/>
            <a:r>
              <a:rPr lang="en-IN" sz="2400" dirty="0">
                <a:latin typeface="Times New Roman" pitchFamily="18" charset="0"/>
                <a:cs typeface="Times New Roman" pitchFamily="18" charset="0"/>
              </a:rPr>
              <a:t>Regardless of whether a handler can process an exception, the handler can re throw the exception for further processing outside the handler.</a:t>
            </a:r>
          </a:p>
          <a:p>
            <a:pPr algn="just"/>
            <a:endParaRPr lang="en-IN" sz="2400" dirty="0">
              <a:latin typeface="Times New Roman" pitchFamily="18" charset="0"/>
              <a:cs typeface="Times New Roman" pitchFamily="18" charset="0"/>
            </a:endParaRPr>
          </a:p>
          <a:p>
            <a:pPr algn="just"/>
            <a:endParaRPr lang="en-IN" dirty="0"/>
          </a:p>
          <a:p>
            <a:pPr algn="just"/>
            <a:endParaRPr lang="en-IN" dirty="0"/>
          </a:p>
          <a:p>
            <a:endParaRPr lang="en-IN" dirty="0"/>
          </a:p>
        </p:txBody>
      </p:sp>
      <p:sp>
        <p:nvSpPr>
          <p:cNvPr id="8" name="Slide Number Placeholder 7"/>
          <p:cNvSpPr>
            <a:spLocks noGrp="1"/>
          </p:cNvSpPr>
          <p:nvPr>
            <p:ph type="sldNum" sz="quarter" idx="12"/>
          </p:nvPr>
        </p:nvSpPr>
        <p:spPr/>
        <p:txBody>
          <a:bodyPr/>
          <a:lstStyle/>
          <a:p>
            <a:r>
              <a:rPr lang="en-IN" dirty="0"/>
              <a:t>4</a:t>
            </a:r>
          </a:p>
        </p:txBody>
      </p:sp>
      <p:sp>
        <p:nvSpPr>
          <p:cNvPr id="12" name="Title 11">
            <a:extLst>
              <a:ext uri="{FF2B5EF4-FFF2-40B4-BE49-F238E27FC236}">
                <a16:creationId xmlns:a16="http://schemas.microsoft.com/office/drawing/2014/main" id="{D7857B21-7E8E-4FAD-90FB-185643E1D1F1}"/>
              </a:ext>
            </a:extLst>
          </p:cNvPr>
          <p:cNvSpPr>
            <a:spLocks noGrp="1"/>
          </p:cNvSpPr>
          <p:nvPr>
            <p:ph type="title"/>
          </p:nvPr>
        </p:nvSpPr>
        <p:spPr/>
        <p:txBody>
          <a:bodyPr/>
          <a:lstStyle/>
          <a:p>
            <a:r>
              <a:rPr lang="en-IN" dirty="0"/>
              <a:t>Re-throwing an Exception</a:t>
            </a:r>
          </a:p>
        </p:txBody>
      </p:sp>
    </p:spTree>
    <p:extLst>
      <p:ext uri="{BB962C8B-B14F-4D97-AF65-F5344CB8AC3E}">
        <p14:creationId xmlns:p14="http://schemas.microsoft.com/office/powerpoint/2010/main" val="271256180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25594" y="6400800"/>
            <a:ext cx="2743200" cy="365125"/>
          </a:xfrm>
        </p:spPr>
        <p:txBody>
          <a:bodyPr/>
          <a:lstStyle/>
          <a:p>
            <a:fld id="{D65C0DFE-DAC8-4043-94EF-3057B9013932}" type="datetime1">
              <a:rPr lang="en-IN" sz="1400" b="1" smtClean="0">
                <a:solidFill>
                  <a:schemeClr val="bg1"/>
                </a:solidFill>
                <a:latin typeface="Times New Roman" panose="02020603050405020304" pitchFamily="18" charset="0"/>
                <a:cs typeface="Times New Roman" panose="02020603050405020304" pitchFamily="18" charset="0"/>
              </a:rPr>
              <a:pPr/>
              <a:t>02-02-2021</a:t>
            </a:fld>
            <a:endParaRPr lang="en-IN" sz="1400" b="1" dirty="0">
              <a:solidFill>
                <a:schemeClr val="bg1"/>
              </a:solidFill>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idx="1"/>
          </p:nvPr>
        </p:nvSpPr>
        <p:spPr>
          <a:xfrm>
            <a:off x="642257" y="1449978"/>
            <a:ext cx="10515600" cy="5133702"/>
          </a:xfrm>
        </p:spPr>
        <p:txBody>
          <a:bodyPr>
            <a:normAutofit/>
          </a:bodyPr>
          <a:lstStyle/>
          <a:p>
            <a:pPr marL="0" indent="0" algn="just">
              <a:buNone/>
            </a:pPr>
            <a:r>
              <a:rPr lang="en-IN" sz="2400" dirty="0">
                <a:latin typeface="Times New Roman" pitchFamily="18" charset="0"/>
                <a:cs typeface="Times New Roman" pitchFamily="18" charset="0"/>
              </a:rPr>
              <a:t>#include &lt;iostream&gt;</a:t>
            </a:r>
          </a:p>
          <a:p>
            <a:pPr marL="0" indent="0" algn="just">
              <a:buNone/>
            </a:pPr>
            <a:r>
              <a:rPr lang="en-IN" sz="2400" dirty="0">
                <a:latin typeface="Times New Roman" pitchFamily="18" charset="0"/>
                <a:cs typeface="Times New Roman" pitchFamily="18" charset="0"/>
              </a:rPr>
              <a:t>#include &lt;exception&gt;</a:t>
            </a:r>
          </a:p>
          <a:p>
            <a:pPr marL="0" indent="0" algn="just">
              <a:buNone/>
            </a:pPr>
            <a:r>
              <a:rPr lang="en-IN" sz="2400" dirty="0">
                <a:latin typeface="Times New Roman" pitchFamily="18" charset="0"/>
                <a:cs typeface="Times New Roman" pitchFamily="18" charset="0"/>
              </a:rPr>
              <a:t>using namespace std;</a:t>
            </a:r>
          </a:p>
          <a:p>
            <a:pPr marL="0" indent="0" algn="just">
              <a:buNone/>
            </a:pPr>
            <a:r>
              <a:rPr lang="en-IN" sz="2400" dirty="0">
                <a:latin typeface="Times New Roman" pitchFamily="18" charset="0"/>
                <a:cs typeface="Times New Roman" pitchFamily="18" charset="0"/>
              </a:rPr>
              <a:t>void func1()</a:t>
            </a:r>
          </a:p>
          <a:p>
            <a:pPr marL="0" indent="0" algn="just">
              <a:buNone/>
            </a:pPr>
            <a:r>
              <a:rPr lang="en-IN" sz="2400" dirty="0">
                <a:latin typeface="Times New Roman" pitchFamily="18" charset="0"/>
                <a:cs typeface="Times New Roman" pitchFamily="18" charset="0"/>
              </a:rPr>
              <a:t> {</a:t>
            </a:r>
          </a:p>
          <a:p>
            <a:pPr marL="0" indent="0" algn="just">
              <a:buNone/>
            </a:pPr>
            <a:r>
              <a:rPr lang="en-IN" sz="2400" dirty="0">
                <a:latin typeface="Times New Roman" pitchFamily="18" charset="0"/>
                <a:cs typeface="Times New Roman" pitchFamily="18" charset="0"/>
              </a:rPr>
              <a:t> // throw exception and catch it immediately</a:t>
            </a:r>
          </a:p>
          <a:p>
            <a:pPr marL="0" indent="0" algn="just">
              <a:buNone/>
            </a:pPr>
            <a:r>
              <a:rPr lang="en-IN" sz="2400" dirty="0">
                <a:latin typeface="Times New Roman" pitchFamily="18" charset="0"/>
                <a:cs typeface="Times New Roman" pitchFamily="18" charset="0"/>
              </a:rPr>
              <a:t> 	try</a:t>
            </a:r>
          </a:p>
          <a:p>
            <a:pPr marL="0" indent="0" algn="just">
              <a:buNone/>
            </a:pPr>
            <a:r>
              <a:rPr lang="en-IN" sz="2400" dirty="0">
                <a:latin typeface="Times New Roman" pitchFamily="18" charset="0"/>
                <a:cs typeface="Times New Roman" pitchFamily="18" charset="0"/>
              </a:rPr>
              <a:t> 	{</a:t>
            </a:r>
          </a:p>
          <a:p>
            <a:pPr marL="0" indent="0" algn="just">
              <a:buNone/>
            </a:pPr>
            <a:r>
              <a:rPr lang="en-IN" sz="2400" dirty="0">
                <a:latin typeface="Times New Roman" pitchFamily="18" charset="0"/>
                <a:cs typeface="Times New Roman" pitchFamily="18" charset="0"/>
              </a:rPr>
              <a:t> 		</a:t>
            </a:r>
            <a:r>
              <a:rPr lang="en-IN" sz="2400" dirty="0" err="1">
                <a:latin typeface="Times New Roman" pitchFamily="18" charset="0"/>
                <a:cs typeface="Times New Roman" pitchFamily="18" charset="0"/>
              </a:rPr>
              <a:t>cout</a:t>
            </a:r>
            <a:r>
              <a:rPr lang="en-IN" sz="2400" dirty="0">
                <a:latin typeface="Times New Roman" pitchFamily="18" charset="0"/>
                <a:cs typeface="Times New Roman" pitchFamily="18" charset="0"/>
              </a:rPr>
              <a:t> &lt;&lt; "\n  This function throws an exception\n";</a:t>
            </a:r>
          </a:p>
          <a:p>
            <a:pPr marL="0" indent="0" algn="just">
              <a:buNone/>
            </a:pPr>
            <a:r>
              <a:rPr lang="en-IN" sz="2400" dirty="0">
                <a:latin typeface="Times New Roman" pitchFamily="18" charset="0"/>
                <a:cs typeface="Times New Roman" pitchFamily="18" charset="0"/>
              </a:rPr>
              <a:t> 		throw exception();  //generate exception</a:t>
            </a:r>
          </a:p>
          <a:p>
            <a:pPr marL="0" indent="0" algn="just">
              <a:buNone/>
            </a:pPr>
            <a:r>
              <a:rPr lang="en-IN" sz="2400" dirty="0">
                <a:latin typeface="Times New Roman" pitchFamily="18" charset="0"/>
                <a:cs typeface="Times New Roman" pitchFamily="18" charset="0"/>
              </a:rPr>
              <a:t> 	} // end try</a:t>
            </a:r>
          </a:p>
          <a:p>
            <a:pPr algn="just">
              <a:buFont typeface="Wingdings" pitchFamily="2" charset="2"/>
              <a:buChar char="q"/>
            </a:pPr>
            <a:endParaRPr lang="en-IN" sz="2400" dirty="0">
              <a:latin typeface="Times New Roman" pitchFamily="18" charset="0"/>
              <a:cs typeface="Times New Roman" pitchFamily="18" charset="0"/>
            </a:endParaRPr>
          </a:p>
          <a:p>
            <a:pPr algn="just">
              <a:buNone/>
            </a:pPr>
            <a:endParaRPr lang="en-IN" dirty="0"/>
          </a:p>
          <a:p>
            <a:pPr>
              <a:buNone/>
            </a:pPr>
            <a:endParaRPr lang="en-IN" dirty="0"/>
          </a:p>
        </p:txBody>
      </p:sp>
      <p:sp>
        <p:nvSpPr>
          <p:cNvPr id="5" name="Slide Number Placeholder 4"/>
          <p:cNvSpPr>
            <a:spLocks noGrp="1"/>
          </p:cNvSpPr>
          <p:nvPr>
            <p:ph type="sldNum" sz="quarter" idx="12"/>
          </p:nvPr>
        </p:nvSpPr>
        <p:spPr/>
        <p:txBody>
          <a:bodyPr/>
          <a:lstStyle/>
          <a:p>
            <a:r>
              <a:rPr lang="en-IN" dirty="0"/>
              <a:t>5</a:t>
            </a:r>
          </a:p>
        </p:txBody>
      </p:sp>
      <p:sp>
        <p:nvSpPr>
          <p:cNvPr id="8" name="Title 11">
            <a:extLst>
              <a:ext uri="{FF2B5EF4-FFF2-40B4-BE49-F238E27FC236}">
                <a16:creationId xmlns:a16="http://schemas.microsoft.com/office/drawing/2014/main" id="{A50494E0-51CB-42E0-BA3F-A96D476BB8FA}"/>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Re-throwing an Exception</a:t>
            </a:r>
          </a:p>
        </p:txBody>
      </p:sp>
    </p:spTree>
    <p:extLst>
      <p:ext uri="{BB962C8B-B14F-4D97-AF65-F5344CB8AC3E}">
        <p14:creationId xmlns:p14="http://schemas.microsoft.com/office/powerpoint/2010/main" val="257367855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25594" y="6400800"/>
            <a:ext cx="2743200" cy="365125"/>
          </a:xfrm>
        </p:spPr>
        <p:txBody>
          <a:bodyPr/>
          <a:lstStyle/>
          <a:p>
            <a:fld id="{D65C0DFE-DAC8-4043-94EF-3057B9013932}" type="datetime1">
              <a:rPr lang="en-IN" sz="1400" b="1" smtClean="0">
                <a:solidFill>
                  <a:schemeClr val="bg1"/>
                </a:solidFill>
                <a:latin typeface="Times New Roman" panose="02020603050405020304" pitchFamily="18" charset="0"/>
                <a:cs typeface="Times New Roman" panose="02020603050405020304" pitchFamily="18" charset="0"/>
              </a:rPr>
              <a:pPr/>
              <a:t>02-02-2021</a:t>
            </a:fld>
            <a:endParaRPr lang="en-IN" sz="1400" b="1" dirty="0">
              <a:solidFill>
                <a:schemeClr val="bg1"/>
              </a:solidFill>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idx="1"/>
          </p:nvPr>
        </p:nvSpPr>
        <p:spPr>
          <a:xfrm>
            <a:off x="642257" y="1449978"/>
            <a:ext cx="10515600" cy="5133702"/>
          </a:xfrm>
        </p:spPr>
        <p:txBody>
          <a:bodyPr>
            <a:normAutofit/>
          </a:bodyPr>
          <a:lstStyle/>
          <a:p>
            <a:pPr marL="0" indent="0" algn="just">
              <a:buNone/>
            </a:pPr>
            <a:r>
              <a:rPr lang="en-IN" sz="2400" dirty="0">
                <a:latin typeface="Times New Roman" pitchFamily="18" charset="0"/>
                <a:cs typeface="Times New Roman" pitchFamily="18" charset="0"/>
              </a:rPr>
              <a:t>catch(exception &amp;)</a:t>
            </a:r>
          </a:p>
          <a:p>
            <a:pPr marL="0" indent="0" algn="just">
              <a:buNone/>
            </a:pPr>
            <a:r>
              <a:rPr lang="en-IN" sz="2400" dirty="0">
                <a:latin typeface="Times New Roman" pitchFamily="18" charset="0"/>
                <a:cs typeface="Times New Roman" pitchFamily="18" charset="0"/>
              </a:rPr>
              <a:t> 	{</a:t>
            </a:r>
          </a:p>
          <a:p>
            <a:pPr marL="0" indent="0" algn="just">
              <a:buNone/>
            </a:pPr>
            <a:r>
              <a:rPr lang="en-IN" sz="2400" dirty="0">
                <a:latin typeface="Times New Roman" pitchFamily="18" charset="0"/>
                <a:cs typeface="Times New Roman" pitchFamily="18" charset="0"/>
              </a:rPr>
              <a:t> 		</a:t>
            </a:r>
            <a:r>
              <a:rPr lang="en-IN" sz="2400" dirty="0" err="1">
                <a:latin typeface="Times New Roman" pitchFamily="18" charset="0"/>
                <a:cs typeface="Times New Roman" pitchFamily="18" charset="0"/>
              </a:rPr>
              <a:t>cout</a:t>
            </a:r>
            <a:r>
              <a:rPr lang="en-IN" sz="2400" dirty="0">
                <a:latin typeface="Times New Roman" pitchFamily="18" charset="0"/>
                <a:cs typeface="Times New Roman" pitchFamily="18" charset="0"/>
              </a:rPr>
              <a:t> &lt;&lt; "  exception is </a:t>
            </a:r>
            <a:r>
              <a:rPr lang="en-IN" sz="2400" dirty="0" err="1">
                <a:latin typeface="Times New Roman" pitchFamily="18" charset="0"/>
                <a:cs typeface="Times New Roman" pitchFamily="18" charset="0"/>
              </a:rPr>
              <a:t>catched</a:t>
            </a:r>
            <a:r>
              <a:rPr lang="en-IN" sz="2400" dirty="0">
                <a:latin typeface="Times New Roman" pitchFamily="18" charset="0"/>
                <a:cs typeface="Times New Roman" pitchFamily="18" charset="0"/>
              </a:rPr>
              <a:t> in 1st catch block"</a:t>
            </a:r>
          </a:p>
          <a:p>
            <a:pPr marL="0" indent="0" algn="just">
              <a:buNone/>
            </a:pPr>
            <a:r>
              <a:rPr lang="en-IN" sz="2400" dirty="0">
                <a:latin typeface="Times New Roman" pitchFamily="18" charset="0"/>
                <a:cs typeface="Times New Roman" pitchFamily="18" charset="0"/>
              </a:rPr>
              <a:t> 		&lt;&lt; "\n  Function func1 re throws exception";</a:t>
            </a:r>
          </a:p>
          <a:p>
            <a:pPr marL="0" indent="0" algn="just">
              <a:buNone/>
            </a:pPr>
            <a:r>
              <a:rPr lang="en-IN" sz="2400" dirty="0">
                <a:latin typeface="Times New Roman" pitchFamily="18" charset="0"/>
                <a:cs typeface="Times New Roman" pitchFamily="18" charset="0"/>
              </a:rPr>
              <a:t> 		throw; //rethrow exception for further processing</a:t>
            </a:r>
          </a:p>
          <a:p>
            <a:pPr marL="0" indent="0" algn="just">
              <a:buNone/>
            </a:pPr>
            <a:r>
              <a:rPr lang="en-IN" sz="2400" dirty="0">
                <a:latin typeface="Times New Roman" pitchFamily="18" charset="0"/>
                <a:cs typeface="Times New Roman" pitchFamily="18" charset="0"/>
              </a:rPr>
              <a:t> 	} // end catch</a:t>
            </a:r>
          </a:p>
          <a:p>
            <a:pPr marL="0" indent="0" algn="just">
              <a:buNone/>
            </a:pPr>
            <a:r>
              <a:rPr lang="en-IN" sz="2400" dirty="0">
                <a:latin typeface="Times New Roman" pitchFamily="18" charset="0"/>
                <a:cs typeface="Times New Roman" pitchFamily="18" charset="0"/>
              </a:rPr>
              <a:t> </a:t>
            </a:r>
            <a:r>
              <a:rPr lang="en-IN" sz="2400" dirty="0" err="1">
                <a:latin typeface="Times New Roman" pitchFamily="18" charset="0"/>
                <a:cs typeface="Times New Roman" pitchFamily="18" charset="0"/>
              </a:rPr>
              <a:t>cout</a:t>
            </a:r>
            <a:r>
              <a:rPr lang="en-IN" sz="2400" dirty="0">
                <a:latin typeface="Times New Roman" pitchFamily="18" charset="0"/>
                <a:cs typeface="Times New Roman" pitchFamily="18" charset="0"/>
              </a:rPr>
              <a:t> &lt;&lt; "This also should not print\n";</a:t>
            </a:r>
          </a:p>
          <a:p>
            <a:pPr marL="0" indent="0" algn="just">
              <a:buNone/>
            </a:pPr>
            <a:r>
              <a:rPr lang="en-IN" sz="2400" dirty="0">
                <a:latin typeface="Times New Roman" pitchFamily="18" charset="0"/>
                <a:cs typeface="Times New Roman" pitchFamily="18" charset="0"/>
              </a:rPr>
              <a:t> } // end of func1</a:t>
            </a:r>
          </a:p>
          <a:p>
            <a:pPr algn="just">
              <a:buFont typeface="Wingdings" pitchFamily="2" charset="2"/>
              <a:buChar char="q"/>
            </a:pPr>
            <a:endParaRPr lang="en-IN" sz="2400" dirty="0">
              <a:latin typeface="Times New Roman" pitchFamily="18" charset="0"/>
              <a:cs typeface="Times New Roman" pitchFamily="18" charset="0"/>
            </a:endParaRPr>
          </a:p>
          <a:p>
            <a:pPr algn="just">
              <a:buNone/>
            </a:pPr>
            <a:endParaRPr lang="en-IN" dirty="0"/>
          </a:p>
          <a:p>
            <a:pPr>
              <a:buNone/>
            </a:pPr>
            <a:endParaRPr lang="en-IN" dirty="0"/>
          </a:p>
        </p:txBody>
      </p:sp>
      <p:sp>
        <p:nvSpPr>
          <p:cNvPr id="5" name="Slide Number Placeholder 4"/>
          <p:cNvSpPr>
            <a:spLocks noGrp="1"/>
          </p:cNvSpPr>
          <p:nvPr>
            <p:ph type="sldNum" sz="quarter" idx="12"/>
          </p:nvPr>
        </p:nvSpPr>
        <p:spPr/>
        <p:txBody>
          <a:bodyPr/>
          <a:lstStyle/>
          <a:p>
            <a:r>
              <a:rPr lang="en-IN" dirty="0"/>
              <a:t>5</a:t>
            </a:r>
          </a:p>
        </p:txBody>
      </p:sp>
      <p:sp>
        <p:nvSpPr>
          <p:cNvPr id="8" name="Title 11">
            <a:extLst>
              <a:ext uri="{FF2B5EF4-FFF2-40B4-BE49-F238E27FC236}">
                <a16:creationId xmlns:a16="http://schemas.microsoft.com/office/drawing/2014/main" id="{A50494E0-51CB-42E0-BA3F-A96D476BB8FA}"/>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Re-throwing an Exception</a:t>
            </a:r>
          </a:p>
        </p:txBody>
      </p:sp>
    </p:spTree>
    <p:extLst>
      <p:ext uri="{BB962C8B-B14F-4D97-AF65-F5344CB8AC3E}">
        <p14:creationId xmlns:p14="http://schemas.microsoft.com/office/powerpoint/2010/main" val="220936098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25594" y="6400800"/>
            <a:ext cx="2743200" cy="365125"/>
          </a:xfrm>
        </p:spPr>
        <p:txBody>
          <a:bodyPr/>
          <a:lstStyle/>
          <a:p>
            <a:fld id="{D65C0DFE-DAC8-4043-94EF-3057B9013932}" type="datetime1">
              <a:rPr lang="en-IN" sz="1400" b="1" smtClean="0">
                <a:solidFill>
                  <a:schemeClr val="bg1"/>
                </a:solidFill>
                <a:latin typeface="Times New Roman" panose="02020603050405020304" pitchFamily="18" charset="0"/>
                <a:cs typeface="Times New Roman" panose="02020603050405020304" pitchFamily="18" charset="0"/>
              </a:rPr>
              <a:pPr/>
              <a:t>02-02-2021</a:t>
            </a:fld>
            <a:endParaRPr lang="en-IN" sz="1400" b="1" dirty="0">
              <a:solidFill>
                <a:schemeClr val="bg1"/>
              </a:solidFill>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idx="1"/>
          </p:nvPr>
        </p:nvSpPr>
        <p:spPr>
          <a:xfrm>
            <a:off x="642257" y="1449978"/>
            <a:ext cx="10515600" cy="5133702"/>
          </a:xfrm>
        </p:spPr>
        <p:txBody>
          <a:bodyPr>
            <a:normAutofit fontScale="92500" lnSpcReduction="20000"/>
          </a:bodyPr>
          <a:lstStyle/>
          <a:p>
            <a:pPr marL="0" indent="0" algn="just">
              <a:buNone/>
            </a:pPr>
            <a:r>
              <a:rPr lang="en-IN" sz="2400" dirty="0">
                <a:latin typeface="Times New Roman" pitchFamily="18" charset="0"/>
                <a:cs typeface="Times New Roman" pitchFamily="18" charset="0"/>
              </a:rPr>
              <a:t>int main()</a:t>
            </a:r>
          </a:p>
          <a:p>
            <a:pPr marL="0" indent="0" algn="just">
              <a:buNone/>
            </a:pPr>
            <a:r>
              <a:rPr lang="en-IN" sz="2400" dirty="0">
                <a:latin typeface="Times New Roman" pitchFamily="18" charset="0"/>
                <a:cs typeface="Times New Roman" pitchFamily="18" charset="0"/>
              </a:rPr>
              <a:t>{</a:t>
            </a:r>
          </a:p>
          <a:p>
            <a:pPr marL="0" indent="0" algn="just">
              <a:buNone/>
            </a:pPr>
            <a:r>
              <a:rPr lang="en-IN" sz="2400" dirty="0">
                <a:latin typeface="Times New Roman" pitchFamily="18" charset="0"/>
                <a:cs typeface="Times New Roman" pitchFamily="18" charset="0"/>
              </a:rPr>
              <a:t> 	try</a:t>
            </a:r>
          </a:p>
          <a:p>
            <a:pPr marL="0" indent="0" algn="just">
              <a:buNone/>
            </a:pPr>
            <a:r>
              <a:rPr lang="en-IN" sz="2400" dirty="0">
                <a:latin typeface="Times New Roman" pitchFamily="18" charset="0"/>
                <a:cs typeface="Times New Roman" pitchFamily="18" charset="0"/>
              </a:rPr>
              <a:t> 	{</a:t>
            </a:r>
          </a:p>
          <a:p>
            <a:pPr marL="0" indent="0" algn="just">
              <a:buNone/>
            </a:pPr>
            <a:r>
              <a:rPr lang="en-IN" sz="2400" dirty="0">
                <a:latin typeface="Times New Roman" pitchFamily="18" charset="0"/>
                <a:cs typeface="Times New Roman" pitchFamily="18" charset="0"/>
              </a:rPr>
              <a:t> 		</a:t>
            </a:r>
            <a:r>
              <a:rPr lang="en-IN" sz="2400" dirty="0" err="1">
                <a:latin typeface="Times New Roman" pitchFamily="18" charset="0"/>
                <a:cs typeface="Times New Roman" pitchFamily="18" charset="0"/>
              </a:rPr>
              <a:t>cout</a:t>
            </a:r>
            <a:r>
              <a:rPr lang="en-IN" sz="2400" dirty="0">
                <a:latin typeface="Times New Roman" pitchFamily="18" charset="0"/>
                <a:cs typeface="Times New Roman" pitchFamily="18" charset="0"/>
              </a:rPr>
              <a:t> &lt;&lt; "\n main invokes function func1\n";</a:t>
            </a:r>
          </a:p>
          <a:p>
            <a:pPr marL="0" indent="0" algn="just">
              <a:buNone/>
            </a:pPr>
            <a:r>
              <a:rPr lang="en-IN" sz="2400" dirty="0">
                <a:latin typeface="Times New Roman" pitchFamily="18" charset="0"/>
                <a:cs typeface="Times New Roman" pitchFamily="18" charset="0"/>
              </a:rPr>
              <a:t> 		func1();</a:t>
            </a:r>
          </a:p>
          <a:p>
            <a:pPr marL="0" indent="0" algn="just">
              <a:buNone/>
            </a:pPr>
            <a:r>
              <a:rPr lang="en-IN" sz="2400" dirty="0">
                <a:latin typeface="Times New Roman" pitchFamily="18" charset="0"/>
                <a:cs typeface="Times New Roman" pitchFamily="18" charset="0"/>
              </a:rPr>
              <a:t> 		</a:t>
            </a:r>
            <a:r>
              <a:rPr lang="en-IN" sz="2400" dirty="0" err="1">
                <a:latin typeface="Times New Roman" pitchFamily="18" charset="0"/>
                <a:cs typeface="Times New Roman" pitchFamily="18" charset="0"/>
              </a:rPr>
              <a:t>cout</a:t>
            </a:r>
            <a:r>
              <a:rPr lang="en-IN" sz="2400" dirty="0">
                <a:latin typeface="Times New Roman" pitchFamily="18" charset="0"/>
                <a:cs typeface="Times New Roman" pitchFamily="18" charset="0"/>
              </a:rPr>
              <a:t> &lt;&lt; "This should not print\n";</a:t>
            </a:r>
          </a:p>
          <a:p>
            <a:pPr marL="0" indent="0" algn="just">
              <a:buNone/>
            </a:pPr>
            <a:r>
              <a:rPr lang="en-IN" sz="2400" dirty="0">
                <a:latin typeface="Times New Roman" pitchFamily="18" charset="0"/>
                <a:cs typeface="Times New Roman" pitchFamily="18" charset="0"/>
              </a:rPr>
              <a:t> 	} // end try</a:t>
            </a:r>
          </a:p>
          <a:p>
            <a:pPr marL="0" indent="0" algn="just">
              <a:buNone/>
            </a:pPr>
            <a:r>
              <a:rPr lang="en-IN" sz="2400" dirty="0">
                <a:latin typeface="Times New Roman" pitchFamily="18" charset="0"/>
                <a:cs typeface="Times New Roman" pitchFamily="18" charset="0"/>
              </a:rPr>
              <a:t> 	catch (exception e) // handle exception</a:t>
            </a:r>
          </a:p>
          <a:p>
            <a:pPr marL="0" indent="0" algn="just">
              <a:buNone/>
            </a:pPr>
            <a:r>
              <a:rPr lang="en-IN" sz="2400" dirty="0">
                <a:latin typeface="Times New Roman" pitchFamily="18" charset="0"/>
                <a:cs typeface="Times New Roman" pitchFamily="18" charset="0"/>
              </a:rPr>
              <a:t> 	{</a:t>
            </a:r>
          </a:p>
          <a:p>
            <a:pPr marL="0" indent="0" algn="just">
              <a:buNone/>
            </a:pPr>
            <a:r>
              <a:rPr lang="en-IN" sz="2400" dirty="0">
                <a:latin typeface="Times New Roman" pitchFamily="18" charset="0"/>
                <a:cs typeface="Times New Roman" pitchFamily="18" charset="0"/>
              </a:rPr>
              <a:t> 		</a:t>
            </a:r>
            <a:r>
              <a:rPr lang="en-IN" sz="2400" dirty="0" err="1">
                <a:latin typeface="Times New Roman" pitchFamily="18" charset="0"/>
                <a:cs typeface="Times New Roman" pitchFamily="18" charset="0"/>
              </a:rPr>
              <a:t>cout</a:t>
            </a:r>
            <a:r>
              <a:rPr lang="en-IN" sz="2400" dirty="0">
                <a:latin typeface="Times New Roman" pitchFamily="18" charset="0"/>
                <a:cs typeface="Times New Roman" pitchFamily="18" charset="0"/>
              </a:rPr>
              <a:t> &lt;&lt; "\n\n Exception handled in main\n";</a:t>
            </a:r>
          </a:p>
          <a:p>
            <a:pPr marL="0" indent="0" algn="just">
              <a:buNone/>
            </a:pPr>
            <a:r>
              <a:rPr lang="en-IN" sz="2400" dirty="0">
                <a:latin typeface="Times New Roman" pitchFamily="18" charset="0"/>
                <a:cs typeface="Times New Roman" pitchFamily="18" charset="0"/>
              </a:rPr>
              <a:t> 	} // end catch</a:t>
            </a:r>
          </a:p>
          <a:p>
            <a:pPr marL="0" indent="0" algn="just">
              <a:buNone/>
            </a:pPr>
            <a:r>
              <a:rPr lang="en-IN" sz="2400" dirty="0">
                <a:latin typeface="Times New Roman" pitchFamily="18" charset="0"/>
                <a:cs typeface="Times New Roman" pitchFamily="18" charset="0"/>
              </a:rPr>
              <a:t>	</a:t>
            </a:r>
            <a:r>
              <a:rPr lang="en-IN" sz="2400" dirty="0" err="1">
                <a:latin typeface="Times New Roman" pitchFamily="18" charset="0"/>
                <a:cs typeface="Times New Roman" pitchFamily="18" charset="0"/>
              </a:rPr>
              <a:t>cout</a:t>
            </a:r>
            <a:r>
              <a:rPr lang="en-IN" sz="2400" dirty="0">
                <a:latin typeface="Times New Roman" pitchFamily="18" charset="0"/>
                <a:cs typeface="Times New Roman" pitchFamily="18" charset="0"/>
              </a:rPr>
              <a:t> &lt;&lt; " Program control continues after catch in main\n";</a:t>
            </a:r>
          </a:p>
          <a:p>
            <a:pPr marL="0" indent="0" algn="just">
              <a:buNone/>
            </a:pPr>
            <a:r>
              <a:rPr lang="en-IN" sz="2400" dirty="0">
                <a:latin typeface="Times New Roman" pitchFamily="18" charset="0"/>
                <a:cs typeface="Times New Roman" pitchFamily="18" charset="0"/>
              </a:rPr>
              <a:t>} // end main</a:t>
            </a:r>
          </a:p>
          <a:p>
            <a:pPr algn="just">
              <a:buFont typeface="Wingdings" pitchFamily="2" charset="2"/>
              <a:buChar char="q"/>
            </a:pPr>
            <a:endParaRPr lang="en-IN" sz="2400" dirty="0">
              <a:latin typeface="Times New Roman" pitchFamily="18" charset="0"/>
              <a:cs typeface="Times New Roman" pitchFamily="18" charset="0"/>
            </a:endParaRPr>
          </a:p>
          <a:p>
            <a:pPr algn="just">
              <a:buNone/>
            </a:pPr>
            <a:endParaRPr lang="en-IN" dirty="0"/>
          </a:p>
          <a:p>
            <a:pPr>
              <a:buNone/>
            </a:pPr>
            <a:endParaRPr lang="en-IN" dirty="0"/>
          </a:p>
        </p:txBody>
      </p:sp>
      <p:sp>
        <p:nvSpPr>
          <p:cNvPr id="5" name="Slide Number Placeholder 4"/>
          <p:cNvSpPr>
            <a:spLocks noGrp="1"/>
          </p:cNvSpPr>
          <p:nvPr>
            <p:ph type="sldNum" sz="quarter" idx="12"/>
          </p:nvPr>
        </p:nvSpPr>
        <p:spPr/>
        <p:txBody>
          <a:bodyPr/>
          <a:lstStyle/>
          <a:p>
            <a:r>
              <a:rPr lang="en-IN" dirty="0"/>
              <a:t>5</a:t>
            </a:r>
          </a:p>
        </p:txBody>
      </p:sp>
      <p:sp>
        <p:nvSpPr>
          <p:cNvPr id="8" name="Title 11">
            <a:extLst>
              <a:ext uri="{FF2B5EF4-FFF2-40B4-BE49-F238E27FC236}">
                <a16:creationId xmlns:a16="http://schemas.microsoft.com/office/drawing/2014/main" id="{A50494E0-51CB-42E0-BA3F-A96D476BB8FA}"/>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Re-throwing an Exception</a:t>
            </a:r>
          </a:p>
        </p:txBody>
      </p:sp>
    </p:spTree>
    <p:extLst>
      <p:ext uri="{BB962C8B-B14F-4D97-AF65-F5344CB8AC3E}">
        <p14:creationId xmlns:p14="http://schemas.microsoft.com/office/powerpoint/2010/main" val="227245354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72EB1-7556-4E91-9DB8-1C3F2FBD3C94}"/>
              </a:ext>
            </a:extLst>
          </p:cNvPr>
          <p:cNvSpPr>
            <a:spLocks noGrp="1"/>
          </p:cNvSpPr>
          <p:nvPr>
            <p:ph type="title"/>
          </p:nvPr>
        </p:nvSpPr>
        <p:spPr/>
        <p:txBody>
          <a:bodyPr/>
          <a:lstStyle/>
          <a:p>
            <a:r>
              <a:rPr lang="en-IN" dirty="0"/>
              <a:t>Output:</a:t>
            </a:r>
          </a:p>
        </p:txBody>
      </p:sp>
      <p:sp>
        <p:nvSpPr>
          <p:cNvPr id="3" name="Content Placeholder 2">
            <a:extLst>
              <a:ext uri="{FF2B5EF4-FFF2-40B4-BE49-F238E27FC236}">
                <a16:creationId xmlns:a16="http://schemas.microsoft.com/office/drawing/2014/main" id="{E31EEB67-2D0C-41A3-A47A-7FC1D686B73F}"/>
              </a:ext>
            </a:extLst>
          </p:cNvPr>
          <p:cNvSpPr>
            <a:spLocks noGrp="1"/>
          </p:cNvSpPr>
          <p:nvPr>
            <p:ph idx="1"/>
          </p:nvPr>
        </p:nvSpPr>
        <p:spPr/>
        <p:txBody>
          <a:bodyPr/>
          <a:lstStyle/>
          <a:p>
            <a:endParaRPr lang="en-IN"/>
          </a:p>
        </p:txBody>
      </p:sp>
      <p:sp>
        <p:nvSpPr>
          <p:cNvPr id="4" name="Slide Number Placeholder 3">
            <a:extLst>
              <a:ext uri="{FF2B5EF4-FFF2-40B4-BE49-F238E27FC236}">
                <a16:creationId xmlns:a16="http://schemas.microsoft.com/office/drawing/2014/main" id="{A8126F95-4C05-47CB-88E9-52543E018666}"/>
              </a:ext>
            </a:extLst>
          </p:cNvPr>
          <p:cNvSpPr>
            <a:spLocks noGrp="1"/>
          </p:cNvSpPr>
          <p:nvPr>
            <p:ph type="sldNum" sz="quarter" idx="12"/>
          </p:nvPr>
        </p:nvSpPr>
        <p:spPr/>
        <p:txBody>
          <a:bodyPr/>
          <a:lstStyle/>
          <a:p>
            <a:fld id="{BDCDBBEF-AA6C-4BA6-85B2-A17D7F280E38}" type="slidenum">
              <a:rPr lang="en-US" smtClean="0"/>
              <a:pPr/>
              <a:t>15</a:t>
            </a:fld>
            <a:endParaRPr lang="en-US"/>
          </a:p>
        </p:txBody>
      </p:sp>
      <p:pic>
        <p:nvPicPr>
          <p:cNvPr id="5" name="Picture 4">
            <a:extLst>
              <a:ext uri="{FF2B5EF4-FFF2-40B4-BE49-F238E27FC236}">
                <a16:creationId xmlns:a16="http://schemas.microsoft.com/office/drawing/2014/main" id="{650F72C3-E42B-4304-B7EC-64DB788924E3}"/>
              </a:ext>
            </a:extLst>
          </p:cNvPr>
          <p:cNvPicPr>
            <a:picLocks noChangeAspect="1"/>
          </p:cNvPicPr>
          <p:nvPr/>
        </p:nvPicPr>
        <p:blipFill>
          <a:blip r:embed="rId2"/>
          <a:stretch>
            <a:fillRect/>
          </a:stretch>
        </p:blipFill>
        <p:spPr>
          <a:xfrm>
            <a:off x="928635" y="1804632"/>
            <a:ext cx="10088643" cy="4393324"/>
          </a:xfrm>
          <a:prstGeom prst="rect">
            <a:avLst/>
          </a:prstGeom>
        </p:spPr>
      </p:pic>
    </p:spTree>
    <p:extLst>
      <p:ext uri="{BB962C8B-B14F-4D97-AF65-F5344CB8AC3E}">
        <p14:creationId xmlns:p14="http://schemas.microsoft.com/office/powerpoint/2010/main" val="27537589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Applications</a:t>
            </a:r>
          </a:p>
        </p:txBody>
      </p:sp>
      <p:sp>
        <p:nvSpPr>
          <p:cNvPr id="3" name="Content Placeholder 2"/>
          <p:cNvSpPr>
            <a:spLocks noGrp="1"/>
          </p:cNvSpPr>
          <p:nvPr>
            <p:ph idx="1"/>
          </p:nvPr>
        </p:nvSpPr>
        <p:spPr/>
        <p:txBody>
          <a:bodyPr/>
          <a:lstStyle/>
          <a:p>
            <a:pPr algn="just"/>
            <a:r>
              <a:rPr lang="en-US" dirty="0"/>
              <a:t>Helps in finding and handling </a:t>
            </a:r>
            <a:r>
              <a:rPr lang="en-US" b="0" i="0" dirty="0">
                <a:effectLst/>
                <a:latin typeface="urw-din"/>
              </a:rPr>
              <a:t>run-time anomalies or abnormal conditions that a program encounters during its execution</a:t>
            </a:r>
            <a:r>
              <a:rPr lang="en-US" dirty="0"/>
              <a:t>.</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16</a:t>
            </a:fld>
            <a:endParaRPr lang="en-US"/>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72F9E2-FFA9-470D-8177-51DABEE80B0B}"/>
              </a:ext>
            </a:extLst>
          </p:cNvPr>
          <p:cNvSpPr>
            <a:spLocks noGrp="1"/>
          </p:cNvSpPr>
          <p:nvPr>
            <p:ph idx="1"/>
          </p:nvPr>
        </p:nvSpPr>
        <p:spPr>
          <a:xfrm>
            <a:off x="781878" y="1152525"/>
            <a:ext cx="11510904" cy="5340350"/>
          </a:xfrm>
        </p:spPr>
        <p:txBody>
          <a:bodyPr>
            <a:normAutofit/>
          </a:bodyPr>
          <a:lstStyle/>
          <a:p>
            <a:endParaRPr lang="en-US" sz="3200" dirty="0"/>
          </a:p>
          <a:p>
            <a:pPr marL="0" indent="0">
              <a:buNone/>
            </a:pPr>
            <a:endParaRPr lang="en-IN" sz="3200" dirty="0"/>
          </a:p>
        </p:txBody>
      </p:sp>
      <p:sp>
        <p:nvSpPr>
          <p:cNvPr id="4" name="Slide Number Placeholder 3">
            <a:extLst>
              <a:ext uri="{FF2B5EF4-FFF2-40B4-BE49-F238E27FC236}">
                <a16:creationId xmlns:a16="http://schemas.microsoft.com/office/drawing/2014/main" id="{42F074E6-5593-499A-999A-A8E6BFB26FEF}"/>
              </a:ext>
            </a:extLst>
          </p:cNvPr>
          <p:cNvSpPr>
            <a:spLocks noGrp="1"/>
          </p:cNvSpPr>
          <p:nvPr>
            <p:ph type="sldNum" sz="quarter" idx="12"/>
          </p:nvPr>
        </p:nvSpPr>
        <p:spPr>
          <a:xfrm>
            <a:off x="9563100" y="6675756"/>
            <a:ext cx="2050344" cy="45719"/>
          </a:xfrm>
        </p:spPr>
        <p:txBody>
          <a:bodyPr/>
          <a:lstStyle/>
          <a:p>
            <a:fld id="{BDCDBBEF-AA6C-4BA6-85B2-A17D7F280E38}" type="slidenum">
              <a:rPr lang="en-US" sz="1400" smtClean="0"/>
              <a:pPr/>
              <a:t>17</a:t>
            </a:fld>
            <a:endParaRPr lang="en-US" sz="1400" dirty="0"/>
          </a:p>
        </p:txBody>
      </p:sp>
      <p:sp>
        <p:nvSpPr>
          <p:cNvPr id="5" name="Flowchart: Sequential Access Storage 4">
            <a:extLst>
              <a:ext uri="{FF2B5EF4-FFF2-40B4-BE49-F238E27FC236}">
                <a16:creationId xmlns:a16="http://schemas.microsoft.com/office/drawing/2014/main" id="{A9A974E1-239B-41FB-8D6A-D0A9F00EB13D}"/>
              </a:ext>
            </a:extLst>
          </p:cNvPr>
          <p:cNvSpPr/>
          <p:nvPr/>
        </p:nvSpPr>
        <p:spPr>
          <a:xfrm>
            <a:off x="1003852" y="138734"/>
            <a:ext cx="2643809" cy="1013791"/>
          </a:xfrm>
          <a:prstGeom prst="flowChartMagneticTap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2">
                    <a:lumMod val="10000"/>
                  </a:schemeClr>
                </a:solidFill>
              </a:rPr>
              <a:t>Summary</a:t>
            </a:r>
            <a:endParaRPr lang="en-IN" sz="3200" b="1" dirty="0">
              <a:solidFill>
                <a:schemeClr val="bg2">
                  <a:lumMod val="10000"/>
                </a:schemeClr>
              </a:solidFill>
            </a:endParaRPr>
          </a:p>
        </p:txBody>
      </p:sp>
      <p:graphicFrame>
        <p:nvGraphicFramePr>
          <p:cNvPr id="6" name="Diagram 5">
            <a:extLst>
              <a:ext uri="{FF2B5EF4-FFF2-40B4-BE49-F238E27FC236}">
                <a16:creationId xmlns:a16="http://schemas.microsoft.com/office/drawing/2014/main" id="{A7F6A135-B6D5-40B7-BF67-2E0F4EF47A01}"/>
              </a:ext>
            </a:extLst>
          </p:cNvPr>
          <p:cNvGraphicFramePr/>
          <p:nvPr>
            <p:extLst>
              <p:ext uri="{D42A27DB-BD31-4B8C-83A1-F6EECF244321}">
                <p14:modId xmlns:p14="http://schemas.microsoft.com/office/powerpoint/2010/main" val="1026131078"/>
              </p:ext>
            </p:extLst>
          </p:nvPr>
        </p:nvGraphicFramePr>
        <p:xfrm>
          <a:off x="2088671" y="1300599"/>
          <a:ext cx="8897317"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78795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8E2F6-A89B-465A-A1BD-AB3595FE99C5}"/>
              </a:ext>
            </a:extLst>
          </p:cNvPr>
          <p:cNvSpPr>
            <a:spLocks noGrp="1"/>
          </p:cNvSpPr>
          <p:nvPr>
            <p:ph type="title"/>
          </p:nvPr>
        </p:nvSpPr>
        <p:spPr>
          <a:xfrm>
            <a:off x="838200" y="136526"/>
            <a:ext cx="10515600" cy="870640"/>
          </a:xfrm>
        </p:spPr>
        <p:txBody>
          <a:bodyPr/>
          <a:lstStyle/>
          <a:p>
            <a:r>
              <a:rPr lang="en-US" b="1" dirty="0"/>
              <a:t>Frequently Asked question</a:t>
            </a:r>
            <a:endParaRPr lang="en-IN" b="1" dirty="0"/>
          </a:p>
        </p:txBody>
      </p:sp>
      <p:sp>
        <p:nvSpPr>
          <p:cNvPr id="3" name="Content Placeholder 2">
            <a:extLst>
              <a:ext uri="{FF2B5EF4-FFF2-40B4-BE49-F238E27FC236}">
                <a16:creationId xmlns:a16="http://schemas.microsoft.com/office/drawing/2014/main" id="{7E006E3E-5DF9-4790-B5C6-ECD785B8D0E7}"/>
              </a:ext>
            </a:extLst>
          </p:cNvPr>
          <p:cNvSpPr>
            <a:spLocks noGrp="1"/>
          </p:cNvSpPr>
          <p:nvPr>
            <p:ph idx="1"/>
          </p:nvPr>
        </p:nvSpPr>
        <p:spPr>
          <a:xfrm>
            <a:off x="838200" y="1007166"/>
            <a:ext cx="11052312" cy="5714309"/>
          </a:xfrm>
        </p:spPr>
        <p:txBody>
          <a:bodyPr>
            <a:noAutofit/>
          </a:bodyPr>
          <a:lstStyle/>
          <a:p>
            <a:pPr marL="0" indent="0">
              <a:lnSpc>
                <a:spcPct val="100000"/>
              </a:lnSpc>
              <a:buNone/>
            </a:pPr>
            <a:r>
              <a:rPr lang="en-IN" sz="1400" b="1" dirty="0">
                <a:latin typeface="Times New Roman" panose="02020603050405020304" pitchFamily="18" charset="0"/>
                <a:cs typeface="Times New Roman" panose="02020603050405020304" pitchFamily="18" charset="0"/>
              </a:rPr>
              <a:t>Q1 </a:t>
            </a:r>
            <a:r>
              <a:rPr lang="en-IN"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Describe the way to handle run time error in C++.</a:t>
            </a:r>
            <a:endPar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0000"/>
              </a:lnSpc>
              <a:spcAft>
                <a:spcPts val="800"/>
              </a:spcAft>
              <a:buNone/>
            </a:pPr>
            <a:r>
              <a:rPr lang="en-IN"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Answer: </a:t>
            </a: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runtime error is handled in C++ in the following manner:</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0000"/>
              </a:lnSpc>
              <a:spcAft>
                <a:spcPts val="800"/>
              </a:spcAft>
              <a:buNone/>
            </a:pP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Write the code where the error is predicted after the keyword try.</a:t>
            </a:r>
            <a:b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Write the solution if a particular exception occurs in the catch block by specifying a parameter which is thrown from the try block.</a:t>
            </a:r>
            <a:b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Or</a:t>
            </a:r>
            <a:b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Throw the error object by using throw(Exception type object) after try keyword.</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0000"/>
              </a:lnSpc>
              <a:spcAft>
                <a:spcPts val="800"/>
              </a:spcAft>
              <a:buFont typeface="+mj-lt"/>
              <a:buAutoNum type="arabicPeriod"/>
              <a:tabLst>
                <a:tab pos="457200" algn="l"/>
              </a:tabLst>
            </a:pP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Describe the way to handle run time error in C++.</a:t>
            </a:r>
          </a:p>
          <a:p>
            <a:pPr marL="342900" lvl="0" indent="-342900">
              <a:lnSpc>
                <a:spcPct val="100000"/>
              </a:lnSpc>
              <a:spcAft>
                <a:spcPts val="800"/>
              </a:spcAft>
              <a:buFont typeface="+mj-lt"/>
              <a:buAutoNum type="arabicPeriod"/>
              <a:tabLst>
                <a:tab pos="457200" algn="l"/>
              </a:tabLst>
            </a:pP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Explain the exception specification.</a:t>
            </a:r>
            <a:endParaRPr lang="en-IN" sz="1400" b="0" i="0" dirty="0">
              <a:effectLst/>
              <a:latin typeface="Times New Roman" panose="02020603050405020304" pitchFamily="18" charset="0"/>
              <a:cs typeface="Times New Roman" panose="02020603050405020304" pitchFamily="18" charset="0"/>
            </a:endParaRPr>
          </a:p>
          <a:p>
            <a:pPr marL="0" indent="0">
              <a:lnSpc>
                <a:spcPct val="100000"/>
              </a:lnSpc>
              <a:buNone/>
            </a:pPr>
            <a:r>
              <a:rPr lang="en-IN" sz="1400" b="1" dirty="0">
                <a:latin typeface="Times New Roman" panose="02020603050405020304" pitchFamily="18" charset="0"/>
                <a:cs typeface="Times New Roman" panose="02020603050405020304" pitchFamily="18" charset="0"/>
              </a:rPr>
              <a:t>Q2 </a:t>
            </a:r>
            <a:r>
              <a:rPr lang="en-IN"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Explain terminate() and unexpected() function.</a:t>
            </a:r>
            <a:endPar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00000"/>
              </a:lnSpc>
              <a:spcAft>
                <a:spcPts val="800"/>
              </a:spcAft>
              <a:buNone/>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Answer:</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 The terminate() is a library function which by default aborts the program.</a:t>
            </a:r>
          </a:p>
          <a:p>
            <a:pPr marL="0" indent="0" algn="just">
              <a:lnSpc>
                <a:spcPct val="100000"/>
              </a:lnSpc>
              <a:spcAft>
                <a:spcPts val="800"/>
              </a:spcAft>
              <a:buNone/>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It is called whenever the exception handling mechanism cannot find a handler for a thrown exception.</a:t>
            </a:r>
          </a:p>
          <a:p>
            <a:pPr algn="just">
              <a:lnSpc>
                <a:spcPct val="100000"/>
              </a:lnSpc>
              <a:spcAft>
                <a:spcPts val="800"/>
              </a:spcAft>
              <a:buFontTx/>
              <a:buChar char="-"/>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The unexpected() is called when a function with an exception specification throws an exception of a type that is not listed in the exception specification for the function</a:t>
            </a:r>
          </a:p>
          <a:p>
            <a:pPr algn="just">
              <a:lnSpc>
                <a:spcPct val="100000"/>
              </a:lnSpc>
              <a:spcAft>
                <a:spcPts val="800"/>
              </a:spcAft>
              <a:buFontTx/>
              <a:buChar char="-"/>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A function declaration without a specification like throw(char*) may throw any type of exception, and one with throw() is not allowed to throw exceptions at all.</a:t>
            </a:r>
          </a:p>
          <a:p>
            <a:pPr marL="0" indent="0">
              <a:lnSpc>
                <a:spcPct val="100000"/>
              </a:lnSpc>
              <a:buNone/>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By default unexpected() calls terminate().</a:t>
            </a:r>
            <a:endParaRPr lang="en-IN" sz="1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A7B4CF3-EBCB-4313-9D42-E3317606C387}"/>
              </a:ext>
            </a:extLst>
          </p:cNvPr>
          <p:cNvSpPr>
            <a:spLocks noGrp="1"/>
          </p:cNvSpPr>
          <p:nvPr>
            <p:ph type="sldNum" sz="quarter" idx="12"/>
          </p:nvPr>
        </p:nvSpPr>
        <p:spPr/>
        <p:txBody>
          <a:bodyPr/>
          <a:lstStyle/>
          <a:p>
            <a:fld id="{BDCDBBEF-AA6C-4BA6-85B2-A17D7F280E38}" type="slidenum">
              <a:rPr lang="en-US" smtClean="0"/>
              <a:pPr/>
              <a:t>18</a:t>
            </a:fld>
            <a:endParaRPr lang="en-US"/>
          </a:p>
        </p:txBody>
      </p:sp>
    </p:spTree>
    <p:extLst>
      <p:ext uri="{BB962C8B-B14F-4D97-AF65-F5344CB8AC3E}">
        <p14:creationId xmlns:p14="http://schemas.microsoft.com/office/powerpoint/2010/main" val="128444470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1BE98-18FB-4FB3-8B9F-0C785ABEDA0D}"/>
              </a:ext>
            </a:extLst>
          </p:cNvPr>
          <p:cNvSpPr>
            <a:spLocks noGrp="1"/>
          </p:cNvSpPr>
          <p:nvPr>
            <p:ph type="title"/>
          </p:nvPr>
        </p:nvSpPr>
        <p:spPr/>
        <p:txBody>
          <a:bodyPr/>
          <a:lstStyle/>
          <a:p>
            <a:r>
              <a:rPr lang="en-US" b="1" dirty="0"/>
              <a:t>Assessment Questions</a:t>
            </a:r>
            <a:r>
              <a:rPr lang="en-US" dirty="0"/>
              <a:t>:</a:t>
            </a:r>
            <a:endParaRPr lang="en-IN" dirty="0"/>
          </a:p>
        </p:txBody>
      </p:sp>
      <p:sp>
        <p:nvSpPr>
          <p:cNvPr id="4" name="Slide Number Placeholder 3">
            <a:extLst>
              <a:ext uri="{FF2B5EF4-FFF2-40B4-BE49-F238E27FC236}">
                <a16:creationId xmlns:a16="http://schemas.microsoft.com/office/drawing/2014/main" id="{C82694DC-3131-4CF1-80DA-F51EC2FBB8E3}"/>
              </a:ext>
            </a:extLst>
          </p:cNvPr>
          <p:cNvSpPr>
            <a:spLocks noGrp="1"/>
          </p:cNvSpPr>
          <p:nvPr>
            <p:ph type="sldNum" sz="quarter" idx="12"/>
          </p:nvPr>
        </p:nvSpPr>
        <p:spPr/>
        <p:txBody>
          <a:bodyPr/>
          <a:lstStyle/>
          <a:p>
            <a:fld id="{BDCDBBEF-AA6C-4BA6-85B2-A17D7F280E38}" type="slidenum">
              <a:rPr lang="en-US" smtClean="0"/>
              <a:pPr/>
              <a:t>19</a:t>
            </a:fld>
            <a:endParaRPr lang="en-US"/>
          </a:p>
        </p:txBody>
      </p:sp>
      <p:sp>
        <p:nvSpPr>
          <p:cNvPr id="7" name="Content Placeholder 6">
            <a:extLst>
              <a:ext uri="{FF2B5EF4-FFF2-40B4-BE49-F238E27FC236}">
                <a16:creationId xmlns:a16="http://schemas.microsoft.com/office/drawing/2014/main" id="{879F1566-03CD-417B-B4D0-B0BF250D449A}"/>
              </a:ext>
            </a:extLst>
          </p:cNvPr>
          <p:cNvSpPr>
            <a:spLocks noGrp="1"/>
          </p:cNvSpPr>
          <p:nvPr>
            <p:ph idx="1"/>
          </p:nvPr>
        </p:nvSpPr>
        <p:spPr>
          <a:xfrm>
            <a:off x="466725" y="1501774"/>
            <a:ext cx="10515600" cy="4854575"/>
          </a:xfrm>
        </p:spPr>
        <p:txBody>
          <a:bodyPr>
            <a:normAutofit/>
          </a:bodyPr>
          <a:lstStyle/>
          <a:p>
            <a:pPr marL="0" indent="0">
              <a:buNone/>
            </a:pPr>
            <a:r>
              <a:rPr lang="en-US" sz="2000" dirty="0">
                <a:solidFill>
                  <a:srgbClr val="C00000"/>
                </a:solidFill>
              </a:rPr>
              <a:t>1.</a:t>
            </a:r>
            <a:r>
              <a:rPr lang="en-IN" sz="2000" dirty="0">
                <a:solidFill>
                  <a:srgbClr val="C00000"/>
                </a:solidFill>
              </a:rPr>
              <a:t> What is the difference between error and exception?</a:t>
            </a:r>
          </a:p>
          <a:p>
            <a:pPr marL="0" indent="0">
              <a:buNone/>
            </a:pPr>
            <a:r>
              <a:rPr lang="en-IN" sz="2000" dirty="0">
                <a:solidFill>
                  <a:srgbClr val="C00000"/>
                </a:solidFill>
              </a:rPr>
              <a:t>a) Both are the same</a:t>
            </a:r>
          </a:p>
          <a:p>
            <a:pPr marL="0" indent="0">
              <a:buNone/>
            </a:pPr>
            <a:r>
              <a:rPr lang="en-IN" sz="2000" dirty="0">
                <a:solidFill>
                  <a:srgbClr val="C00000"/>
                </a:solidFill>
              </a:rPr>
              <a:t>b) Errors can be handled at the run-time but the exceptions cannot</a:t>
            </a:r>
          </a:p>
          <a:p>
            <a:pPr marL="0" indent="0">
              <a:buNone/>
            </a:pPr>
            <a:r>
              <a:rPr lang="en-IN" sz="2000" dirty="0">
                <a:solidFill>
                  <a:srgbClr val="C00000"/>
                </a:solidFill>
              </a:rPr>
              <a:t>c) Exceptions can be handled at the run-time but the errors cannot</a:t>
            </a:r>
          </a:p>
          <a:p>
            <a:pPr marL="0" indent="0">
              <a:buNone/>
            </a:pPr>
            <a:r>
              <a:rPr lang="en-IN" sz="2000" dirty="0">
                <a:solidFill>
                  <a:srgbClr val="C00000"/>
                </a:solidFill>
              </a:rPr>
              <a:t>d) Both can be handled during run-time</a:t>
            </a:r>
          </a:p>
          <a:p>
            <a:pPr marL="0" indent="0">
              <a:buNone/>
            </a:pPr>
            <a:endParaRPr lang="en-IN" sz="2000" dirty="0">
              <a:solidFill>
                <a:srgbClr val="C00000"/>
              </a:solidFill>
            </a:endParaRPr>
          </a:p>
          <a:p>
            <a:pPr marL="0" indent="0">
              <a:buNone/>
            </a:pPr>
            <a:r>
              <a:rPr lang="en-IN" sz="2000" dirty="0">
                <a:solidFill>
                  <a:srgbClr val="C00000"/>
                </a:solidFill>
              </a:rPr>
              <a:t>2. What are the different types of exceptions?</a:t>
            </a:r>
          </a:p>
          <a:p>
            <a:pPr marL="0" indent="0">
              <a:buNone/>
            </a:pPr>
            <a:r>
              <a:rPr lang="en-IN" sz="2000" dirty="0">
                <a:solidFill>
                  <a:srgbClr val="C00000"/>
                </a:solidFill>
              </a:rPr>
              <a:t>a) 1</a:t>
            </a:r>
          </a:p>
          <a:p>
            <a:pPr marL="0" indent="0">
              <a:buNone/>
            </a:pPr>
            <a:r>
              <a:rPr lang="en-IN" sz="2000" dirty="0">
                <a:solidFill>
                  <a:srgbClr val="C00000"/>
                </a:solidFill>
              </a:rPr>
              <a:t>b) 2</a:t>
            </a:r>
          </a:p>
          <a:p>
            <a:pPr marL="0" indent="0">
              <a:buNone/>
            </a:pPr>
            <a:r>
              <a:rPr lang="en-IN" sz="2000" dirty="0">
                <a:solidFill>
                  <a:srgbClr val="C00000"/>
                </a:solidFill>
              </a:rPr>
              <a:t>c) 3</a:t>
            </a:r>
          </a:p>
          <a:p>
            <a:pPr marL="0" indent="0">
              <a:buNone/>
            </a:pPr>
            <a:r>
              <a:rPr lang="en-IN" sz="2000" dirty="0">
                <a:solidFill>
                  <a:srgbClr val="C00000"/>
                </a:solidFill>
              </a:rPr>
              <a:t>d) 4</a:t>
            </a:r>
            <a:br>
              <a:rPr lang="en-US" sz="2000" dirty="0">
                <a:solidFill>
                  <a:srgbClr val="C00000"/>
                </a:solidFill>
              </a:rPr>
            </a:br>
            <a:endParaRPr lang="en-IN" sz="2000" dirty="0">
              <a:solidFill>
                <a:srgbClr val="C00000"/>
              </a:solidFill>
            </a:endParaRPr>
          </a:p>
        </p:txBody>
      </p:sp>
    </p:spTree>
    <p:extLst>
      <p:ext uri="{BB962C8B-B14F-4D97-AF65-F5344CB8AC3E}">
        <p14:creationId xmlns:p14="http://schemas.microsoft.com/office/powerpoint/2010/main" val="3982771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D4AFE-B27C-4A9A-A9F5-7F62354B01A2}"/>
              </a:ext>
            </a:extLst>
          </p:cNvPr>
          <p:cNvSpPr>
            <a:spLocks noGrp="1"/>
          </p:cNvSpPr>
          <p:nvPr>
            <p:ph type="title"/>
          </p:nvPr>
        </p:nvSpPr>
        <p:spPr>
          <a:xfrm>
            <a:off x="600075" y="838200"/>
            <a:ext cx="3932237" cy="2209800"/>
          </a:xfrm>
        </p:spPr>
        <p:txBody>
          <a:bodyPr>
            <a:normAutofit/>
          </a:bodyPr>
          <a:lstStyle/>
          <a:p>
            <a:pPr algn="ctr"/>
            <a:r>
              <a:rPr lang="en-US" sz="4400" b="1" dirty="0">
                <a:latin typeface="+mn-lt"/>
                <a:ea typeface="Karla" pitchFamily="2" charset="0"/>
                <a:cs typeface="Karla" pitchFamily="2" charset="0"/>
              </a:rPr>
              <a:t>Object Oriented Programming using C++</a:t>
            </a:r>
            <a:endParaRPr lang="en-IN" dirty="0"/>
          </a:p>
        </p:txBody>
      </p:sp>
      <p:sp>
        <p:nvSpPr>
          <p:cNvPr id="3" name="Content Placeholder 2">
            <a:extLst>
              <a:ext uri="{FF2B5EF4-FFF2-40B4-BE49-F238E27FC236}">
                <a16:creationId xmlns:a16="http://schemas.microsoft.com/office/drawing/2014/main" id="{A09B5602-926A-470D-BC2B-78EBF425FF1F}"/>
              </a:ext>
            </a:extLst>
          </p:cNvPr>
          <p:cNvSpPr>
            <a:spLocks noGrp="1"/>
          </p:cNvSpPr>
          <p:nvPr>
            <p:ph idx="1"/>
          </p:nvPr>
        </p:nvSpPr>
        <p:spPr/>
        <p:txBody>
          <a:bodyPr>
            <a:normAutofit/>
          </a:bodyPr>
          <a:lstStyle/>
          <a:p>
            <a:pPr marL="0" lvl="0" indent="0">
              <a:buNone/>
            </a:pPr>
            <a:br>
              <a:rPr lang="en-US" dirty="0"/>
            </a:br>
            <a:endParaRPr lang="en-IN" b="1" dirty="0"/>
          </a:p>
          <a:p>
            <a:endParaRPr lang="en-IN" dirty="0"/>
          </a:p>
        </p:txBody>
      </p:sp>
      <p:sp>
        <p:nvSpPr>
          <p:cNvPr id="4" name="Text Placeholder 3">
            <a:extLst>
              <a:ext uri="{FF2B5EF4-FFF2-40B4-BE49-F238E27FC236}">
                <a16:creationId xmlns:a16="http://schemas.microsoft.com/office/drawing/2014/main" id="{467BF1DB-555C-464C-9D63-BB68417BDF76}"/>
              </a:ext>
            </a:extLst>
          </p:cNvPr>
          <p:cNvSpPr>
            <a:spLocks noGrp="1"/>
          </p:cNvSpPr>
          <p:nvPr>
            <p:ph type="body" sz="half" idx="2"/>
          </p:nvPr>
        </p:nvSpPr>
        <p:spPr>
          <a:xfrm>
            <a:off x="119133" y="3825531"/>
            <a:ext cx="3683602" cy="333376"/>
          </a:xfrm>
        </p:spPr>
        <p:txBody>
          <a:bodyPr>
            <a:normAutofit fontScale="92500" lnSpcReduction="20000"/>
          </a:bodyPr>
          <a:lstStyle/>
          <a:p>
            <a:r>
              <a:rPr lang="en-US" sz="2400" b="1" dirty="0"/>
              <a:t>Course Objectives</a:t>
            </a:r>
          </a:p>
          <a:p>
            <a:endParaRPr lang="en-US" b="1" i="1" u="sng" dirty="0"/>
          </a:p>
          <a:p>
            <a:endParaRPr lang="en-US" b="1" i="1" u="sng" dirty="0"/>
          </a:p>
        </p:txBody>
      </p:sp>
      <p:sp>
        <p:nvSpPr>
          <p:cNvPr id="5" name="Slide Number Placeholder 4">
            <a:extLst>
              <a:ext uri="{FF2B5EF4-FFF2-40B4-BE49-F238E27FC236}">
                <a16:creationId xmlns:a16="http://schemas.microsoft.com/office/drawing/2014/main" id="{6817145E-8450-434E-A8F0-1114075FB9BF}"/>
              </a:ext>
            </a:extLst>
          </p:cNvPr>
          <p:cNvSpPr>
            <a:spLocks noGrp="1"/>
          </p:cNvSpPr>
          <p:nvPr>
            <p:ph type="sldNum" sz="quarter" idx="12"/>
          </p:nvPr>
        </p:nvSpPr>
        <p:spPr/>
        <p:txBody>
          <a:bodyPr/>
          <a:lstStyle/>
          <a:p>
            <a:fld id="{BDCDBBEF-AA6C-4BA6-85B2-A17D7F280E38}" type="slidenum">
              <a:rPr lang="en-US" smtClean="0"/>
              <a:pPr/>
              <a:t>2</a:t>
            </a:fld>
            <a:endParaRPr lang="en-US" dirty="0"/>
          </a:p>
        </p:txBody>
      </p:sp>
      <p:pic>
        <p:nvPicPr>
          <p:cNvPr id="7" name="Picture 6">
            <a:extLst>
              <a:ext uri="{FF2B5EF4-FFF2-40B4-BE49-F238E27FC236}">
                <a16:creationId xmlns:a16="http://schemas.microsoft.com/office/drawing/2014/main" id="{4F45ED97-A37D-4BD5-9BB8-9A010CD2A3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5329" y="3901327"/>
            <a:ext cx="2581941" cy="2520950"/>
          </a:xfrm>
          <a:prstGeom prst="rect">
            <a:avLst/>
          </a:prstGeom>
        </p:spPr>
      </p:pic>
      <p:pic>
        <p:nvPicPr>
          <p:cNvPr id="9" name="Picture 8">
            <a:extLst>
              <a:ext uri="{FF2B5EF4-FFF2-40B4-BE49-F238E27FC236}">
                <a16:creationId xmlns:a16="http://schemas.microsoft.com/office/drawing/2014/main" id="{E4C0D224-3882-4701-BE24-7AC23C1C37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48350" y="481100"/>
            <a:ext cx="5812823" cy="3390813"/>
          </a:xfrm>
          <a:prstGeom prst="rect">
            <a:avLst/>
          </a:prstGeom>
        </p:spPr>
      </p:pic>
      <p:graphicFrame>
        <p:nvGraphicFramePr>
          <p:cNvPr id="8" name="Table 10">
            <a:extLst>
              <a:ext uri="{FF2B5EF4-FFF2-40B4-BE49-F238E27FC236}">
                <a16:creationId xmlns:a16="http://schemas.microsoft.com/office/drawing/2014/main" id="{A82640A5-2231-4AFB-8485-E0B914CD594E}"/>
              </a:ext>
            </a:extLst>
          </p:cNvPr>
          <p:cNvGraphicFramePr>
            <a:graphicFrameLocks noGrp="1"/>
          </p:cNvGraphicFramePr>
          <p:nvPr/>
        </p:nvGraphicFramePr>
        <p:xfrm>
          <a:off x="119133" y="4308909"/>
          <a:ext cx="7752657" cy="1706880"/>
        </p:xfrm>
        <a:graphic>
          <a:graphicData uri="http://schemas.openxmlformats.org/drawingml/2006/table">
            <a:tbl>
              <a:tblPr firstRow="1" bandRow="1">
                <a:tableStyleId>{21E4AEA4-8DFA-4A89-87EB-49C32662AFE0}</a:tableStyleId>
              </a:tblPr>
              <a:tblGrid>
                <a:gridCol w="7752657">
                  <a:extLst>
                    <a:ext uri="{9D8B030D-6E8A-4147-A177-3AD203B41FA5}">
                      <a16:colId xmlns:a16="http://schemas.microsoft.com/office/drawing/2014/main" val="398512777"/>
                    </a:ext>
                  </a:extLst>
                </a:gridCol>
              </a:tblGrid>
              <a:tr h="370840">
                <a:tc>
                  <a:txBody>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1" i="0" kern="1200" dirty="0">
                          <a:solidFill>
                            <a:srgbClr val="FF0000"/>
                          </a:solidFill>
                          <a:effectLst/>
                          <a:latin typeface="+mn-lt"/>
                          <a:ea typeface="+mn-ea"/>
                          <a:cs typeface="+mn-cs"/>
                        </a:rPr>
                        <a:t>To enable the students to understand various stages and constructs of C++ programming language and relate them to engineering programming problems.</a:t>
                      </a:r>
                      <a:endParaRPr lang="en-IN" sz="2000" b="1" i="0" kern="1200" dirty="0">
                        <a:solidFill>
                          <a:srgbClr val="FF0000"/>
                        </a:solidFill>
                        <a:effectLst/>
                        <a:latin typeface="+mn-lt"/>
                        <a:ea typeface="+mn-ea"/>
                        <a:cs typeface="+mn-cs"/>
                      </a:endParaRPr>
                    </a:p>
                  </a:txBody>
                  <a:tcPr>
                    <a:noFill/>
                  </a:tcPr>
                </a:tc>
                <a:extLst>
                  <a:ext uri="{0D108BD9-81ED-4DB2-BD59-A6C34878D82A}">
                    <a16:rowId xmlns:a16="http://schemas.microsoft.com/office/drawing/2014/main" val="4281817151"/>
                  </a:ext>
                </a:extLst>
              </a:tr>
              <a:tr h="370840">
                <a:tc>
                  <a:txBody>
                    <a:bodyPr/>
                    <a:lstStyle/>
                    <a:p>
                      <a:pPr marL="285750" indent="-285750" algn="just">
                        <a:buFont typeface="Arial" panose="020B0604020202020204" pitchFamily="34" charset="0"/>
                        <a:buChar char="•"/>
                      </a:pPr>
                      <a:r>
                        <a:rPr lang="en-US" sz="2000" b="1" i="0" kern="1200" dirty="0">
                          <a:solidFill>
                            <a:srgbClr val="FF0000"/>
                          </a:solidFill>
                          <a:effectLst/>
                          <a:latin typeface="+mn-lt"/>
                          <a:ea typeface="+mn-ea"/>
                          <a:cs typeface="+mn-cs"/>
                        </a:rPr>
                        <a:t>To improve their ability to analyze and address variety of problems in programming domains.</a:t>
                      </a:r>
                      <a:endParaRPr lang="en-IN" sz="2000" b="1" dirty="0">
                        <a:solidFill>
                          <a:srgbClr val="FF0000"/>
                        </a:solidFill>
                      </a:endParaRPr>
                    </a:p>
                  </a:txBody>
                  <a:tcPr>
                    <a:noFill/>
                  </a:tcPr>
                </a:tc>
                <a:extLst>
                  <a:ext uri="{0D108BD9-81ED-4DB2-BD59-A6C34878D82A}">
                    <a16:rowId xmlns:a16="http://schemas.microsoft.com/office/drawing/2014/main" val="511240425"/>
                  </a:ext>
                </a:extLst>
              </a:tr>
            </a:tbl>
          </a:graphicData>
        </a:graphic>
      </p:graphicFrame>
    </p:spTree>
    <p:extLst>
      <p:ext uri="{BB962C8B-B14F-4D97-AF65-F5344CB8AC3E}">
        <p14:creationId xmlns:p14="http://schemas.microsoft.com/office/powerpoint/2010/main" val="2354037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1BE98-18FB-4FB3-8B9F-0C785ABEDA0D}"/>
              </a:ext>
            </a:extLst>
          </p:cNvPr>
          <p:cNvSpPr>
            <a:spLocks noGrp="1"/>
          </p:cNvSpPr>
          <p:nvPr>
            <p:ph type="title"/>
          </p:nvPr>
        </p:nvSpPr>
        <p:spPr/>
        <p:txBody>
          <a:bodyPr/>
          <a:lstStyle/>
          <a:p>
            <a:r>
              <a:rPr lang="en-US" b="1" dirty="0"/>
              <a:t>Assessment Questions</a:t>
            </a:r>
            <a:r>
              <a:rPr lang="en-US" dirty="0"/>
              <a:t>:</a:t>
            </a:r>
            <a:endParaRPr lang="en-IN" dirty="0"/>
          </a:p>
        </p:txBody>
      </p:sp>
      <p:sp>
        <p:nvSpPr>
          <p:cNvPr id="4" name="Slide Number Placeholder 3">
            <a:extLst>
              <a:ext uri="{FF2B5EF4-FFF2-40B4-BE49-F238E27FC236}">
                <a16:creationId xmlns:a16="http://schemas.microsoft.com/office/drawing/2014/main" id="{C82694DC-3131-4CF1-80DA-F51EC2FBB8E3}"/>
              </a:ext>
            </a:extLst>
          </p:cNvPr>
          <p:cNvSpPr>
            <a:spLocks noGrp="1"/>
          </p:cNvSpPr>
          <p:nvPr>
            <p:ph type="sldNum" sz="quarter" idx="12"/>
          </p:nvPr>
        </p:nvSpPr>
        <p:spPr/>
        <p:txBody>
          <a:bodyPr/>
          <a:lstStyle/>
          <a:p>
            <a:fld id="{BDCDBBEF-AA6C-4BA6-85B2-A17D7F280E38}" type="slidenum">
              <a:rPr lang="en-US" smtClean="0"/>
              <a:pPr/>
              <a:t>20</a:t>
            </a:fld>
            <a:endParaRPr lang="en-US"/>
          </a:p>
        </p:txBody>
      </p:sp>
      <p:sp>
        <p:nvSpPr>
          <p:cNvPr id="7" name="Content Placeholder 6">
            <a:extLst>
              <a:ext uri="{FF2B5EF4-FFF2-40B4-BE49-F238E27FC236}">
                <a16:creationId xmlns:a16="http://schemas.microsoft.com/office/drawing/2014/main" id="{879F1566-03CD-417B-B4D0-B0BF250D449A}"/>
              </a:ext>
            </a:extLst>
          </p:cNvPr>
          <p:cNvSpPr>
            <a:spLocks noGrp="1"/>
          </p:cNvSpPr>
          <p:nvPr>
            <p:ph idx="1"/>
          </p:nvPr>
        </p:nvSpPr>
        <p:spPr>
          <a:xfrm>
            <a:off x="466725" y="1501774"/>
            <a:ext cx="10515600" cy="4854575"/>
          </a:xfrm>
        </p:spPr>
        <p:txBody>
          <a:bodyPr>
            <a:normAutofit fontScale="70000" lnSpcReduction="20000"/>
          </a:bodyPr>
          <a:lstStyle/>
          <a:p>
            <a:pPr marL="0" indent="0">
              <a:buNone/>
            </a:pPr>
            <a:r>
              <a:rPr lang="en-US" sz="2000" dirty="0">
                <a:solidFill>
                  <a:srgbClr val="C00000"/>
                </a:solidFill>
              </a:rPr>
              <a:t>3. </a:t>
            </a:r>
            <a:r>
              <a:rPr lang="en-IN" sz="2000" dirty="0">
                <a:solidFill>
                  <a:srgbClr val="C00000"/>
                </a:solidFill>
              </a:rPr>
              <a:t>Which part of the try-catch block is always fully executed?</a:t>
            </a:r>
          </a:p>
          <a:p>
            <a:pPr marL="0" indent="0">
              <a:buNone/>
            </a:pPr>
            <a:r>
              <a:rPr lang="en-IN" sz="2000" dirty="0">
                <a:solidFill>
                  <a:srgbClr val="C00000"/>
                </a:solidFill>
              </a:rPr>
              <a:t>a) try part</a:t>
            </a:r>
          </a:p>
          <a:p>
            <a:pPr marL="0" indent="0">
              <a:buNone/>
            </a:pPr>
            <a:r>
              <a:rPr lang="en-IN" sz="2000" dirty="0">
                <a:solidFill>
                  <a:srgbClr val="C00000"/>
                </a:solidFill>
              </a:rPr>
              <a:t>b) catch part</a:t>
            </a:r>
          </a:p>
          <a:p>
            <a:pPr marL="0" indent="0">
              <a:buNone/>
            </a:pPr>
            <a:r>
              <a:rPr lang="en-IN" sz="2000" dirty="0">
                <a:solidFill>
                  <a:srgbClr val="C00000"/>
                </a:solidFill>
              </a:rPr>
              <a:t>c) finally part</a:t>
            </a:r>
          </a:p>
          <a:p>
            <a:pPr marL="0" indent="0">
              <a:buNone/>
            </a:pPr>
            <a:r>
              <a:rPr lang="en-IN" sz="2000" dirty="0">
                <a:solidFill>
                  <a:srgbClr val="C00000"/>
                </a:solidFill>
              </a:rPr>
              <a:t>d) throw part</a:t>
            </a:r>
            <a:br>
              <a:rPr lang="en-US" sz="2000" dirty="0">
                <a:solidFill>
                  <a:srgbClr val="C00000"/>
                </a:solidFill>
              </a:rPr>
            </a:br>
            <a:endParaRPr lang="en-US" sz="2000" dirty="0">
              <a:solidFill>
                <a:srgbClr val="C00000"/>
              </a:solidFill>
            </a:endParaRPr>
          </a:p>
          <a:p>
            <a:pPr marL="0" indent="0">
              <a:buNone/>
            </a:pPr>
            <a:r>
              <a:rPr lang="en-US" sz="2000" dirty="0">
                <a:solidFill>
                  <a:srgbClr val="C00000"/>
                </a:solidFill>
              </a:rPr>
              <a:t>4. </a:t>
            </a:r>
            <a:r>
              <a:rPr lang="en-IN" sz="2000" dirty="0">
                <a:solidFill>
                  <a:srgbClr val="C00000"/>
                </a:solidFill>
              </a:rPr>
              <a:t>Which of the following is an exception in C++?</a:t>
            </a:r>
          </a:p>
          <a:p>
            <a:pPr marL="0" indent="0">
              <a:buNone/>
            </a:pPr>
            <a:r>
              <a:rPr lang="en-IN" sz="2000" dirty="0">
                <a:solidFill>
                  <a:srgbClr val="C00000"/>
                </a:solidFill>
              </a:rPr>
              <a:t>a) Divide by zero</a:t>
            </a:r>
          </a:p>
          <a:p>
            <a:pPr marL="0" indent="0">
              <a:buNone/>
            </a:pPr>
            <a:r>
              <a:rPr lang="en-IN" sz="2000" dirty="0">
                <a:solidFill>
                  <a:srgbClr val="C00000"/>
                </a:solidFill>
              </a:rPr>
              <a:t>b) Semicolon not written</a:t>
            </a:r>
          </a:p>
          <a:p>
            <a:pPr marL="0" indent="0">
              <a:buNone/>
            </a:pPr>
            <a:r>
              <a:rPr lang="en-IN" sz="2000" dirty="0">
                <a:solidFill>
                  <a:srgbClr val="C00000"/>
                </a:solidFill>
              </a:rPr>
              <a:t>c) Variable not declared</a:t>
            </a:r>
          </a:p>
          <a:p>
            <a:pPr marL="0" indent="0">
              <a:buNone/>
            </a:pPr>
            <a:r>
              <a:rPr lang="en-IN" sz="2000" dirty="0">
                <a:solidFill>
                  <a:srgbClr val="C00000"/>
                </a:solidFill>
              </a:rPr>
              <a:t>d) An expression is wrongly written</a:t>
            </a:r>
          </a:p>
          <a:p>
            <a:pPr marL="0" indent="0">
              <a:buNone/>
            </a:pPr>
            <a:endParaRPr lang="en-US" sz="2000" dirty="0">
              <a:solidFill>
                <a:srgbClr val="C00000"/>
              </a:solidFill>
            </a:endParaRPr>
          </a:p>
          <a:p>
            <a:pPr marL="0" indent="0">
              <a:buNone/>
            </a:pPr>
            <a:r>
              <a:rPr lang="en-US" sz="2000" dirty="0">
                <a:solidFill>
                  <a:srgbClr val="C00000"/>
                </a:solidFill>
              </a:rPr>
              <a:t>5. </a:t>
            </a:r>
            <a:r>
              <a:rPr lang="en-IN" sz="2000" dirty="0">
                <a:solidFill>
                  <a:srgbClr val="C00000"/>
                </a:solidFill>
              </a:rPr>
              <a:t>What is an error in C++?</a:t>
            </a:r>
          </a:p>
          <a:p>
            <a:pPr marL="0" indent="0">
              <a:buNone/>
            </a:pPr>
            <a:r>
              <a:rPr lang="en-IN" sz="2000" dirty="0">
                <a:solidFill>
                  <a:srgbClr val="C00000"/>
                </a:solidFill>
              </a:rPr>
              <a:t>a) Violation of syntactic and semantic rules of a languages</a:t>
            </a:r>
          </a:p>
          <a:p>
            <a:pPr marL="0" indent="0">
              <a:buNone/>
            </a:pPr>
            <a:r>
              <a:rPr lang="en-IN" sz="2000" dirty="0">
                <a:solidFill>
                  <a:srgbClr val="C00000"/>
                </a:solidFill>
              </a:rPr>
              <a:t>b) Missing of Semicolon</a:t>
            </a:r>
          </a:p>
          <a:p>
            <a:pPr marL="0" indent="0">
              <a:buNone/>
            </a:pPr>
            <a:r>
              <a:rPr lang="en-IN" sz="2000" dirty="0">
                <a:solidFill>
                  <a:srgbClr val="C00000"/>
                </a:solidFill>
              </a:rPr>
              <a:t>c) Missing of double quotes</a:t>
            </a:r>
          </a:p>
          <a:p>
            <a:pPr marL="0" indent="0">
              <a:buNone/>
            </a:pPr>
            <a:r>
              <a:rPr lang="en-IN" sz="2000" dirty="0">
                <a:solidFill>
                  <a:srgbClr val="C00000"/>
                </a:solidFill>
              </a:rPr>
              <a:t>d) Violation of program interface</a:t>
            </a:r>
            <a:br>
              <a:rPr lang="en-US" sz="2000" dirty="0">
                <a:solidFill>
                  <a:srgbClr val="C00000"/>
                </a:solidFill>
              </a:rPr>
            </a:br>
            <a:endParaRPr lang="en-IN" sz="2000" dirty="0">
              <a:solidFill>
                <a:srgbClr val="C00000"/>
              </a:solidFill>
            </a:endParaRPr>
          </a:p>
        </p:txBody>
      </p:sp>
    </p:spTree>
    <p:extLst>
      <p:ext uri="{BB962C8B-B14F-4D97-AF65-F5344CB8AC3E}">
        <p14:creationId xmlns:p14="http://schemas.microsoft.com/office/powerpoint/2010/main" val="1812294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591E3-02DA-4066-9127-2B9D821C4DAB}"/>
              </a:ext>
            </a:extLst>
          </p:cNvPr>
          <p:cNvSpPr>
            <a:spLocks noGrp="1"/>
          </p:cNvSpPr>
          <p:nvPr>
            <p:ph type="title"/>
          </p:nvPr>
        </p:nvSpPr>
        <p:spPr/>
        <p:txBody>
          <a:bodyPr/>
          <a:lstStyle/>
          <a:p>
            <a:r>
              <a:rPr lang="en-US" b="1" dirty="0"/>
              <a:t>Discussion forum</a:t>
            </a:r>
            <a:r>
              <a:rPr lang="en-US" dirty="0"/>
              <a:t>.</a:t>
            </a:r>
            <a:endParaRPr lang="en-IN" dirty="0"/>
          </a:p>
        </p:txBody>
      </p:sp>
      <p:sp>
        <p:nvSpPr>
          <p:cNvPr id="3" name="Content Placeholder 2">
            <a:extLst>
              <a:ext uri="{FF2B5EF4-FFF2-40B4-BE49-F238E27FC236}">
                <a16:creationId xmlns:a16="http://schemas.microsoft.com/office/drawing/2014/main" id="{75A2FD90-1CA1-4A43-803B-2F922D4B9EC4}"/>
              </a:ext>
            </a:extLst>
          </p:cNvPr>
          <p:cNvSpPr>
            <a:spLocks noGrp="1"/>
          </p:cNvSpPr>
          <p:nvPr>
            <p:ph idx="1"/>
          </p:nvPr>
        </p:nvSpPr>
        <p:spPr>
          <a:xfrm>
            <a:off x="752061" y="894112"/>
            <a:ext cx="10687878" cy="3363084"/>
          </a:xfrm>
        </p:spPr>
        <p:txBody>
          <a:bodyPr/>
          <a:lstStyle/>
          <a:p>
            <a:endParaRPr lang="en-IN" dirty="0"/>
          </a:p>
          <a:p>
            <a:pPr marL="0" indent="0">
              <a:buNone/>
            </a:pPr>
            <a:endParaRPr lang="en-IN" dirty="0"/>
          </a:p>
          <a:p>
            <a:r>
              <a:rPr lang="en-IN" dirty="0"/>
              <a:t>What are the various synchronous and asynchronous exceptions?</a:t>
            </a:r>
          </a:p>
          <a:p>
            <a:r>
              <a:rPr lang="en-IN" dirty="0"/>
              <a:t>Examples of various exception handling scenarios.</a:t>
            </a:r>
          </a:p>
          <a:p>
            <a:pPr marL="0" indent="0">
              <a:buNone/>
            </a:pPr>
            <a:endParaRPr lang="en-IN" dirty="0"/>
          </a:p>
        </p:txBody>
      </p:sp>
      <p:sp>
        <p:nvSpPr>
          <p:cNvPr id="4" name="Slide Number Placeholder 3">
            <a:extLst>
              <a:ext uri="{FF2B5EF4-FFF2-40B4-BE49-F238E27FC236}">
                <a16:creationId xmlns:a16="http://schemas.microsoft.com/office/drawing/2014/main" id="{B4DFB7C1-5531-4CBA-AA56-069AD25EF56C}"/>
              </a:ext>
            </a:extLst>
          </p:cNvPr>
          <p:cNvSpPr>
            <a:spLocks noGrp="1"/>
          </p:cNvSpPr>
          <p:nvPr>
            <p:ph type="sldNum" sz="quarter" idx="12"/>
          </p:nvPr>
        </p:nvSpPr>
        <p:spPr/>
        <p:txBody>
          <a:bodyPr/>
          <a:lstStyle/>
          <a:p>
            <a:fld id="{BDCDBBEF-AA6C-4BA6-85B2-A17D7F280E38}" type="slidenum">
              <a:rPr lang="en-US" smtClean="0"/>
              <a:pPr/>
              <a:t>21</a:t>
            </a:fld>
            <a:endParaRPr lang="en-US"/>
          </a:p>
        </p:txBody>
      </p:sp>
      <p:sp>
        <p:nvSpPr>
          <p:cNvPr id="5" name="Rectangle 4">
            <a:extLst>
              <a:ext uri="{FF2B5EF4-FFF2-40B4-BE49-F238E27FC236}">
                <a16:creationId xmlns:a16="http://schemas.microsoft.com/office/drawing/2014/main" id="{2286B93F-AE56-4538-971E-9E2B9276A0B1}"/>
              </a:ext>
            </a:extLst>
          </p:cNvPr>
          <p:cNvSpPr/>
          <p:nvPr/>
        </p:nvSpPr>
        <p:spPr>
          <a:xfrm>
            <a:off x="2862470" y="3838853"/>
            <a:ext cx="7253747" cy="369332"/>
          </a:xfrm>
          <a:prstGeom prst="rect">
            <a:avLst/>
          </a:prstGeom>
        </p:spPr>
        <p:txBody>
          <a:bodyPr wrap="square">
            <a:spAutoFit/>
          </a:bodyPr>
          <a:lstStyle/>
          <a:p>
            <a:endParaRPr lang="en-IN" dirty="0"/>
          </a:p>
        </p:txBody>
      </p:sp>
    </p:spTree>
    <p:extLst>
      <p:ext uri="{BB962C8B-B14F-4D97-AF65-F5344CB8AC3E}">
        <p14:creationId xmlns:p14="http://schemas.microsoft.com/office/powerpoint/2010/main" val="173025305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lstStyle/>
          <a:p>
            <a:pPr algn="ctr"/>
            <a:r>
              <a:rPr lang="en-US" dirty="0">
                <a:latin typeface="Casper Bold" panose="02000806040000020004" pitchFamily="2" charset="0"/>
                <a:cs typeface="Arial" panose="020B0604020202020204" pitchFamily="34" charset="0"/>
              </a:rPr>
              <a:t>REFERENCES</a:t>
            </a:r>
            <a:r>
              <a:rPr lang="en-US" sz="2800" dirty="0">
                <a:latin typeface="Casper Bold" panose="02000806040000020004" pitchFamily="2" charset="0"/>
                <a:cs typeface="Arial" panose="020B0604020202020204" pitchFamily="34" charset="0"/>
              </a:rPr>
              <a:t> </a:t>
            </a:r>
            <a:r>
              <a:rPr lang="en-US" sz="2800" dirty="0"/>
              <a:t>  </a:t>
            </a:r>
            <a:endParaRPr lang="en-US" dirty="0"/>
          </a:p>
        </p:txBody>
      </p:sp>
      <p:sp>
        <p:nvSpPr>
          <p:cNvPr id="3" name="Content Placeholder 2"/>
          <p:cNvSpPr>
            <a:spLocks noGrp="1"/>
          </p:cNvSpPr>
          <p:nvPr>
            <p:ph idx="1"/>
          </p:nvPr>
        </p:nvSpPr>
        <p:spPr>
          <a:xfrm>
            <a:off x="840377" y="1276349"/>
            <a:ext cx="7162800" cy="5445125"/>
          </a:xfrm>
        </p:spPr>
        <p:txBody>
          <a:bodyPr>
            <a:normAutofit fontScale="85000" lnSpcReduction="20000"/>
          </a:bodyPr>
          <a:lstStyle/>
          <a:p>
            <a:pPr marL="0" indent="0">
              <a:buNone/>
            </a:pPr>
            <a:r>
              <a:rPr lang="en-IN" b="1" dirty="0"/>
              <a:t>TEXT BOOKS </a:t>
            </a:r>
          </a:p>
          <a:p>
            <a:pPr marL="0" indent="0">
              <a:buNone/>
            </a:pPr>
            <a:r>
              <a:rPr lang="en-IN" sz="1800" b="1" u="none" strike="noStrike" baseline="0" dirty="0">
                <a:solidFill>
                  <a:srgbClr val="000000"/>
                </a:solidFill>
                <a:latin typeface="Times New Roman" panose="02020603050405020304" pitchFamily="18" charset="0"/>
              </a:rPr>
              <a:t>T1 </a:t>
            </a:r>
            <a:r>
              <a:rPr lang="en-IN" sz="1800" b="0" u="none" strike="noStrike" baseline="0" dirty="0">
                <a:solidFill>
                  <a:srgbClr val="000000"/>
                </a:solidFill>
                <a:latin typeface="Times New Roman" panose="02020603050405020304" pitchFamily="18" charset="0"/>
              </a:rPr>
              <a:t>E </a:t>
            </a:r>
            <a:r>
              <a:rPr lang="en-IN" sz="1800" b="0" u="none" strike="noStrike" baseline="0" dirty="0" err="1">
                <a:solidFill>
                  <a:srgbClr val="000000"/>
                </a:solidFill>
                <a:latin typeface="Times New Roman" panose="02020603050405020304" pitchFamily="18" charset="0"/>
              </a:rPr>
              <a:t>Balagurusamy</a:t>
            </a:r>
            <a:r>
              <a:rPr lang="en-IN" sz="1800" b="0" u="none" strike="noStrike" baseline="0" dirty="0">
                <a:solidFill>
                  <a:srgbClr val="000000"/>
                </a:solidFill>
                <a:latin typeface="Times New Roman" panose="02020603050405020304" pitchFamily="18" charset="0"/>
              </a:rPr>
              <a:t>., “Object Oriented Programming in C++”, Tata McGraw-Hill. </a:t>
            </a:r>
          </a:p>
          <a:p>
            <a:pPr marL="0" indent="0">
              <a:buNone/>
            </a:pPr>
            <a:r>
              <a:rPr lang="en-IN" sz="1800" b="1" u="none" strike="noStrike" baseline="0" dirty="0">
                <a:solidFill>
                  <a:srgbClr val="000000"/>
                </a:solidFill>
                <a:latin typeface="Times New Roman" panose="02020603050405020304" pitchFamily="18" charset="0"/>
              </a:rPr>
              <a:t>T2 </a:t>
            </a:r>
            <a:r>
              <a:rPr lang="en-IN" sz="1800" b="0" u="none" strike="noStrike" baseline="0" dirty="0">
                <a:solidFill>
                  <a:srgbClr val="000000"/>
                </a:solidFill>
                <a:latin typeface="Times New Roman" panose="02020603050405020304" pitchFamily="18" charset="0"/>
              </a:rPr>
              <a:t>Robert </a:t>
            </a:r>
            <a:r>
              <a:rPr lang="en-IN" sz="1800" b="0" u="none" strike="noStrike" baseline="0" dirty="0" err="1">
                <a:solidFill>
                  <a:srgbClr val="000000"/>
                </a:solidFill>
                <a:latin typeface="Times New Roman" panose="02020603050405020304" pitchFamily="18" charset="0"/>
              </a:rPr>
              <a:t>Lafore</a:t>
            </a:r>
            <a:r>
              <a:rPr lang="en-IN" sz="1800" b="0" u="none" strike="noStrike" baseline="0" dirty="0">
                <a:solidFill>
                  <a:srgbClr val="000000"/>
                </a:solidFill>
                <a:latin typeface="Times New Roman" panose="02020603050405020304" pitchFamily="18" charset="0"/>
              </a:rPr>
              <a:t>, “Object Oriented Programming in C++”, Waite Group. </a:t>
            </a:r>
          </a:p>
          <a:p>
            <a:pPr marL="0" indent="0">
              <a:buNone/>
            </a:pPr>
            <a:r>
              <a:rPr lang="en-IN" b="1" dirty="0"/>
              <a:t>REFERENCE BOOKS </a:t>
            </a:r>
          </a:p>
          <a:p>
            <a:pPr marL="0" indent="0">
              <a:buNone/>
            </a:pPr>
            <a:r>
              <a:rPr lang="en-IN" sz="1800" b="1" u="none" strike="noStrike" baseline="0" dirty="0">
                <a:solidFill>
                  <a:srgbClr val="000000"/>
                </a:solidFill>
                <a:latin typeface="Times New Roman" panose="02020603050405020304" pitchFamily="18" charset="0"/>
              </a:rPr>
              <a:t>R1 </a:t>
            </a:r>
            <a:r>
              <a:rPr lang="en-IN" sz="1800" b="0" u="none" strike="noStrike" baseline="0" dirty="0">
                <a:solidFill>
                  <a:srgbClr val="000000"/>
                </a:solidFill>
                <a:latin typeface="Times New Roman" panose="02020603050405020304" pitchFamily="18" charset="0"/>
              </a:rPr>
              <a:t>Herbert </a:t>
            </a:r>
            <a:r>
              <a:rPr lang="en-IN" sz="1800" b="0" u="none" strike="noStrike" baseline="0" dirty="0" err="1">
                <a:solidFill>
                  <a:srgbClr val="000000"/>
                </a:solidFill>
                <a:latin typeface="Times New Roman" panose="02020603050405020304" pitchFamily="18" charset="0"/>
              </a:rPr>
              <a:t>Schildt</a:t>
            </a:r>
            <a:r>
              <a:rPr lang="en-IN" sz="1800" b="0" u="none" strike="noStrike" baseline="0" dirty="0">
                <a:solidFill>
                  <a:srgbClr val="000000"/>
                </a:solidFill>
                <a:latin typeface="Times New Roman" panose="02020603050405020304" pitchFamily="18" charset="0"/>
              </a:rPr>
              <a:t> , “C++- The Complete Reference”, Tata McGraw-Hill 2003, New Delhi. </a:t>
            </a:r>
          </a:p>
          <a:p>
            <a:pPr marL="0" indent="0">
              <a:buNone/>
            </a:pPr>
            <a:r>
              <a:rPr lang="en-IN" sz="1800" b="1" u="none" strike="noStrike" baseline="0" dirty="0">
                <a:solidFill>
                  <a:srgbClr val="000000"/>
                </a:solidFill>
                <a:latin typeface="Times New Roman" panose="02020603050405020304" pitchFamily="18" charset="0"/>
              </a:rPr>
              <a:t>R2 </a:t>
            </a:r>
            <a:r>
              <a:rPr lang="en-IN" sz="1800" b="0" u="none" strike="noStrike" baseline="0" dirty="0">
                <a:solidFill>
                  <a:srgbClr val="000000"/>
                </a:solidFill>
                <a:latin typeface="Times New Roman" panose="02020603050405020304" pitchFamily="18" charset="0"/>
              </a:rPr>
              <a:t>Bjarne </a:t>
            </a:r>
            <a:r>
              <a:rPr lang="en-IN" sz="1800" b="0" u="none" strike="noStrike" baseline="0" dirty="0" err="1">
                <a:solidFill>
                  <a:srgbClr val="000000"/>
                </a:solidFill>
                <a:latin typeface="Times New Roman" panose="02020603050405020304" pitchFamily="18" charset="0"/>
              </a:rPr>
              <a:t>Stroustrup</a:t>
            </a:r>
            <a:r>
              <a:rPr lang="en-IN" sz="1800" b="0" u="none" strike="noStrike" baseline="0" dirty="0">
                <a:solidFill>
                  <a:srgbClr val="000000"/>
                </a:solidFill>
                <a:latin typeface="Times New Roman" panose="02020603050405020304" pitchFamily="18" charset="0"/>
              </a:rPr>
              <a:t>: “The C++ Programming Language” (4th Edition). Addison-Wesley. </a:t>
            </a:r>
          </a:p>
          <a:p>
            <a:pPr marL="0" indent="0">
              <a:buNone/>
            </a:pPr>
            <a:r>
              <a:rPr lang="en-IN" sz="1800" b="1" u="none" strike="noStrike" baseline="0" dirty="0">
                <a:solidFill>
                  <a:srgbClr val="000000"/>
                </a:solidFill>
                <a:latin typeface="Times New Roman" panose="02020603050405020304" pitchFamily="18" charset="0"/>
              </a:rPr>
              <a:t>R3 </a:t>
            </a:r>
            <a:r>
              <a:rPr lang="en-IN" sz="1800" b="0" u="none" strike="noStrike" baseline="0" dirty="0">
                <a:solidFill>
                  <a:srgbClr val="000000"/>
                </a:solidFill>
                <a:latin typeface="Times New Roman" panose="02020603050405020304" pitchFamily="18" charset="0"/>
              </a:rPr>
              <a:t>Ravichandran , “Programming with C++”,Tata McGraw-Hill Education. </a:t>
            </a:r>
          </a:p>
          <a:p>
            <a:pPr marL="0" indent="0">
              <a:buNone/>
            </a:pPr>
            <a:r>
              <a:rPr lang="en-IN" sz="1800" b="1" u="none" strike="noStrike" baseline="0" dirty="0">
                <a:solidFill>
                  <a:srgbClr val="000000"/>
                </a:solidFill>
                <a:latin typeface="Times New Roman" panose="02020603050405020304" pitchFamily="18" charset="0"/>
              </a:rPr>
              <a:t>R4 </a:t>
            </a:r>
            <a:r>
              <a:rPr lang="en-IN" sz="1800" b="0" u="none" strike="noStrike" baseline="0" dirty="0">
                <a:solidFill>
                  <a:srgbClr val="000000"/>
                </a:solidFill>
                <a:latin typeface="Times New Roman" panose="02020603050405020304" pitchFamily="18" charset="0"/>
              </a:rPr>
              <a:t>Joyce M. Farrell,” Object Oriented Programming Using C++”, Learning. </a:t>
            </a:r>
          </a:p>
          <a:p>
            <a:pPr marL="0" indent="0">
              <a:buNone/>
            </a:pPr>
            <a:r>
              <a:rPr lang="en-IN" sz="1800" b="1" u="none" strike="noStrike" baseline="0" dirty="0">
                <a:solidFill>
                  <a:srgbClr val="000000"/>
                </a:solidFill>
                <a:latin typeface="Times New Roman" panose="02020603050405020304" pitchFamily="18" charset="0"/>
              </a:rPr>
              <a:t>R5 </a:t>
            </a:r>
            <a:r>
              <a:rPr lang="en-IN" sz="1800" b="0" u="none" strike="noStrike" baseline="0" dirty="0">
                <a:solidFill>
                  <a:srgbClr val="000000"/>
                </a:solidFill>
                <a:latin typeface="Times New Roman" panose="02020603050405020304" pitchFamily="18" charset="0"/>
              </a:rPr>
              <a:t>Programming Languages: Design and Implementation (4th Edition), by Terrence W. Pratt, Marvin V. </a:t>
            </a:r>
            <a:r>
              <a:rPr lang="en-IN" sz="1800" b="0" u="none" strike="noStrike" baseline="0" dirty="0" err="1">
                <a:solidFill>
                  <a:srgbClr val="000000"/>
                </a:solidFill>
                <a:latin typeface="Times New Roman" panose="02020603050405020304" pitchFamily="18" charset="0"/>
              </a:rPr>
              <a:t>Zelkowitz</a:t>
            </a:r>
            <a:r>
              <a:rPr lang="en-IN" sz="1800" b="0" u="none" strike="noStrike" baseline="0" dirty="0">
                <a:solidFill>
                  <a:srgbClr val="000000"/>
                </a:solidFill>
                <a:latin typeface="Times New Roman" panose="02020603050405020304" pitchFamily="18" charset="0"/>
              </a:rPr>
              <a:t>, Pearson. </a:t>
            </a:r>
          </a:p>
          <a:p>
            <a:pPr marL="0" indent="0">
              <a:buNone/>
            </a:pPr>
            <a:r>
              <a:rPr lang="en-IN" sz="1800" b="1" u="none" strike="noStrike" baseline="0" dirty="0">
                <a:solidFill>
                  <a:srgbClr val="000000"/>
                </a:solidFill>
                <a:latin typeface="Times New Roman" panose="02020603050405020304" pitchFamily="18" charset="0"/>
              </a:rPr>
              <a:t>R6 </a:t>
            </a:r>
            <a:r>
              <a:rPr lang="en-IN" sz="1800" b="0" u="none" strike="noStrike" baseline="0" dirty="0">
                <a:solidFill>
                  <a:srgbClr val="000000"/>
                </a:solidFill>
                <a:latin typeface="Times New Roman" panose="02020603050405020304" pitchFamily="18" charset="0"/>
              </a:rPr>
              <a:t>Programming Language Pragmatics, Third Edition, by Michael L. Scott, Morgan Kaufmann. </a:t>
            </a:r>
            <a:endParaRPr lang="en-US" sz="1600" dirty="0">
              <a:latin typeface="Times New Roman" pitchFamily="18" charset="0"/>
              <a:cs typeface="Times New Roman" pitchFamily="18" charset="0"/>
            </a:endParaRPr>
          </a:p>
          <a:p>
            <a:pPr>
              <a:buNone/>
            </a:pPr>
            <a:r>
              <a:rPr lang="en-IN" b="1" dirty="0"/>
              <a:t>Websites:</a:t>
            </a:r>
            <a:endParaRPr lang="en-IN" dirty="0"/>
          </a:p>
          <a:p>
            <a:pPr marL="342900" indent="-342900">
              <a:buFont typeface="+mj-lt"/>
              <a:buAutoNum type="arabicPeriod"/>
            </a:pPr>
            <a:r>
              <a:rPr lang="en-US" sz="1600" dirty="0">
                <a:latin typeface="Casper" panose="02000506000000020004" pitchFamily="2" charset="0"/>
                <a:cs typeface="Arial" panose="020B0604020202020204" pitchFamily="34" charset="0"/>
                <a:hlinkClick r:id="rId3"/>
              </a:rPr>
              <a:t>https://www.sanfoundry.com/cplusplus-programming-questions-answers-exception-handling-1/</a:t>
            </a:r>
            <a:endParaRPr lang="en-US" sz="1600" dirty="0">
              <a:latin typeface="Casper" panose="02000506000000020004" pitchFamily="2" charset="0"/>
              <a:cs typeface="Arial" panose="020B0604020202020204" pitchFamily="34" charset="0"/>
            </a:endParaRPr>
          </a:p>
          <a:p>
            <a:pPr marL="342900" indent="-342900">
              <a:buFont typeface="+mj-lt"/>
              <a:buAutoNum type="arabicPeriod"/>
            </a:pPr>
            <a:r>
              <a:rPr lang="en-US" sz="1600" dirty="0">
                <a:latin typeface="Casper" panose="02000506000000020004" pitchFamily="2" charset="0"/>
                <a:cs typeface="Arial" panose="020B0604020202020204" pitchFamily="34" charset="0"/>
                <a:hlinkClick r:id="rId4"/>
              </a:rPr>
              <a:t>https://www.tutorialspoint.com/cplusplus/cpp_exceptions_handling.htm</a:t>
            </a:r>
            <a:endParaRPr lang="en-US" sz="1600" dirty="0">
              <a:latin typeface="Casper" panose="02000506000000020004" pitchFamily="2" charset="0"/>
              <a:cs typeface="Arial" panose="020B0604020202020204" pitchFamily="34" charset="0"/>
            </a:endParaRPr>
          </a:p>
          <a:p>
            <a:pPr marL="342900" indent="-342900">
              <a:buFont typeface="+mj-lt"/>
              <a:buAutoNum type="arabicPeriod"/>
            </a:pPr>
            <a:r>
              <a:rPr lang="en-US" sz="1600" dirty="0">
                <a:latin typeface="Casper" panose="02000506000000020004" pitchFamily="2" charset="0"/>
                <a:cs typeface="Arial" panose="020B0604020202020204" pitchFamily="34" charset="0"/>
                <a:hlinkClick r:id="rId5"/>
              </a:rPr>
              <a:t>https://www.geeksforgeeks.org/exception-handling-c/</a:t>
            </a:r>
            <a:endParaRPr lang="en-US" sz="1600" dirty="0">
              <a:latin typeface="Casper" panose="02000506000000020004" pitchFamily="2" charset="0"/>
              <a:cs typeface="Arial" panose="020B0604020202020204" pitchFamily="34" charset="0"/>
            </a:endParaRPr>
          </a:p>
          <a:p>
            <a:pPr marL="342900" indent="-342900">
              <a:buFont typeface="+mj-lt"/>
              <a:buAutoNum type="arabicPeriod"/>
            </a:pPr>
            <a:r>
              <a:rPr lang="en-US" sz="1600" dirty="0">
                <a:latin typeface="Casper" panose="02000506000000020004" pitchFamily="2" charset="0"/>
                <a:cs typeface="Arial" panose="020B0604020202020204" pitchFamily="34" charset="0"/>
                <a:hlinkClick r:id="rId6"/>
              </a:rPr>
              <a:t>https://www.studytonight.com/cpp/exception-handling-in-cpp.php</a:t>
            </a:r>
            <a:endParaRPr lang="en-US" sz="1600" dirty="0">
              <a:latin typeface="Casper" panose="02000506000000020004" pitchFamily="2" charset="0"/>
              <a:cs typeface="Arial" panose="020B0604020202020204" pitchFamily="34" charset="0"/>
            </a:endParaRPr>
          </a:p>
          <a:p>
            <a:pPr marL="0" indent="0">
              <a:buNone/>
            </a:pPr>
            <a:endParaRPr lang="en-US" sz="1600" dirty="0">
              <a:latin typeface="Casper" panose="02000506000000020004" pitchFamily="2"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22</a:t>
            </a:fld>
            <a:endParaRPr lang="en-US"/>
          </a:p>
        </p:txBody>
      </p:sp>
      <p:sp>
        <p:nvSpPr>
          <p:cNvPr id="6" name="Rectangle 5"/>
          <p:cNvSpPr/>
          <p:nvPr/>
        </p:nvSpPr>
        <p:spPr>
          <a:xfrm>
            <a:off x="838200" y="360361"/>
            <a:ext cx="10515600" cy="1263651"/>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Related image"/>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999912" y="1666923"/>
            <a:ext cx="3352800" cy="3914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7387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a16="http://schemas.microsoft.com/office/drawing/2014/main"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29"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name="CorelDRAW" r:id="rId3" imgW="2169000" imgH="2169360" progId="">
                    <p:embed/>
                  </p:oleObj>
                </mc:Choice>
                <mc:Fallback>
                  <p:oleObj name="CorelDRAW" r:id="rId3" imgW="2169000" imgH="2169360" progId="">
                    <p:embed/>
                    <p:pic>
                      <p:nvPicPr>
                        <p:cNvPr id="33" name="Object 32">
                          <a:extLst>
                            <a:ext uri="{FF2B5EF4-FFF2-40B4-BE49-F238E27FC236}">
                              <a16:creationId xmlns:a16="http://schemas.microsoft.com/office/drawing/2014/main" id="{CAD0D7B8-E462-453C-B296-CA0154FA54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2643103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23583" y="1144447"/>
            <a:ext cx="3755334" cy="4728357"/>
          </a:xfrm>
        </p:spPr>
        <p:txBody>
          <a:bodyPr>
            <a:normAutofit/>
          </a:bodyPr>
          <a:lstStyle/>
          <a:p>
            <a:endParaRPr lang="en-US" sz="2400" dirty="0">
              <a:latin typeface="Casper" panose="02000506000000020004" pitchFamily="2" charset="0"/>
              <a:cs typeface="Arial" panose="020B0604020202020204" pitchFamily="34" charset="0"/>
            </a:endParaRPr>
          </a:p>
          <a:p>
            <a:endParaRPr lang="en-US" sz="2400" dirty="0">
              <a:latin typeface="Casper" panose="02000506000000020004" pitchFamily="2" charset="0"/>
              <a:cs typeface="Arial" panose="020B0604020202020204" pitchFamily="34" charset="0"/>
            </a:endParaRPr>
          </a:p>
        </p:txBody>
      </p:sp>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pPr/>
              <a:t>3</a:t>
            </a:fld>
            <a:endParaRPr lang="en-US" dirty="0"/>
          </a:p>
        </p:txBody>
      </p:sp>
      <p:sp>
        <p:nvSpPr>
          <p:cNvPr id="2" name="Rectangle 1"/>
          <p:cNvSpPr/>
          <p:nvPr/>
        </p:nvSpPr>
        <p:spPr>
          <a:xfrm>
            <a:off x="8297137" y="1566862"/>
            <a:ext cx="3364639" cy="41214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6" name="Table 5"/>
          <p:cNvGraphicFramePr>
            <a:graphicFrameLocks noGrp="1"/>
          </p:cNvGraphicFramePr>
          <p:nvPr/>
        </p:nvGraphicFramePr>
        <p:xfrm>
          <a:off x="460980" y="1566862"/>
          <a:ext cx="7702359" cy="5061719"/>
        </p:xfrm>
        <a:graphic>
          <a:graphicData uri="http://schemas.openxmlformats.org/drawingml/2006/table">
            <a:tbl>
              <a:tblPr firstRow="1" firstCol="1" bandRow="1">
                <a:tableStyleId>{5940675A-B579-460E-94D1-54222C63F5DA}</a:tableStyleId>
              </a:tblPr>
              <a:tblGrid>
                <a:gridCol w="930498">
                  <a:extLst>
                    <a:ext uri="{9D8B030D-6E8A-4147-A177-3AD203B41FA5}">
                      <a16:colId xmlns:a16="http://schemas.microsoft.com/office/drawing/2014/main" val="20000"/>
                    </a:ext>
                  </a:extLst>
                </a:gridCol>
                <a:gridCol w="5486400">
                  <a:extLst>
                    <a:ext uri="{9D8B030D-6E8A-4147-A177-3AD203B41FA5}">
                      <a16:colId xmlns:a16="http://schemas.microsoft.com/office/drawing/2014/main" val="20001"/>
                    </a:ext>
                  </a:extLst>
                </a:gridCol>
                <a:gridCol w="1285461">
                  <a:extLst>
                    <a:ext uri="{9D8B030D-6E8A-4147-A177-3AD203B41FA5}">
                      <a16:colId xmlns:a16="http://schemas.microsoft.com/office/drawing/2014/main" val="20002"/>
                    </a:ext>
                  </a:extLst>
                </a:gridCol>
              </a:tblGrid>
              <a:tr h="775093">
                <a:tc>
                  <a:txBody>
                    <a:bodyPr/>
                    <a:lstStyle/>
                    <a:p>
                      <a:pPr marL="0" marR="0">
                        <a:lnSpc>
                          <a:spcPct val="100000"/>
                        </a:lnSpc>
                        <a:spcBef>
                          <a:spcPts val="0"/>
                        </a:spcBef>
                        <a:spcAft>
                          <a:spcPts val="0"/>
                        </a:spcAft>
                      </a:pPr>
                      <a:r>
                        <a:rPr lang="en-US" sz="1800" b="1" dirty="0">
                          <a:solidFill>
                            <a:srgbClr val="FF0000"/>
                          </a:solidFill>
                          <a:effectLst/>
                        </a:rPr>
                        <a:t>CO Number</a:t>
                      </a:r>
                      <a:endParaRPr lang="en-US" sz="18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0000"/>
                        </a:lnSpc>
                        <a:spcBef>
                          <a:spcPts val="0"/>
                        </a:spcBef>
                        <a:spcAft>
                          <a:spcPts val="0"/>
                        </a:spcAft>
                      </a:pPr>
                      <a:r>
                        <a:rPr lang="en-US" sz="1800" b="1" dirty="0">
                          <a:solidFill>
                            <a:srgbClr val="FF0000"/>
                          </a:solidFill>
                          <a:effectLst/>
                        </a:rPr>
                        <a:t>Title </a:t>
                      </a:r>
                      <a:endParaRPr lang="en-US" sz="18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0000"/>
                        </a:lnSpc>
                        <a:spcBef>
                          <a:spcPts val="0"/>
                        </a:spcBef>
                        <a:spcAft>
                          <a:spcPts val="0"/>
                        </a:spcAft>
                      </a:pPr>
                      <a:r>
                        <a:rPr lang="en-US" sz="1800" b="1" dirty="0">
                          <a:solidFill>
                            <a:srgbClr val="FF0000"/>
                          </a:solidFill>
                          <a:effectLst/>
                        </a:rPr>
                        <a:t>Level </a:t>
                      </a:r>
                      <a:endParaRPr lang="en-US" sz="18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736003">
                <a:tc>
                  <a:txBody>
                    <a:bodyPr/>
                    <a:lstStyle/>
                    <a:p>
                      <a:pPr marL="0" marR="0">
                        <a:lnSpc>
                          <a:spcPct val="100000"/>
                        </a:lnSpc>
                        <a:spcBef>
                          <a:spcPts val="0"/>
                        </a:spcBef>
                        <a:spcAft>
                          <a:spcPts val="0"/>
                        </a:spcAft>
                      </a:pPr>
                      <a:r>
                        <a:rPr lang="en-US" sz="1800" b="1" dirty="0">
                          <a:solidFill>
                            <a:srgbClr val="FF0000"/>
                          </a:solidFill>
                          <a:effectLst/>
                        </a:rPr>
                        <a:t>CO1</a:t>
                      </a:r>
                      <a:endParaRPr lang="en-US" sz="18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0000"/>
                        </a:lnSpc>
                        <a:spcBef>
                          <a:spcPts val="0"/>
                        </a:spcBef>
                        <a:spcAft>
                          <a:spcPts val="0"/>
                        </a:spcAft>
                      </a:pPr>
                      <a:r>
                        <a:rPr lang="en-US" sz="1800" b="1" i="0" kern="1200" dirty="0">
                          <a:solidFill>
                            <a:srgbClr val="FF0000"/>
                          </a:solidFill>
                          <a:effectLst/>
                          <a:latin typeface="+mn-lt"/>
                          <a:ea typeface="+mn-ea"/>
                          <a:cs typeface="+mn-cs"/>
                        </a:rPr>
                        <a:t>Provide the environment that allows students to understand object-oriented programming Concepts.</a:t>
                      </a:r>
                      <a:endParaRPr lang="en-US" sz="1800" b="1" i="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0000"/>
                        </a:lnSpc>
                        <a:spcBef>
                          <a:spcPts val="0"/>
                        </a:spcBef>
                        <a:spcAft>
                          <a:spcPts val="0"/>
                        </a:spcAft>
                      </a:pPr>
                      <a:r>
                        <a:rPr lang="en-US" sz="1800" b="1" dirty="0">
                          <a:solidFill>
                            <a:srgbClr val="FF0000"/>
                          </a:solidFill>
                          <a:effectLst/>
                        </a:rPr>
                        <a:t>Understand</a:t>
                      </a:r>
                    </a:p>
                    <a:p>
                      <a:pPr marL="0" marR="0">
                        <a:lnSpc>
                          <a:spcPct val="100000"/>
                        </a:lnSpc>
                        <a:spcBef>
                          <a:spcPts val="0"/>
                        </a:spcBef>
                        <a:spcAft>
                          <a:spcPts val="0"/>
                        </a:spcAft>
                      </a:pPr>
                      <a:r>
                        <a:rPr lang="en-US" sz="1800" b="1" dirty="0">
                          <a:solidFill>
                            <a:srgbClr val="FF0000"/>
                          </a:solidFill>
                          <a:effectLst/>
                        </a:rPr>
                        <a:t> </a:t>
                      </a:r>
                      <a:endParaRPr lang="en-US" sz="18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055028">
                <a:tc>
                  <a:txBody>
                    <a:bodyPr/>
                    <a:lstStyle/>
                    <a:p>
                      <a:pPr marL="0" marR="0">
                        <a:lnSpc>
                          <a:spcPct val="100000"/>
                        </a:lnSpc>
                        <a:spcBef>
                          <a:spcPts val="0"/>
                        </a:spcBef>
                        <a:spcAft>
                          <a:spcPts val="0"/>
                        </a:spcAft>
                      </a:pPr>
                      <a:r>
                        <a:rPr lang="en-US" sz="1800" b="1" dirty="0">
                          <a:solidFill>
                            <a:srgbClr val="FF0000"/>
                          </a:solidFill>
                          <a:effectLst/>
                        </a:rPr>
                        <a:t>CO2</a:t>
                      </a:r>
                      <a:endParaRPr lang="en-US" sz="18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0000"/>
                        </a:lnSpc>
                        <a:spcBef>
                          <a:spcPts val="0"/>
                        </a:spcBef>
                        <a:spcAft>
                          <a:spcPts val="0"/>
                        </a:spcAft>
                      </a:pPr>
                      <a:r>
                        <a:rPr lang="en-US" sz="1800" b="1" i="0" kern="1200" dirty="0">
                          <a:solidFill>
                            <a:srgbClr val="FF0000"/>
                          </a:solidFill>
                          <a:effectLst/>
                          <a:latin typeface="+mn-lt"/>
                          <a:ea typeface="+mn-ea"/>
                          <a:cs typeface="+mn-cs"/>
                        </a:rPr>
                        <a:t>Demonstrate basic experimental skills for differentiating between object-oriented and procedural programming paradigms and the advantages of object-oriented programs.</a:t>
                      </a:r>
                      <a:r>
                        <a:rPr lang="en-IN" sz="1800" b="1" i="0" dirty="0">
                          <a:solidFill>
                            <a:srgbClr val="FF0000"/>
                          </a:solidFill>
                          <a:effectLst/>
                        </a:rPr>
                        <a:t> </a:t>
                      </a:r>
                      <a:endParaRPr lang="en-US" sz="1800" b="1" i="0" dirty="0">
                        <a:solidFill>
                          <a:srgbClr val="FF0000"/>
                        </a:solidFill>
                        <a:effectLst/>
                      </a:endParaRPr>
                    </a:p>
                  </a:txBody>
                  <a:tcPr marL="68580" marR="68580" marT="0" marB="0"/>
                </a:tc>
                <a:tc>
                  <a:txBody>
                    <a:bodyPr/>
                    <a:lstStyle/>
                    <a:p>
                      <a:pPr marL="0" marR="0">
                        <a:lnSpc>
                          <a:spcPct val="100000"/>
                        </a:lnSpc>
                        <a:spcBef>
                          <a:spcPts val="0"/>
                        </a:spcBef>
                        <a:spcAft>
                          <a:spcPts val="0"/>
                        </a:spcAft>
                      </a:pPr>
                      <a:r>
                        <a:rPr lang="en-US" sz="1800" b="1" dirty="0">
                          <a:solidFill>
                            <a:srgbClr val="FF0000"/>
                          </a:solidFill>
                          <a:effectLst/>
                        </a:rPr>
                        <a:t>Remember </a:t>
                      </a:r>
                    </a:p>
                    <a:p>
                      <a:pPr marL="0" marR="0">
                        <a:lnSpc>
                          <a:spcPct val="100000"/>
                        </a:lnSpc>
                        <a:spcBef>
                          <a:spcPts val="0"/>
                        </a:spcBef>
                        <a:spcAft>
                          <a:spcPts val="0"/>
                        </a:spcAft>
                      </a:pPr>
                      <a:r>
                        <a:rPr lang="en-US" sz="1800" b="1" dirty="0">
                          <a:solidFill>
                            <a:srgbClr val="FF0000"/>
                          </a:solidFill>
                          <a:effectLst/>
                        </a:rPr>
                        <a:t> </a:t>
                      </a:r>
                      <a:endParaRPr lang="en-US" sz="18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981337">
                <a:tc>
                  <a:txBody>
                    <a:bodyPr/>
                    <a:lstStyle/>
                    <a:p>
                      <a:pPr marL="0" marR="0">
                        <a:lnSpc>
                          <a:spcPct val="100000"/>
                        </a:lnSpc>
                        <a:spcBef>
                          <a:spcPts val="0"/>
                        </a:spcBef>
                        <a:spcAft>
                          <a:spcPts val="0"/>
                        </a:spcAft>
                      </a:pPr>
                      <a:r>
                        <a:rPr lang="en-US" sz="1800" b="1" dirty="0">
                          <a:solidFill>
                            <a:srgbClr val="FF0000"/>
                          </a:solidFill>
                          <a:effectLst/>
                        </a:rPr>
                        <a:t>CO3</a:t>
                      </a:r>
                      <a:endParaRPr lang="en-US" sz="18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0000"/>
                        </a:lnSpc>
                        <a:spcBef>
                          <a:spcPts val="0"/>
                        </a:spcBef>
                        <a:spcAft>
                          <a:spcPts val="0"/>
                        </a:spcAft>
                      </a:pPr>
                      <a:r>
                        <a:rPr lang="en-US" sz="1800" b="1" i="0" kern="1200" dirty="0">
                          <a:solidFill>
                            <a:srgbClr val="FF0000"/>
                          </a:solidFill>
                          <a:effectLst/>
                          <a:latin typeface="+mn-lt"/>
                          <a:ea typeface="+mn-ea"/>
                          <a:cs typeface="+mn-cs"/>
                        </a:rPr>
                        <a:t>Demonstrate their coding skill on complex programming concepts and use it for generating solutions for engineering and mathematical problems.</a:t>
                      </a:r>
                      <a:endParaRPr lang="en-US" sz="1800" b="1" i="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0000"/>
                        </a:lnSpc>
                        <a:spcBef>
                          <a:spcPts val="0"/>
                        </a:spcBef>
                        <a:spcAft>
                          <a:spcPts val="0"/>
                        </a:spcAft>
                      </a:pPr>
                      <a:r>
                        <a:rPr lang="en-US" sz="1800" b="1" dirty="0">
                          <a:solidFill>
                            <a:srgbClr val="FF0000"/>
                          </a:solidFill>
                          <a:effectLst/>
                        </a:rPr>
                        <a:t>Understand</a:t>
                      </a:r>
                      <a:endParaRPr lang="en-US" sz="18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1472006">
                <a:tc>
                  <a:txBody>
                    <a:bodyPr/>
                    <a:lstStyle/>
                    <a:p>
                      <a:pPr marL="0" marR="0">
                        <a:lnSpc>
                          <a:spcPct val="100000"/>
                        </a:lnSpc>
                        <a:spcBef>
                          <a:spcPts val="0"/>
                        </a:spcBef>
                        <a:spcAft>
                          <a:spcPts val="0"/>
                        </a:spcAft>
                      </a:pPr>
                      <a:r>
                        <a:rPr lang="en-US" sz="1800" b="1" dirty="0">
                          <a:solidFill>
                            <a:srgbClr val="FF0000"/>
                          </a:solidFill>
                          <a:effectLst/>
                        </a:rPr>
                        <a:t>CO4</a:t>
                      </a:r>
                      <a:endParaRPr lang="en-US" sz="18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0000"/>
                        </a:lnSpc>
                        <a:spcBef>
                          <a:spcPts val="0"/>
                        </a:spcBef>
                        <a:spcAft>
                          <a:spcPts val="0"/>
                        </a:spcAft>
                      </a:pPr>
                      <a:r>
                        <a:rPr lang="en-US" sz="1800" b="1" i="0" kern="1200" dirty="0">
                          <a:solidFill>
                            <a:srgbClr val="FF0000"/>
                          </a:solidFill>
                          <a:effectLst/>
                          <a:latin typeface="+mn-lt"/>
                          <a:ea typeface="+mn-ea"/>
                          <a:cs typeface="+mn-cs"/>
                        </a:rPr>
                        <a:t>Develop skills to understand the application of classes, objects, constructors, destructors, inheritance, operator overloading and polymorphism, pointers, virtual functions, exception</a:t>
                      </a:r>
                      <a:r>
                        <a:rPr lang="en-IN" sz="1800" b="1" i="0" kern="1200" dirty="0">
                          <a:solidFill>
                            <a:srgbClr val="FF0000"/>
                          </a:solidFill>
                          <a:effectLst/>
                          <a:latin typeface="+mn-lt"/>
                          <a:ea typeface="+mn-ea"/>
                          <a:cs typeface="+mn-cs"/>
                        </a:rPr>
                        <a:t> handling, file operations and handling.</a:t>
                      </a:r>
                      <a:endParaRPr lang="en-US" sz="1800" b="1" i="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0000"/>
                        </a:lnSpc>
                        <a:spcBef>
                          <a:spcPts val="0"/>
                        </a:spcBef>
                        <a:spcAft>
                          <a:spcPts val="0"/>
                        </a:spcAft>
                      </a:pPr>
                      <a:r>
                        <a:rPr lang="en-US" sz="1800" b="1" dirty="0">
                          <a:solidFill>
                            <a:srgbClr val="FF0000"/>
                          </a:solidFill>
                          <a:effectLst/>
                        </a:rPr>
                        <a:t>Understand</a:t>
                      </a:r>
                    </a:p>
                    <a:p>
                      <a:pPr marL="0" marR="0">
                        <a:lnSpc>
                          <a:spcPct val="100000"/>
                        </a:lnSpc>
                        <a:spcBef>
                          <a:spcPts val="0"/>
                        </a:spcBef>
                        <a:spcAft>
                          <a:spcPts val="0"/>
                        </a:spcAft>
                      </a:pPr>
                      <a:r>
                        <a:rPr lang="en-US" sz="1800" b="1" dirty="0">
                          <a:solidFill>
                            <a:srgbClr val="FF0000"/>
                          </a:solidFill>
                          <a:effectLst/>
                        </a:rPr>
                        <a:t> </a:t>
                      </a:r>
                      <a:endParaRPr lang="en-US" sz="18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bl>
          </a:graphicData>
        </a:graphic>
      </p:graphicFrame>
      <p:sp>
        <p:nvSpPr>
          <p:cNvPr id="11" name="Rectangle 10"/>
          <p:cNvSpPr/>
          <p:nvPr/>
        </p:nvSpPr>
        <p:spPr>
          <a:xfrm>
            <a:off x="546270" y="1144447"/>
            <a:ext cx="2635080" cy="461665"/>
          </a:xfrm>
          <a:prstGeom prst="rect">
            <a:avLst/>
          </a:prstGeom>
        </p:spPr>
        <p:txBody>
          <a:bodyPr wrap="square">
            <a:spAutoFit/>
          </a:bodyPr>
          <a:lstStyle/>
          <a:p>
            <a:r>
              <a:rPr lang="en-US" sz="2400" b="1" dirty="0"/>
              <a:t>Course Outcomes </a:t>
            </a:r>
          </a:p>
        </p:txBody>
      </p:sp>
      <p:pic>
        <p:nvPicPr>
          <p:cNvPr id="16" name="Picture 15"/>
          <p:cNvPicPr>
            <a:picLocks noChangeAspect="1"/>
          </p:cNvPicPr>
          <p:nvPr/>
        </p:nvPicPr>
        <p:blipFill>
          <a:blip r:embed="rId3" cstate="print"/>
          <a:stretch>
            <a:fillRect/>
          </a:stretch>
        </p:blipFill>
        <p:spPr>
          <a:xfrm>
            <a:off x="8352861" y="2024947"/>
            <a:ext cx="3183156" cy="3407607"/>
          </a:xfrm>
          <a:prstGeom prst="rect">
            <a:avLst/>
          </a:prstGeom>
        </p:spPr>
      </p:pic>
      <p:pic>
        <p:nvPicPr>
          <p:cNvPr id="18" name="Picture 17"/>
          <p:cNvPicPr>
            <a:picLocks noChangeAspect="1"/>
          </p:cNvPicPr>
          <p:nvPr/>
        </p:nvPicPr>
        <p:blipFill>
          <a:blip r:embed="rId4" cstate="print"/>
          <a:stretch>
            <a:fillRect/>
          </a:stretch>
        </p:blipFill>
        <p:spPr>
          <a:xfrm>
            <a:off x="8360776" y="1701556"/>
            <a:ext cx="895189" cy="916170"/>
          </a:xfrm>
          <a:prstGeom prst="rect">
            <a:avLst/>
          </a:prstGeom>
        </p:spPr>
      </p:pic>
      <p:pic>
        <p:nvPicPr>
          <p:cNvPr id="9" name="Picture 8">
            <a:extLst>
              <a:ext uri="{FF2B5EF4-FFF2-40B4-BE49-F238E27FC236}">
                <a16:creationId xmlns:a16="http://schemas.microsoft.com/office/drawing/2014/main" id="{39FBA091-1FD7-4CFB-ACD7-85BE3251E7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2677" y="109537"/>
            <a:ext cx="2686050" cy="1457325"/>
          </a:xfrm>
          <a:prstGeom prst="rect">
            <a:avLst/>
          </a:prstGeom>
        </p:spPr>
      </p:pic>
    </p:spTree>
    <p:extLst>
      <p:ext uri="{BB962C8B-B14F-4D97-AF65-F5344CB8AC3E}">
        <p14:creationId xmlns:p14="http://schemas.microsoft.com/office/powerpoint/2010/main" val="4237158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9376" y="346479"/>
            <a:ext cx="7685314" cy="1147360"/>
          </a:xfrm>
        </p:spPr>
        <p:txBody>
          <a:bodyPr>
            <a:normAutofit fontScale="90000"/>
          </a:bodyPr>
          <a:lstStyle/>
          <a:p>
            <a:br>
              <a:rPr lang="en-US" b="1" dirty="0"/>
            </a:br>
            <a:r>
              <a:rPr lang="en-US" sz="4900" b="1" dirty="0">
                <a:solidFill>
                  <a:srgbClr val="FF0000"/>
                </a:solidFill>
                <a:latin typeface="+mn-lt"/>
              </a:rPr>
              <a:t>Scheme of Evaluation </a:t>
            </a:r>
            <a:br>
              <a:rPr lang="en-US" dirty="0">
                <a:solidFill>
                  <a:srgbClr val="FF0000"/>
                </a:solidFill>
              </a:rPr>
            </a:br>
            <a:endParaRPr lang="en-US" dirty="0">
              <a:solidFill>
                <a:srgbClr val="FF0000"/>
              </a:solidFill>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
        <p:nvSpPr>
          <p:cNvPr id="5" name="Rectangle 4"/>
          <p:cNvSpPr/>
          <p:nvPr/>
        </p:nvSpPr>
        <p:spPr>
          <a:xfrm>
            <a:off x="871728" y="261543"/>
            <a:ext cx="10515600" cy="1232296"/>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p:cNvSpPr txBox="1">
            <a:spLocks/>
          </p:cNvSpPr>
          <p:nvPr/>
        </p:nvSpPr>
        <p:spPr>
          <a:xfrm>
            <a:off x="1082040" y="178927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graphicFrame>
        <p:nvGraphicFramePr>
          <p:cNvPr id="3" name="Table 2">
            <a:extLst>
              <a:ext uri="{FF2B5EF4-FFF2-40B4-BE49-F238E27FC236}">
                <a16:creationId xmlns:a16="http://schemas.microsoft.com/office/drawing/2014/main" id="{D7477AAF-A07C-4596-A48D-8E485D58D469}"/>
              </a:ext>
            </a:extLst>
          </p:cNvPr>
          <p:cNvGraphicFramePr>
            <a:graphicFrameLocks noGrp="1"/>
          </p:cNvGraphicFramePr>
          <p:nvPr/>
        </p:nvGraphicFramePr>
        <p:xfrm>
          <a:off x="1274907" y="1800116"/>
          <a:ext cx="9642185" cy="4635939"/>
        </p:xfrm>
        <a:graphic>
          <a:graphicData uri="http://schemas.openxmlformats.org/drawingml/2006/table">
            <a:tbl>
              <a:tblPr firstRow="1" firstCol="1" lastRow="1" lastCol="1" bandRow="1" bandCol="1"/>
              <a:tblGrid>
                <a:gridCol w="561427">
                  <a:extLst>
                    <a:ext uri="{9D8B030D-6E8A-4147-A177-3AD203B41FA5}">
                      <a16:colId xmlns:a16="http://schemas.microsoft.com/office/drawing/2014/main" val="2474331142"/>
                    </a:ext>
                  </a:extLst>
                </a:gridCol>
                <a:gridCol w="1842124">
                  <a:extLst>
                    <a:ext uri="{9D8B030D-6E8A-4147-A177-3AD203B41FA5}">
                      <a16:colId xmlns:a16="http://schemas.microsoft.com/office/drawing/2014/main" val="1184856305"/>
                    </a:ext>
                  </a:extLst>
                </a:gridCol>
                <a:gridCol w="1703266">
                  <a:extLst>
                    <a:ext uri="{9D8B030D-6E8A-4147-A177-3AD203B41FA5}">
                      <a16:colId xmlns:a16="http://schemas.microsoft.com/office/drawing/2014/main" val="2645493871"/>
                    </a:ext>
                  </a:extLst>
                </a:gridCol>
                <a:gridCol w="1657314">
                  <a:extLst>
                    <a:ext uri="{9D8B030D-6E8A-4147-A177-3AD203B41FA5}">
                      <a16:colId xmlns:a16="http://schemas.microsoft.com/office/drawing/2014/main" val="3841429667"/>
                    </a:ext>
                  </a:extLst>
                </a:gridCol>
                <a:gridCol w="2184778">
                  <a:extLst>
                    <a:ext uri="{9D8B030D-6E8A-4147-A177-3AD203B41FA5}">
                      <a16:colId xmlns:a16="http://schemas.microsoft.com/office/drawing/2014/main" val="2238627060"/>
                    </a:ext>
                  </a:extLst>
                </a:gridCol>
                <a:gridCol w="1693276">
                  <a:extLst>
                    <a:ext uri="{9D8B030D-6E8A-4147-A177-3AD203B41FA5}">
                      <a16:colId xmlns:a16="http://schemas.microsoft.com/office/drawing/2014/main" val="1949201981"/>
                    </a:ext>
                  </a:extLst>
                </a:gridCol>
              </a:tblGrid>
              <a:tr h="653197">
                <a:tc>
                  <a:txBody>
                    <a:bodyPr/>
                    <a:lstStyle/>
                    <a:p>
                      <a:pPr marL="6794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Sr.</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7945" algn="ctr">
                        <a:spcBef>
                          <a:spcPts val="5"/>
                        </a:spcBef>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No.</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marR="362585" algn="ctr">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Type of Assessment Task</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marR="102870" algn="ctr">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Weightage of actual conduct</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marR="169545" algn="ctr">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Frequency of Task</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marR="163830" algn="ctr">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Final Weightage in Internal</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6040" marR="227965" algn="ctr">
                        <a:lnSpc>
                          <a:spcPts val="1220"/>
                        </a:lnSpc>
                        <a:spcBef>
                          <a:spcPts val="15"/>
                        </a:spcBef>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Assessment (Prorated Marks)</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algn="ctr">
                        <a:lnSpc>
                          <a:spcPts val="1215"/>
                        </a:lnSpc>
                        <a:spcAft>
                          <a:spcPts val="0"/>
                        </a:spcAft>
                      </a:pPr>
                      <a:r>
                        <a:rPr lang="en-US" sz="1200" b="1" dirty="0">
                          <a:effectLst/>
                          <a:latin typeface="Cambria" panose="02040503050406030204" pitchFamily="18" charset="0"/>
                          <a:ea typeface="Cambria" panose="02040503050406030204" pitchFamily="18" charset="0"/>
                          <a:cs typeface="Cambria" panose="02040503050406030204" pitchFamily="18" charset="0"/>
                        </a:rPr>
                        <a:t>Remarks</a:t>
                      </a:r>
                      <a:endParaRPr lang="en-IN" sz="1600" b="1"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74228872"/>
                  </a:ext>
                </a:extLst>
              </a:tr>
              <a:tr h="489400">
                <a:tc>
                  <a:txBody>
                    <a:bodyPr/>
                    <a:lstStyle/>
                    <a:p>
                      <a:pPr marL="6794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1.</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Assignment*</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10 marks</a:t>
                      </a:r>
                      <a:r>
                        <a:rPr lang="en-US" sz="1200" b="1" spc="-5">
                          <a:effectLst/>
                          <a:latin typeface="Cambria" panose="02040503050406030204" pitchFamily="18" charset="0"/>
                          <a:ea typeface="Cambria" panose="02040503050406030204" pitchFamily="18" charset="0"/>
                          <a:cs typeface="Cambria" panose="02040503050406030204" pitchFamily="18" charset="0"/>
                        </a:rPr>
                        <a:t> </a:t>
                      </a:r>
                      <a:r>
                        <a:rPr lang="en-US" sz="1200" b="1">
                          <a:effectLst/>
                          <a:latin typeface="Cambria" panose="02040503050406030204" pitchFamily="18" charset="0"/>
                          <a:ea typeface="Cambria" panose="02040503050406030204" pitchFamily="18" charset="0"/>
                          <a:cs typeface="Cambria" panose="02040503050406030204" pitchFamily="18" charset="0"/>
                        </a:rPr>
                        <a:t>of</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7310" marR="349885" algn="ctr">
                        <a:lnSpc>
                          <a:spcPts val="1220"/>
                        </a:lnSpc>
                        <a:spcBef>
                          <a:spcPts val="25"/>
                        </a:spcBef>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each </a:t>
                      </a:r>
                      <a:r>
                        <a:rPr lang="en-US" sz="1200" b="1" spc="-5">
                          <a:effectLst/>
                          <a:latin typeface="Cambria" panose="02040503050406030204" pitchFamily="18" charset="0"/>
                          <a:ea typeface="Cambria" panose="02040503050406030204" pitchFamily="18" charset="0"/>
                          <a:cs typeface="Cambria" panose="02040503050406030204" pitchFamily="18" charset="0"/>
                        </a:rPr>
                        <a:t>assignment</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One Per Unit</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10 marks</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As applicable</a:t>
                      </a:r>
                      <a:r>
                        <a:rPr lang="en-US" sz="1200" b="1" spc="-5">
                          <a:effectLst/>
                          <a:latin typeface="Cambria" panose="02040503050406030204" pitchFamily="18" charset="0"/>
                          <a:ea typeface="Cambria" panose="02040503050406030204" pitchFamily="18" charset="0"/>
                          <a:cs typeface="Cambria" panose="02040503050406030204" pitchFamily="18" charset="0"/>
                        </a:rPr>
                        <a:t> </a:t>
                      </a:r>
                      <a:r>
                        <a:rPr lang="en-US" sz="1200" b="1">
                          <a:effectLst/>
                          <a:latin typeface="Cambria" panose="02040503050406030204" pitchFamily="18" charset="0"/>
                          <a:ea typeface="Cambria" panose="02040503050406030204" pitchFamily="18" charset="0"/>
                          <a:cs typeface="Cambria" panose="02040503050406030204" pitchFamily="18" charset="0"/>
                        </a:rPr>
                        <a:t>to</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6040" algn="ctr">
                        <a:lnSpc>
                          <a:spcPts val="1220"/>
                        </a:lnSpc>
                        <a:spcBef>
                          <a:spcPts val="25"/>
                        </a:spcBef>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course types depicted</a:t>
                      </a:r>
                      <a:r>
                        <a:rPr lang="en-US" sz="1200" b="1" spc="40">
                          <a:effectLst/>
                          <a:latin typeface="Cambria" panose="02040503050406030204" pitchFamily="18" charset="0"/>
                          <a:ea typeface="Cambria" panose="02040503050406030204" pitchFamily="18" charset="0"/>
                          <a:cs typeface="Cambria" panose="02040503050406030204" pitchFamily="18" charset="0"/>
                        </a:rPr>
                        <a:t> </a:t>
                      </a:r>
                      <a:r>
                        <a:rPr lang="en-US" sz="1200" b="1" spc="-20">
                          <a:effectLst/>
                          <a:latin typeface="Cambria" panose="02040503050406030204" pitchFamily="18" charset="0"/>
                          <a:ea typeface="Cambria" panose="02040503050406030204" pitchFamily="18" charset="0"/>
                          <a:cs typeface="Cambria" panose="02040503050406030204" pitchFamily="18" charset="0"/>
                        </a:rPr>
                        <a:t>above.</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0270279"/>
                  </a:ext>
                </a:extLst>
              </a:tr>
              <a:tr h="489400">
                <a:tc>
                  <a:txBody>
                    <a:bodyPr/>
                    <a:lstStyle/>
                    <a:p>
                      <a:pPr marL="6794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2.</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marR="387985" algn="ctr">
                        <a:lnSpc>
                          <a:spcPct val="9800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Time Bound Surprise</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7945" algn="ctr">
                        <a:lnSpc>
                          <a:spcPts val="1150"/>
                        </a:lnSpc>
                        <a:spcBef>
                          <a:spcPts val="5"/>
                        </a:spcBef>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Test</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marR="264795" algn="ctr">
                        <a:lnSpc>
                          <a:spcPct val="98000"/>
                        </a:lnSpc>
                        <a:spcAft>
                          <a:spcPts val="0"/>
                        </a:spcAft>
                      </a:pPr>
                      <a:r>
                        <a:rPr lang="en-US" sz="1200" b="1" dirty="0">
                          <a:effectLst/>
                          <a:latin typeface="Cambria" panose="02040503050406030204" pitchFamily="18" charset="0"/>
                          <a:ea typeface="Cambria" panose="02040503050406030204" pitchFamily="18" charset="0"/>
                          <a:cs typeface="Cambria" panose="02040503050406030204" pitchFamily="18" charset="0"/>
                        </a:rPr>
                        <a:t>12 marks for each test</a:t>
                      </a:r>
                      <a:endParaRPr lang="en-IN" sz="1600" b="1"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One per Unit</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4 marks</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marR="90805" algn="ctr">
                        <a:lnSpc>
                          <a:spcPct val="9800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As applicable to course types</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6040" algn="ctr">
                        <a:lnSpc>
                          <a:spcPts val="1150"/>
                        </a:lnSpc>
                        <a:spcBef>
                          <a:spcPts val="5"/>
                        </a:spcBef>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depicted above.</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4318392"/>
                  </a:ext>
                </a:extLst>
              </a:tr>
              <a:tr h="489400">
                <a:tc>
                  <a:txBody>
                    <a:bodyPr/>
                    <a:lstStyle/>
                    <a:p>
                      <a:pPr marL="6794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3.</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Quiz</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marR="102235" algn="ctr">
                        <a:lnSpc>
                          <a:spcPct val="9800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4 marks of each quiz</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2 per Unit</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4marks</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marR="90805" algn="ctr">
                        <a:lnSpc>
                          <a:spcPct val="9800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As applicable to course types</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6040" algn="ctr">
                        <a:lnSpc>
                          <a:spcPts val="1150"/>
                        </a:lnSpc>
                        <a:spcBef>
                          <a:spcPts val="5"/>
                        </a:spcBef>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depicted above.</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8423615"/>
                  </a:ext>
                </a:extLst>
              </a:tr>
              <a:tr h="488074">
                <a:tc>
                  <a:txBody>
                    <a:bodyPr/>
                    <a:lstStyle/>
                    <a:p>
                      <a:pPr marL="6794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4.</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marR="289560" algn="ctr">
                        <a:lnSpc>
                          <a:spcPct val="9800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Mid-Semester Test**</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marR="264795" algn="ctr">
                        <a:lnSpc>
                          <a:spcPct val="9800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20 marks for one MST.</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2 per semester</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20 marks</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marR="90805" algn="ctr">
                        <a:lnSpc>
                          <a:spcPct val="9800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As applicable to course types</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6040" algn="ctr">
                        <a:lnSpc>
                          <a:spcPts val="1135"/>
                        </a:lnSpc>
                        <a:spcBef>
                          <a:spcPts val="5"/>
                        </a:spcBef>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depicted above.</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2127541"/>
                  </a:ext>
                </a:extLst>
              </a:tr>
              <a:tr h="489400">
                <a:tc>
                  <a:txBody>
                    <a:bodyPr/>
                    <a:lstStyle/>
                    <a:p>
                      <a:pPr marL="67945" algn="ctr">
                        <a:lnSpc>
                          <a:spcPts val="123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5.</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lgn="ctr">
                        <a:lnSpc>
                          <a:spcPts val="123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Presentation***</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a:effectLst/>
                          <a:latin typeface="Times New Roman" panose="02020603050405020304" pitchFamily="18" charset="0"/>
                          <a:ea typeface="Cambria" panose="02040503050406030204" pitchFamily="18" charset="0"/>
                          <a:cs typeface="Cambria" panose="02040503050406030204" pitchFamily="18" charset="0"/>
                        </a:rPr>
                        <a:t> </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a:effectLst/>
                          <a:latin typeface="Times New Roman" panose="02020603050405020304" pitchFamily="18" charset="0"/>
                          <a:ea typeface="Cambria" panose="02040503050406030204" pitchFamily="18" charset="0"/>
                          <a:cs typeface="Cambria" panose="02040503050406030204" pitchFamily="18" charset="0"/>
                        </a:rPr>
                        <a:t> </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marR="294005" algn="ctr">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Non Graded: Engagement Task</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marR="293370" algn="ctr">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Only for Self Study</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6040" algn="ctr">
                        <a:lnSpc>
                          <a:spcPts val="113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MNGCourses.</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22513427"/>
                  </a:ext>
                </a:extLst>
              </a:tr>
              <a:tr h="489400">
                <a:tc>
                  <a:txBody>
                    <a:bodyPr/>
                    <a:lstStyle/>
                    <a:p>
                      <a:pPr marL="67945" algn="ctr">
                        <a:lnSpc>
                          <a:spcPts val="123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6.</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lgn="ctr">
                        <a:lnSpc>
                          <a:spcPts val="123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Homework</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algn="ctr">
                        <a:lnSpc>
                          <a:spcPts val="123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NA</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algn="ctr">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One per </a:t>
                      </a:r>
                      <a:r>
                        <a:rPr lang="en-US" sz="1200" b="1" spc="-15">
                          <a:effectLst/>
                          <a:latin typeface="Cambria" panose="02040503050406030204" pitchFamily="18" charset="0"/>
                          <a:ea typeface="Cambria" panose="02040503050406030204" pitchFamily="18" charset="0"/>
                          <a:cs typeface="Cambria" panose="02040503050406030204" pitchFamily="18" charset="0"/>
                        </a:rPr>
                        <a:t>lecture </a:t>
                      </a:r>
                      <a:r>
                        <a:rPr lang="en-US" sz="1200" b="1">
                          <a:effectLst/>
                          <a:latin typeface="Cambria" panose="02040503050406030204" pitchFamily="18" charset="0"/>
                          <a:ea typeface="Cambria" panose="02040503050406030204" pitchFamily="18" charset="0"/>
                          <a:cs typeface="Cambria" panose="02040503050406030204" pitchFamily="18" charset="0"/>
                        </a:rPr>
                        <a:t>topic (of</a:t>
                      </a:r>
                      <a:r>
                        <a:rPr lang="en-US" sz="1200" b="1" spc="-10">
                          <a:effectLst/>
                          <a:latin typeface="Cambria" panose="02040503050406030204" pitchFamily="18" charset="0"/>
                          <a:ea typeface="Cambria" panose="02040503050406030204" pitchFamily="18" charset="0"/>
                          <a:cs typeface="Cambria" panose="02040503050406030204" pitchFamily="18" charset="0"/>
                        </a:rPr>
                        <a:t> </a:t>
                      </a:r>
                      <a:r>
                        <a:rPr lang="en-US" sz="1200" b="1">
                          <a:effectLst/>
                          <a:latin typeface="Cambria" panose="02040503050406030204" pitchFamily="18" charset="0"/>
                          <a:ea typeface="Cambria" panose="02040503050406030204" pitchFamily="18" charset="0"/>
                          <a:cs typeface="Cambria" panose="02040503050406030204" pitchFamily="18" charset="0"/>
                        </a:rPr>
                        <a:t>2</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6675" algn="ctr">
                        <a:lnSpc>
                          <a:spcPts val="113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questions)</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marR="294005" algn="ctr">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Non-Graded: Engagement Task</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marR="90805" algn="ctr">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As applicable to course types</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6040" algn="ctr">
                        <a:lnSpc>
                          <a:spcPts val="113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depicted above.</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4953821"/>
                  </a:ext>
                </a:extLst>
              </a:tr>
              <a:tr h="489400">
                <a:tc>
                  <a:txBody>
                    <a:bodyPr/>
                    <a:lstStyle/>
                    <a:p>
                      <a:pPr marL="6794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7.</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Discussion Forum</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NA</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marR="514350" algn="ctr">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One per Chapter</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marR="294005" algn="ctr">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Non Graded: Engagement Task</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As applicable</a:t>
                      </a:r>
                      <a:r>
                        <a:rPr lang="en-US" sz="1200" b="1" spc="-5">
                          <a:effectLst/>
                          <a:latin typeface="Cambria" panose="02040503050406030204" pitchFamily="18" charset="0"/>
                          <a:ea typeface="Cambria" panose="02040503050406030204" pitchFamily="18" charset="0"/>
                          <a:cs typeface="Cambria" panose="02040503050406030204" pitchFamily="18" charset="0"/>
                        </a:rPr>
                        <a:t> </a:t>
                      </a:r>
                      <a:r>
                        <a:rPr lang="en-US" sz="1200" b="1">
                          <a:effectLst/>
                          <a:latin typeface="Cambria" panose="02040503050406030204" pitchFamily="18" charset="0"/>
                          <a:ea typeface="Cambria" panose="02040503050406030204" pitchFamily="18" charset="0"/>
                          <a:cs typeface="Cambria" panose="02040503050406030204" pitchFamily="18" charset="0"/>
                        </a:rPr>
                        <a:t>to</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6040" algn="ctr">
                        <a:lnSpc>
                          <a:spcPts val="1200"/>
                        </a:lnSpc>
                        <a:spcBef>
                          <a:spcPts val="5"/>
                        </a:spcBef>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course types depicted</a:t>
                      </a:r>
                      <a:r>
                        <a:rPr lang="en-US" sz="1200" b="1" spc="40">
                          <a:effectLst/>
                          <a:latin typeface="Cambria" panose="02040503050406030204" pitchFamily="18" charset="0"/>
                          <a:ea typeface="Cambria" panose="02040503050406030204" pitchFamily="18" charset="0"/>
                          <a:cs typeface="Cambria" panose="02040503050406030204" pitchFamily="18" charset="0"/>
                        </a:rPr>
                        <a:t> </a:t>
                      </a:r>
                      <a:r>
                        <a:rPr lang="en-US" sz="1200" b="1" spc="-20">
                          <a:effectLst/>
                          <a:latin typeface="Cambria" panose="02040503050406030204" pitchFamily="18" charset="0"/>
                          <a:ea typeface="Cambria" panose="02040503050406030204" pitchFamily="18" charset="0"/>
                          <a:cs typeface="Cambria" panose="02040503050406030204" pitchFamily="18" charset="0"/>
                        </a:rPr>
                        <a:t>above.</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23220233"/>
                  </a:ext>
                </a:extLst>
              </a:tr>
              <a:tr h="489400">
                <a:tc>
                  <a:txBody>
                    <a:bodyPr/>
                    <a:lstStyle/>
                    <a:p>
                      <a:pPr marL="6794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8.</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Attendance and</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7945" marR="375285" algn="ctr">
                        <a:lnSpc>
                          <a:spcPts val="1220"/>
                        </a:lnSpc>
                        <a:spcBef>
                          <a:spcPts val="25"/>
                        </a:spcBef>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Engagement Score on BB</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NA</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NA</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2 marks</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effectLst/>
                          <a:latin typeface="Times New Roman" panose="02020603050405020304" pitchFamily="18" charset="0"/>
                          <a:ea typeface="Cambria" panose="02040503050406030204" pitchFamily="18" charset="0"/>
                          <a:cs typeface="Cambria" panose="02040503050406030204" pitchFamily="18" charset="0"/>
                        </a:rPr>
                        <a:t> </a:t>
                      </a:r>
                      <a:endParaRPr lang="en-IN" sz="1600" b="1"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12552667"/>
                  </a:ext>
                </a:extLst>
              </a:tr>
            </a:tbl>
          </a:graphicData>
        </a:graphic>
      </p:graphicFrame>
    </p:spTree>
    <p:extLst>
      <p:ext uri="{BB962C8B-B14F-4D97-AF65-F5344CB8AC3E}">
        <p14:creationId xmlns:p14="http://schemas.microsoft.com/office/powerpoint/2010/main" val="16095374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3613652" y="2932509"/>
            <a:ext cx="3932237" cy="2045494"/>
          </a:xfrm>
        </p:spPr>
        <p:txBody>
          <a:bodyPr/>
          <a:lstStyle/>
          <a:p>
            <a:pPr marL="285750" indent="-285750">
              <a:buFont typeface="Arial" panose="020B0604020202020204" pitchFamily="34" charset="0"/>
              <a:buChar char="•"/>
            </a:pPr>
            <a:r>
              <a:rPr lang="en-IN" sz="1600" b="1" dirty="0">
                <a:solidFill>
                  <a:prstClr val="black">
                    <a:lumMod val="85000"/>
                    <a:lumOff val="15000"/>
                  </a:prstClr>
                </a:solidFill>
                <a:latin typeface="Times New Roman" panose="02020603050405020304" pitchFamily="18" charset="0"/>
                <a:cs typeface="Times New Roman" panose="02020603050405020304" pitchFamily="18" charset="0"/>
              </a:rPr>
              <a:t>Types of Exceptions</a:t>
            </a:r>
          </a:p>
          <a:p>
            <a:pPr marL="285750" indent="-285750">
              <a:buFont typeface="Arial" panose="020B0604020202020204" pitchFamily="34" charset="0"/>
              <a:buChar char="•"/>
            </a:pPr>
            <a:r>
              <a:rPr lang="en-IN" sz="1600" b="1" dirty="0">
                <a:solidFill>
                  <a:prstClr val="black">
                    <a:lumMod val="85000"/>
                    <a:lumOff val="15000"/>
                  </a:prstClr>
                </a:solidFill>
                <a:latin typeface="Times New Roman" panose="02020603050405020304" pitchFamily="18" charset="0"/>
                <a:cs typeface="Times New Roman" panose="02020603050405020304" pitchFamily="18" charset="0"/>
              </a:rPr>
              <a:t>Throwing an Exception</a:t>
            </a:r>
          </a:p>
          <a:p>
            <a:pPr marL="285750" indent="-285750">
              <a:buFont typeface="Arial" panose="020B0604020202020204" pitchFamily="34" charset="0"/>
              <a:buChar char="•"/>
            </a:pPr>
            <a:r>
              <a:rPr lang="en-IN" sz="1600" b="1" dirty="0">
                <a:solidFill>
                  <a:prstClr val="black">
                    <a:lumMod val="85000"/>
                    <a:lumOff val="15000"/>
                  </a:prstClr>
                </a:solidFill>
                <a:latin typeface="Times New Roman" panose="02020603050405020304" pitchFamily="18" charset="0"/>
                <a:cs typeface="Times New Roman" panose="02020603050405020304" pitchFamily="18" charset="0"/>
              </a:rPr>
              <a:t>Catching an Exception (All types of throw and catch)</a:t>
            </a:r>
          </a:p>
          <a:p>
            <a:pPr marL="285750" indent="-285750">
              <a:buFont typeface="Arial" panose="020B0604020202020204" pitchFamily="34" charset="0"/>
              <a:buChar char="•"/>
            </a:pPr>
            <a:r>
              <a:rPr lang="en-IN" sz="1600" b="1" dirty="0">
                <a:solidFill>
                  <a:prstClr val="black">
                    <a:lumMod val="85000"/>
                    <a:lumOff val="15000"/>
                  </a:prstClr>
                </a:solidFill>
                <a:latin typeface="Times New Roman" panose="02020603050405020304" pitchFamily="18" charset="0"/>
                <a:cs typeface="Times New Roman" panose="02020603050405020304" pitchFamily="18" charset="0"/>
              </a:rPr>
              <a:t>Rethrow Exception</a:t>
            </a:r>
            <a:endParaRPr lang="en-US" b="1" dirty="0">
              <a:latin typeface="Casper"/>
            </a:endParaRPr>
          </a:p>
        </p:txBody>
      </p:sp>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pPr/>
              <a:t>5</a:t>
            </a:fld>
            <a:endParaRPr lang="en-US" dirty="0"/>
          </a:p>
        </p:txBody>
      </p:sp>
      <p:sp>
        <p:nvSpPr>
          <p:cNvPr id="8" name="Title 7"/>
          <p:cNvSpPr txBox="1">
            <a:spLocks noGrp="1" noChangeArrowheads="1"/>
          </p:cNvSpPr>
          <p:nvPr>
            <p:ph type="title"/>
          </p:nvPr>
        </p:nvSpPr>
        <p:spPr bwMode="auto">
          <a:xfrm>
            <a:off x="3351488" y="1535480"/>
            <a:ext cx="445656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4400" b="1" dirty="0">
                <a:latin typeface="Casper Bold" panose="02000806040000020004" pitchFamily="2" charset="0"/>
                <a:ea typeface="Karla" pitchFamily="2" charset="0"/>
                <a:cs typeface="Karla" pitchFamily="2" charset="0"/>
              </a:rPr>
              <a:t>CONTENTS</a:t>
            </a:r>
            <a:br>
              <a:rPr lang="en-US" sz="2000" b="1" dirty="0">
                <a:latin typeface="Karla" pitchFamily="2" charset="0"/>
                <a:ea typeface="Karla" pitchFamily="2" charset="0"/>
                <a:cs typeface="Karla" pitchFamily="2" charset="0"/>
              </a:rPr>
            </a:br>
            <a:endParaRPr lang="en-US" sz="1600" dirty="0">
              <a:latin typeface="Raleway ExtraBold" pitchFamily="34" charset="-52"/>
            </a:endParaRPr>
          </a:p>
        </p:txBody>
      </p:sp>
      <p:sp>
        <p:nvSpPr>
          <p:cNvPr id="9" name="Rectangle 8"/>
          <p:cNvSpPr/>
          <p:nvPr/>
        </p:nvSpPr>
        <p:spPr>
          <a:xfrm>
            <a:off x="3418390" y="2694781"/>
            <a:ext cx="4322762" cy="25209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3801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8959A-E274-48FD-824C-42FC29C0345B}"/>
              </a:ext>
            </a:extLst>
          </p:cNvPr>
          <p:cNvSpPr>
            <a:spLocks noGrp="1"/>
          </p:cNvSpPr>
          <p:nvPr>
            <p:ph type="title"/>
          </p:nvPr>
        </p:nvSpPr>
        <p:spPr>
          <a:xfrm>
            <a:off x="838200" y="347369"/>
            <a:ext cx="10515600" cy="1325563"/>
          </a:xfrm>
        </p:spPr>
        <p:txBody>
          <a:bodyPr>
            <a:normAutofit fontScale="90000"/>
          </a:bodyPr>
          <a:lstStyle/>
          <a:p>
            <a:br>
              <a:rPr lang="en-US" dirty="0"/>
            </a:br>
            <a:r>
              <a:rPr lang="en-US" dirty="0"/>
              <a:t>Types of Exceptions</a:t>
            </a:r>
            <a:br>
              <a:rPr lang="en-US" dirty="0"/>
            </a:br>
            <a:br>
              <a:rPr lang="en-US" b="1" dirty="0">
                <a:latin typeface="Casper"/>
              </a:rPr>
            </a:br>
            <a:endParaRPr lang="en-IN" dirty="0"/>
          </a:p>
        </p:txBody>
      </p:sp>
      <p:sp>
        <p:nvSpPr>
          <p:cNvPr id="3" name="Content Placeholder 2">
            <a:extLst>
              <a:ext uri="{FF2B5EF4-FFF2-40B4-BE49-F238E27FC236}">
                <a16:creationId xmlns:a16="http://schemas.microsoft.com/office/drawing/2014/main" id="{33B5843A-DD22-4C0F-846E-9CD268E98161}"/>
              </a:ext>
            </a:extLst>
          </p:cNvPr>
          <p:cNvSpPr>
            <a:spLocks noGrp="1"/>
          </p:cNvSpPr>
          <p:nvPr>
            <p:ph idx="1"/>
          </p:nvPr>
        </p:nvSpPr>
        <p:spPr>
          <a:xfrm>
            <a:off x="838200" y="1419225"/>
            <a:ext cx="10515600" cy="5091406"/>
          </a:xfrm>
        </p:spPr>
        <p:txBody>
          <a:bodyPr>
            <a:normAutofit/>
          </a:bodyPr>
          <a:lstStyle/>
          <a:p>
            <a:pPr algn="l"/>
            <a:r>
              <a:rPr lang="en-IN" b="0" i="0" dirty="0">
                <a:solidFill>
                  <a:srgbClr val="000000"/>
                </a:solidFill>
                <a:effectLst/>
                <a:latin typeface="Inter"/>
              </a:rPr>
              <a:t>There are two types of exceptions:</a:t>
            </a:r>
          </a:p>
          <a:p>
            <a:pPr lvl="1">
              <a:buFont typeface="+mj-lt"/>
              <a:buAutoNum type="arabicPeriod"/>
            </a:pPr>
            <a:r>
              <a:rPr lang="en-IN" b="0" i="0" dirty="0">
                <a:solidFill>
                  <a:srgbClr val="000000"/>
                </a:solidFill>
                <a:effectLst/>
                <a:latin typeface="Inter"/>
              </a:rPr>
              <a:t> Synchronous exceptions</a:t>
            </a:r>
          </a:p>
          <a:p>
            <a:pPr lvl="1">
              <a:buFont typeface="+mj-lt"/>
              <a:buAutoNum type="arabicPeriod"/>
            </a:pPr>
            <a:r>
              <a:rPr lang="en-IN" b="0" i="0" dirty="0">
                <a:solidFill>
                  <a:srgbClr val="000000"/>
                </a:solidFill>
                <a:effectLst/>
                <a:latin typeface="Inter"/>
              </a:rPr>
              <a:t> Asynchronous exceptions</a:t>
            </a:r>
          </a:p>
          <a:p>
            <a:pPr algn="l"/>
            <a:r>
              <a:rPr lang="en-IN" b="0" i="0" dirty="0">
                <a:solidFill>
                  <a:srgbClr val="000000"/>
                </a:solidFill>
                <a:effectLst/>
                <a:latin typeface="Inter"/>
              </a:rPr>
              <a:t>Errors such as: out of range index and overflow fall under the category of synchronous type exceptions. </a:t>
            </a:r>
          </a:p>
          <a:p>
            <a:pPr algn="l"/>
            <a:r>
              <a:rPr lang="en-IN" b="0" i="0" dirty="0">
                <a:solidFill>
                  <a:srgbClr val="000000"/>
                </a:solidFill>
                <a:effectLst/>
                <a:latin typeface="Inter"/>
              </a:rPr>
              <a:t>Those errors that are caused by events beyond the control of the program are called asynchronous exceptions.</a:t>
            </a:r>
          </a:p>
          <a:p>
            <a:pPr lvl="1">
              <a:buFont typeface="Wingdings" panose="05000000000000000000" pitchFamily="2" charset="2"/>
              <a:buChar char="ü"/>
            </a:pPr>
            <a:endParaRPr lang="en-IN" dirty="0"/>
          </a:p>
          <a:p>
            <a:endParaRPr lang="en-IN" dirty="0"/>
          </a:p>
        </p:txBody>
      </p:sp>
      <p:sp>
        <p:nvSpPr>
          <p:cNvPr id="4" name="Slide Number Placeholder 3">
            <a:extLst>
              <a:ext uri="{FF2B5EF4-FFF2-40B4-BE49-F238E27FC236}">
                <a16:creationId xmlns:a16="http://schemas.microsoft.com/office/drawing/2014/main" id="{EC4390CB-5263-4801-8FAE-57C800310CB8}"/>
              </a:ext>
            </a:extLst>
          </p:cNvPr>
          <p:cNvSpPr>
            <a:spLocks noGrp="1"/>
          </p:cNvSpPr>
          <p:nvPr>
            <p:ph type="sldNum" sz="quarter" idx="12"/>
          </p:nvPr>
        </p:nvSpPr>
        <p:spPr/>
        <p:txBody>
          <a:bodyPr/>
          <a:lstStyle/>
          <a:p>
            <a:fld id="{BDCDBBEF-AA6C-4BA6-85B2-A17D7F280E38}" type="slidenum">
              <a:rPr lang="en-US" smtClean="0"/>
              <a:pPr/>
              <a:t>6</a:t>
            </a:fld>
            <a:endParaRPr lang="en-US"/>
          </a:p>
        </p:txBody>
      </p:sp>
      <p:sp>
        <p:nvSpPr>
          <p:cNvPr id="9" name="Content Placeholder 2">
            <a:extLst>
              <a:ext uri="{FF2B5EF4-FFF2-40B4-BE49-F238E27FC236}">
                <a16:creationId xmlns:a16="http://schemas.microsoft.com/office/drawing/2014/main" id="{DD4BF05F-0AA7-4891-A774-91A417052B38}"/>
              </a:ext>
            </a:extLst>
          </p:cNvPr>
          <p:cNvSpPr txBox="1">
            <a:spLocks/>
          </p:cNvSpPr>
          <p:nvPr/>
        </p:nvSpPr>
        <p:spPr>
          <a:xfrm>
            <a:off x="838200" y="1419225"/>
            <a:ext cx="10515600" cy="47577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a:p>
            <a:endParaRPr lang="en-IN" dirty="0"/>
          </a:p>
        </p:txBody>
      </p:sp>
    </p:spTree>
    <p:extLst>
      <p:ext uri="{BB962C8B-B14F-4D97-AF65-F5344CB8AC3E}">
        <p14:creationId xmlns:p14="http://schemas.microsoft.com/office/powerpoint/2010/main" val="2912422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lstStyle/>
          <a:p>
            <a:r>
              <a:rPr lang="en-US" dirty="0"/>
              <a:t>Throwing Exceptions</a:t>
            </a:r>
          </a:p>
        </p:txBody>
      </p:sp>
      <p:sp>
        <p:nvSpPr>
          <p:cNvPr id="3" name="Content Placeholder 2"/>
          <p:cNvSpPr>
            <a:spLocks noGrp="1"/>
          </p:cNvSpPr>
          <p:nvPr>
            <p:ph idx="1"/>
          </p:nvPr>
        </p:nvSpPr>
        <p:spPr>
          <a:xfrm>
            <a:off x="838200" y="1825624"/>
            <a:ext cx="10515600" cy="4510087"/>
          </a:xfrm>
        </p:spPr>
        <p:txBody>
          <a:bodyPr>
            <a:normAutofit/>
          </a:bodyPr>
          <a:lstStyle/>
          <a:p>
            <a:pPr algn="just"/>
            <a:r>
              <a:rPr lang="en-IN" sz="2400" b="0" i="0" dirty="0">
                <a:solidFill>
                  <a:srgbClr val="000000"/>
                </a:solidFill>
                <a:effectLst/>
                <a:latin typeface="Arial" panose="020B0604020202020204" pitchFamily="34" charset="0"/>
              </a:rPr>
              <a:t>Exceptions can be thrown anywhere within a code block using </a:t>
            </a:r>
            <a:r>
              <a:rPr lang="en-IN" sz="2400" b="1" i="0" dirty="0">
                <a:solidFill>
                  <a:srgbClr val="000000"/>
                </a:solidFill>
                <a:effectLst/>
                <a:latin typeface="Arial" panose="020B0604020202020204" pitchFamily="34" charset="0"/>
              </a:rPr>
              <a:t>throw</a:t>
            </a:r>
            <a:r>
              <a:rPr lang="en-IN" sz="2400" b="0" i="0" dirty="0">
                <a:solidFill>
                  <a:srgbClr val="000000"/>
                </a:solidFill>
                <a:effectLst/>
                <a:latin typeface="Arial" panose="020B0604020202020204" pitchFamily="34" charset="0"/>
              </a:rPr>
              <a:t> statement. The operand of the throw statement determines a type for the exception and can be any expression and the type of the result of the expression determines the type of exception thrown.</a:t>
            </a:r>
          </a:p>
          <a:p>
            <a:pPr algn="just"/>
            <a:r>
              <a:rPr lang="en-IN" sz="2400" b="0" i="0" dirty="0">
                <a:solidFill>
                  <a:srgbClr val="000000"/>
                </a:solidFill>
                <a:effectLst/>
                <a:latin typeface="Arial" panose="020B0604020202020204" pitchFamily="34" charset="0"/>
              </a:rPr>
              <a:t>Following is an example of throwing an exception when dividing by zero condition occurs −</a:t>
            </a:r>
          </a:p>
          <a:p>
            <a:pPr marL="457200" lvl="1" indent="0" algn="just">
              <a:buNone/>
            </a:pPr>
            <a:r>
              <a:rPr lang="en-IN" sz="1600" b="0" i="0" dirty="0">
                <a:solidFill>
                  <a:srgbClr val="000000"/>
                </a:solidFill>
                <a:effectLst/>
                <a:latin typeface="Arial" panose="020B0604020202020204" pitchFamily="34" charset="0"/>
              </a:rPr>
              <a:t>double division(int a, int b) {</a:t>
            </a:r>
          </a:p>
          <a:p>
            <a:pPr marL="457200" lvl="1" indent="0" algn="just">
              <a:buNone/>
            </a:pPr>
            <a:r>
              <a:rPr lang="en-IN" sz="1600" b="0" i="0" dirty="0">
                <a:solidFill>
                  <a:srgbClr val="000000"/>
                </a:solidFill>
                <a:effectLst/>
                <a:latin typeface="Arial" panose="020B0604020202020204" pitchFamily="34" charset="0"/>
              </a:rPr>
              <a:t>   if( b == 0 ) {</a:t>
            </a:r>
          </a:p>
          <a:p>
            <a:pPr marL="457200" lvl="1" indent="0" algn="just">
              <a:buNone/>
            </a:pPr>
            <a:r>
              <a:rPr lang="en-IN" sz="1600" b="0" i="0" dirty="0">
                <a:solidFill>
                  <a:srgbClr val="000000"/>
                </a:solidFill>
                <a:effectLst/>
                <a:latin typeface="Arial" panose="020B0604020202020204" pitchFamily="34" charset="0"/>
              </a:rPr>
              <a:t>      throw "Division by zero condition!";</a:t>
            </a:r>
          </a:p>
          <a:p>
            <a:pPr marL="457200" lvl="1" indent="0" algn="just">
              <a:buNone/>
            </a:pPr>
            <a:r>
              <a:rPr lang="en-IN" sz="1600" b="0" i="0" dirty="0">
                <a:solidFill>
                  <a:srgbClr val="000000"/>
                </a:solidFill>
                <a:effectLst/>
                <a:latin typeface="Arial" panose="020B0604020202020204" pitchFamily="34" charset="0"/>
              </a:rPr>
              <a:t>   }</a:t>
            </a:r>
          </a:p>
          <a:p>
            <a:pPr marL="457200" lvl="1" indent="0" algn="just">
              <a:buNone/>
            </a:pPr>
            <a:r>
              <a:rPr lang="en-IN" sz="1600" b="0" i="0" dirty="0">
                <a:solidFill>
                  <a:srgbClr val="000000"/>
                </a:solidFill>
                <a:effectLst/>
                <a:latin typeface="Arial" panose="020B0604020202020204" pitchFamily="34" charset="0"/>
              </a:rPr>
              <a:t>   return (a/b);</a:t>
            </a:r>
          </a:p>
          <a:p>
            <a:pPr marL="457200" lvl="1" indent="0" algn="just">
              <a:buNone/>
            </a:pPr>
            <a:r>
              <a:rPr lang="en-IN" sz="1600" b="0" i="0" dirty="0">
                <a:solidFill>
                  <a:srgbClr val="000000"/>
                </a:solidFill>
                <a:effectLst/>
                <a:latin typeface="Arial" panose="020B0604020202020204" pitchFamily="34" charset="0"/>
              </a:rPr>
              <a:t>}</a:t>
            </a:r>
          </a:p>
        </p:txBody>
      </p:sp>
      <p:sp>
        <p:nvSpPr>
          <p:cNvPr id="4" name="Slide Number Placeholder 3"/>
          <p:cNvSpPr>
            <a:spLocks noGrp="1"/>
          </p:cNvSpPr>
          <p:nvPr>
            <p:ph type="sldNum" sz="quarter" idx="12"/>
          </p:nvPr>
        </p:nvSpPr>
        <p:spPr/>
        <p:txBody>
          <a:bodyPr/>
          <a:lstStyle/>
          <a:p>
            <a:fld id="{BDCDBBEF-AA6C-4BA6-85B2-A17D7F280E38}" type="slidenum">
              <a:rPr lang="en-US" smtClean="0"/>
              <a:t>7</a:t>
            </a:fld>
            <a:endParaRPr lang="en-US" dirty="0"/>
          </a:p>
        </p:txBody>
      </p:sp>
      <p:sp>
        <p:nvSpPr>
          <p:cNvPr id="5" name="Rectangle 4"/>
          <p:cNvSpPr/>
          <p:nvPr/>
        </p:nvSpPr>
        <p:spPr>
          <a:xfrm>
            <a:off x="838200" y="1803400"/>
            <a:ext cx="10515600" cy="455295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407622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lstStyle/>
          <a:p>
            <a:r>
              <a:rPr lang="en-US" dirty="0"/>
              <a:t>Catching Exceptions</a:t>
            </a:r>
          </a:p>
        </p:txBody>
      </p:sp>
      <p:sp>
        <p:nvSpPr>
          <p:cNvPr id="3" name="Content Placeholder 2"/>
          <p:cNvSpPr>
            <a:spLocks noGrp="1"/>
          </p:cNvSpPr>
          <p:nvPr>
            <p:ph idx="1"/>
          </p:nvPr>
        </p:nvSpPr>
        <p:spPr>
          <a:xfrm>
            <a:off x="838200" y="1825624"/>
            <a:ext cx="10515600" cy="4510087"/>
          </a:xfrm>
        </p:spPr>
        <p:txBody>
          <a:bodyPr>
            <a:normAutofit fontScale="92500" lnSpcReduction="10000"/>
          </a:bodyPr>
          <a:lstStyle/>
          <a:p>
            <a:pPr algn="just"/>
            <a:r>
              <a:rPr lang="en-IN" sz="1800" b="0" i="0" dirty="0">
                <a:solidFill>
                  <a:srgbClr val="000000"/>
                </a:solidFill>
                <a:effectLst/>
                <a:latin typeface="Arial" panose="020B0604020202020204" pitchFamily="34" charset="0"/>
              </a:rPr>
              <a:t>The </a:t>
            </a:r>
            <a:r>
              <a:rPr lang="en-IN" sz="1800" b="1" i="0" dirty="0">
                <a:solidFill>
                  <a:srgbClr val="000000"/>
                </a:solidFill>
                <a:effectLst/>
                <a:latin typeface="Arial" panose="020B0604020202020204" pitchFamily="34" charset="0"/>
              </a:rPr>
              <a:t>catch</a:t>
            </a:r>
            <a:r>
              <a:rPr lang="en-IN" sz="1800" b="0" i="0" dirty="0">
                <a:solidFill>
                  <a:srgbClr val="000000"/>
                </a:solidFill>
                <a:effectLst/>
                <a:latin typeface="Arial" panose="020B0604020202020204" pitchFamily="34" charset="0"/>
              </a:rPr>
              <a:t> block following the </a:t>
            </a:r>
            <a:r>
              <a:rPr lang="en-IN" sz="1800" b="1" i="0" dirty="0">
                <a:solidFill>
                  <a:srgbClr val="000000"/>
                </a:solidFill>
                <a:effectLst/>
                <a:latin typeface="Arial" panose="020B0604020202020204" pitchFamily="34" charset="0"/>
              </a:rPr>
              <a:t>try</a:t>
            </a:r>
            <a:r>
              <a:rPr lang="en-IN" sz="1800" b="0" i="0" dirty="0">
                <a:solidFill>
                  <a:srgbClr val="000000"/>
                </a:solidFill>
                <a:effectLst/>
                <a:latin typeface="Arial" panose="020B0604020202020204" pitchFamily="34" charset="0"/>
              </a:rPr>
              <a:t> block catches any exception. You can specify what type of exception you want to catch and this is determined by the exception declaration that appears in parentheses following the keyword catch.</a:t>
            </a:r>
          </a:p>
          <a:p>
            <a:pPr marL="457200" lvl="1" indent="0" algn="just">
              <a:buNone/>
            </a:pPr>
            <a:r>
              <a:rPr lang="en-IN" sz="2000" dirty="0">
                <a:latin typeface="Casper" panose="02000506000000020004" pitchFamily="2" charset="0"/>
                <a:cs typeface="Arial" panose="020B0604020202020204" pitchFamily="34" charset="0"/>
              </a:rPr>
              <a:t>try {</a:t>
            </a:r>
          </a:p>
          <a:p>
            <a:pPr marL="457200" lvl="1" indent="0" algn="just">
              <a:buNone/>
            </a:pPr>
            <a:r>
              <a:rPr lang="en-IN" sz="2000" dirty="0">
                <a:latin typeface="Casper" panose="02000506000000020004" pitchFamily="2" charset="0"/>
                <a:cs typeface="Arial" panose="020B0604020202020204" pitchFamily="34" charset="0"/>
              </a:rPr>
              <a:t>   // protected code</a:t>
            </a:r>
          </a:p>
          <a:p>
            <a:pPr marL="457200" lvl="1" indent="0" algn="just">
              <a:buNone/>
            </a:pPr>
            <a:r>
              <a:rPr lang="en-IN" sz="2000" dirty="0">
                <a:latin typeface="Casper" panose="02000506000000020004" pitchFamily="2" charset="0"/>
                <a:cs typeface="Arial" panose="020B0604020202020204" pitchFamily="34" charset="0"/>
              </a:rPr>
              <a:t>} catch( </a:t>
            </a:r>
            <a:r>
              <a:rPr lang="en-IN" sz="2000" dirty="0" err="1">
                <a:latin typeface="Casper" panose="02000506000000020004" pitchFamily="2" charset="0"/>
                <a:cs typeface="Arial" panose="020B0604020202020204" pitchFamily="34" charset="0"/>
              </a:rPr>
              <a:t>ExceptionName</a:t>
            </a:r>
            <a:r>
              <a:rPr lang="en-IN" sz="2000" dirty="0">
                <a:latin typeface="Casper" panose="02000506000000020004" pitchFamily="2" charset="0"/>
                <a:cs typeface="Arial" panose="020B0604020202020204" pitchFamily="34" charset="0"/>
              </a:rPr>
              <a:t> e ) {</a:t>
            </a:r>
          </a:p>
          <a:p>
            <a:pPr marL="457200" lvl="1" indent="0" algn="just">
              <a:buNone/>
            </a:pPr>
            <a:r>
              <a:rPr lang="en-IN" sz="2000" dirty="0">
                <a:latin typeface="Casper" panose="02000506000000020004" pitchFamily="2" charset="0"/>
                <a:cs typeface="Arial" panose="020B0604020202020204" pitchFamily="34" charset="0"/>
              </a:rPr>
              <a:t>  // code to handle </a:t>
            </a:r>
            <a:r>
              <a:rPr lang="en-IN" sz="2000" dirty="0" err="1">
                <a:latin typeface="Casper" panose="02000506000000020004" pitchFamily="2" charset="0"/>
                <a:cs typeface="Arial" panose="020B0604020202020204" pitchFamily="34" charset="0"/>
              </a:rPr>
              <a:t>ExceptionName</a:t>
            </a:r>
            <a:r>
              <a:rPr lang="en-IN" sz="2000" dirty="0">
                <a:latin typeface="Casper" panose="02000506000000020004" pitchFamily="2" charset="0"/>
                <a:cs typeface="Arial" panose="020B0604020202020204" pitchFamily="34" charset="0"/>
              </a:rPr>
              <a:t> exception</a:t>
            </a:r>
          </a:p>
          <a:p>
            <a:pPr marL="457200" lvl="1" indent="0" algn="just">
              <a:buNone/>
            </a:pPr>
            <a:r>
              <a:rPr lang="en-IN" sz="2000" dirty="0">
                <a:latin typeface="Casper" panose="02000506000000020004" pitchFamily="2" charset="0"/>
                <a:cs typeface="Arial" panose="020B0604020202020204" pitchFamily="34" charset="0"/>
              </a:rPr>
              <a:t>}</a:t>
            </a:r>
          </a:p>
          <a:p>
            <a:pPr algn="just"/>
            <a:r>
              <a:rPr lang="en-IN" sz="1800" b="0" i="0" dirty="0">
                <a:solidFill>
                  <a:srgbClr val="000000"/>
                </a:solidFill>
                <a:effectLst/>
                <a:latin typeface="Arial" panose="020B0604020202020204" pitchFamily="34" charset="0"/>
              </a:rPr>
              <a:t>Above code will catch an exception of </a:t>
            </a:r>
            <a:r>
              <a:rPr lang="en-IN" sz="1800" b="1" i="0" dirty="0" err="1">
                <a:solidFill>
                  <a:srgbClr val="000000"/>
                </a:solidFill>
                <a:effectLst/>
                <a:latin typeface="Arial" panose="020B0604020202020204" pitchFamily="34" charset="0"/>
              </a:rPr>
              <a:t>ExceptionName</a:t>
            </a:r>
            <a:r>
              <a:rPr lang="en-IN" sz="1800" b="0" i="0" dirty="0">
                <a:solidFill>
                  <a:srgbClr val="000000"/>
                </a:solidFill>
                <a:effectLst/>
                <a:latin typeface="Arial" panose="020B0604020202020204" pitchFamily="34" charset="0"/>
              </a:rPr>
              <a:t> type. If you want to specify that a catch block should handle any type of exception that is thrown in a try block, you must put an ellipsis, ..., between the parentheses enclosing the exception declaration as follows −</a:t>
            </a:r>
            <a:endParaRPr lang="en-IN" sz="1800" b="0" i="0" dirty="0">
              <a:solidFill>
                <a:srgbClr val="000000"/>
              </a:solidFill>
              <a:effectLst/>
              <a:latin typeface="Casper" panose="02000506000000020004" pitchFamily="2" charset="0"/>
              <a:cs typeface="Arial" panose="020B0604020202020204" pitchFamily="34" charset="0"/>
            </a:endParaRPr>
          </a:p>
          <a:p>
            <a:pPr marL="457200" lvl="1" indent="0" algn="just">
              <a:buNone/>
            </a:pPr>
            <a:r>
              <a:rPr lang="en-IN" sz="2000" dirty="0">
                <a:latin typeface="Casper" panose="02000506000000020004" pitchFamily="2" charset="0"/>
                <a:cs typeface="Arial" panose="020B0604020202020204" pitchFamily="34" charset="0"/>
              </a:rPr>
              <a:t>try {</a:t>
            </a:r>
          </a:p>
          <a:p>
            <a:pPr marL="457200" lvl="1" indent="0" algn="just">
              <a:buNone/>
            </a:pPr>
            <a:r>
              <a:rPr lang="en-IN" sz="2000" dirty="0">
                <a:latin typeface="Casper" panose="02000506000000020004" pitchFamily="2" charset="0"/>
                <a:cs typeface="Arial" panose="020B0604020202020204" pitchFamily="34" charset="0"/>
              </a:rPr>
              <a:t>   // protected code</a:t>
            </a:r>
          </a:p>
          <a:p>
            <a:pPr marL="457200" lvl="1" indent="0" algn="just">
              <a:buNone/>
            </a:pPr>
            <a:r>
              <a:rPr lang="en-IN" sz="2000" dirty="0">
                <a:latin typeface="Casper" panose="02000506000000020004" pitchFamily="2" charset="0"/>
                <a:cs typeface="Arial" panose="020B0604020202020204" pitchFamily="34" charset="0"/>
              </a:rPr>
              <a:t>} catch(...) {</a:t>
            </a:r>
          </a:p>
          <a:p>
            <a:pPr marL="457200" lvl="1" indent="0" algn="just">
              <a:buNone/>
            </a:pPr>
            <a:r>
              <a:rPr lang="en-IN" sz="2000" dirty="0">
                <a:latin typeface="Casper" panose="02000506000000020004" pitchFamily="2" charset="0"/>
                <a:cs typeface="Arial" panose="020B0604020202020204" pitchFamily="34" charset="0"/>
              </a:rPr>
              <a:t>  // code to handle any exception</a:t>
            </a:r>
          </a:p>
          <a:p>
            <a:pPr marL="457200" lvl="1" indent="0" algn="just">
              <a:buNone/>
            </a:pPr>
            <a:r>
              <a:rPr lang="en-IN" sz="2000" dirty="0">
                <a:latin typeface="Casper" panose="02000506000000020004" pitchFamily="2" charset="0"/>
                <a:cs typeface="Arial" panose="020B0604020202020204" pitchFamily="34" charset="0"/>
              </a:rPr>
              <a:t>}</a:t>
            </a:r>
          </a:p>
        </p:txBody>
      </p:sp>
      <p:sp>
        <p:nvSpPr>
          <p:cNvPr id="4" name="Slide Number Placeholder 3"/>
          <p:cNvSpPr>
            <a:spLocks noGrp="1"/>
          </p:cNvSpPr>
          <p:nvPr>
            <p:ph type="sldNum" sz="quarter" idx="12"/>
          </p:nvPr>
        </p:nvSpPr>
        <p:spPr/>
        <p:txBody>
          <a:bodyPr/>
          <a:lstStyle/>
          <a:p>
            <a:fld id="{BDCDBBEF-AA6C-4BA6-85B2-A17D7F280E38}" type="slidenum">
              <a:rPr lang="en-US" smtClean="0"/>
              <a:t>8</a:t>
            </a:fld>
            <a:endParaRPr lang="en-US" dirty="0"/>
          </a:p>
        </p:txBody>
      </p:sp>
      <p:sp>
        <p:nvSpPr>
          <p:cNvPr id="5" name="Rectangle 4"/>
          <p:cNvSpPr/>
          <p:nvPr/>
        </p:nvSpPr>
        <p:spPr>
          <a:xfrm>
            <a:off x="838200" y="1803400"/>
            <a:ext cx="10515600" cy="455295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105746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228E0-9A67-4D3D-9B4A-43C5CBEB3BE3}"/>
              </a:ext>
            </a:extLst>
          </p:cNvPr>
          <p:cNvSpPr>
            <a:spLocks noGrp="1"/>
          </p:cNvSpPr>
          <p:nvPr>
            <p:ph type="title"/>
          </p:nvPr>
        </p:nvSpPr>
        <p:spPr/>
        <p:txBody>
          <a:bodyPr/>
          <a:lstStyle/>
          <a:p>
            <a:r>
              <a:rPr lang="en-IN" dirty="0"/>
              <a:t>Using Multiple Catch Blocks</a:t>
            </a:r>
          </a:p>
        </p:txBody>
      </p:sp>
      <p:sp>
        <p:nvSpPr>
          <p:cNvPr id="3" name="Content Placeholder 2">
            <a:extLst>
              <a:ext uri="{FF2B5EF4-FFF2-40B4-BE49-F238E27FC236}">
                <a16:creationId xmlns:a16="http://schemas.microsoft.com/office/drawing/2014/main" id="{6AD49DF5-DAC8-4379-8EDF-043701C8E13A}"/>
              </a:ext>
            </a:extLst>
          </p:cNvPr>
          <p:cNvSpPr>
            <a:spLocks noGrp="1"/>
          </p:cNvSpPr>
          <p:nvPr>
            <p:ph idx="1"/>
          </p:nvPr>
        </p:nvSpPr>
        <p:spPr>
          <a:xfrm>
            <a:off x="838200" y="1482572"/>
            <a:ext cx="10515600" cy="4873778"/>
          </a:xfrm>
        </p:spPr>
        <p:txBody>
          <a:bodyPr>
            <a:normAutofit fontScale="47500" lnSpcReduction="20000"/>
          </a:bodyPr>
          <a:lstStyle/>
          <a:p>
            <a:r>
              <a:rPr lang="en-IN" dirty="0"/>
              <a:t>Below program contains multiple catch blocks to handle different types of exception in different way.</a:t>
            </a:r>
          </a:p>
          <a:p>
            <a:pPr marL="457200" lvl="1" indent="0">
              <a:buNone/>
            </a:pPr>
            <a:r>
              <a:rPr lang="en-IN" sz="2700" dirty="0"/>
              <a:t>#include &lt;iostream&gt;</a:t>
            </a:r>
          </a:p>
          <a:p>
            <a:pPr marL="457200" lvl="1" indent="0">
              <a:buNone/>
            </a:pPr>
            <a:r>
              <a:rPr lang="en-IN" sz="2700" dirty="0"/>
              <a:t>#include&lt;conio.h&gt;</a:t>
            </a:r>
          </a:p>
          <a:p>
            <a:pPr marL="457200" lvl="1" indent="0">
              <a:buNone/>
            </a:pPr>
            <a:r>
              <a:rPr lang="en-IN" sz="2700" dirty="0"/>
              <a:t>using namespace std;</a:t>
            </a:r>
          </a:p>
          <a:p>
            <a:pPr marL="457200" lvl="1" indent="0">
              <a:buNone/>
            </a:pPr>
            <a:r>
              <a:rPr lang="en-IN" sz="2700" dirty="0"/>
              <a:t>int main()</a:t>
            </a:r>
          </a:p>
          <a:p>
            <a:pPr marL="457200" lvl="1" indent="0">
              <a:buNone/>
            </a:pPr>
            <a:r>
              <a:rPr lang="en-IN" sz="2700" dirty="0"/>
              <a:t>{</a:t>
            </a:r>
          </a:p>
          <a:p>
            <a:pPr marL="457200" lvl="1" indent="0">
              <a:buNone/>
            </a:pPr>
            <a:r>
              <a:rPr lang="en-IN" sz="2700" dirty="0"/>
              <a:t>    int x[3] = {-1,2};</a:t>
            </a:r>
          </a:p>
          <a:p>
            <a:pPr marL="457200" lvl="1" indent="0">
              <a:buNone/>
            </a:pPr>
            <a:r>
              <a:rPr lang="en-IN" sz="2700" dirty="0"/>
              <a:t>    for(int </a:t>
            </a:r>
            <a:r>
              <a:rPr lang="en-IN" sz="2700" dirty="0" err="1"/>
              <a:t>i</a:t>
            </a:r>
            <a:r>
              <a:rPr lang="en-IN" sz="2700" dirty="0"/>
              <a:t>=0; </a:t>
            </a:r>
            <a:r>
              <a:rPr lang="en-IN" sz="2700" dirty="0" err="1"/>
              <a:t>i</a:t>
            </a:r>
            <a:r>
              <a:rPr lang="en-IN" sz="2700" dirty="0"/>
              <a:t>&lt;2; </a:t>
            </a:r>
            <a:r>
              <a:rPr lang="en-IN" sz="2700" dirty="0" err="1"/>
              <a:t>i</a:t>
            </a:r>
            <a:r>
              <a:rPr lang="en-IN" sz="2700" dirty="0"/>
              <a:t>++)</a:t>
            </a:r>
          </a:p>
          <a:p>
            <a:pPr marL="457200" lvl="1" indent="0">
              <a:buNone/>
            </a:pPr>
            <a:r>
              <a:rPr lang="en-IN" sz="2700" dirty="0"/>
              <a:t>    {</a:t>
            </a:r>
          </a:p>
          <a:p>
            <a:pPr marL="457200" lvl="1" indent="0">
              <a:buNone/>
            </a:pPr>
            <a:r>
              <a:rPr lang="en-IN" sz="2700" dirty="0"/>
              <a:t>        int ex = x[</a:t>
            </a:r>
            <a:r>
              <a:rPr lang="en-IN" sz="2700" dirty="0" err="1"/>
              <a:t>i</a:t>
            </a:r>
            <a:r>
              <a:rPr lang="en-IN" sz="2700" dirty="0"/>
              <a:t>];</a:t>
            </a:r>
          </a:p>
          <a:p>
            <a:pPr marL="457200" lvl="1" indent="0">
              <a:buNone/>
            </a:pPr>
            <a:r>
              <a:rPr lang="en-IN" sz="2700" dirty="0"/>
              <a:t>        try </a:t>
            </a:r>
          </a:p>
          <a:p>
            <a:pPr marL="457200" lvl="1" indent="0">
              <a:buNone/>
            </a:pPr>
            <a:r>
              <a:rPr lang="en-IN" sz="2700" dirty="0"/>
              <a:t>        {</a:t>
            </a:r>
          </a:p>
          <a:p>
            <a:pPr marL="457200" lvl="1" indent="0">
              <a:buNone/>
            </a:pPr>
            <a:r>
              <a:rPr lang="en-IN" sz="2700" dirty="0"/>
              <a:t>            if (ex &gt; 0)</a:t>
            </a:r>
          </a:p>
          <a:p>
            <a:pPr marL="457200" lvl="1" indent="0">
              <a:buNone/>
            </a:pPr>
            <a:r>
              <a:rPr lang="en-IN" sz="2700" dirty="0"/>
              <a:t>                // throwing numeric value as exception</a:t>
            </a:r>
          </a:p>
          <a:p>
            <a:pPr marL="457200" lvl="1" indent="0">
              <a:buNone/>
            </a:pPr>
            <a:r>
              <a:rPr lang="en-IN" sz="2700" dirty="0"/>
              <a:t>                throw ex;</a:t>
            </a:r>
          </a:p>
          <a:p>
            <a:pPr marL="457200" lvl="1" indent="0">
              <a:buNone/>
            </a:pPr>
            <a:r>
              <a:rPr lang="en-IN" sz="2700" dirty="0"/>
              <a:t>            else</a:t>
            </a:r>
          </a:p>
          <a:p>
            <a:pPr marL="457200" lvl="1" indent="0">
              <a:buNone/>
            </a:pPr>
            <a:r>
              <a:rPr lang="en-IN" sz="2700" dirty="0"/>
              <a:t>                // throwing a character as exception</a:t>
            </a:r>
          </a:p>
          <a:p>
            <a:pPr marL="457200" lvl="1" indent="0">
              <a:buNone/>
            </a:pPr>
            <a:r>
              <a:rPr lang="en-IN" sz="2700" dirty="0"/>
              <a:t>                throw 'ex';</a:t>
            </a:r>
          </a:p>
          <a:p>
            <a:pPr marL="457200" lvl="1" indent="0">
              <a:buNone/>
            </a:pPr>
            <a:r>
              <a:rPr lang="en-IN" sz="2700" dirty="0"/>
              <a:t>        } </a:t>
            </a:r>
          </a:p>
          <a:p>
            <a:pPr marL="0" indent="0">
              <a:buNone/>
            </a:pPr>
            <a:endParaRPr lang="en-IN" dirty="0"/>
          </a:p>
          <a:p>
            <a:endParaRPr lang="en-IN" dirty="0"/>
          </a:p>
          <a:p>
            <a:r>
              <a:rPr lang="en-IN" dirty="0"/>
              <a:t>The above program is self-explanatory, if the value of integer in the array x is less than 0, we are throwing a numeric value as exception and if the value is greater than 0, then we are throwing a character value as exception. And we have two different catch blocks to catch those exceptions.</a:t>
            </a:r>
          </a:p>
        </p:txBody>
      </p:sp>
      <p:sp>
        <p:nvSpPr>
          <p:cNvPr id="4" name="Slide Number Placeholder 3">
            <a:extLst>
              <a:ext uri="{FF2B5EF4-FFF2-40B4-BE49-F238E27FC236}">
                <a16:creationId xmlns:a16="http://schemas.microsoft.com/office/drawing/2014/main" id="{CA52506B-BBE5-4F95-AEF6-8B2BE836ED69}"/>
              </a:ext>
            </a:extLst>
          </p:cNvPr>
          <p:cNvSpPr>
            <a:spLocks noGrp="1"/>
          </p:cNvSpPr>
          <p:nvPr>
            <p:ph type="sldNum" sz="quarter" idx="12"/>
          </p:nvPr>
        </p:nvSpPr>
        <p:spPr/>
        <p:txBody>
          <a:bodyPr/>
          <a:lstStyle/>
          <a:p>
            <a:fld id="{BDCDBBEF-AA6C-4BA6-85B2-A17D7F280E38}" type="slidenum">
              <a:rPr lang="en-US" smtClean="0"/>
              <a:pPr/>
              <a:t>9</a:t>
            </a:fld>
            <a:endParaRPr lang="en-US"/>
          </a:p>
        </p:txBody>
      </p:sp>
      <p:sp>
        <p:nvSpPr>
          <p:cNvPr id="8" name="TextBox 7">
            <a:extLst>
              <a:ext uri="{FF2B5EF4-FFF2-40B4-BE49-F238E27FC236}">
                <a16:creationId xmlns:a16="http://schemas.microsoft.com/office/drawing/2014/main" id="{8A36E85A-6D80-4A5C-868B-405786B1405C}"/>
              </a:ext>
            </a:extLst>
          </p:cNvPr>
          <p:cNvSpPr txBox="1"/>
          <p:nvPr/>
        </p:nvSpPr>
        <p:spPr>
          <a:xfrm>
            <a:off x="5053614" y="1690688"/>
            <a:ext cx="6096000" cy="2169825"/>
          </a:xfrm>
          <a:prstGeom prst="rect">
            <a:avLst/>
          </a:prstGeom>
          <a:noFill/>
        </p:spPr>
        <p:txBody>
          <a:bodyPr wrap="square">
            <a:spAutoFit/>
          </a:bodyPr>
          <a:lstStyle/>
          <a:p>
            <a:pPr marL="0" indent="0">
              <a:buNone/>
            </a:pPr>
            <a:r>
              <a:rPr lang="en-IN" dirty="0"/>
              <a:t> </a:t>
            </a:r>
            <a:r>
              <a:rPr lang="en-IN" sz="1300" dirty="0"/>
              <a:t>catch (int ex)  // to catch numeric exceptions</a:t>
            </a:r>
          </a:p>
          <a:p>
            <a:pPr marL="0" indent="0">
              <a:buNone/>
            </a:pPr>
            <a:r>
              <a:rPr lang="en-IN" sz="1300" dirty="0"/>
              <a:t>        {</a:t>
            </a:r>
          </a:p>
          <a:p>
            <a:pPr marL="0" indent="0">
              <a:buNone/>
            </a:pPr>
            <a:r>
              <a:rPr lang="en-IN" sz="1300" dirty="0"/>
              <a:t>            </a:t>
            </a:r>
            <a:r>
              <a:rPr lang="en-IN" sz="1300" dirty="0" err="1"/>
              <a:t>cout</a:t>
            </a:r>
            <a:r>
              <a:rPr lang="en-IN" sz="1300" dirty="0"/>
              <a:t> &lt;&lt; "Integer exception\n";</a:t>
            </a:r>
          </a:p>
          <a:p>
            <a:pPr marL="0" indent="0">
              <a:buNone/>
            </a:pPr>
            <a:r>
              <a:rPr lang="en-IN" sz="1300" dirty="0"/>
              <a:t>        } </a:t>
            </a:r>
          </a:p>
          <a:p>
            <a:pPr marL="0" indent="0">
              <a:buNone/>
            </a:pPr>
            <a:r>
              <a:rPr lang="en-IN" sz="1300" dirty="0"/>
              <a:t>        catch (char ex) // to catch character/string exceptions</a:t>
            </a:r>
          </a:p>
          <a:p>
            <a:pPr marL="0" indent="0">
              <a:buNone/>
            </a:pPr>
            <a:r>
              <a:rPr lang="en-IN" sz="1300" dirty="0"/>
              <a:t>        {</a:t>
            </a:r>
          </a:p>
          <a:p>
            <a:pPr marL="0" indent="0">
              <a:buNone/>
            </a:pPr>
            <a:r>
              <a:rPr lang="en-IN" sz="1300" dirty="0"/>
              <a:t>            </a:t>
            </a:r>
            <a:r>
              <a:rPr lang="en-IN" sz="1300" dirty="0" err="1"/>
              <a:t>cout</a:t>
            </a:r>
            <a:r>
              <a:rPr lang="en-IN" sz="1300" dirty="0"/>
              <a:t> &lt;&lt; "Character exception\n";</a:t>
            </a:r>
          </a:p>
          <a:p>
            <a:pPr marL="0" indent="0">
              <a:buNone/>
            </a:pPr>
            <a:r>
              <a:rPr lang="en-IN" sz="1300" dirty="0"/>
              <a:t>        }</a:t>
            </a:r>
          </a:p>
          <a:p>
            <a:pPr marL="0" indent="0">
              <a:buNone/>
            </a:pPr>
            <a:r>
              <a:rPr lang="en-IN" sz="1300" dirty="0"/>
              <a:t>    }</a:t>
            </a:r>
          </a:p>
          <a:p>
            <a:pPr marL="0" indent="0">
              <a:buNone/>
            </a:pPr>
            <a:r>
              <a:rPr lang="en-IN" sz="1300" dirty="0"/>
              <a:t>}</a:t>
            </a:r>
          </a:p>
        </p:txBody>
      </p:sp>
      <p:sp>
        <p:nvSpPr>
          <p:cNvPr id="10" name="TextBox 9">
            <a:extLst>
              <a:ext uri="{FF2B5EF4-FFF2-40B4-BE49-F238E27FC236}">
                <a16:creationId xmlns:a16="http://schemas.microsoft.com/office/drawing/2014/main" id="{78C5D2F1-C133-4D2A-92DA-57BAD06CBBF4}"/>
              </a:ext>
            </a:extLst>
          </p:cNvPr>
          <p:cNvSpPr txBox="1"/>
          <p:nvPr/>
        </p:nvSpPr>
        <p:spPr>
          <a:xfrm>
            <a:off x="5470236" y="4665528"/>
            <a:ext cx="6096000" cy="923330"/>
          </a:xfrm>
          <a:prstGeom prst="rect">
            <a:avLst/>
          </a:prstGeom>
          <a:noFill/>
        </p:spPr>
        <p:txBody>
          <a:bodyPr wrap="square">
            <a:spAutoFit/>
          </a:bodyPr>
          <a:lstStyle/>
          <a:p>
            <a:r>
              <a:rPr lang="en-IN" b="1" i="0" dirty="0">
                <a:solidFill>
                  <a:srgbClr val="333333"/>
                </a:solidFill>
                <a:effectLst/>
                <a:latin typeface="Monaco"/>
              </a:rPr>
              <a:t>Output:</a:t>
            </a:r>
          </a:p>
          <a:p>
            <a:r>
              <a:rPr lang="en-IN" b="0" i="0" dirty="0">
                <a:solidFill>
                  <a:srgbClr val="333333"/>
                </a:solidFill>
                <a:effectLst/>
                <a:latin typeface="Monaco"/>
              </a:rPr>
              <a:t>Integer exception</a:t>
            </a:r>
          </a:p>
          <a:p>
            <a:r>
              <a:rPr lang="en-IN" b="0" i="0" dirty="0">
                <a:solidFill>
                  <a:srgbClr val="333333"/>
                </a:solidFill>
                <a:effectLst/>
                <a:latin typeface="Monaco"/>
              </a:rPr>
              <a:t>Character exception</a:t>
            </a:r>
            <a:endParaRPr lang="en-IN" dirty="0"/>
          </a:p>
        </p:txBody>
      </p:sp>
    </p:spTree>
    <p:extLst>
      <p:ext uri="{BB962C8B-B14F-4D97-AF65-F5344CB8AC3E}">
        <p14:creationId xmlns:p14="http://schemas.microsoft.com/office/powerpoint/2010/main" val="1050971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LMS_API_VERSION" val="SCORM 2004 (2nd edition)"/>
  <p:tag name="ISPRING_ULTRA_SCORM_COURSE_ID" val="C0F5EB19-77B9-4540-B06A-F2C718D084BF"/>
  <p:tag name="ISPRING_CMI5_LAUNCH_METHOD" val="any window"/>
  <p:tag name="ISPRING_SCORM_ENDPOINT" val="&lt;endpoint&gt;&lt;enable&gt;0&lt;/enable&gt;&lt;lrs&gt;http://&lt;/lrs&gt;&lt;auth&gt;0&lt;/auth&gt;&lt;login&gt;&lt;/login&gt;&lt;password&gt;&lt;/password&gt;&lt;key&gt;&lt;/key&gt;&lt;name&gt;&lt;/name&gt;&lt;email&gt;&lt;/email&gt;&lt;/endpoint&gt;&#10;"/>
  <p:tag name="ISPRINGCLOUDFOLDERID" val="1"/>
  <p:tag name="ISPRINGONLINEFOLDERID" val="1"/>
  <p:tag name="ISPRING_OUTPUT_FOLDER" val="[[&quot;,\u001B.\u0018{C273B255-4E4C-4601-ABF8-D07FC645117E}&quot;,&quot;F:\\CU\\BlackBoard\\20CST111\\PPTs&quot;]]"/>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universal&quot;},&quot;advancedSettings&quot;:{&quot;enableTextAllocation&quot;:&quot;T_TRUE&quot;,&quot;viewingFromLocalDrive&quot;:&quot;T_TRUE&quot;,&quot;contentScale&quot;:75,&quot;contentScaleMode&quot;:&quot;SCALE&quot;},&quot;accessibilitySettings&quot;:{&quot;enabled&quot;:&quot;T_FALSE&quot;},&quot;compressionSettings&quot;:{&quot;imageSettings&quot;:{&quot;jpegQuality&quot;:70,&quot;optimizeImageForResolution&quot;:&quot;T_FALSE&quot;},&quot;audioQuality&quot;:70,&quot;videoQuality&quot;:65},&quot;protectionSettings&quot;:{&quot;watermarkEnabled&quot;:&quot;T_FALSE&quot;,&quot;watermarkPosition&quot;:&quot;MIDDLE_CENTER&quot;,&quot;openWatermarkUrl&quot;:&quot;T_FALSE&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publishDestination&quot;:&quot;LMS&quot;,&quot;wordSettings&quot;:{&quot;printCopies&quot;:1}}"/>
  <p:tag name="ISPRING_SCORM_RATE_SLIDES" val="0"/>
  <p:tag name="ISPRING_SCORM_RATE_QUIZZES" val="0"/>
  <p:tag name="ISPRING_SCORM_PASSING_SCORE" val="0.000000"/>
  <p:tag name="ISPRING_CURRENT_PLAYER_ID" val="universal"/>
  <p:tag name="ISPRING_PRESENTATION_TITLE" val="lecture 2 Algorithm"/>
  <p:tag name="ISPRING_FIRST_PUBLISH" val="1"/>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2214</TotalTime>
  <Words>2257</Words>
  <Application>Microsoft Office PowerPoint</Application>
  <PresentationFormat>Widescreen</PresentationFormat>
  <Paragraphs>372</Paragraphs>
  <Slides>23</Slides>
  <Notes>13</Notes>
  <HiddenSlides>0</HiddenSlides>
  <MMClips>0</MMClips>
  <ScaleCrop>false</ScaleCrop>
  <HeadingPairs>
    <vt:vector size="8" baseType="variant">
      <vt:variant>
        <vt:lpstr>Fonts Used</vt:lpstr>
      </vt:variant>
      <vt:variant>
        <vt:i4>14</vt:i4>
      </vt:variant>
      <vt:variant>
        <vt:lpstr>Theme</vt:lpstr>
      </vt:variant>
      <vt:variant>
        <vt:i4>2</vt:i4>
      </vt:variant>
      <vt:variant>
        <vt:lpstr>Embedded OLE Servers</vt:lpstr>
      </vt:variant>
      <vt:variant>
        <vt:i4>1</vt:i4>
      </vt:variant>
      <vt:variant>
        <vt:lpstr>Slide Titles</vt:lpstr>
      </vt:variant>
      <vt:variant>
        <vt:i4>23</vt:i4>
      </vt:variant>
    </vt:vector>
  </HeadingPairs>
  <TitlesOfParts>
    <vt:vector size="40" baseType="lpstr">
      <vt:lpstr>Arial</vt:lpstr>
      <vt:lpstr>Arial Black</vt:lpstr>
      <vt:lpstr>Calibri</vt:lpstr>
      <vt:lpstr>Calibri Light</vt:lpstr>
      <vt:lpstr>Cambria</vt:lpstr>
      <vt:lpstr>Casper</vt:lpstr>
      <vt:lpstr>Casper Bold</vt:lpstr>
      <vt:lpstr>Inter</vt:lpstr>
      <vt:lpstr>Karla</vt:lpstr>
      <vt:lpstr>Monaco</vt:lpstr>
      <vt:lpstr>Raleway ExtraBold</vt:lpstr>
      <vt:lpstr>Times New Roman</vt:lpstr>
      <vt:lpstr>urw-din</vt:lpstr>
      <vt:lpstr>Wingdings</vt:lpstr>
      <vt:lpstr>1_Office Theme</vt:lpstr>
      <vt:lpstr>Contents Slide Master</vt:lpstr>
      <vt:lpstr>CorelDRAW</vt:lpstr>
      <vt:lpstr>PowerPoint Presentation</vt:lpstr>
      <vt:lpstr>Object Oriented Programming using C++</vt:lpstr>
      <vt:lpstr>PowerPoint Presentation</vt:lpstr>
      <vt:lpstr> Scheme of Evaluation  </vt:lpstr>
      <vt:lpstr>CONTENTS </vt:lpstr>
      <vt:lpstr> Types of Exceptions  </vt:lpstr>
      <vt:lpstr>Throwing Exceptions</vt:lpstr>
      <vt:lpstr>Catching Exceptions</vt:lpstr>
      <vt:lpstr>Using Multiple Catch Blocks</vt:lpstr>
      <vt:lpstr>Generalised catch block in C++</vt:lpstr>
      <vt:lpstr>Re-throwing an Exception</vt:lpstr>
      <vt:lpstr>PowerPoint Presentation</vt:lpstr>
      <vt:lpstr>PowerPoint Presentation</vt:lpstr>
      <vt:lpstr>PowerPoint Presentation</vt:lpstr>
      <vt:lpstr>Output:</vt:lpstr>
      <vt:lpstr>Applications</vt:lpstr>
      <vt:lpstr>PowerPoint Presentation</vt:lpstr>
      <vt:lpstr>Frequently Asked question</vt:lpstr>
      <vt:lpstr>Assessment Questions:</vt:lpstr>
      <vt:lpstr>Assessment Questions:</vt:lpstr>
      <vt:lpstr>Discussion forum.</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 Algorithm</dc:title>
  <dc:creator>Branding</dc:creator>
  <cp:lastModifiedBy>Nishu</cp:lastModifiedBy>
  <cp:revision>283</cp:revision>
  <dcterms:created xsi:type="dcterms:W3CDTF">2019-01-09T10:33:58Z</dcterms:created>
  <dcterms:modified xsi:type="dcterms:W3CDTF">2021-02-02T04:49:26Z</dcterms:modified>
</cp:coreProperties>
</file>