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8"/>
  </p:notesMasterIdLst>
  <p:handoutMasterIdLst>
    <p:handoutMasterId r:id="rId29"/>
  </p:handoutMasterIdLst>
  <p:sldIdLst>
    <p:sldId id="354" r:id="rId3"/>
    <p:sldId id="393" r:id="rId4"/>
    <p:sldId id="394" r:id="rId5"/>
    <p:sldId id="395" r:id="rId6"/>
    <p:sldId id="358" r:id="rId7"/>
    <p:sldId id="281" r:id="rId8"/>
    <p:sldId id="328" r:id="rId9"/>
    <p:sldId id="384" r:id="rId10"/>
    <p:sldId id="386" r:id="rId11"/>
    <p:sldId id="385" r:id="rId12"/>
    <p:sldId id="383" r:id="rId13"/>
    <p:sldId id="379" r:id="rId14"/>
    <p:sldId id="387" r:id="rId15"/>
    <p:sldId id="381" r:id="rId16"/>
    <p:sldId id="388" r:id="rId17"/>
    <p:sldId id="390" r:id="rId18"/>
    <p:sldId id="391" r:id="rId19"/>
    <p:sldId id="392" r:id="rId20"/>
    <p:sldId id="350" r:id="rId21"/>
    <p:sldId id="351" r:id="rId22"/>
    <p:sldId id="359" r:id="rId23"/>
    <p:sldId id="329" r:id="rId24"/>
    <p:sldId id="352" r:id="rId25"/>
    <p:sldId id="284" r:id="rId26"/>
    <p:sldId id="353" r:id="rId27"/>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B7B0"/>
    <a:srgbClr val="4BDAE5"/>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434" autoAdjust="0"/>
  </p:normalViewPr>
  <p:slideViewPr>
    <p:cSldViewPr snapToGrid="0">
      <p:cViewPr>
        <p:scale>
          <a:sx n="81" d="100"/>
          <a:sy n="81" d="100"/>
        </p:scale>
        <p:origin x="-216" y="-36"/>
      </p:cViewPr>
      <p:guideLst>
        <p:guide orient="horz" pos="2160"/>
        <p:guide pos="3840"/>
      </p:guideLst>
    </p:cSldViewPr>
  </p:slideViewPr>
  <p:notesTextViewPr>
    <p:cViewPr>
      <p:scale>
        <a:sx n="3" d="2"/>
        <a:sy n="3" d="2"/>
      </p:scale>
      <p:origin x="0" y="0"/>
    </p:cViewPr>
  </p:notesTextViewPr>
  <p:sorterViewPr>
    <p:cViewPr>
      <p:scale>
        <a:sx n="100" d="100"/>
        <a:sy n="100" d="100"/>
      </p:scale>
      <p:origin x="0" y="-13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0D818A-DE61-492C-9F49-4330F19690E3}" type="doc">
      <dgm:prSet loTypeId="urn:microsoft.com/office/officeart/2005/8/layout/default#2" loCatId="list" qsTypeId="urn:microsoft.com/office/officeart/2005/8/quickstyle/simple1" qsCatId="simple" csTypeId="urn:microsoft.com/office/officeart/2005/8/colors/colorful1#2" csCatId="colorful" phldr="1"/>
      <dgm:spPr/>
      <dgm:t>
        <a:bodyPr/>
        <a:lstStyle/>
        <a:p>
          <a:endParaRPr lang="en-IN"/>
        </a:p>
      </dgm:t>
    </dgm:pt>
    <dgm:pt modelId="{72067E99-1C3B-406E-B0E9-FC347F914FA8}">
      <dgm:prSet phldrT="[Text]" custT="1"/>
      <dgm:spPr/>
      <dgm:t>
        <a:bodyPr/>
        <a:lstStyle/>
        <a:p>
          <a:r>
            <a:rPr lang="en-US" sz="2400" b="1" dirty="0">
              <a:solidFill>
                <a:schemeClr val="bg2">
                  <a:lumMod val="10000"/>
                </a:schemeClr>
              </a:solidFill>
            </a:rPr>
            <a:t>In this lecture we have discussed about DMA.</a:t>
          </a:r>
          <a:endParaRPr lang="en-IN" sz="2400" b="1" dirty="0">
            <a:solidFill>
              <a:schemeClr val="bg2">
                <a:lumMod val="10000"/>
              </a:schemeClr>
            </a:solidFill>
          </a:endParaRPr>
        </a:p>
      </dgm:t>
    </dgm:pt>
    <dgm:pt modelId="{E295694A-E3FF-4E4D-B786-E47583760C4E}" type="parTrans" cxnId="{AAE49CDE-EE1C-4041-8DCB-69A3B80087AD}">
      <dgm:prSet/>
      <dgm:spPr/>
      <dgm:t>
        <a:bodyPr/>
        <a:lstStyle/>
        <a:p>
          <a:endParaRPr lang="en-IN"/>
        </a:p>
      </dgm:t>
    </dgm:pt>
    <dgm:pt modelId="{E2FCE763-C2C6-41BB-BE42-2FC9B40C0439}" type="sibTrans" cxnId="{AAE49CDE-EE1C-4041-8DCB-69A3B80087AD}">
      <dgm:prSet/>
      <dgm:spPr/>
      <dgm:t>
        <a:bodyPr/>
        <a:lstStyle/>
        <a:p>
          <a:endParaRPr lang="en-IN"/>
        </a:p>
      </dgm:t>
    </dgm:pt>
    <dgm:pt modelId="{A7DE4063-2DA9-4CA0-9DDC-11769B7332D8}">
      <dgm:prSet phldrT="[Text]" custT="1"/>
      <dgm:spPr/>
      <dgm:t>
        <a:bodyPr/>
        <a:lstStyle/>
        <a:p>
          <a:r>
            <a:rPr lang="en-US" sz="2400" b="1" dirty="0">
              <a:solidFill>
                <a:schemeClr val="bg2">
                  <a:lumMod val="10000"/>
                </a:schemeClr>
              </a:solidFill>
            </a:rPr>
            <a:t>We have discussed about Static and Dynamic memory allocation. </a:t>
          </a:r>
          <a:endParaRPr lang="en-IN" sz="2400" b="1" dirty="0">
            <a:solidFill>
              <a:schemeClr val="bg2">
                <a:lumMod val="10000"/>
              </a:schemeClr>
            </a:solidFill>
          </a:endParaRPr>
        </a:p>
      </dgm:t>
    </dgm:pt>
    <dgm:pt modelId="{ED3D644F-FD3E-48AA-A0DA-12CED9DB591C}" type="parTrans" cxnId="{CB715DCB-B8A2-400C-A562-D0851701E2C1}">
      <dgm:prSet/>
      <dgm:spPr/>
      <dgm:t>
        <a:bodyPr/>
        <a:lstStyle/>
        <a:p>
          <a:endParaRPr lang="en-IN"/>
        </a:p>
      </dgm:t>
    </dgm:pt>
    <dgm:pt modelId="{EA51BD59-3F69-42AA-902C-6B9694E16D92}" type="sibTrans" cxnId="{CB715DCB-B8A2-400C-A562-D0851701E2C1}">
      <dgm:prSet/>
      <dgm:spPr/>
      <dgm:t>
        <a:bodyPr/>
        <a:lstStyle/>
        <a:p>
          <a:endParaRPr lang="en-IN"/>
        </a:p>
      </dgm:t>
    </dgm:pt>
    <dgm:pt modelId="{0621545F-95F6-44EB-825F-83C24ABAE76E}">
      <dgm:prSet phldrT="[Text]" custT="1"/>
      <dgm:spPr/>
      <dgm:t>
        <a:bodyPr/>
        <a:lstStyle/>
        <a:p>
          <a:r>
            <a:rPr lang="en-IN" sz="2400" b="1" dirty="0">
              <a:solidFill>
                <a:schemeClr val="tx1">
                  <a:lumMod val="95000"/>
                  <a:lumOff val="5000"/>
                </a:schemeClr>
              </a:solidFill>
            </a:rPr>
            <a:t>Discussed about new and delete operator.</a:t>
          </a:r>
        </a:p>
      </dgm:t>
    </dgm:pt>
    <dgm:pt modelId="{0DC4AED1-1C4B-492D-B362-E4F34DA21582}" type="parTrans" cxnId="{57421435-2741-45ED-8B76-658C1BDCB734}">
      <dgm:prSet/>
      <dgm:spPr/>
      <dgm:t>
        <a:bodyPr/>
        <a:lstStyle/>
        <a:p>
          <a:endParaRPr lang="en-IN"/>
        </a:p>
      </dgm:t>
    </dgm:pt>
    <dgm:pt modelId="{93AF2E2B-5524-48E6-96A4-F1B0B555DF04}" type="sibTrans" cxnId="{57421435-2741-45ED-8B76-658C1BDCB734}">
      <dgm:prSet/>
      <dgm:spPr/>
      <dgm:t>
        <a:bodyPr/>
        <a:lstStyle/>
        <a:p>
          <a:endParaRPr lang="en-IN"/>
        </a:p>
      </dgm:t>
    </dgm:pt>
    <dgm:pt modelId="{A01C6F03-8F64-4572-A415-227584B1F1D4}">
      <dgm:prSet custT="1"/>
      <dgm:spPr>
        <a:solidFill>
          <a:schemeClr val="accent1">
            <a:lumMod val="40000"/>
            <a:lumOff val="60000"/>
          </a:schemeClr>
        </a:solidFill>
      </dgm:spPr>
      <dgm:t>
        <a:bodyPr/>
        <a:lstStyle/>
        <a:p>
          <a:r>
            <a:rPr lang="en-US" sz="2400" b="1" dirty="0">
              <a:solidFill>
                <a:schemeClr val="bg2">
                  <a:lumMod val="10000"/>
                </a:schemeClr>
              </a:solidFill>
              <a:sym typeface="Wingdings" panose="05000000000000000000" pitchFamily="2" charset="2"/>
            </a:rPr>
            <a:t>Discussed about new and delete operator in class.</a:t>
          </a:r>
        </a:p>
      </dgm:t>
    </dgm:pt>
    <dgm:pt modelId="{4DA968A8-0948-417F-9134-FA754EAB92DA}" type="parTrans" cxnId="{9495434F-F7C9-45D7-B8C6-CCE0B7994591}">
      <dgm:prSet/>
      <dgm:spPr/>
      <dgm:t>
        <a:bodyPr/>
        <a:lstStyle/>
        <a:p>
          <a:endParaRPr lang="en-IN"/>
        </a:p>
      </dgm:t>
    </dgm:pt>
    <dgm:pt modelId="{14056E56-91CB-4AD0-BDAA-2A69C7D39824}" type="sibTrans" cxnId="{9495434F-F7C9-45D7-B8C6-CCE0B7994591}">
      <dgm:prSet/>
      <dgm:spPr/>
      <dgm:t>
        <a:bodyPr/>
        <a:lstStyle/>
        <a:p>
          <a:endParaRPr lang="en-IN"/>
        </a:p>
      </dgm:t>
    </dgm:pt>
    <dgm:pt modelId="{097EF926-1259-452F-A448-711C22076917}" type="pres">
      <dgm:prSet presAssocID="{A30D818A-DE61-492C-9F49-4330F19690E3}" presName="diagram" presStyleCnt="0">
        <dgm:presLayoutVars>
          <dgm:dir/>
          <dgm:resizeHandles val="exact"/>
        </dgm:presLayoutVars>
      </dgm:prSet>
      <dgm:spPr/>
      <dgm:t>
        <a:bodyPr/>
        <a:lstStyle/>
        <a:p>
          <a:endParaRPr lang="en-US"/>
        </a:p>
      </dgm:t>
    </dgm:pt>
    <dgm:pt modelId="{2F0A59F6-A053-4340-A4F0-E60DDF039046}" type="pres">
      <dgm:prSet presAssocID="{72067E99-1C3B-406E-B0E9-FC347F914FA8}" presName="node" presStyleLbl="node1" presStyleIdx="0" presStyleCnt="4" custLinFactNeighborX="-5593" custLinFactNeighborY="843">
        <dgm:presLayoutVars>
          <dgm:bulletEnabled val="1"/>
        </dgm:presLayoutVars>
      </dgm:prSet>
      <dgm:spPr/>
      <dgm:t>
        <a:bodyPr/>
        <a:lstStyle/>
        <a:p>
          <a:endParaRPr lang="en-US"/>
        </a:p>
      </dgm:t>
    </dgm:pt>
    <dgm:pt modelId="{B7110241-4B56-449E-BE7E-CE03E41DECBD}" type="pres">
      <dgm:prSet presAssocID="{E2FCE763-C2C6-41BB-BE42-2FC9B40C0439}" presName="sibTrans" presStyleCnt="0"/>
      <dgm:spPr/>
    </dgm:pt>
    <dgm:pt modelId="{DE45F2CF-0A49-462B-B901-AD08FACBBB0E}" type="pres">
      <dgm:prSet presAssocID="{A7DE4063-2DA9-4CA0-9DDC-11769B7332D8}" presName="node" presStyleLbl="node1" presStyleIdx="1" presStyleCnt="4">
        <dgm:presLayoutVars>
          <dgm:bulletEnabled val="1"/>
        </dgm:presLayoutVars>
      </dgm:prSet>
      <dgm:spPr/>
      <dgm:t>
        <a:bodyPr/>
        <a:lstStyle/>
        <a:p>
          <a:endParaRPr lang="en-US"/>
        </a:p>
      </dgm:t>
    </dgm:pt>
    <dgm:pt modelId="{E15D8264-6CE6-4D91-B2D2-1EAC00783183}" type="pres">
      <dgm:prSet presAssocID="{EA51BD59-3F69-42AA-902C-6B9694E16D92}" presName="sibTrans" presStyleCnt="0"/>
      <dgm:spPr/>
    </dgm:pt>
    <dgm:pt modelId="{45C74EF1-9A11-4F71-A1B7-79F2B3452A9C}" type="pres">
      <dgm:prSet presAssocID="{0621545F-95F6-44EB-825F-83C24ABAE76E}" presName="node" presStyleLbl="node1" presStyleIdx="2" presStyleCnt="4" custLinFactNeighborX="229" custLinFactNeighborY="-776">
        <dgm:presLayoutVars>
          <dgm:bulletEnabled val="1"/>
        </dgm:presLayoutVars>
      </dgm:prSet>
      <dgm:spPr/>
      <dgm:t>
        <a:bodyPr/>
        <a:lstStyle/>
        <a:p>
          <a:endParaRPr lang="en-US"/>
        </a:p>
      </dgm:t>
    </dgm:pt>
    <dgm:pt modelId="{0CC0DE93-1BD7-4691-B76E-8B0327162FB5}" type="pres">
      <dgm:prSet presAssocID="{93AF2E2B-5524-48E6-96A4-F1B0B555DF04}" presName="sibTrans" presStyleCnt="0"/>
      <dgm:spPr/>
    </dgm:pt>
    <dgm:pt modelId="{125214B9-F360-433C-AD02-087D02D43A08}" type="pres">
      <dgm:prSet presAssocID="{A01C6F03-8F64-4572-A415-227584B1F1D4}" presName="node" presStyleLbl="node1" presStyleIdx="3" presStyleCnt="4">
        <dgm:presLayoutVars>
          <dgm:bulletEnabled val="1"/>
        </dgm:presLayoutVars>
      </dgm:prSet>
      <dgm:spPr/>
      <dgm:t>
        <a:bodyPr/>
        <a:lstStyle/>
        <a:p>
          <a:endParaRPr lang="en-US"/>
        </a:p>
      </dgm:t>
    </dgm:pt>
  </dgm:ptLst>
  <dgm:cxnLst>
    <dgm:cxn modelId="{9495434F-F7C9-45D7-B8C6-CCE0B7994591}" srcId="{A30D818A-DE61-492C-9F49-4330F19690E3}" destId="{A01C6F03-8F64-4572-A415-227584B1F1D4}" srcOrd="3" destOrd="0" parTransId="{4DA968A8-0948-417F-9134-FA754EAB92DA}" sibTransId="{14056E56-91CB-4AD0-BDAA-2A69C7D39824}"/>
    <dgm:cxn modelId="{CB715DCB-B8A2-400C-A562-D0851701E2C1}" srcId="{A30D818A-DE61-492C-9F49-4330F19690E3}" destId="{A7DE4063-2DA9-4CA0-9DDC-11769B7332D8}" srcOrd="1" destOrd="0" parTransId="{ED3D644F-FD3E-48AA-A0DA-12CED9DB591C}" sibTransId="{EA51BD59-3F69-42AA-902C-6B9694E16D92}"/>
    <dgm:cxn modelId="{7DDA5D15-540F-4782-AC07-9170D87AA5BA}" type="presOf" srcId="{A7DE4063-2DA9-4CA0-9DDC-11769B7332D8}" destId="{DE45F2CF-0A49-462B-B901-AD08FACBBB0E}" srcOrd="0" destOrd="0" presId="urn:microsoft.com/office/officeart/2005/8/layout/default#2"/>
    <dgm:cxn modelId="{57421435-2741-45ED-8B76-658C1BDCB734}" srcId="{A30D818A-DE61-492C-9F49-4330F19690E3}" destId="{0621545F-95F6-44EB-825F-83C24ABAE76E}" srcOrd="2" destOrd="0" parTransId="{0DC4AED1-1C4B-492D-B362-E4F34DA21582}" sibTransId="{93AF2E2B-5524-48E6-96A4-F1B0B555DF04}"/>
    <dgm:cxn modelId="{537F3816-8AD7-4A36-A251-136F9CB6EDBD}" type="presOf" srcId="{A01C6F03-8F64-4572-A415-227584B1F1D4}" destId="{125214B9-F360-433C-AD02-087D02D43A08}" srcOrd="0" destOrd="0" presId="urn:microsoft.com/office/officeart/2005/8/layout/default#2"/>
    <dgm:cxn modelId="{D00252CB-9D61-4788-A959-DB99FAB8CBDB}" type="presOf" srcId="{A30D818A-DE61-492C-9F49-4330F19690E3}" destId="{097EF926-1259-452F-A448-711C22076917}" srcOrd="0" destOrd="0" presId="urn:microsoft.com/office/officeart/2005/8/layout/default#2"/>
    <dgm:cxn modelId="{AAE49CDE-EE1C-4041-8DCB-69A3B80087AD}" srcId="{A30D818A-DE61-492C-9F49-4330F19690E3}" destId="{72067E99-1C3B-406E-B0E9-FC347F914FA8}" srcOrd="0" destOrd="0" parTransId="{E295694A-E3FF-4E4D-B786-E47583760C4E}" sibTransId="{E2FCE763-C2C6-41BB-BE42-2FC9B40C0439}"/>
    <dgm:cxn modelId="{FB907561-3042-443C-9925-0235425570A1}" type="presOf" srcId="{0621545F-95F6-44EB-825F-83C24ABAE76E}" destId="{45C74EF1-9A11-4F71-A1B7-79F2B3452A9C}" srcOrd="0" destOrd="0" presId="urn:microsoft.com/office/officeart/2005/8/layout/default#2"/>
    <dgm:cxn modelId="{ECCE3782-0BA7-4D11-9D3C-49385FC334F5}" type="presOf" srcId="{72067E99-1C3B-406E-B0E9-FC347F914FA8}" destId="{2F0A59F6-A053-4340-A4F0-E60DDF039046}" srcOrd="0" destOrd="0" presId="urn:microsoft.com/office/officeart/2005/8/layout/default#2"/>
    <dgm:cxn modelId="{699A32D2-8395-47D4-BE2B-5B8EF202D093}" type="presParOf" srcId="{097EF926-1259-452F-A448-711C22076917}" destId="{2F0A59F6-A053-4340-A4F0-E60DDF039046}" srcOrd="0" destOrd="0" presId="urn:microsoft.com/office/officeart/2005/8/layout/default#2"/>
    <dgm:cxn modelId="{02491696-24B3-49AC-8F8C-9C3FB5FD4A79}" type="presParOf" srcId="{097EF926-1259-452F-A448-711C22076917}" destId="{B7110241-4B56-449E-BE7E-CE03E41DECBD}" srcOrd="1" destOrd="0" presId="urn:microsoft.com/office/officeart/2005/8/layout/default#2"/>
    <dgm:cxn modelId="{74690019-F115-4FDC-B1CB-756CF730DB81}" type="presParOf" srcId="{097EF926-1259-452F-A448-711C22076917}" destId="{DE45F2CF-0A49-462B-B901-AD08FACBBB0E}" srcOrd="2" destOrd="0" presId="urn:microsoft.com/office/officeart/2005/8/layout/default#2"/>
    <dgm:cxn modelId="{5AB02E86-EE83-4357-B54B-6448622334B5}" type="presParOf" srcId="{097EF926-1259-452F-A448-711C22076917}" destId="{E15D8264-6CE6-4D91-B2D2-1EAC00783183}" srcOrd="3" destOrd="0" presId="urn:microsoft.com/office/officeart/2005/8/layout/default#2"/>
    <dgm:cxn modelId="{5E671BA3-C945-46E3-8A16-A759A8BB1E41}" type="presParOf" srcId="{097EF926-1259-452F-A448-711C22076917}" destId="{45C74EF1-9A11-4F71-A1B7-79F2B3452A9C}" srcOrd="4" destOrd="0" presId="urn:microsoft.com/office/officeart/2005/8/layout/default#2"/>
    <dgm:cxn modelId="{83814BDA-AC59-4D7F-A37F-B0624856D23C}" type="presParOf" srcId="{097EF926-1259-452F-A448-711C22076917}" destId="{0CC0DE93-1BD7-4691-B76E-8B0327162FB5}" srcOrd="5" destOrd="0" presId="urn:microsoft.com/office/officeart/2005/8/layout/default#2"/>
    <dgm:cxn modelId="{CEF43F2E-179B-44AB-B9A4-9CF127E089EE}" type="presParOf" srcId="{097EF926-1259-452F-A448-711C22076917}" destId="{125214B9-F360-433C-AD02-087D02D43A08}" srcOrd="6"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A59F6-A053-4340-A4F0-E60DDF039046}">
      <dsp:nvSpPr>
        <dsp:cNvPr id="0" name=""/>
        <dsp:cNvSpPr/>
      </dsp:nvSpPr>
      <dsp:spPr>
        <a:xfrm>
          <a:off x="0" y="22329"/>
          <a:ext cx="4166272" cy="24997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solidFill>
                <a:schemeClr val="bg2">
                  <a:lumMod val="10000"/>
                </a:schemeClr>
              </a:solidFill>
            </a:rPr>
            <a:t>In this lecture we have discussed about DMA.</a:t>
          </a:r>
          <a:endParaRPr lang="en-IN" sz="2400" b="1" kern="1200" dirty="0">
            <a:solidFill>
              <a:schemeClr val="bg2">
                <a:lumMod val="10000"/>
              </a:schemeClr>
            </a:solidFill>
          </a:endParaRPr>
        </a:p>
      </dsp:txBody>
      <dsp:txXfrm>
        <a:off x="0" y="22329"/>
        <a:ext cx="4166272" cy="2499763"/>
      </dsp:txXfrm>
    </dsp:sp>
    <dsp:sp modelId="{DE45F2CF-0A49-462B-B901-AD08FACBBB0E}">
      <dsp:nvSpPr>
        <dsp:cNvPr id="0" name=""/>
        <dsp:cNvSpPr/>
      </dsp:nvSpPr>
      <dsp:spPr>
        <a:xfrm>
          <a:off x="4656972" y="1256"/>
          <a:ext cx="4166272" cy="249976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solidFill>
                <a:schemeClr val="bg2">
                  <a:lumMod val="10000"/>
                </a:schemeClr>
              </a:solidFill>
            </a:rPr>
            <a:t>We have discussed about Static and Dynamic memory allocation. </a:t>
          </a:r>
          <a:endParaRPr lang="en-IN" sz="2400" b="1" kern="1200" dirty="0">
            <a:solidFill>
              <a:schemeClr val="bg2">
                <a:lumMod val="10000"/>
              </a:schemeClr>
            </a:solidFill>
          </a:endParaRPr>
        </a:p>
      </dsp:txBody>
      <dsp:txXfrm>
        <a:off x="4656972" y="1256"/>
        <a:ext cx="4166272" cy="2499763"/>
      </dsp:txXfrm>
    </dsp:sp>
    <dsp:sp modelId="{45C74EF1-9A11-4F71-A1B7-79F2B3452A9C}">
      <dsp:nvSpPr>
        <dsp:cNvPr id="0" name=""/>
        <dsp:cNvSpPr/>
      </dsp:nvSpPr>
      <dsp:spPr>
        <a:xfrm>
          <a:off x="83612" y="2898248"/>
          <a:ext cx="4166272" cy="249976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b="1" kern="1200" dirty="0">
              <a:solidFill>
                <a:schemeClr val="tx1">
                  <a:lumMod val="95000"/>
                  <a:lumOff val="5000"/>
                </a:schemeClr>
              </a:solidFill>
            </a:rPr>
            <a:t>Discussed about new and delete operator.</a:t>
          </a:r>
        </a:p>
      </dsp:txBody>
      <dsp:txXfrm>
        <a:off x="83612" y="2898248"/>
        <a:ext cx="4166272" cy="2499763"/>
      </dsp:txXfrm>
    </dsp:sp>
    <dsp:sp modelId="{125214B9-F360-433C-AD02-087D02D43A08}">
      <dsp:nvSpPr>
        <dsp:cNvPr id="0" name=""/>
        <dsp:cNvSpPr/>
      </dsp:nvSpPr>
      <dsp:spPr>
        <a:xfrm>
          <a:off x="4656972" y="2917647"/>
          <a:ext cx="4166272" cy="2499763"/>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solidFill>
                <a:schemeClr val="bg2">
                  <a:lumMod val="10000"/>
                </a:schemeClr>
              </a:solidFill>
              <a:sym typeface="Wingdings" panose="05000000000000000000" pitchFamily="2" charset="2"/>
            </a:rPr>
            <a:t>Discussed about new and delete operator in class.</a:t>
          </a:r>
        </a:p>
      </dsp:txBody>
      <dsp:txXfrm>
        <a:off x="4656972" y="2917647"/>
        <a:ext cx="4166272" cy="2499763"/>
      </dsp:txXfrm>
    </dsp:sp>
  </dsp:spTree>
</dsp:drawing>
</file>

<file path=ppt/diagrams/layout1.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4/23/2021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a:t>
            </a:fld>
            <a:endParaRPr lang="en-US"/>
          </a:p>
        </p:txBody>
      </p:sp>
    </p:spTree>
    <p:extLst>
      <p:ext uri="{BB962C8B-B14F-4D97-AF65-F5344CB8AC3E}">
        <p14:creationId xmlns:p14="http://schemas.microsoft.com/office/powerpoint/2010/main" val="2152107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14</a:t>
            </a:fld>
            <a:endParaRPr lang="en-US"/>
          </a:p>
        </p:txBody>
      </p:sp>
    </p:spTree>
    <p:extLst>
      <p:ext uri="{BB962C8B-B14F-4D97-AF65-F5344CB8AC3E}">
        <p14:creationId xmlns:p14="http://schemas.microsoft.com/office/powerpoint/2010/main" val="669788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19</a:t>
            </a:fld>
            <a:endParaRPr lang="en-US"/>
          </a:p>
        </p:txBody>
      </p:sp>
    </p:spTree>
    <p:extLst>
      <p:ext uri="{BB962C8B-B14F-4D97-AF65-F5344CB8AC3E}">
        <p14:creationId xmlns:p14="http://schemas.microsoft.com/office/powerpoint/2010/main" val="3856293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20</a:t>
            </a:fld>
            <a:endParaRPr lang="en-US"/>
          </a:p>
        </p:txBody>
      </p:sp>
    </p:spTree>
    <p:extLst>
      <p:ext uri="{BB962C8B-B14F-4D97-AF65-F5344CB8AC3E}">
        <p14:creationId xmlns:p14="http://schemas.microsoft.com/office/powerpoint/2010/main" val="703476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21</a:t>
            </a:fld>
            <a:endParaRPr lang="en-US"/>
          </a:p>
        </p:txBody>
      </p:sp>
    </p:spTree>
    <p:extLst>
      <p:ext uri="{BB962C8B-B14F-4D97-AF65-F5344CB8AC3E}">
        <p14:creationId xmlns:p14="http://schemas.microsoft.com/office/powerpoint/2010/main" val="1775203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22</a:t>
            </a:fld>
            <a:endParaRPr lang="en-US"/>
          </a:p>
        </p:txBody>
      </p:sp>
    </p:spTree>
    <p:extLst>
      <p:ext uri="{BB962C8B-B14F-4D97-AF65-F5344CB8AC3E}">
        <p14:creationId xmlns:p14="http://schemas.microsoft.com/office/powerpoint/2010/main" val="2878906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23</a:t>
            </a:fld>
            <a:endParaRPr lang="en-US"/>
          </a:p>
        </p:txBody>
      </p:sp>
    </p:spTree>
    <p:extLst>
      <p:ext uri="{BB962C8B-B14F-4D97-AF65-F5344CB8AC3E}">
        <p14:creationId xmlns:p14="http://schemas.microsoft.com/office/powerpoint/2010/main" val="932473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24</a:t>
            </a:fld>
            <a:endParaRPr lang="en-US"/>
          </a:p>
        </p:txBody>
      </p:sp>
    </p:spTree>
    <p:extLst>
      <p:ext uri="{BB962C8B-B14F-4D97-AF65-F5344CB8AC3E}">
        <p14:creationId xmlns:p14="http://schemas.microsoft.com/office/powerpoint/2010/main" val="3725283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25</a:t>
            </a:fld>
            <a:endParaRPr lang="en-US"/>
          </a:p>
        </p:txBody>
      </p:sp>
    </p:spTree>
    <p:extLst>
      <p:ext uri="{BB962C8B-B14F-4D97-AF65-F5344CB8AC3E}">
        <p14:creationId xmlns:p14="http://schemas.microsoft.com/office/powerpoint/2010/main" val="9992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66594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a:t>
            </a:fld>
            <a:endParaRPr lang="en-US"/>
          </a:p>
        </p:txBody>
      </p:sp>
    </p:spTree>
    <p:extLst>
      <p:ext uri="{BB962C8B-B14F-4D97-AF65-F5344CB8AC3E}">
        <p14:creationId xmlns:p14="http://schemas.microsoft.com/office/powerpoint/2010/main" val="310776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a:t>
            </a:fld>
            <a:endParaRPr lang="en-US"/>
          </a:p>
        </p:txBody>
      </p:sp>
    </p:spTree>
    <p:extLst>
      <p:ext uri="{BB962C8B-B14F-4D97-AF65-F5344CB8AC3E}">
        <p14:creationId xmlns:p14="http://schemas.microsoft.com/office/powerpoint/2010/main" val="3515713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5</a:t>
            </a:fld>
            <a:endParaRPr lang="en-US"/>
          </a:p>
        </p:txBody>
      </p:sp>
    </p:spTree>
    <p:extLst>
      <p:ext uri="{BB962C8B-B14F-4D97-AF65-F5344CB8AC3E}">
        <p14:creationId xmlns:p14="http://schemas.microsoft.com/office/powerpoint/2010/main" val="4074159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in the diagram is 3</a:t>
            </a:r>
            <a:r>
              <a:rPr lang="en-US" baseline="30000" dirty="0"/>
              <a:t>rd</a:t>
            </a:r>
            <a:r>
              <a:rPr lang="en-US" dirty="0"/>
              <a:t> generation</a:t>
            </a:r>
            <a:r>
              <a:rPr lang="en-US" baseline="0" dirty="0"/>
              <a:t> computer. The period of third generation was from 1965-1971. The computers of third generation used Integrated Circuits (ICs) in place of transistors. A single IC has many transistors, resistors, and capacitors along with the associated circuitry. The main features of third generation are −</a:t>
            </a:r>
          </a:p>
          <a:p>
            <a:r>
              <a:rPr lang="en-US" baseline="0" dirty="0"/>
              <a:t>IC used</a:t>
            </a:r>
          </a:p>
          <a:p>
            <a:r>
              <a:rPr lang="en-US" baseline="0" dirty="0"/>
              <a:t>More reliable in comparison to previous two generations</a:t>
            </a:r>
          </a:p>
          <a:p>
            <a:r>
              <a:rPr lang="en-US" baseline="0" dirty="0"/>
              <a:t>Smaller size</a:t>
            </a:r>
          </a:p>
          <a:p>
            <a:r>
              <a:rPr lang="en-US" baseline="0" dirty="0"/>
              <a:t>Generated less heat</a:t>
            </a:r>
          </a:p>
          <a:p>
            <a:r>
              <a:rPr lang="en-US" baseline="0" dirty="0"/>
              <a:t>Faster</a:t>
            </a:r>
          </a:p>
          <a:p>
            <a:r>
              <a:rPr lang="en-US" baseline="0" dirty="0"/>
              <a:t>Lesser maintenance</a:t>
            </a:r>
          </a:p>
          <a:p>
            <a:r>
              <a:rPr lang="en-US" baseline="0" dirty="0"/>
              <a:t>Costly</a:t>
            </a:r>
          </a:p>
          <a:p>
            <a:r>
              <a:rPr lang="en-US" baseline="0" dirty="0"/>
              <a:t>AC required</a:t>
            </a:r>
          </a:p>
          <a:p>
            <a:r>
              <a:rPr lang="en-US" baseline="0" dirty="0"/>
              <a:t>Consumed lesser electricity</a:t>
            </a:r>
          </a:p>
          <a:p>
            <a:r>
              <a:rPr lang="en-US" baseline="0" dirty="0"/>
              <a:t>Supported high-level language</a:t>
            </a:r>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6</a:t>
            </a:fld>
            <a:endParaRPr lang="en-US"/>
          </a:p>
        </p:txBody>
      </p:sp>
    </p:spTree>
    <p:extLst>
      <p:ext uri="{BB962C8B-B14F-4D97-AF65-F5344CB8AC3E}">
        <p14:creationId xmlns:p14="http://schemas.microsoft.com/office/powerpoint/2010/main" val="4186024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7</a:t>
            </a:fld>
            <a:endParaRPr lang="en-US"/>
          </a:p>
        </p:txBody>
      </p:sp>
    </p:spTree>
    <p:extLst>
      <p:ext uri="{BB962C8B-B14F-4D97-AF65-F5344CB8AC3E}">
        <p14:creationId xmlns:p14="http://schemas.microsoft.com/office/powerpoint/2010/main" val="669788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11</a:t>
            </a:fld>
            <a:endParaRPr lang="en-US"/>
          </a:p>
        </p:txBody>
      </p:sp>
    </p:spTree>
    <p:extLst>
      <p:ext uri="{BB962C8B-B14F-4D97-AF65-F5344CB8AC3E}">
        <p14:creationId xmlns:p14="http://schemas.microsoft.com/office/powerpoint/2010/main" val="669788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12</a:t>
            </a:fld>
            <a:endParaRPr lang="en-US"/>
          </a:p>
        </p:txBody>
      </p:sp>
    </p:spTree>
    <p:extLst>
      <p:ext uri="{BB962C8B-B14F-4D97-AF65-F5344CB8AC3E}">
        <p14:creationId xmlns:p14="http://schemas.microsoft.com/office/powerpoint/2010/main" val="66978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4/23/2021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youtu.be/6Q0Cff29YwU"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geeksforgeeks.org/new-and-delete-operators-in-cpp-for-dynamic-" TargetMode="External"/><Relationship Id="rId7"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youtu.be/sRBB_qX4lKY" TargetMode="External"/><Relationship Id="rId5" Type="http://schemas.openxmlformats.org/officeDocument/2006/relationships/hyperlink" Target="https://youtu.be/UY2_lLpDu7U" TargetMode="External"/><Relationship Id="rId4" Type="http://schemas.openxmlformats.org/officeDocument/2006/relationships/hyperlink" Target="https://www.studytonight.com/cpp/memory-management-in-cpp.php"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2.jp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5369340"/>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236408" y="592201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26" name="CorelDRAW" r:id="rId4" imgW="2169000" imgH="2169360" progId="">
                  <p:embed/>
                </p:oleObj>
              </mc:Choice>
              <mc:Fallback>
                <p:oleObj name="CorelDRAW" r:id="rId4" imgW="2169000" imgH="2169360" progId="">
                  <p:embed/>
                  <p:pic>
                    <p:nvPicPr>
                      <p:cNvPr id="0" name="Picture 52"/>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p:cNvPicPr>
            <a:picLocks noChangeAspect="1"/>
          </p:cNvPicPr>
          <p:nvPr/>
        </p:nvPicPr>
        <p:blipFill>
          <a:blip r:embed="rId6" cstate="print">
            <a:extLst>
              <a:ext uri="{BEBA8EAE-BF5A-486C-A8C5-ECC9F3942E4B}">
                <a14:imgProps xmlns:a14="http://schemas.microsoft.com/office/drawing/2010/main">
                  <a14:imgLayer r:embed="rId7">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252333" y="5988169"/>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 DMA</a:t>
            </a:r>
          </a:p>
          <a:p>
            <a:pPr eaLnBrk="1" hangingPunct="1"/>
            <a:endParaRPr lang="en-US" sz="1600" dirty="0">
              <a:latin typeface="Raleway ExtraBold" pitchFamily="34" charset="-52"/>
            </a:endParaRPr>
          </a:p>
        </p:txBody>
      </p:sp>
      <p:sp>
        <p:nvSpPr>
          <p:cNvPr id="2" name="TextBox 1">
            <a:extLst>
              <a:ext uri="{FF2B5EF4-FFF2-40B4-BE49-F238E27FC236}">
                <a16:creationId xmlns:a16="http://schemas.microsoft.com/office/drawing/2014/main" xmlns="" id="{0329CE43-2B94-49D3-9948-A297B0FB52BF}"/>
              </a:ext>
            </a:extLst>
          </p:cNvPr>
          <p:cNvSpPr txBox="1">
            <a:spLocks noChangeArrowheads="1"/>
          </p:cNvSpPr>
          <p:nvPr/>
        </p:nvSpPr>
        <p:spPr bwMode="auto">
          <a:xfrm>
            <a:off x="914391" y="1246323"/>
            <a:ext cx="9884238" cy="332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ACADEMIC UNIT-2</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Object Oriented Programming using C++</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Code:20CST151</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        Unit-3		</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098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185" y="365125"/>
            <a:ext cx="10310445" cy="1325563"/>
          </a:xfrm>
        </p:spPr>
        <p:txBody>
          <a:bodyPr>
            <a:normAutofit/>
          </a:bodyPr>
          <a:lstStyle/>
          <a:p>
            <a:pPr algn="ctr"/>
            <a:r>
              <a:rPr lang="en-US" sz="2900" b="1" dirty="0"/>
              <a:t>C++ new operator </a:t>
            </a:r>
          </a:p>
        </p:txBody>
      </p:sp>
      <p:sp>
        <p:nvSpPr>
          <p:cNvPr id="3" name="Content Placeholder 2"/>
          <p:cNvSpPr>
            <a:spLocks noGrp="1"/>
          </p:cNvSpPr>
          <p:nvPr>
            <p:ph idx="1"/>
          </p:nvPr>
        </p:nvSpPr>
        <p:spPr/>
        <p:txBody>
          <a:bodyPr>
            <a:normAutofit/>
          </a:bodyPr>
          <a:lstStyle/>
          <a:p>
            <a:pPr algn="just">
              <a:buNone/>
            </a:pPr>
            <a:r>
              <a:rPr lang="en-US" dirty="0"/>
              <a:t>   Dynamic memory allocation means creating memory at runtime. For example, when we declare an array, we must provide size of array in our source code to allocate memory at compile time.  But if we need to allocate memory at runtime  must use new operator followed by data type. If we need to allocate memory for more than one element, we must provide total number of elements required in square bracket[ ]. It will return the address of first byte of memory</a:t>
            </a:r>
          </a:p>
          <a:p>
            <a:pPr algn="just">
              <a:buNone/>
            </a:pPr>
            <a:r>
              <a:rPr lang="en-US" dirty="0"/>
              <a:t> </a:t>
            </a:r>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EC4390CB-5263-4801-8FAE-57C800310CB8}"/>
              </a:ext>
            </a:extLst>
          </p:cNvPr>
          <p:cNvSpPr>
            <a:spLocks noGrp="1"/>
          </p:cNvSpPr>
          <p:nvPr>
            <p:ph type="sldNum" sz="quarter" idx="12"/>
          </p:nvPr>
        </p:nvSpPr>
        <p:spPr/>
        <p:txBody>
          <a:bodyPr/>
          <a:lstStyle/>
          <a:p>
            <a:fld id="{BDCDBBEF-AA6C-4BA6-85B2-A17D7F280E38}" type="slidenum">
              <a:rPr lang="en-US" smtClean="0"/>
              <a:pPr/>
              <a:t>11</a:t>
            </a:fld>
            <a:endParaRPr lang="en-US"/>
          </a:p>
        </p:txBody>
      </p:sp>
      <p:sp>
        <p:nvSpPr>
          <p:cNvPr id="9" name="Content Placeholder 2">
            <a:extLst>
              <a:ext uri="{FF2B5EF4-FFF2-40B4-BE49-F238E27FC236}">
                <a16:creationId xmlns:a16="http://schemas.microsoft.com/office/drawing/2014/main" xmlns="" id="{DD4BF05F-0AA7-4891-A774-91A417052B38}"/>
              </a:ext>
            </a:extLst>
          </p:cNvPr>
          <p:cNvSpPr txBox="1">
            <a:spLocks/>
          </p:cNvSpPr>
          <p:nvPr/>
        </p:nvSpPr>
        <p:spPr>
          <a:xfrm>
            <a:off x="838200" y="1419225"/>
            <a:ext cx="10515600" cy="4757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dirty="0"/>
              <a:t> </a:t>
            </a:r>
            <a:r>
              <a:rPr lang="en-US" dirty="0" err="1"/>
              <a:t>ptr</a:t>
            </a:r>
            <a:r>
              <a:rPr lang="en-US" dirty="0"/>
              <a:t> = new data-type;</a:t>
            </a:r>
          </a:p>
          <a:p>
            <a:pPr>
              <a:buNone/>
            </a:pPr>
            <a:r>
              <a:rPr lang="en-US" dirty="0"/>
              <a:t>//allocate memory for one element</a:t>
            </a:r>
          </a:p>
          <a:p>
            <a:pPr>
              <a:buNone/>
            </a:pPr>
            <a:r>
              <a:rPr lang="en-US" dirty="0"/>
              <a:t> </a:t>
            </a:r>
            <a:r>
              <a:rPr lang="en-US" dirty="0" err="1"/>
              <a:t>ptr</a:t>
            </a:r>
            <a:r>
              <a:rPr lang="en-US" dirty="0"/>
              <a:t> = new data-type [ size ]; </a:t>
            </a:r>
          </a:p>
          <a:p>
            <a:pPr>
              <a:buNone/>
            </a:pPr>
            <a:r>
              <a:rPr lang="en-US" dirty="0"/>
              <a:t>//allocate memory for fixed number of element</a:t>
            </a:r>
          </a:p>
          <a:p>
            <a:pPr>
              <a:buNone/>
            </a:pPr>
            <a:endParaRPr lang="en-US" dirty="0"/>
          </a:p>
          <a:p>
            <a:pPr algn="just"/>
            <a:endParaRPr lang="en-US" dirty="0">
              <a:latin typeface="Times New Roman" pitchFamily="18" charset="0"/>
              <a:cs typeface="Times New Roman" pitchFamily="18" charset="0"/>
            </a:endParaRPr>
          </a:p>
        </p:txBody>
      </p:sp>
      <p:sp>
        <p:nvSpPr>
          <p:cNvPr id="10" name="TextBox 9"/>
          <p:cNvSpPr txBox="1"/>
          <p:nvPr/>
        </p:nvSpPr>
        <p:spPr>
          <a:xfrm>
            <a:off x="1090246" y="549218"/>
            <a:ext cx="8311661" cy="538609"/>
          </a:xfrm>
          <a:prstGeom prst="rect">
            <a:avLst/>
          </a:prstGeom>
          <a:noFill/>
        </p:spPr>
        <p:txBody>
          <a:bodyPr wrap="square" rtlCol="0">
            <a:spAutoFit/>
          </a:bodyPr>
          <a:lstStyle/>
          <a:p>
            <a:pPr algn="ctr"/>
            <a:r>
              <a:rPr lang="en-IN" sz="2900" b="1" dirty="0">
                <a:latin typeface="+mj-lt"/>
                <a:ea typeface="+mj-ea"/>
                <a:cs typeface="+mj-cs"/>
              </a:rPr>
              <a:t>Syntax of new operator</a:t>
            </a:r>
            <a:r>
              <a:rPr lang="en-US" sz="2900" b="1" dirty="0">
                <a:latin typeface="+mj-lt"/>
                <a:ea typeface="+mj-ea"/>
                <a:cs typeface="+mj-cs"/>
              </a:rPr>
              <a:t>       </a:t>
            </a:r>
          </a:p>
        </p:txBody>
      </p:sp>
    </p:spTree>
    <p:extLst>
      <p:ext uri="{BB962C8B-B14F-4D97-AF65-F5344CB8AC3E}">
        <p14:creationId xmlns:p14="http://schemas.microsoft.com/office/powerpoint/2010/main" val="320545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EC4390CB-5263-4801-8FAE-57C800310CB8}"/>
              </a:ext>
            </a:extLst>
          </p:cNvPr>
          <p:cNvSpPr>
            <a:spLocks noGrp="1"/>
          </p:cNvSpPr>
          <p:nvPr>
            <p:ph type="sldNum" sz="quarter" idx="12"/>
          </p:nvPr>
        </p:nvSpPr>
        <p:spPr/>
        <p:txBody>
          <a:bodyPr/>
          <a:lstStyle/>
          <a:p>
            <a:fld id="{BDCDBBEF-AA6C-4BA6-85B2-A17D7F280E38}" type="slidenum">
              <a:rPr lang="en-US" smtClean="0"/>
              <a:pPr/>
              <a:t>12</a:t>
            </a:fld>
            <a:endParaRPr lang="en-US"/>
          </a:p>
        </p:txBody>
      </p:sp>
      <p:sp>
        <p:nvSpPr>
          <p:cNvPr id="9" name="Content Placeholder 2">
            <a:extLst>
              <a:ext uri="{FF2B5EF4-FFF2-40B4-BE49-F238E27FC236}">
                <a16:creationId xmlns:a16="http://schemas.microsoft.com/office/drawing/2014/main" xmlns="" id="{DD4BF05F-0AA7-4891-A774-91A417052B38}"/>
              </a:ext>
            </a:extLst>
          </p:cNvPr>
          <p:cNvSpPr txBox="1">
            <a:spLocks/>
          </p:cNvSpPr>
          <p:nvPr/>
        </p:nvSpPr>
        <p:spPr>
          <a:xfrm>
            <a:off x="838200" y="1419225"/>
            <a:ext cx="10515600" cy="4757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dirty="0"/>
              <a:t>    Delete operator is used to </a:t>
            </a:r>
            <a:r>
              <a:rPr lang="en-US" sz="2400" dirty="0" err="1"/>
              <a:t>deallocate</a:t>
            </a:r>
            <a:r>
              <a:rPr lang="en-US" sz="2400" dirty="0"/>
              <a:t> the memory created by new operator at run-time. Once the memory is no longer needed it should by freed so that the memory becomes available again for other request of dynamic memory.</a:t>
            </a:r>
          </a:p>
          <a:p>
            <a:pPr>
              <a:buNone/>
            </a:pPr>
            <a:r>
              <a:rPr lang="en-US" sz="2400" dirty="0"/>
              <a:t> </a:t>
            </a:r>
          </a:p>
          <a:p>
            <a:pPr>
              <a:buNone/>
            </a:pPr>
            <a:r>
              <a:rPr lang="en-IN" sz="2400" b="1" dirty="0"/>
              <a:t>  Syntax of delete operator</a:t>
            </a:r>
            <a:endParaRPr lang="en-US" sz="2400" b="1" dirty="0"/>
          </a:p>
          <a:p>
            <a:pPr>
              <a:buNone/>
            </a:pPr>
            <a:r>
              <a:rPr lang="en-US" sz="2400" dirty="0"/>
              <a:t>        delete </a:t>
            </a:r>
            <a:r>
              <a:rPr lang="en-US" sz="2400" dirty="0" err="1"/>
              <a:t>ptr</a:t>
            </a:r>
            <a:r>
              <a:rPr lang="en-US" sz="2400" dirty="0"/>
              <a:t>;</a:t>
            </a:r>
          </a:p>
          <a:p>
            <a:pPr>
              <a:buNone/>
            </a:pPr>
            <a:r>
              <a:rPr lang="en-US" sz="2400" dirty="0"/>
              <a:t>          //</a:t>
            </a:r>
            <a:r>
              <a:rPr lang="en-US" sz="2400" dirty="0" err="1"/>
              <a:t>deallocate</a:t>
            </a:r>
            <a:r>
              <a:rPr lang="en-US" sz="2400" dirty="0"/>
              <a:t> memory for one element</a:t>
            </a:r>
          </a:p>
          <a:p>
            <a:pPr>
              <a:buNone/>
            </a:pPr>
            <a:endParaRPr lang="en-US" sz="2400" dirty="0"/>
          </a:p>
          <a:p>
            <a:pPr>
              <a:buNone/>
            </a:pPr>
            <a:r>
              <a:rPr lang="en-US" sz="2400" dirty="0"/>
              <a:t>       delete[] </a:t>
            </a:r>
            <a:r>
              <a:rPr lang="en-US" sz="2400" dirty="0" err="1"/>
              <a:t>ptr</a:t>
            </a:r>
            <a:r>
              <a:rPr lang="en-US" sz="2400" dirty="0"/>
              <a:t>;</a:t>
            </a:r>
          </a:p>
          <a:p>
            <a:pPr>
              <a:buNone/>
            </a:pPr>
            <a:r>
              <a:rPr lang="en-US" sz="2400" dirty="0"/>
              <a:t>        //</a:t>
            </a:r>
            <a:r>
              <a:rPr lang="en-US" sz="2400" dirty="0" err="1"/>
              <a:t>deallocate</a:t>
            </a:r>
            <a:r>
              <a:rPr lang="en-US" sz="2400" dirty="0"/>
              <a:t> memory for array</a:t>
            </a:r>
          </a:p>
          <a:p>
            <a:pPr>
              <a:buNone/>
            </a:pPr>
            <a:endParaRPr lang="en-US" sz="2400" dirty="0"/>
          </a:p>
          <a:p>
            <a:pPr algn="just">
              <a:buNone/>
            </a:pPr>
            <a:endParaRPr lang="en-IN" sz="2400" b="1" dirty="0">
              <a:latin typeface="Times New Roman" pitchFamily="18" charset="0"/>
              <a:cs typeface="Times New Roman" pitchFamily="18" charset="0"/>
            </a:endParaRPr>
          </a:p>
          <a:p>
            <a:pPr algn="just">
              <a:buNone/>
            </a:pPr>
            <a:endParaRPr lang="en-IN" sz="2400" dirty="0"/>
          </a:p>
        </p:txBody>
      </p:sp>
      <p:sp>
        <p:nvSpPr>
          <p:cNvPr id="10" name="TextBox 9"/>
          <p:cNvSpPr txBox="1"/>
          <p:nvPr/>
        </p:nvSpPr>
        <p:spPr>
          <a:xfrm>
            <a:off x="1090246" y="549218"/>
            <a:ext cx="8311661" cy="954107"/>
          </a:xfrm>
          <a:prstGeom prst="rect">
            <a:avLst/>
          </a:prstGeom>
          <a:noFill/>
        </p:spPr>
        <p:txBody>
          <a:bodyPr wrap="square" rtlCol="0">
            <a:spAutoFit/>
          </a:bodyPr>
          <a:lstStyle/>
          <a:p>
            <a:pPr algn="ctr"/>
            <a:r>
              <a:rPr lang="en-IN" sz="2800" b="1" dirty="0"/>
              <a:t>               </a:t>
            </a:r>
            <a:r>
              <a:rPr lang="en-US" sz="2800" b="1" dirty="0"/>
              <a:t>C++ Delete operator</a:t>
            </a:r>
            <a:endParaRPr lang="en-IN" sz="2800" b="1" dirty="0"/>
          </a:p>
          <a:p>
            <a:endParaRPr lang="en-IN" sz="2800" b="1" dirty="0"/>
          </a:p>
        </p:txBody>
      </p:sp>
    </p:spTree>
    <p:extLst>
      <p:ext uri="{BB962C8B-B14F-4D97-AF65-F5344CB8AC3E}">
        <p14:creationId xmlns:p14="http://schemas.microsoft.com/office/powerpoint/2010/main" val="320545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dirty="0"/>
              <a:t> </a:t>
            </a:r>
            <a:r>
              <a:rPr lang="en-US" sz="2800" dirty="0"/>
              <a:t/>
            </a:r>
            <a:br>
              <a:rPr lang="en-US" sz="2800" dirty="0"/>
            </a:br>
            <a:r>
              <a:rPr lang="en-US" sz="2800" dirty="0"/>
              <a:t> </a:t>
            </a:r>
            <a:r>
              <a:rPr lang="en-IN" sz="2800" b="1" dirty="0">
                <a:latin typeface="+mn-lt"/>
                <a:ea typeface="+mn-ea"/>
                <a:cs typeface="+mn-cs"/>
              </a:rPr>
              <a:t>Example of </a:t>
            </a:r>
            <a:r>
              <a:rPr lang="en-IN" sz="2800" b="1" dirty="0" err="1">
                <a:latin typeface="+mn-lt"/>
                <a:ea typeface="+mn-ea"/>
                <a:cs typeface="+mn-cs"/>
              </a:rPr>
              <a:t>c++</a:t>
            </a:r>
            <a:r>
              <a:rPr lang="en-IN" sz="2800" b="1" dirty="0">
                <a:latin typeface="+mn-lt"/>
                <a:ea typeface="+mn-ea"/>
                <a:cs typeface="+mn-cs"/>
              </a:rPr>
              <a:t> new and delete operator</a:t>
            </a:r>
            <a:r>
              <a:rPr lang="en-US" sz="2800" b="1" dirty="0"/>
              <a:t/>
            </a:r>
            <a:br>
              <a:rPr lang="en-US" sz="2800" b="1" dirty="0"/>
            </a:br>
            <a:endParaRPr lang="en-US" sz="2800" b="1" dirty="0">
              <a:latin typeface="+mn-lt"/>
              <a:ea typeface="+mn-ea"/>
              <a:cs typeface="+mn-cs"/>
            </a:endParaRPr>
          </a:p>
        </p:txBody>
      </p:sp>
      <p:sp>
        <p:nvSpPr>
          <p:cNvPr id="3" name="Content Placeholder 2"/>
          <p:cNvSpPr>
            <a:spLocks noGrp="1"/>
          </p:cNvSpPr>
          <p:nvPr>
            <p:ph idx="1"/>
          </p:nvPr>
        </p:nvSpPr>
        <p:spPr/>
        <p:txBody>
          <a:bodyPr>
            <a:normAutofit/>
          </a:bodyPr>
          <a:lstStyle/>
          <a:p>
            <a:pPr>
              <a:buNone/>
            </a:pPr>
            <a:r>
              <a:rPr lang="en-US" dirty="0"/>
              <a:t>   #include&lt;</a:t>
            </a:r>
            <a:r>
              <a:rPr lang="en-US" dirty="0" err="1"/>
              <a:t>iostream.h</a:t>
            </a:r>
            <a:r>
              <a:rPr lang="en-US" dirty="0"/>
              <a:t>&gt;</a:t>
            </a:r>
          </a:p>
          <a:p>
            <a:pPr>
              <a:buNone/>
            </a:pPr>
            <a:r>
              <a:rPr lang="en-US" dirty="0"/>
              <a:t>   #include&lt;</a:t>
            </a:r>
            <a:r>
              <a:rPr lang="en-US" dirty="0" err="1"/>
              <a:t>conio.h</a:t>
            </a:r>
            <a:r>
              <a:rPr lang="en-US" dirty="0"/>
              <a:t>&gt;</a:t>
            </a:r>
          </a:p>
          <a:p>
            <a:pPr>
              <a:buNone/>
            </a:pPr>
            <a:r>
              <a:rPr lang="en-US" dirty="0"/>
              <a:t>     void main()	</a:t>
            </a:r>
          </a:p>
          <a:p>
            <a:pPr>
              <a:buNone/>
            </a:pPr>
            <a:r>
              <a:rPr lang="en-US" dirty="0"/>
              <a:t>{</a:t>
            </a:r>
          </a:p>
          <a:p>
            <a:pPr>
              <a:buNone/>
            </a:pPr>
            <a:r>
              <a:rPr lang="en-US" dirty="0"/>
              <a:t>           </a:t>
            </a:r>
            <a:r>
              <a:rPr lang="en-US" dirty="0" err="1"/>
              <a:t>int</a:t>
            </a:r>
            <a:r>
              <a:rPr lang="en-US" dirty="0"/>
              <a:t> </a:t>
            </a:r>
            <a:r>
              <a:rPr lang="en-US" dirty="0" err="1"/>
              <a:t>size,i</a:t>
            </a:r>
            <a:r>
              <a:rPr lang="en-US" dirty="0"/>
              <a:t>;</a:t>
            </a:r>
          </a:p>
          <a:p>
            <a:pPr>
              <a:buNone/>
            </a:pPr>
            <a:r>
              <a:rPr lang="en-US" dirty="0"/>
              <a:t>		</a:t>
            </a:r>
            <a:r>
              <a:rPr lang="en-US" dirty="0" err="1"/>
              <a:t>int</a:t>
            </a:r>
            <a:r>
              <a:rPr lang="en-US" dirty="0"/>
              <a:t> *</a:t>
            </a:r>
            <a:r>
              <a:rPr lang="en-US" dirty="0" err="1"/>
              <a:t>ptr</a:t>
            </a:r>
            <a:r>
              <a:rPr lang="en-US" dirty="0"/>
              <a:t>;</a:t>
            </a:r>
          </a:p>
          <a:p>
            <a:pPr>
              <a:buNone/>
            </a:pPr>
            <a:r>
              <a:rPr lang="en-US" dirty="0"/>
              <a:t>           </a:t>
            </a:r>
            <a:r>
              <a:rPr lang="en-US" dirty="0" err="1"/>
              <a:t>cout</a:t>
            </a:r>
            <a:r>
              <a:rPr lang="en-US" dirty="0"/>
              <a:t>&lt;&lt;"\n\</a:t>
            </a:r>
            <a:r>
              <a:rPr lang="en-US" dirty="0" err="1"/>
              <a:t>tEnter</a:t>
            </a:r>
            <a:r>
              <a:rPr lang="en-US" dirty="0"/>
              <a:t> size of Array : ";</a:t>
            </a:r>
          </a:p>
          <a:p>
            <a:pPr>
              <a:buNone/>
            </a:pPr>
            <a:r>
              <a:rPr lang="en-US" dirty="0"/>
              <a:t>		</a:t>
            </a:r>
            <a:r>
              <a:rPr lang="en-US" dirty="0" err="1"/>
              <a:t>cin</a:t>
            </a:r>
            <a:r>
              <a:rPr lang="en-US" dirty="0"/>
              <a:t>&gt;&gt;size;</a:t>
            </a:r>
          </a:p>
          <a:p>
            <a:pPr>
              <a:buNone/>
            </a:pPr>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EC4390CB-5263-4801-8FAE-57C800310CB8}"/>
              </a:ext>
            </a:extLst>
          </p:cNvPr>
          <p:cNvSpPr>
            <a:spLocks noGrp="1"/>
          </p:cNvSpPr>
          <p:nvPr>
            <p:ph type="sldNum" sz="quarter" idx="12"/>
          </p:nvPr>
        </p:nvSpPr>
        <p:spPr/>
        <p:txBody>
          <a:bodyPr/>
          <a:lstStyle/>
          <a:p>
            <a:fld id="{BDCDBBEF-AA6C-4BA6-85B2-A17D7F280E38}" type="slidenum">
              <a:rPr lang="en-US" smtClean="0"/>
              <a:pPr/>
              <a:t>14</a:t>
            </a:fld>
            <a:endParaRPr lang="en-US"/>
          </a:p>
        </p:txBody>
      </p:sp>
      <p:sp>
        <p:nvSpPr>
          <p:cNvPr id="9" name="Content Placeholder 2">
            <a:extLst>
              <a:ext uri="{FF2B5EF4-FFF2-40B4-BE49-F238E27FC236}">
                <a16:creationId xmlns:a16="http://schemas.microsoft.com/office/drawing/2014/main" xmlns="" id="{DD4BF05F-0AA7-4891-A774-91A417052B38}"/>
              </a:ext>
            </a:extLst>
          </p:cNvPr>
          <p:cNvSpPr txBox="1">
            <a:spLocks/>
          </p:cNvSpPr>
          <p:nvPr/>
        </p:nvSpPr>
        <p:spPr>
          <a:xfrm>
            <a:off x="838200" y="1419225"/>
            <a:ext cx="10515600" cy="47577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dirty="0"/>
              <a:t>      </a:t>
            </a:r>
            <a:r>
              <a:rPr lang="en-US" sz="2400" dirty="0" err="1"/>
              <a:t>ptr</a:t>
            </a:r>
            <a:r>
              <a:rPr lang="en-US" sz="2400" dirty="0"/>
              <a:t> = new </a:t>
            </a:r>
            <a:r>
              <a:rPr lang="en-US" sz="2400" dirty="0" err="1"/>
              <a:t>int</a:t>
            </a:r>
            <a:r>
              <a:rPr lang="en-US" sz="2400" dirty="0"/>
              <a:t>[size];</a:t>
            </a:r>
          </a:p>
          <a:p>
            <a:pPr>
              <a:buNone/>
            </a:pPr>
            <a:r>
              <a:rPr lang="en-US" sz="2400" dirty="0"/>
              <a:t>		//Creating memory at run-time and return first byte of address to </a:t>
            </a:r>
            <a:r>
              <a:rPr lang="en-US" sz="2400" dirty="0" err="1"/>
              <a:t>ptr</a:t>
            </a:r>
            <a:r>
              <a:rPr lang="en-US" sz="2400" dirty="0"/>
              <a:t>.</a:t>
            </a:r>
          </a:p>
          <a:p>
            <a:endParaRPr lang="en-US" sz="2400" dirty="0"/>
          </a:p>
          <a:p>
            <a:pPr>
              <a:buNone/>
            </a:pPr>
            <a:endParaRPr lang="en-US" sz="2400" dirty="0"/>
          </a:p>
          <a:p>
            <a:pPr>
              <a:buNone/>
            </a:pPr>
            <a:r>
              <a:rPr lang="en-US" sz="2400" dirty="0"/>
              <a:t>	  for(</a:t>
            </a:r>
            <a:r>
              <a:rPr lang="en-US" sz="2400" dirty="0" err="1"/>
              <a:t>i</a:t>
            </a:r>
            <a:r>
              <a:rPr lang="en-US" sz="2400" dirty="0"/>
              <a:t>=0;i&lt;5;i++)        //Input </a:t>
            </a:r>
            <a:r>
              <a:rPr lang="en-US" sz="2400" dirty="0" err="1"/>
              <a:t>arrray</a:t>
            </a:r>
            <a:r>
              <a:rPr lang="en-US" sz="2400" dirty="0"/>
              <a:t> from user.</a:t>
            </a:r>
          </a:p>
          <a:p>
            <a:pPr>
              <a:buNone/>
            </a:pPr>
            <a:r>
              <a:rPr lang="en-US" sz="2400" dirty="0"/>
              <a:t>	  {</a:t>
            </a:r>
          </a:p>
          <a:p>
            <a:pPr>
              <a:buNone/>
            </a:pPr>
            <a:r>
              <a:rPr lang="en-US" sz="2400" dirty="0"/>
              <a:t>		 </a:t>
            </a:r>
            <a:r>
              <a:rPr lang="en-US" sz="2400" dirty="0" err="1"/>
              <a:t>cout</a:t>
            </a:r>
            <a:r>
              <a:rPr lang="en-US" sz="2400" dirty="0"/>
              <a:t>&lt;&lt;"\</a:t>
            </a:r>
            <a:r>
              <a:rPr lang="en-US" sz="2400" dirty="0" err="1"/>
              <a:t>nEnter</a:t>
            </a:r>
            <a:r>
              <a:rPr lang="en-US" sz="2400" dirty="0"/>
              <a:t> any number : ";</a:t>
            </a:r>
          </a:p>
          <a:p>
            <a:pPr>
              <a:buNone/>
            </a:pPr>
            <a:r>
              <a:rPr lang="en-US" sz="2400" dirty="0"/>
              <a:t>		 </a:t>
            </a:r>
            <a:r>
              <a:rPr lang="en-US" sz="2400" dirty="0" err="1"/>
              <a:t>cin</a:t>
            </a:r>
            <a:r>
              <a:rPr lang="en-US" sz="2400" dirty="0"/>
              <a:t>&gt;&gt;</a:t>
            </a:r>
            <a:r>
              <a:rPr lang="en-US" sz="2400" dirty="0" err="1"/>
              <a:t>ptr</a:t>
            </a:r>
            <a:r>
              <a:rPr lang="en-US" sz="2400" dirty="0"/>
              <a:t>[</a:t>
            </a:r>
            <a:r>
              <a:rPr lang="en-US" sz="2400" dirty="0" err="1"/>
              <a:t>i</a:t>
            </a:r>
            <a:r>
              <a:rPr lang="en-US" sz="2400" dirty="0"/>
              <a:t>];</a:t>
            </a:r>
          </a:p>
          <a:p>
            <a:pPr>
              <a:buNone/>
            </a:pPr>
            <a:r>
              <a:rPr lang="en-US" sz="2400" dirty="0"/>
              <a:t>	  }</a:t>
            </a:r>
          </a:p>
          <a:p>
            <a:pPr>
              <a:buNone/>
            </a:pPr>
            <a:r>
              <a:rPr lang="en-US" sz="2400" dirty="0"/>
              <a:t> </a:t>
            </a:r>
          </a:p>
          <a:p>
            <a:pPr>
              <a:buNone/>
            </a:pPr>
            <a:r>
              <a:rPr lang="en-US" sz="2400" dirty="0"/>
              <a:t>	  for(</a:t>
            </a:r>
            <a:r>
              <a:rPr lang="en-US" sz="2400" dirty="0" err="1"/>
              <a:t>i</a:t>
            </a:r>
            <a:r>
              <a:rPr lang="en-US" sz="2400" dirty="0"/>
              <a:t>=0;i&lt;5;i++)         //Output </a:t>
            </a:r>
            <a:r>
              <a:rPr lang="en-US" sz="2400" dirty="0" err="1"/>
              <a:t>arrray</a:t>
            </a:r>
            <a:r>
              <a:rPr lang="en-US" sz="2400" dirty="0"/>
              <a:t> to console.</a:t>
            </a:r>
          </a:p>
          <a:p>
            <a:pPr>
              <a:buNone/>
            </a:pPr>
            <a:r>
              <a:rPr lang="en-US" sz="2400" dirty="0"/>
              <a:t>	  </a:t>
            </a:r>
            <a:r>
              <a:rPr lang="en-US" sz="2400" dirty="0" err="1"/>
              <a:t>cout</a:t>
            </a:r>
            <a:r>
              <a:rPr lang="en-US" sz="2400" dirty="0"/>
              <a:t>&lt;&lt;</a:t>
            </a:r>
            <a:r>
              <a:rPr lang="en-US" sz="2400" dirty="0" err="1"/>
              <a:t>ptr</a:t>
            </a:r>
            <a:r>
              <a:rPr lang="en-US" sz="2400" dirty="0"/>
              <a:t>[</a:t>
            </a:r>
            <a:r>
              <a:rPr lang="en-US" sz="2400" dirty="0" err="1"/>
              <a:t>i</a:t>
            </a:r>
            <a:r>
              <a:rPr lang="en-US" sz="2400" dirty="0"/>
              <a:t>]&lt;&lt;", ";</a:t>
            </a:r>
          </a:p>
          <a:p>
            <a:pPr>
              <a:buNone/>
            </a:pPr>
            <a:r>
              <a:rPr lang="en-IN" sz="2400" dirty="0">
                <a:latin typeface="Times New Roman" pitchFamily="18" charset="0"/>
                <a:cs typeface="Times New Roman" pitchFamily="18" charset="0"/>
              </a:rPr>
              <a:t>	</a:t>
            </a:r>
            <a:endParaRPr lang="en-IN" sz="2400" dirty="0"/>
          </a:p>
        </p:txBody>
      </p:sp>
      <p:sp>
        <p:nvSpPr>
          <p:cNvPr id="10" name="TextBox 9"/>
          <p:cNvSpPr txBox="1"/>
          <p:nvPr/>
        </p:nvSpPr>
        <p:spPr>
          <a:xfrm>
            <a:off x="1090246" y="549218"/>
            <a:ext cx="8311661" cy="523220"/>
          </a:xfrm>
          <a:prstGeom prst="rect">
            <a:avLst/>
          </a:prstGeom>
          <a:noFill/>
        </p:spPr>
        <p:txBody>
          <a:bodyPr wrap="square" rtlCol="0">
            <a:spAutoFit/>
          </a:bodyPr>
          <a:lstStyle/>
          <a:p>
            <a:pPr algn="ctr"/>
            <a:r>
              <a:rPr lang="en-IN" sz="2800" b="1" dirty="0"/>
              <a:t> Example of </a:t>
            </a:r>
            <a:r>
              <a:rPr lang="en-IN" sz="2800" b="1" dirty="0" err="1"/>
              <a:t>c++</a:t>
            </a:r>
            <a:r>
              <a:rPr lang="en-IN" sz="2800" b="1" dirty="0"/>
              <a:t> new and delete operator </a:t>
            </a:r>
          </a:p>
        </p:txBody>
      </p:sp>
    </p:spTree>
    <p:extLst>
      <p:ext uri="{BB962C8B-B14F-4D97-AF65-F5344CB8AC3E}">
        <p14:creationId xmlns:p14="http://schemas.microsoft.com/office/powerpoint/2010/main" val="320545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dirty="0"/>
              <a:t>Example of </a:t>
            </a:r>
            <a:r>
              <a:rPr lang="en-IN" sz="2800" b="1" dirty="0" err="1"/>
              <a:t>c++</a:t>
            </a:r>
            <a:r>
              <a:rPr lang="en-IN" sz="2800" b="1" dirty="0"/>
              <a:t> new and delete operator</a:t>
            </a:r>
            <a:endParaRPr lang="en-US" sz="2800" b="1" dirty="0">
              <a:latin typeface="+mn-lt"/>
              <a:ea typeface="+mn-ea"/>
              <a:cs typeface="+mn-cs"/>
            </a:endParaRPr>
          </a:p>
        </p:txBody>
      </p:sp>
      <p:sp>
        <p:nvSpPr>
          <p:cNvPr id="3" name="Content Placeholder 2"/>
          <p:cNvSpPr>
            <a:spLocks noGrp="1"/>
          </p:cNvSpPr>
          <p:nvPr>
            <p:ph idx="1"/>
          </p:nvPr>
        </p:nvSpPr>
        <p:spPr>
          <a:xfrm>
            <a:off x="744415" y="1860793"/>
            <a:ext cx="10515600" cy="4727575"/>
          </a:xfrm>
        </p:spPr>
        <p:txBody>
          <a:bodyPr>
            <a:normAutofit fontScale="25000" lnSpcReduction="20000"/>
          </a:bodyPr>
          <a:lstStyle/>
          <a:p>
            <a:pPr>
              <a:buNone/>
            </a:pPr>
            <a:r>
              <a:rPr lang="en-US" sz="8800" dirty="0"/>
              <a:t>delete[] </a:t>
            </a:r>
            <a:r>
              <a:rPr lang="en-US" sz="8800" dirty="0" err="1"/>
              <a:t>ptr</a:t>
            </a:r>
            <a:r>
              <a:rPr lang="en-US" sz="8800" dirty="0"/>
              <a:t>;</a:t>
            </a:r>
          </a:p>
          <a:p>
            <a:pPr>
              <a:buNone/>
            </a:pPr>
            <a:r>
              <a:rPr lang="en-US" sz="8800" dirty="0"/>
              <a:t>	  //</a:t>
            </a:r>
            <a:r>
              <a:rPr lang="en-US" sz="8800" dirty="0" err="1"/>
              <a:t>deallocating</a:t>
            </a:r>
            <a:r>
              <a:rPr lang="en-US" sz="8800" dirty="0"/>
              <a:t> all the memory created by new operator</a:t>
            </a:r>
          </a:p>
          <a:p>
            <a:pPr>
              <a:buNone/>
            </a:pPr>
            <a:r>
              <a:rPr lang="en-US" sz="8800" dirty="0"/>
              <a:t>}</a:t>
            </a:r>
          </a:p>
          <a:p>
            <a:pPr>
              <a:buNone/>
            </a:pPr>
            <a:r>
              <a:rPr lang="en-US" sz="8800" b="1" dirty="0"/>
              <a:t> Output :</a:t>
            </a:r>
          </a:p>
          <a:p>
            <a:endParaRPr lang="en-US" sz="8800" dirty="0"/>
          </a:p>
          <a:p>
            <a:pPr>
              <a:buNone/>
            </a:pPr>
            <a:r>
              <a:rPr lang="en-US" sz="8800" dirty="0"/>
              <a:t>	Enter size of Array : 5</a:t>
            </a:r>
          </a:p>
          <a:p>
            <a:pPr>
              <a:buNone/>
            </a:pPr>
            <a:r>
              <a:rPr lang="en-US" sz="8800" dirty="0"/>
              <a:t>    Enter any number : 78</a:t>
            </a:r>
          </a:p>
          <a:p>
            <a:pPr>
              <a:buNone/>
            </a:pPr>
            <a:r>
              <a:rPr lang="en-US" sz="8800" dirty="0"/>
              <a:t>	Enter any number : 45</a:t>
            </a:r>
          </a:p>
          <a:p>
            <a:pPr>
              <a:buNone/>
            </a:pPr>
            <a:r>
              <a:rPr lang="en-US" sz="8800" dirty="0"/>
              <a:t>	Enter any number : 12</a:t>
            </a:r>
          </a:p>
          <a:p>
            <a:pPr>
              <a:buNone/>
            </a:pPr>
            <a:r>
              <a:rPr lang="en-US" sz="8800" dirty="0"/>
              <a:t>	Enter any number : 89</a:t>
            </a:r>
          </a:p>
          <a:p>
            <a:pPr>
              <a:buNone/>
            </a:pPr>
            <a:r>
              <a:rPr lang="en-US" sz="8800" dirty="0"/>
              <a:t>	Enter any number : 56</a:t>
            </a:r>
          </a:p>
          <a:p>
            <a:pPr>
              <a:buNone/>
            </a:pPr>
            <a:endParaRPr lang="en-US" sz="8800" dirty="0"/>
          </a:p>
          <a:p>
            <a:pPr>
              <a:buNone/>
            </a:pPr>
            <a:r>
              <a:rPr lang="en-US" sz="8800" dirty="0"/>
              <a:t>	78, 45, 12, 89, 56,</a:t>
            </a:r>
          </a:p>
          <a:p>
            <a:pPr>
              <a:buNone/>
            </a:pPr>
            <a:endParaRPr lang="en-US" sz="8800" dirty="0"/>
          </a:p>
          <a:p>
            <a:pPr>
              <a:lnSpc>
                <a:spcPct val="120000"/>
              </a:lnSpc>
              <a:buNone/>
            </a:pPr>
            <a:endParaRPr lang="en-US" sz="8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dirty="0"/>
              <a:t>Use of new and delete operator in class</a:t>
            </a:r>
            <a:r>
              <a:rPr lang="en-US" sz="2800" dirty="0"/>
              <a:t/>
            </a:r>
            <a:br>
              <a:rPr lang="en-US" sz="2800" dirty="0"/>
            </a:br>
            <a:endParaRPr lang="en-US" sz="2800" b="1" dirty="0">
              <a:latin typeface="+mn-lt"/>
              <a:ea typeface="+mn-ea"/>
              <a:cs typeface="+mn-cs"/>
            </a:endParaRPr>
          </a:p>
        </p:txBody>
      </p:sp>
      <p:sp>
        <p:nvSpPr>
          <p:cNvPr id="3" name="Content Placeholder 2"/>
          <p:cNvSpPr>
            <a:spLocks noGrp="1"/>
          </p:cNvSpPr>
          <p:nvPr>
            <p:ph idx="1"/>
          </p:nvPr>
        </p:nvSpPr>
        <p:spPr>
          <a:xfrm>
            <a:off x="720968" y="1395046"/>
            <a:ext cx="10662139" cy="5462954"/>
          </a:xfrm>
        </p:spPr>
        <p:txBody>
          <a:bodyPr>
            <a:normAutofit fontScale="25000" lnSpcReduction="20000"/>
          </a:bodyPr>
          <a:lstStyle/>
          <a:p>
            <a:pPr>
              <a:lnSpc>
                <a:spcPct val="120000"/>
              </a:lnSpc>
              <a:buNone/>
            </a:pPr>
            <a:r>
              <a:rPr lang="en-US" sz="8800" dirty="0">
                <a:latin typeface="Times New Roman" pitchFamily="18" charset="0"/>
                <a:cs typeface="Times New Roman" pitchFamily="18" charset="0"/>
              </a:rPr>
              <a:t>#include &lt;</a:t>
            </a:r>
            <a:r>
              <a:rPr lang="en-US" sz="8800" dirty="0" err="1">
                <a:latin typeface="Times New Roman" pitchFamily="18" charset="0"/>
                <a:cs typeface="Times New Roman" pitchFamily="18" charset="0"/>
              </a:rPr>
              <a:t>iostream</a:t>
            </a:r>
            <a:r>
              <a:rPr lang="en-US" sz="8800" dirty="0">
                <a:latin typeface="Times New Roman" pitchFamily="18" charset="0"/>
                <a:cs typeface="Times New Roman" pitchFamily="18" charset="0"/>
              </a:rPr>
              <a:t>&gt;</a:t>
            </a:r>
          </a:p>
          <a:p>
            <a:pPr>
              <a:lnSpc>
                <a:spcPct val="120000"/>
              </a:lnSpc>
              <a:buNone/>
            </a:pPr>
            <a:r>
              <a:rPr lang="en-US" sz="8800" dirty="0">
                <a:latin typeface="Times New Roman" pitchFamily="18" charset="0"/>
                <a:cs typeface="Times New Roman" pitchFamily="18" charset="0"/>
              </a:rPr>
              <a:t>using namespace std;</a:t>
            </a:r>
          </a:p>
          <a:p>
            <a:pPr>
              <a:lnSpc>
                <a:spcPct val="120000"/>
              </a:lnSpc>
              <a:buNone/>
            </a:pPr>
            <a:r>
              <a:rPr lang="en-US" sz="8800" dirty="0">
                <a:latin typeface="Times New Roman" pitchFamily="18" charset="0"/>
                <a:cs typeface="Times New Roman" pitchFamily="18" charset="0"/>
              </a:rPr>
              <a:t> class Box {</a:t>
            </a:r>
          </a:p>
          <a:p>
            <a:pPr>
              <a:lnSpc>
                <a:spcPct val="120000"/>
              </a:lnSpc>
              <a:buNone/>
            </a:pPr>
            <a:r>
              <a:rPr lang="en-US" sz="8800" dirty="0">
                <a:latin typeface="Times New Roman" pitchFamily="18" charset="0"/>
                <a:cs typeface="Times New Roman" pitchFamily="18" charset="0"/>
              </a:rPr>
              <a:t>   public:</a:t>
            </a:r>
          </a:p>
          <a:p>
            <a:pPr>
              <a:lnSpc>
                <a:spcPct val="120000"/>
              </a:lnSpc>
              <a:buNone/>
            </a:pPr>
            <a:r>
              <a:rPr lang="en-US" sz="8800" dirty="0">
                <a:latin typeface="Times New Roman" pitchFamily="18" charset="0"/>
                <a:cs typeface="Times New Roman" pitchFamily="18" charset="0"/>
              </a:rPr>
              <a:t>      Box() { </a:t>
            </a:r>
          </a:p>
          <a:p>
            <a:pPr>
              <a:lnSpc>
                <a:spcPct val="120000"/>
              </a:lnSpc>
              <a:buNone/>
            </a:pPr>
            <a:r>
              <a:rPr lang="en-US" sz="8800" dirty="0">
                <a:latin typeface="Times New Roman" pitchFamily="18" charset="0"/>
                <a:cs typeface="Times New Roman" pitchFamily="18" charset="0"/>
              </a:rPr>
              <a:t>         </a:t>
            </a:r>
            <a:r>
              <a:rPr lang="en-US" sz="8800" dirty="0" err="1">
                <a:latin typeface="Times New Roman" pitchFamily="18" charset="0"/>
                <a:cs typeface="Times New Roman" pitchFamily="18" charset="0"/>
              </a:rPr>
              <a:t>cout</a:t>
            </a:r>
            <a:r>
              <a:rPr lang="en-US" sz="8800" dirty="0">
                <a:latin typeface="Times New Roman" pitchFamily="18" charset="0"/>
                <a:cs typeface="Times New Roman" pitchFamily="18" charset="0"/>
              </a:rPr>
              <a:t> &lt;&lt; "Constructor called!" &lt;&lt;</a:t>
            </a:r>
            <a:r>
              <a:rPr lang="en-US" sz="8800" dirty="0" err="1">
                <a:latin typeface="Times New Roman" pitchFamily="18" charset="0"/>
                <a:cs typeface="Times New Roman" pitchFamily="18" charset="0"/>
              </a:rPr>
              <a:t>endl</a:t>
            </a:r>
            <a:r>
              <a:rPr lang="en-US" sz="8800" dirty="0">
                <a:latin typeface="Times New Roman" pitchFamily="18" charset="0"/>
                <a:cs typeface="Times New Roman" pitchFamily="18" charset="0"/>
              </a:rPr>
              <a:t>; </a:t>
            </a:r>
          </a:p>
          <a:p>
            <a:pPr>
              <a:lnSpc>
                <a:spcPct val="120000"/>
              </a:lnSpc>
              <a:buNone/>
            </a:pPr>
            <a:r>
              <a:rPr lang="en-US" sz="8900" dirty="0">
                <a:latin typeface="Times New Roman" pitchFamily="18" charset="0"/>
                <a:cs typeface="Times New Roman" pitchFamily="18" charset="0"/>
              </a:rPr>
              <a:t>    } ~Box() { </a:t>
            </a:r>
          </a:p>
          <a:p>
            <a:pPr>
              <a:lnSpc>
                <a:spcPct val="120000"/>
              </a:lnSpc>
              <a:buNone/>
            </a:pPr>
            <a:r>
              <a:rPr lang="en-US" sz="8900" dirty="0">
                <a:latin typeface="Times New Roman" pitchFamily="18" charset="0"/>
                <a:cs typeface="Times New Roman" pitchFamily="18" charset="0"/>
              </a:rPr>
              <a:t>         </a:t>
            </a:r>
            <a:r>
              <a:rPr lang="en-US" sz="8900" dirty="0" err="1">
                <a:latin typeface="Times New Roman" pitchFamily="18" charset="0"/>
                <a:cs typeface="Times New Roman" pitchFamily="18" charset="0"/>
              </a:rPr>
              <a:t>cout</a:t>
            </a:r>
            <a:r>
              <a:rPr lang="en-US" sz="8900" dirty="0">
                <a:latin typeface="Times New Roman" pitchFamily="18" charset="0"/>
                <a:cs typeface="Times New Roman" pitchFamily="18" charset="0"/>
              </a:rPr>
              <a:t> &lt;&lt; "Destructor called!" &lt;&lt;</a:t>
            </a:r>
            <a:r>
              <a:rPr lang="en-US" sz="8900" dirty="0" err="1">
                <a:latin typeface="Times New Roman" pitchFamily="18" charset="0"/>
                <a:cs typeface="Times New Roman" pitchFamily="18" charset="0"/>
              </a:rPr>
              <a:t>endl</a:t>
            </a:r>
            <a:r>
              <a:rPr lang="en-US" sz="8900" dirty="0">
                <a:latin typeface="Times New Roman" pitchFamily="18" charset="0"/>
                <a:cs typeface="Times New Roman" pitchFamily="18" charset="0"/>
              </a:rPr>
              <a:t>; </a:t>
            </a:r>
          </a:p>
          <a:p>
            <a:pPr>
              <a:lnSpc>
                <a:spcPct val="120000"/>
              </a:lnSpc>
              <a:buNone/>
            </a:pPr>
            <a:r>
              <a:rPr lang="en-US" sz="8900" dirty="0">
                <a:latin typeface="Times New Roman" pitchFamily="18" charset="0"/>
                <a:cs typeface="Times New Roman" pitchFamily="18" charset="0"/>
              </a:rPr>
              <a:t>      }</a:t>
            </a:r>
          </a:p>
          <a:p>
            <a:pPr>
              <a:buNone/>
            </a:pPr>
            <a:r>
              <a:rPr lang="en-US" sz="8900" dirty="0">
                <a:latin typeface="Times New Roman" pitchFamily="18" charset="0"/>
                <a:cs typeface="Times New Roman" pitchFamily="18" charset="0"/>
              </a:rPr>
              <a:t>};</a:t>
            </a:r>
            <a:r>
              <a:rPr lang="en-US" sz="9600" dirty="0">
                <a:latin typeface="Times New Roman" pitchFamily="18" charset="0"/>
                <a:cs typeface="Times New Roman" pitchFamily="18" charset="0"/>
              </a:rPr>
              <a:t> </a:t>
            </a:r>
            <a:r>
              <a:rPr lang="en-US" sz="9600" dirty="0" err="1">
                <a:latin typeface="Times New Roman" pitchFamily="18" charset="0"/>
                <a:cs typeface="Times New Roman" pitchFamily="18" charset="0"/>
              </a:rPr>
              <a:t>int</a:t>
            </a:r>
            <a:r>
              <a:rPr lang="en-US" sz="9600" dirty="0">
                <a:latin typeface="Times New Roman" pitchFamily="18" charset="0"/>
                <a:cs typeface="Times New Roman" pitchFamily="18" charset="0"/>
              </a:rPr>
              <a:t> main() {</a:t>
            </a:r>
          </a:p>
          <a:p>
            <a:pPr>
              <a:lnSpc>
                <a:spcPct val="120000"/>
              </a:lnSpc>
              <a:buNone/>
            </a:pPr>
            <a:r>
              <a:rPr lang="en-US" sz="9600" dirty="0">
                <a:latin typeface="Times New Roman" pitchFamily="18" charset="0"/>
                <a:cs typeface="Times New Roman" pitchFamily="18" charset="0"/>
              </a:rPr>
              <a:t>   Box* </a:t>
            </a:r>
            <a:r>
              <a:rPr lang="en-US" sz="9600" dirty="0" err="1">
                <a:latin typeface="Times New Roman" pitchFamily="18" charset="0"/>
                <a:cs typeface="Times New Roman" pitchFamily="18" charset="0"/>
              </a:rPr>
              <a:t>myBoxArray</a:t>
            </a:r>
            <a:r>
              <a:rPr lang="en-US" sz="9600" dirty="0">
                <a:latin typeface="Times New Roman" pitchFamily="18" charset="0"/>
                <a:cs typeface="Times New Roman" pitchFamily="18" charset="0"/>
              </a:rPr>
              <a:t> = new Box[4];</a:t>
            </a:r>
            <a:endParaRPr lang="en-US" sz="8900" dirty="0">
              <a:latin typeface="Times New Roman" pitchFamily="18" charset="0"/>
              <a:cs typeface="Times New Roman" pitchFamily="18" charset="0"/>
            </a:endParaRPr>
          </a:p>
          <a:p>
            <a:pPr>
              <a:lnSpc>
                <a:spcPct val="120000"/>
              </a:lnSpc>
              <a:buNone/>
            </a:pPr>
            <a:endParaRPr lang="en-US" sz="8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dirty="0"/>
              <a:t>Use of new and delete operator in class</a:t>
            </a:r>
            <a:r>
              <a:rPr lang="en-US" sz="2800" dirty="0"/>
              <a:t/>
            </a:r>
            <a:br>
              <a:rPr lang="en-US" sz="2800" dirty="0"/>
            </a:br>
            <a:endParaRPr lang="en-US" sz="2800" b="1" dirty="0">
              <a:latin typeface="+mn-lt"/>
              <a:ea typeface="+mn-ea"/>
              <a:cs typeface="+mn-cs"/>
            </a:endParaRPr>
          </a:p>
        </p:txBody>
      </p:sp>
      <p:sp>
        <p:nvSpPr>
          <p:cNvPr id="3" name="Content Placeholder 2"/>
          <p:cNvSpPr>
            <a:spLocks noGrp="1"/>
          </p:cNvSpPr>
          <p:nvPr>
            <p:ph idx="1"/>
          </p:nvPr>
        </p:nvSpPr>
        <p:spPr>
          <a:xfrm>
            <a:off x="697522" y="1148862"/>
            <a:ext cx="10662139" cy="5709138"/>
          </a:xfrm>
        </p:spPr>
        <p:txBody>
          <a:bodyPr>
            <a:normAutofit fontScale="25000" lnSpcReduction="20000"/>
          </a:bodyPr>
          <a:lstStyle/>
          <a:p>
            <a:pPr>
              <a:lnSpc>
                <a:spcPct val="120000"/>
              </a:lnSpc>
              <a:buNone/>
            </a:pPr>
            <a:r>
              <a:rPr lang="en-US" sz="8800" dirty="0">
                <a:latin typeface="Times New Roman" pitchFamily="18" charset="0"/>
                <a:cs typeface="Times New Roman" pitchFamily="18" charset="0"/>
              </a:rPr>
              <a:t> delete [] </a:t>
            </a:r>
            <a:r>
              <a:rPr lang="en-US" sz="8800" dirty="0" err="1">
                <a:latin typeface="Times New Roman" pitchFamily="18" charset="0"/>
                <a:cs typeface="Times New Roman" pitchFamily="18" charset="0"/>
              </a:rPr>
              <a:t>myBoxArray</a:t>
            </a:r>
            <a:r>
              <a:rPr lang="en-US" sz="8800" dirty="0">
                <a:latin typeface="Times New Roman" pitchFamily="18" charset="0"/>
                <a:cs typeface="Times New Roman" pitchFamily="18" charset="0"/>
              </a:rPr>
              <a:t>; // Delete array</a:t>
            </a:r>
          </a:p>
          <a:p>
            <a:pPr>
              <a:lnSpc>
                <a:spcPct val="120000"/>
              </a:lnSpc>
              <a:buNone/>
            </a:pPr>
            <a:r>
              <a:rPr lang="en-US" sz="8800" dirty="0">
                <a:latin typeface="Times New Roman" pitchFamily="18" charset="0"/>
                <a:cs typeface="Times New Roman" pitchFamily="18" charset="0"/>
              </a:rPr>
              <a:t> return 0;</a:t>
            </a:r>
          </a:p>
          <a:p>
            <a:pPr>
              <a:lnSpc>
                <a:spcPct val="120000"/>
              </a:lnSpc>
              <a:buNone/>
            </a:pPr>
            <a:r>
              <a:rPr lang="en-US" sz="8800" dirty="0">
                <a:latin typeface="Times New Roman" pitchFamily="18" charset="0"/>
                <a:cs typeface="Times New Roman" pitchFamily="18" charset="0"/>
              </a:rPr>
              <a:t>}</a:t>
            </a:r>
          </a:p>
          <a:p>
            <a:pPr>
              <a:lnSpc>
                <a:spcPct val="120000"/>
              </a:lnSpc>
              <a:buNone/>
            </a:pPr>
            <a:r>
              <a:rPr lang="en-US" sz="8800" b="1" dirty="0">
                <a:latin typeface="Times New Roman" pitchFamily="18" charset="0"/>
                <a:cs typeface="Times New Roman" pitchFamily="18" charset="0"/>
              </a:rPr>
              <a:t>Output is:</a:t>
            </a:r>
          </a:p>
          <a:p>
            <a:pPr>
              <a:lnSpc>
                <a:spcPct val="120000"/>
              </a:lnSpc>
              <a:buNone/>
            </a:pPr>
            <a:r>
              <a:rPr lang="en-US" sz="8800" dirty="0">
                <a:latin typeface="Times New Roman" pitchFamily="18" charset="0"/>
                <a:cs typeface="Times New Roman" pitchFamily="18" charset="0"/>
              </a:rPr>
              <a:t>Constructor called!</a:t>
            </a:r>
          </a:p>
          <a:p>
            <a:pPr>
              <a:lnSpc>
                <a:spcPct val="120000"/>
              </a:lnSpc>
              <a:buNone/>
            </a:pPr>
            <a:r>
              <a:rPr lang="en-US" sz="8800" dirty="0">
                <a:latin typeface="Times New Roman" pitchFamily="18" charset="0"/>
                <a:cs typeface="Times New Roman" pitchFamily="18" charset="0"/>
              </a:rPr>
              <a:t>Constructor called!</a:t>
            </a:r>
          </a:p>
          <a:p>
            <a:pPr>
              <a:lnSpc>
                <a:spcPct val="120000"/>
              </a:lnSpc>
              <a:buNone/>
            </a:pPr>
            <a:r>
              <a:rPr lang="en-US" sz="8800" dirty="0">
                <a:latin typeface="Times New Roman" pitchFamily="18" charset="0"/>
                <a:cs typeface="Times New Roman" pitchFamily="18" charset="0"/>
              </a:rPr>
              <a:t>Constructor called!</a:t>
            </a:r>
          </a:p>
          <a:p>
            <a:pPr>
              <a:lnSpc>
                <a:spcPct val="120000"/>
              </a:lnSpc>
              <a:buNone/>
            </a:pPr>
            <a:r>
              <a:rPr lang="en-US" sz="8800" dirty="0">
                <a:latin typeface="Times New Roman" pitchFamily="18" charset="0"/>
                <a:cs typeface="Times New Roman" pitchFamily="18" charset="0"/>
              </a:rPr>
              <a:t>Constructor called!</a:t>
            </a:r>
          </a:p>
          <a:p>
            <a:pPr>
              <a:lnSpc>
                <a:spcPct val="120000"/>
              </a:lnSpc>
              <a:buNone/>
            </a:pPr>
            <a:r>
              <a:rPr lang="en-US" sz="8800" dirty="0">
                <a:latin typeface="Times New Roman" pitchFamily="18" charset="0"/>
                <a:cs typeface="Times New Roman" pitchFamily="18" charset="0"/>
              </a:rPr>
              <a:t>Destructor called!</a:t>
            </a:r>
          </a:p>
          <a:p>
            <a:pPr>
              <a:lnSpc>
                <a:spcPct val="120000"/>
              </a:lnSpc>
              <a:buNone/>
            </a:pPr>
            <a:r>
              <a:rPr lang="en-US" sz="8800" dirty="0">
                <a:latin typeface="Times New Roman" pitchFamily="18" charset="0"/>
                <a:cs typeface="Times New Roman" pitchFamily="18" charset="0"/>
              </a:rPr>
              <a:t>Destructor called!</a:t>
            </a:r>
          </a:p>
          <a:p>
            <a:pPr>
              <a:lnSpc>
                <a:spcPct val="120000"/>
              </a:lnSpc>
              <a:buNone/>
            </a:pPr>
            <a:r>
              <a:rPr lang="en-US" sz="8800" dirty="0">
                <a:latin typeface="Times New Roman" pitchFamily="18" charset="0"/>
                <a:cs typeface="Times New Roman" pitchFamily="18" charset="0"/>
              </a:rPr>
              <a:t>    Destructor called!    Destructor called! </a:t>
            </a:r>
            <a:r>
              <a:rPr lang="en-US" sz="8900" dirty="0">
                <a:latin typeface="Times New Roman" pitchFamily="18" charset="0"/>
                <a:cs typeface="Times New Roman" pitchFamily="18" charset="0"/>
              </a:rPr>
              <a:t>}</a:t>
            </a:r>
          </a:p>
          <a:p>
            <a:pPr>
              <a:lnSpc>
                <a:spcPct val="120000"/>
              </a:lnSpc>
              <a:buNone/>
            </a:pPr>
            <a:r>
              <a:rPr lang="en-US" sz="8900" dirty="0">
                <a:latin typeface="Times New Roman" pitchFamily="18" charset="0"/>
                <a:cs typeface="Times New Roman" pitchFamily="18" charset="0"/>
              </a:rPr>
              <a:t>};</a:t>
            </a:r>
          </a:p>
          <a:p>
            <a:pPr>
              <a:lnSpc>
                <a:spcPct val="120000"/>
              </a:lnSpc>
              <a:buNone/>
            </a:pPr>
            <a:endParaRPr lang="en-US" sz="8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Applications of DMA</a:t>
            </a:r>
          </a:p>
        </p:txBody>
      </p:sp>
      <p:sp>
        <p:nvSpPr>
          <p:cNvPr id="3" name="Content Placeholder 2"/>
          <p:cNvSpPr>
            <a:spLocks noGrp="1"/>
          </p:cNvSpPr>
          <p:nvPr>
            <p:ph idx="1"/>
          </p:nvPr>
        </p:nvSpPr>
        <p:spPr/>
        <p:txBody>
          <a:bodyPr/>
          <a:lstStyle/>
          <a:p>
            <a:pPr algn="just"/>
            <a:r>
              <a:rPr lang="en-US" dirty="0"/>
              <a:t>Dynamically Allocated Memory is used to allocate memory of variable size which is not possible with compiler allocated memory except variable length arrays.</a:t>
            </a:r>
          </a:p>
          <a:p>
            <a:pPr algn="just"/>
            <a:r>
              <a:rPr lang="en-US" dirty="0"/>
              <a:t>Most important use of DMA is flexibility provided to programmers. We are free to allocate and de-allocate memory whenever we need and whenever we don’t need anymore. There are many cases where this flexibility helps. Examples of such cases are linked list ,tree etc.</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272F9E2-FFA9-470D-8177-51DABEE80B0B}"/>
              </a:ext>
            </a:extLst>
          </p:cNvPr>
          <p:cNvSpPr>
            <a:spLocks noGrp="1"/>
          </p:cNvSpPr>
          <p:nvPr>
            <p:ph idx="1"/>
          </p:nvPr>
        </p:nvSpPr>
        <p:spPr>
          <a:xfrm>
            <a:off x="781878" y="1152525"/>
            <a:ext cx="11510904" cy="5340350"/>
          </a:xfrm>
        </p:spPr>
        <p:txBody>
          <a:bodyPr>
            <a:normAutofit/>
          </a:bodyPr>
          <a:lstStyle/>
          <a:p>
            <a:endParaRPr lang="en-US" sz="3200" dirty="0"/>
          </a:p>
          <a:p>
            <a:pPr marL="0" indent="0">
              <a:buNone/>
            </a:pPr>
            <a:endParaRPr lang="en-IN" sz="3200" dirty="0"/>
          </a:p>
        </p:txBody>
      </p:sp>
      <p:sp>
        <p:nvSpPr>
          <p:cNvPr id="4" name="Slide Number Placeholder 3">
            <a:extLst>
              <a:ext uri="{FF2B5EF4-FFF2-40B4-BE49-F238E27FC236}">
                <a16:creationId xmlns:a16="http://schemas.microsoft.com/office/drawing/2014/main" xmlns="" id="{42F074E6-5593-499A-999A-A8E6BFB26FEF}"/>
              </a:ext>
            </a:extLst>
          </p:cNvPr>
          <p:cNvSpPr>
            <a:spLocks noGrp="1"/>
          </p:cNvSpPr>
          <p:nvPr>
            <p:ph type="sldNum" sz="quarter" idx="12"/>
          </p:nvPr>
        </p:nvSpPr>
        <p:spPr>
          <a:xfrm>
            <a:off x="9563100" y="6675756"/>
            <a:ext cx="2050344" cy="45719"/>
          </a:xfrm>
        </p:spPr>
        <p:txBody>
          <a:bodyPr/>
          <a:lstStyle/>
          <a:p>
            <a:fld id="{BDCDBBEF-AA6C-4BA6-85B2-A17D7F280E38}" type="slidenum">
              <a:rPr lang="en-US" sz="1400" smtClean="0"/>
              <a:pPr/>
              <a:t>19</a:t>
            </a:fld>
            <a:endParaRPr lang="en-US" sz="1400" dirty="0"/>
          </a:p>
        </p:txBody>
      </p:sp>
      <p:sp>
        <p:nvSpPr>
          <p:cNvPr id="5" name="Flowchart: Sequential Access Storage 4">
            <a:extLst>
              <a:ext uri="{FF2B5EF4-FFF2-40B4-BE49-F238E27FC236}">
                <a16:creationId xmlns:a16="http://schemas.microsoft.com/office/drawing/2014/main" xmlns="" id="{A9A974E1-239B-41FB-8D6A-D0A9F00EB13D}"/>
              </a:ext>
            </a:extLst>
          </p:cNvPr>
          <p:cNvSpPr/>
          <p:nvPr/>
        </p:nvSpPr>
        <p:spPr>
          <a:xfrm>
            <a:off x="1003852" y="138734"/>
            <a:ext cx="2643809" cy="1013791"/>
          </a:xfrm>
          <a:prstGeom prst="flowChartMagneticTap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10000"/>
                  </a:schemeClr>
                </a:solidFill>
              </a:rPr>
              <a:t>Summary</a:t>
            </a:r>
            <a:endParaRPr lang="en-IN" sz="3200" b="1" dirty="0">
              <a:solidFill>
                <a:schemeClr val="bg2">
                  <a:lumMod val="10000"/>
                </a:schemeClr>
              </a:solidFill>
            </a:endParaRPr>
          </a:p>
        </p:txBody>
      </p:sp>
      <p:graphicFrame>
        <p:nvGraphicFramePr>
          <p:cNvPr id="6" name="Diagram 5">
            <a:extLst>
              <a:ext uri="{FF2B5EF4-FFF2-40B4-BE49-F238E27FC236}">
                <a16:creationId xmlns:a16="http://schemas.microsoft.com/office/drawing/2014/main" xmlns="" id="{A7F6A135-B6D5-40B7-BF67-2E0F4EF47A01}"/>
              </a:ext>
            </a:extLst>
          </p:cNvPr>
          <p:cNvGraphicFramePr/>
          <p:nvPr>
            <p:extLst>
              <p:ext uri="{D42A27DB-BD31-4B8C-83A1-F6EECF244321}">
                <p14:modId xmlns:p14="http://schemas.microsoft.com/office/powerpoint/2010/main" val="2376481816"/>
              </p:ext>
            </p:extLst>
          </p:nvPr>
        </p:nvGraphicFramePr>
        <p:xfrm>
          <a:off x="2088671" y="1300599"/>
          <a:ext cx="889731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879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CD4AFE-B27C-4A9A-A9F5-7F62354B01A2}"/>
              </a:ext>
            </a:extLst>
          </p:cNvPr>
          <p:cNvSpPr>
            <a:spLocks noGrp="1"/>
          </p:cNvSpPr>
          <p:nvPr>
            <p:ph type="title"/>
          </p:nvPr>
        </p:nvSpPr>
        <p:spPr>
          <a:xfrm>
            <a:off x="600075" y="838200"/>
            <a:ext cx="3932237" cy="2209800"/>
          </a:xfrm>
        </p:spPr>
        <p:txBody>
          <a:bodyPr>
            <a:normAutofit/>
          </a:bodyPr>
          <a:lstStyle/>
          <a:p>
            <a:pPr algn="ctr"/>
            <a:r>
              <a:rPr lang="en-US" sz="4400" b="1" dirty="0">
                <a:latin typeface="+mn-lt"/>
                <a:ea typeface="Karla" pitchFamily="2" charset="0"/>
                <a:cs typeface="Karla" pitchFamily="2" charset="0"/>
              </a:rPr>
              <a:t>Object Oriented Programming using C++</a:t>
            </a:r>
            <a:endParaRPr lang="en-IN" dirty="0"/>
          </a:p>
        </p:txBody>
      </p:sp>
      <p:sp>
        <p:nvSpPr>
          <p:cNvPr id="3" name="Content Placeholder 2">
            <a:extLst>
              <a:ext uri="{FF2B5EF4-FFF2-40B4-BE49-F238E27FC236}">
                <a16:creationId xmlns:a16="http://schemas.microsoft.com/office/drawing/2014/main" xmlns="" id="{A09B5602-926A-470D-BC2B-78EBF425FF1F}"/>
              </a:ext>
            </a:extLst>
          </p:cNvPr>
          <p:cNvSpPr>
            <a:spLocks noGrp="1"/>
          </p:cNvSpPr>
          <p:nvPr>
            <p:ph idx="1"/>
          </p:nvPr>
        </p:nvSpPr>
        <p:spPr/>
        <p:txBody>
          <a:bodyPr>
            <a:normAutofit/>
          </a:bodyPr>
          <a:lstStyle/>
          <a:p>
            <a:pPr marL="0" lvl="0" indent="0">
              <a:buNone/>
            </a:pPr>
            <a:r>
              <a:rPr lang="en-US" dirty="0"/>
              <a:t/>
            </a:r>
            <a:br>
              <a:rPr lang="en-US" dirty="0"/>
            </a:br>
            <a:endParaRPr lang="en-IN" b="1" dirty="0"/>
          </a:p>
          <a:p>
            <a:endParaRPr lang="en-IN" dirty="0"/>
          </a:p>
        </p:txBody>
      </p:sp>
      <p:sp>
        <p:nvSpPr>
          <p:cNvPr id="4" name="Text Placeholder 3">
            <a:extLst>
              <a:ext uri="{FF2B5EF4-FFF2-40B4-BE49-F238E27FC236}">
                <a16:creationId xmlns:a16="http://schemas.microsoft.com/office/drawing/2014/main" xmlns="" id="{467BF1DB-555C-464C-9D63-BB68417BDF76}"/>
              </a:ext>
            </a:extLst>
          </p:cNvPr>
          <p:cNvSpPr>
            <a:spLocks noGrp="1"/>
          </p:cNvSpPr>
          <p:nvPr>
            <p:ph type="body" sz="half" idx="2"/>
          </p:nvPr>
        </p:nvSpPr>
        <p:spPr>
          <a:xfrm>
            <a:off x="119133" y="3825531"/>
            <a:ext cx="3683602" cy="333376"/>
          </a:xfrm>
        </p:spPr>
        <p:txBody>
          <a:bodyPr>
            <a:normAutofit fontScale="92500" lnSpcReduction="20000"/>
          </a:bodyPr>
          <a:lstStyle/>
          <a:p>
            <a:r>
              <a:rPr lang="en-US" sz="2400" b="1" dirty="0"/>
              <a:t>Course Objectives</a:t>
            </a:r>
          </a:p>
          <a:p>
            <a:endParaRPr lang="en-US" b="1" i="1" u="sng" dirty="0"/>
          </a:p>
          <a:p>
            <a:endParaRPr lang="en-US" b="1" i="1" u="sng" dirty="0"/>
          </a:p>
        </p:txBody>
      </p:sp>
      <p:sp>
        <p:nvSpPr>
          <p:cNvPr id="5" name="Slide Number Placeholder 4">
            <a:extLst>
              <a:ext uri="{FF2B5EF4-FFF2-40B4-BE49-F238E27FC236}">
                <a16:creationId xmlns:a16="http://schemas.microsoft.com/office/drawing/2014/main" xmlns="" id="{6817145E-8450-434E-A8F0-1114075FB9BF}"/>
              </a:ext>
            </a:extLst>
          </p:cNvPr>
          <p:cNvSpPr>
            <a:spLocks noGrp="1"/>
          </p:cNvSpPr>
          <p:nvPr>
            <p:ph type="sldNum" sz="quarter" idx="12"/>
          </p:nvPr>
        </p:nvSpPr>
        <p:spPr/>
        <p:txBody>
          <a:bodyPr/>
          <a:lstStyle/>
          <a:p>
            <a:fld id="{BDCDBBEF-AA6C-4BA6-85B2-A17D7F280E38}" type="slidenum">
              <a:rPr lang="en-US" smtClean="0"/>
              <a:pPr/>
              <a:t>2</a:t>
            </a:fld>
            <a:endParaRPr lang="en-US" dirty="0"/>
          </a:p>
        </p:txBody>
      </p:sp>
      <p:pic>
        <p:nvPicPr>
          <p:cNvPr id="7" name="Picture 6">
            <a:extLst>
              <a:ext uri="{FF2B5EF4-FFF2-40B4-BE49-F238E27FC236}">
                <a16:creationId xmlns:a16="http://schemas.microsoft.com/office/drawing/2014/main" xmlns="" id="{4F45ED97-A37D-4BD5-9BB8-9A010CD2A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5329" y="3901327"/>
            <a:ext cx="2581941" cy="2520950"/>
          </a:xfrm>
          <a:prstGeom prst="rect">
            <a:avLst/>
          </a:prstGeom>
        </p:spPr>
      </p:pic>
      <p:pic>
        <p:nvPicPr>
          <p:cNvPr id="9" name="Picture 8">
            <a:extLst>
              <a:ext uri="{FF2B5EF4-FFF2-40B4-BE49-F238E27FC236}">
                <a16:creationId xmlns:a16="http://schemas.microsoft.com/office/drawing/2014/main" xmlns="" id="{E4C0D224-3882-4701-BE24-7AC23C1C3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8350" y="481100"/>
            <a:ext cx="5812823" cy="3390813"/>
          </a:xfrm>
          <a:prstGeom prst="rect">
            <a:avLst/>
          </a:prstGeom>
        </p:spPr>
      </p:pic>
      <p:graphicFrame>
        <p:nvGraphicFramePr>
          <p:cNvPr id="8" name="Table 10">
            <a:extLst>
              <a:ext uri="{FF2B5EF4-FFF2-40B4-BE49-F238E27FC236}">
                <a16:creationId xmlns:a16="http://schemas.microsoft.com/office/drawing/2014/main" xmlns="" id="{A82640A5-2231-4AFB-8485-E0B914CD594E}"/>
              </a:ext>
            </a:extLst>
          </p:cNvPr>
          <p:cNvGraphicFramePr>
            <a:graphicFrameLocks noGrp="1"/>
          </p:cNvGraphicFramePr>
          <p:nvPr/>
        </p:nvGraphicFramePr>
        <p:xfrm>
          <a:off x="119133" y="4308909"/>
          <a:ext cx="7752657" cy="1706880"/>
        </p:xfrm>
        <a:graphic>
          <a:graphicData uri="http://schemas.openxmlformats.org/drawingml/2006/table">
            <a:tbl>
              <a:tblPr firstRow="1" bandRow="1">
                <a:tableStyleId>{21E4AEA4-8DFA-4A89-87EB-49C32662AFE0}</a:tableStyleId>
              </a:tblPr>
              <a:tblGrid>
                <a:gridCol w="7752657">
                  <a:extLst>
                    <a:ext uri="{9D8B030D-6E8A-4147-A177-3AD203B41FA5}">
                      <a16:colId xmlns:a16="http://schemas.microsoft.com/office/drawing/2014/main" xmlns="" val="398512777"/>
                    </a:ext>
                  </a:extLst>
                </a:gridCol>
              </a:tblGrid>
              <a:tr h="370840">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FF0000"/>
                          </a:solidFill>
                          <a:effectLst/>
                          <a:latin typeface="+mn-lt"/>
                          <a:ea typeface="+mn-ea"/>
                          <a:cs typeface="+mn-cs"/>
                        </a:rPr>
                        <a:t>To enable the students to understand various stages and constructs of C++ programming language and relate them to engineering programming problems.</a:t>
                      </a:r>
                      <a:endParaRPr lang="en-IN" sz="2000" b="1" i="0" kern="1200" dirty="0">
                        <a:solidFill>
                          <a:srgbClr val="FF0000"/>
                        </a:solidFill>
                        <a:effectLst/>
                        <a:latin typeface="+mn-lt"/>
                        <a:ea typeface="+mn-ea"/>
                        <a:cs typeface="+mn-cs"/>
                      </a:endParaRPr>
                    </a:p>
                  </a:txBody>
                  <a:tcPr>
                    <a:noFill/>
                  </a:tcPr>
                </a:tc>
                <a:extLst>
                  <a:ext uri="{0D108BD9-81ED-4DB2-BD59-A6C34878D82A}">
                    <a16:rowId xmlns:a16="http://schemas.microsoft.com/office/drawing/2014/main" xmlns="" val="4281817151"/>
                  </a:ext>
                </a:extLst>
              </a:tr>
              <a:tr h="370840">
                <a:tc>
                  <a:txBody>
                    <a:bodyPr/>
                    <a:lstStyle/>
                    <a:p>
                      <a:pPr marL="285750" indent="-285750" algn="just">
                        <a:buFont typeface="Arial" panose="020B0604020202020204" pitchFamily="34" charset="0"/>
                        <a:buChar char="•"/>
                      </a:pPr>
                      <a:r>
                        <a:rPr lang="en-US" sz="2000" b="1" i="0" kern="1200" dirty="0">
                          <a:solidFill>
                            <a:srgbClr val="FF0000"/>
                          </a:solidFill>
                          <a:effectLst/>
                          <a:latin typeface="+mn-lt"/>
                          <a:ea typeface="+mn-ea"/>
                          <a:cs typeface="+mn-cs"/>
                        </a:rPr>
                        <a:t>To improve their ability to analyze and address variety of problems in programming domains.</a:t>
                      </a:r>
                      <a:endParaRPr lang="en-IN" sz="2000" b="1" dirty="0">
                        <a:solidFill>
                          <a:srgbClr val="FF0000"/>
                        </a:solidFill>
                      </a:endParaRPr>
                    </a:p>
                  </a:txBody>
                  <a:tcPr>
                    <a:noFill/>
                  </a:tcPr>
                </a:tc>
                <a:extLst>
                  <a:ext uri="{0D108BD9-81ED-4DB2-BD59-A6C34878D82A}">
                    <a16:rowId xmlns:a16="http://schemas.microsoft.com/office/drawing/2014/main" xmlns="" val="511240425"/>
                  </a:ext>
                </a:extLst>
              </a:tr>
            </a:tbl>
          </a:graphicData>
        </a:graphic>
      </p:graphicFrame>
    </p:spTree>
    <p:extLst>
      <p:ext uri="{BB962C8B-B14F-4D97-AF65-F5344CB8AC3E}">
        <p14:creationId xmlns:p14="http://schemas.microsoft.com/office/powerpoint/2010/main" val="41405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18E2F6-A89B-465A-A1BD-AB3595FE99C5}"/>
              </a:ext>
            </a:extLst>
          </p:cNvPr>
          <p:cNvSpPr>
            <a:spLocks noGrp="1"/>
          </p:cNvSpPr>
          <p:nvPr>
            <p:ph type="title"/>
          </p:nvPr>
        </p:nvSpPr>
        <p:spPr/>
        <p:txBody>
          <a:bodyPr>
            <a:normAutofit/>
          </a:bodyPr>
          <a:lstStyle/>
          <a:p>
            <a:r>
              <a:rPr lang="en-US" sz="2800" b="1" dirty="0"/>
              <a:t>Frequently Asked question</a:t>
            </a:r>
            <a:endParaRPr lang="en-IN" sz="2800" b="1" dirty="0"/>
          </a:p>
        </p:txBody>
      </p:sp>
      <p:sp>
        <p:nvSpPr>
          <p:cNvPr id="3" name="Content Placeholder 2">
            <a:extLst>
              <a:ext uri="{FF2B5EF4-FFF2-40B4-BE49-F238E27FC236}">
                <a16:creationId xmlns:a16="http://schemas.microsoft.com/office/drawing/2014/main" xmlns="" id="{7E006E3E-5DF9-4790-B5C6-ECD785B8D0E7}"/>
              </a:ext>
            </a:extLst>
          </p:cNvPr>
          <p:cNvSpPr>
            <a:spLocks noGrp="1"/>
          </p:cNvSpPr>
          <p:nvPr>
            <p:ph idx="1"/>
          </p:nvPr>
        </p:nvSpPr>
        <p:spPr>
          <a:xfrm>
            <a:off x="447261" y="1690688"/>
            <a:ext cx="11443251" cy="4351338"/>
          </a:xfrm>
        </p:spPr>
        <p:txBody>
          <a:bodyPr>
            <a:normAutofit lnSpcReduction="10000"/>
          </a:bodyPr>
          <a:lstStyle/>
          <a:p>
            <a:pPr algn="just">
              <a:buNone/>
            </a:pPr>
            <a:r>
              <a:rPr lang="en-IN" b="1" dirty="0"/>
              <a:t>Q1</a:t>
            </a:r>
            <a:r>
              <a:rPr lang="en-US" dirty="0"/>
              <a:t> </a:t>
            </a:r>
            <a:r>
              <a:rPr lang="en-US" sz="2900" dirty="0"/>
              <a:t>What is DMA? </a:t>
            </a:r>
          </a:p>
          <a:p>
            <a:pPr algn="just">
              <a:buNone/>
            </a:pPr>
            <a:r>
              <a:rPr lang="en-US" sz="2900" dirty="0"/>
              <a:t>   When amount of memory to be allocated is not known beforehand, rather it is determined at the time of program run, it is called Dynamic Memory Allocation. It leads to efficient utilization of storage space.</a:t>
            </a:r>
          </a:p>
          <a:p>
            <a:pPr algn="just">
              <a:buNone/>
            </a:pPr>
            <a:r>
              <a:rPr lang="en-IN" sz="2900" dirty="0"/>
              <a:t> </a:t>
            </a:r>
            <a:endParaRPr lang="en-US" sz="2900" dirty="0"/>
          </a:p>
          <a:p>
            <a:pPr>
              <a:buNone/>
            </a:pPr>
            <a:r>
              <a:rPr lang="en-IN" b="1" dirty="0"/>
              <a:t>Q2</a:t>
            </a:r>
            <a:r>
              <a:rPr lang="en-US" dirty="0"/>
              <a:t> What is static memory allocation?</a:t>
            </a:r>
          </a:p>
          <a:p>
            <a:pPr algn="just">
              <a:buNone/>
            </a:pPr>
            <a:r>
              <a:rPr lang="en-US" dirty="0"/>
              <a:t>    When amount of memory to be allocated is known beforehand i.e. at the </a:t>
            </a:r>
            <a:r>
              <a:rPr lang="en-US" dirty="0" err="1"/>
              <a:t>the</a:t>
            </a:r>
            <a:r>
              <a:rPr lang="en-US" dirty="0"/>
              <a:t>   time of compilation, it is known as Static Memory Allocation. Once the memory is allocated statically, it cannot be </a:t>
            </a:r>
            <a:r>
              <a:rPr lang="en-US" dirty="0" err="1"/>
              <a:t>deallocated</a:t>
            </a:r>
            <a:r>
              <a:rPr lang="en-US" dirty="0"/>
              <a:t> during program run. So it leads to wastage of storage space.</a:t>
            </a:r>
          </a:p>
          <a:p>
            <a:pPr>
              <a:buNone/>
            </a:pPr>
            <a:endParaRPr lang="en-US" dirty="0"/>
          </a:p>
          <a:p>
            <a:pPr>
              <a:buNone/>
            </a:pPr>
            <a:endParaRPr lang="en-IN" dirty="0"/>
          </a:p>
        </p:txBody>
      </p:sp>
      <p:sp>
        <p:nvSpPr>
          <p:cNvPr id="4" name="Slide Number Placeholder 3">
            <a:extLst>
              <a:ext uri="{FF2B5EF4-FFF2-40B4-BE49-F238E27FC236}">
                <a16:creationId xmlns:a16="http://schemas.microsoft.com/office/drawing/2014/main" xmlns="" id="{1A7B4CF3-EBCB-4313-9D42-E3317606C387}"/>
              </a:ext>
            </a:extLst>
          </p:cNvPr>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val="128444470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4B4B594-F373-4FAE-A658-17A4132BDAC7}"/>
              </a:ext>
            </a:extLst>
          </p:cNvPr>
          <p:cNvSpPr>
            <a:spLocks noGrp="1"/>
          </p:cNvSpPr>
          <p:nvPr>
            <p:ph idx="1"/>
          </p:nvPr>
        </p:nvSpPr>
        <p:spPr>
          <a:xfrm>
            <a:off x="838200" y="838200"/>
            <a:ext cx="10515600" cy="5338763"/>
          </a:xfrm>
        </p:spPr>
        <p:txBody>
          <a:bodyPr>
            <a:normAutofit fontScale="85000" lnSpcReduction="20000"/>
          </a:bodyPr>
          <a:lstStyle/>
          <a:p>
            <a:pPr>
              <a:buNone/>
            </a:pPr>
            <a:r>
              <a:rPr lang="en-IN" b="1" dirty="0"/>
              <a:t>Q3</a:t>
            </a:r>
            <a:r>
              <a:rPr lang="en-US" dirty="0"/>
              <a:t> What is new operator? </a:t>
            </a:r>
          </a:p>
          <a:p>
            <a:pPr>
              <a:buNone/>
            </a:pPr>
            <a:r>
              <a:rPr lang="en-US" dirty="0"/>
              <a:t>New operator is used to allocate memory at runtime .Syntax of new</a:t>
            </a:r>
          </a:p>
          <a:p>
            <a:pPr>
              <a:buNone/>
            </a:pPr>
            <a:r>
              <a:rPr lang="en-US" dirty="0"/>
              <a:t>operator is:  </a:t>
            </a:r>
            <a:r>
              <a:rPr lang="en-US" dirty="0" err="1"/>
              <a:t>ptr</a:t>
            </a:r>
            <a:r>
              <a:rPr lang="en-US" dirty="0"/>
              <a:t> = new data-type;</a:t>
            </a:r>
          </a:p>
          <a:p>
            <a:pPr>
              <a:buNone/>
            </a:pPr>
            <a:r>
              <a:rPr lang="en-US" dirty="0"/>
              <a:t>//allocate memory for one element</a:t>
            </a:r>
          </a:p>
          <a:p>
            <a:pPr>
              <a:buNone/>
            </a:pPr>
            <a:r>
              <a:rPr lang="en-US" dirty="0"/>
              <a:t> </a:t>
            </a:r>
            <a:r>
              <a:rPr lang="en-US" dirty="0" err="1"/>
              <a:t>ptr</a:t>
            </a:r>
            <a:r>
              <a:rPr lang="en-US" dirty="0"/>
              <a:t> = new data-type [ size ]; </a:t>
            </a:r>
          </a:p>
          <a:p>
            <a:pPr>
              <a:buNone/>
            </a:pPr>
            <a:r>
              <a:rPr lang="en-US" dirty="0"/>
              <a:t> //allocate memory for fixed number of element</a:t>
            </a:r>
          </a:p>
          <a:p>
            <a:pPr>
              <a:buNone/>
            </a:pPr>
            <a:endParaRPr lang="en-US" dirty="0"/>
          </a:p>
          <a:p>
            <a:pPr>
              <a:buNone/>
            </a:pPr>
            <a:r>
              <a:rPr lang="en-US" dirty="0"/>
              <a:t>Q4  What is delete operator?</a:t>
            </a:r>
          </a:p>
          <a:p>
            <a:pPr algn="just">
              <a:buNone/>
            </a:pPr>
            <a:r>
              <a:rPr lang="en-US" dirty="0"/>
              <a:t>    Delete operator is used to </a:t>
            </a:r>
            <a:r>
              <a:rPr lang="en-US" dirty="0" err="1"/>
              <a:t>deallocate</a:t>
            </a:r>
            <a:r>
              <a:rPr lang="en-US" dirty="0"/>
              <a:t> the memory created by new operator at        run-</a:t>
            </a:r>
            <a:r>
              <a:rPr lang="en-US" dirty="0" err="1"/>
              <a:t>time.Syntax</a:t>
            </a:r>
            <a:r>
              <a:rPr lang="en-US" dirty="0"/>
              <a:t> of delete operator is</a:t>
            </a:r>
          </a:p>
          <a:p>
            <a:pPr algn="just">
              <a:buNone/>
            </a:pPr>
            <a:r>
              <a:rPr lang="en-US" dirty="0"/>
              <a:t>       delete </a:t>
            </a:r>
            <a:r>
              <a:rPr lang="en-US" dirty="0" err="1"/>
              <a:t>ptr</a:t>
            </a:r>
            <a:r>
              <a:rPr lang="en-US" dirty="0"/>
              <a:t>;</a:t>
            </a:r>
          </a:p>
          <a:p>
            <a:pPr algn="just">
              <a:buNone/>
            </a:pPr>
            <a:r>
              <a:rPr lang="en-US" dirty="0"/>
              <a:t>     //</a:t>
            </a:r>
            <a:r>
              <a:rPr lang="en-US" dirty="0" err="1"/>
              <a:t>deallocate</a:t>
            </a:r>
            <a:r>
              <a:rPr lang="en-US" dirty="0"/>
              <a:t> memory for one element</a:t>
            </a:r>
          </a:p>
          <a:p>
            <a:pPr algn="just">
              <a:buNone/>
            </a:pPr>
            <a:r>
              <a:rPr lang="en-US" dirty="0"/>
              <a:t>      delete[] </a:t>
            </a:r>
            <a:r>
              <a:rPr lang="en-US" dirty="0" err="1"/>
              <a:t>ptr</a:t>
            </a:r>
            <a:r>
              <a:rPr lang="en-US" dirty="0"/>
              <a:t>;</a:t>
            </a:r>
          </a:p>
          <a:p>
            <a:pPr algn="just">
              <a:buNone/>
            </a:pPr>
            <a:r>
              <a:rPr lang="en-US" dirty="0"/>
              <a:t>            //</a:t>
            </a:r>
            <a:r>
              <a:rPr lang="en-US" dirty="0" err="1"/>
              <a:t>deallocate</a:t>
            </a:r>
            <a:r>
              <a:rPr lang="en-US" dirty="0"/>
              <a:t> memory for array</a:t>
            </a:r>
          </a:p>
          <a:p>
            <a:pPr>
              <a:buNone/>
            </a:pPr>
            <a:endParaRPr lang="en-US" dirty="0"/>
          </a:p>
          <a:p>
            <a:pPr>
              <a:buNone/>
            </a:pPr>
            <a:endParaRPr lang="en-US" dirty="0"/>
          </a:p>
          <a:p>
            <a:pPr>
              <a:buNone/>
            </a:pPr>
            <a:endParaRPr lang="en-US" dirty="0"/>
          </a:p>
          <a:p>
            <a:pPr>
              <a:buNone/>
            </a:pPr>
            <a:endParaRPr lang="en-IN" dirty="0"/>
          </a:p>
        </p:txBody>
      </p:sp>
      <p:sp>
        <p:nvSpPr>
          <p:cNvPr id="4" name="Slide Number Placeholder 3">
            <a:extLst>
              <a:ext uri="{FF2B5EF4-FFF2-40B4-BE49-F238E27FC236}">
                <a16:creationId xmlns:a16="http://schemas.microsoft.com/office/drawing/2014/main" xmlns="" id="{4D49BC22-1010-4A54-ACD6-4D30AA9A929E}"/>
              </a:ext>
            </a:extLst>
          </p:cNvPr>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val="307530580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A1BE98-18FB-4FB3-8B9F-0C785ABEDA0D}"/>
              </a:ext>
            </a:extLst>
          </p:cNvPr>
          <p:cNvSpPr>
            <a:spLocks noGrp="1"/>
          </p:cNvSpPr>
          <p:nvPr>
            <p:ph type="title"/>
          </p:nvPr>
        </p:nvSpPr>
        <p:spPr>
          <a:xfrm>
            <a:off x="838200" y="365126"/>
            <a:ext cx="10515600" cy="1065090"/>
          </a:xfrm>
        </p:spPr>
        <p:txBody>
          <a:bodyPr>
            <a:normAutofit/>
          </a:bodyPr>
          <a:lstStyle/>
          <a:p>
            <a:r>
              <a:rPr lang="en-US" sz="2800" b="1" dirty="0"/>
              <a:t>Assessment Questions</a:t>
            </a:r>
            <a:r>
              <a:rPr lang="en-US" sz="2800" dirty="0"/>
              <a:t>:</a:t>
            </a:r>
            <a:endParaRPr lang="en-IN" sz="2800" dirty="0"/>
          </a:p>
        </p:txBody>
      </p:sp>
      <p:sp>
        <p:nvSpPr>
          <p:cNvPr id="4" name="Slide Number Placeholder 3">
            <a:extLst>
              <a:ext uri="{FF2B5EF4-FFF2-40B4-BE49-F238E27FC236}">
                <a16:creationId xmlns:a16="http://schemas.microsoft.com/office/drawing/2014/main" xmlns="" id="{C82694DC-3131-4CF1-80DA-F51EC2FBB8E3}"/>
              </a:ext>
            </a:extLst>
          </p:cNvPr>
          <p:cNvSpPr>
            <a:spLocks noGrp="1"/>
          </p:cNvSpPr>
          <p:nvPr>
            <p:ph type="sldNum" sz="quarter" idx="12"/>
          </p:nvPr>
        </p:nvSpPr>
        <p:spPr/>
        <p:txBody>
          <a:bodyPr/>
          <a:lstStyle/>
          <a:p>
            <a:fld id="{BDCDBBEF-AA6C-4BA6-85B2-A17D7F280E38}" type="slidenum">
              <a:rPr lang="en-US" smtClean="0"/>
              <a:pPr/>
              <a:t>22</a:t>
            </a:fld>
            <a:endParaRPr lang="en-US"/>
          </a:p>
        </p:txBody>
      </p:sp>
      <p:sp>
        <p:nvSpPr>
          <p:cNvPr id="7" name="Content Placeholder 6">
            <a:extLst>
              <a:ext uri="{FF2B5EF4-FFF2-40B4-BE49-F238E27FC236}">
                <a16:creationId xmlns:a16="http://schemas.microsoft.com/office/drawing/2014/main" xmlns="" id="{879F1566-03CD-417B-B4D0-B0BF250D449A}"/>
              </a:ext>
            </a:extLst>
          </p:cNvPr>
          <p:cNvSpPr>
            <a:spLocks noGrp="1"/>
          </p:cNvSpPr>
          <p:nvPr>
            <p:ph idx="1"/>
          </p:nvPr>
        </p:nvSpPr>
        <p:spPr>
          <a:xfrm>
            <a:off x="466725" y="1501774"/>
            <a:ext cx="10515600" cy="5180380"/>
          </a:xfrm>
        </p:spPr>
        <p:txBody>
          <a:bodyPr>
            <a:normAutofit fontScale="25000" lnSpcReduction="20000"/>
          </a:bodyPr>
          <a:lstStyle/>
          <a:p>
            <a:pPr marL="0" indent="0">
              <a:buNone/>
            </a:pPr>
            <a:r>
              <a:rPr lang="en-IN" sz="11200" dirty="0"/>
              <a:t>1. </a:t>
            </a:r>
            <a:r>
              <a:rPr lang="en-US" sz="11200" dirty="0"/>
              <a:t> Which of the following is not a false statement about new operator?</a:t>
            </a:r>
            <a:br>
              <a:rPr lang="en-US" sz="11200" dirty="0"/>
            </a:br>
            <a:r>
              <a:rPr lang="en-US" sz="11200" dirty="0"/>
              <a:t>a. It can’t be overloaded.</a:t>
            </a:r>
          </a:p>
          <a:p>
            <a:pPr marL="0" indent="0">
              <a:buNone/>
            </a:pPr>
            <a:r>
              <a:rPr lang="en-US" sz="11200" dirty="0"/>
              <a:t>b. It returns garbage value when memory allocation fails.</a:t>
            </a:r>
          </a:p>
          <a:p>
            <a:pPr marL="0" indent="0">
              <a:buNone/>
            </a:pPr>
            <a:r>
              <a:rPr lang="en-US" sz="11200" dirty="0"/>
              <a:t>c. It automatically computes the size of the data object.</a:t>
            </a:r>
          </a:p>
          <a:p>
            <a:pPr marL="0" indent="0">
              <a:buNone/>
            </a:pPr>
            <a:r>
              <a:rPr lang="en-US" sz="11200" dirty="0"/>
              <a:t>d. All of these</a:t>
            </a:r>
          </a:p>
          <a:p>
            <a:pPr marL="0" indent="0">
              <a:buNone/>
            </a:pPr>
            <a:r>
              <a:rPr lang="en-US" sz="11200" dirty="0"/>
              <a:t> 2.Which of the following is/are valid ways to allocate memory for an integer by dynamic memory allocation in CPP.</a:t>
            </a:r>
            <a:br>
              <a:rPr lang="en-US" sz="11200" dirty="0"/>
            </a:br>
            <a:r>
              <a:rPr lang="en-US" sz="11200" dirty="0"/>
              <a:t>a. </a:t>
            </a:r>
            <a:r>
              <a:rPr lang="en-US" sz="11200" dirty="0" err="1"/>
              <a:t>int</a:t>
            </a:r>
            <a:r>
              <a:rPr lang="en-US" sz="11200" dirty="0"/>
              <a:t> *p = new </a:t>
            </a:r>
            <a:r>
              <a:rPr lang="en-US" sz="11200" dirty="0" err="1"/>
              <a:t>int</a:t>
            </a:r>
            <a:r>
              <a:rPr lang="en-US" sz="11200" dirty="0"/>
              <a:t>(100);</a:t>
            </a:r>
          </a:p>
          <a:p>
            <a:pPr marL="0" indent="0">
              <a:buNone/>
            </a:pPr>
            <a:r>
              <a:rPr lang="en-US" sz="11200" dirty="0"/>
              <a:t>b. </a:t>
            </a:r>
            <a:r>
              <a:rPr lang="en-US" sz="11200" dirty="0" err="1"/>
              <a:t>int</a:t>
            </a:r>
            <a:r>
              <a:rPr lang="en-US" sz="11200" dirty="0"/>
              <a:t> *p; p = new </a:t>
            </a:r>
            <a:r>
              <a:rPr lang="en-US" sz="11200" dirty="0" err="1"/>
              <a:t>int</a:t>
            </a:r>
            <a:r>
              <a:rPr lang="en-US" sz="11200" dirty="0"/>
              <a:t>; *p = 100;</a:t>
            </a:r>
          </a:p>
          <a:p>
            <a:pPr marL="0" indent="0">
              <a:buNone/>
            </a:pPr>
            <a:r>
              <a:rPr lang="en-US" sz="11200" dirty="0"/>
              <a:t>c. </a:t>
            </a:r>
            <a:r>
              <a:rPr lang="en-US" sz="11200" dirty="0" err="1"/>
              <a:t>int</a:t>
            </a:r>
            <a:r>
              <a:rPr lang="en-US" sz="11200" dirty="0"/>
              <a:t> *p = NULL; p = new </a:t>
            </a:r>
            <a:r>
              <a:rPr lang="en-US" sz="11200" dirty="0" err="1"/>
              <a:t>int</a:t>
            </a:r>
            <a:r>
              <a:rPr lang="en-US" sz="11200" dirty="0"/>
              <a:t>; *p=100;</a:t>
            </a:r>
          </a:p>
          <a:p>
            <a:pPr marL="0" indent="0">
              <a:buNone/>
            </a:pPr>
            <a:r>
              <a:rPr lang="en-US" sz="11200" dirty="0"/>
              <a:t>d. Only 1,2</a:t>
            </a:r>
          </a:p>
          <a:p>
            <a:pPr marL="0" indent="0">
              <a:buNone/>
            </a:pPr>
            <a:r>
              <a:rPr lang="en-US" sz="11200" dirty="0"/>
              <a:t>e. All of these</a:t>
            </a:r>
          </a:p>
          <a:p>
            <a:pPr marL="0" indent="0">
              <a:buNone/>
            </a:pPr>
            <a:r>
              <a:rPr lang="en-US" sz="8000" dirty="0"/>
              <a:t/>
            </a:r>
            <a:br>
              <a:rPr lang="en-US" sz="8000" dirty="0"/>
            </a:br>
            <a:r>
              <a:rPr lang="en-US" sz="6200" dirty="0">
                <a:solidFill>
                  <a:srgbClr val="C00000"/>
                </a:solidFill>
              </a:rPr>
              <a:t/>
            </a:r>
            <a:br>
              <a:rPr lang="en-US" sz="6200" dirty="0">
                <a:solidFill>
                  <a:srgbClr val="C00000"/>
                </a:solidFill>
              </a:rPr>
            </a:br>
            <a:endParaRPr lang="en-US" sz="6200" dirty="0">
              <a:solidFill>
                <a:srgbClr val="C00000"/>
              </a:solidFill>
            </a:endParaRPr>
          </a:p>
          <a:p>
            <a:pPr marL="0" indent="0">
              <a:buNone/>
            </a:pPr>
            <a:r>
              <a:rPr lang="en-US" sz="6200" dirty="0">
                <a:solidFill>
                  <a:srgbClr val="C00000"/>
                </a:solidFill>
              </a:rPr>
              <a:t/>
            </a:r>
            <a:br>
              <a:rPr lang="en-US" sz="6200" dirty="0">
                <a:solidFill>
                  <a:srgbClr val="C00000"/>
                </a:solidFill>
              </a:rPr>
            </a:br>
            <a:endParaRPr lang="en-IN" dirty="0">
              <a:solidFill>
                <a:srgbClr val="C00000"/>
              </a:solidFill>
            </a:endParaRPr>
          </a:p>
        </p:txBody>
      </p:sp>
    </p:spTree>
    <p:extLst>
      <p:ext uri="{BB962C8B-B14F-4D97-AF65-F5344CB8AC3E}">
        <p14:creationId xmlns:p14="http://schemas.microsoft.com/office/powerpoint/2010/main" val="128934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C591E3-02DA-4066-9127-2B9D821C4DAB}"/>
              </a:ext>
            </a:extLst>
          </p:cNvPr>
          <p:cNvSpPr>
            <a:spLocks noGrp="1"/>
          </p:cNvSpPr>
          <p:nvPr>
            <p:ph type="title"/>
          </p:nvPr>
        </p:nvSpPr>
        <p:spPr/>
        <p:txBody>
          <a:bodyPr>
            <a:normAutofit/>
          </a:bodyPr>
          <a:lstStyle/>
          <a:p>
            <a:r>
              <a:rPr lang="en-US" sz="3200" b="1" dirty="0"/>
              <a:t>Discussion forum</a:t>
            </a:r>
            <a:r>
              <a:rPr lang="en-US" sz="3200" dirty="0"/>
              <a:t>.</a:t>
            </a:r>
            <a:endParaRPr lang="en-IN" sz="3200" dirty="0"/>
          </a:p>
        </p:txBody>
      </p:sp>
      <p:sp>
        <p:nvSpPr>
          <p:cNvPr id="3" name="Content Placeholder 2">
            <a:extLst>
              <a:ext uri="{FF2B5EF4-FFF2-40B4-BE49-F238E27FC236}">
                <a16:creationId xmlns:a16="http://schemas.microsoft.com/office/drawing/2014/main" xmlns="" id="{75A2FD90-1CA1-4A43-803B-2F922D4B9EC4}"/>
              </a:ext>
            </a:extLst>
          </p:cNvPr>
          <p:cNvSpPr>
            <a:spLocks noGrp="1"/>
          </p:cNvSpPr>
          <p:nvPr>
            <p:ph idx="1"/>
          </p:nvPr>
        </p:nvSpPr>
        <p:spPr>
          <a:xfrm>
            <a:off x="927908" y="1524000"/>
            <a:ext cx="10687878" cy="2698026"/>
          </a:xfrm>
        </p:spPr>
        <p:txBody>
          <a:bodyPr/>
          <a:lstStyle/>
          <a:p>
            <a:pPr marL="0" indent="0">
              <a:buNone/>
            </a:pPr>
            <a:r>
              <a:rPr lang="en-IN" dirty="0"/>
              <a:t>How can we differ Static memory Allocation and Dynamic Memory Allocation</a:t>
            </a:r>
          </a:p>
          <a:p>
            <a:pPr marL="0" indent="0">
              <a:buNone/>
            </a:pPr>
            <a:r>
              <a:rPr lang="en-IN" dirty="0"/>
              <a:t>How to use new and delete operator ??</a:t>
            </a:r>
          </a:p>
        </p:txBody>
      </p:sp>
      <p:sp>
        <p:nvSpPr>
          <p:cNvPr id="4" name="Slide Number Placeholder 3">
            <a:extLst>
              <a:ext uri="{FF2B5EF4-FFF2-40B4-BE49-F238E27FC236}">
                <a16:creationId xmlns:a16="http://schemas.microsoft.com/office/drawing/2014/main" xmlns="" id="{B4DFB7C1-5531-4CBA-AA56-069AD25EF56C}"/>
              </a:ext>
            </a:extLst>
          </p:cNvPr>
          <p:cNvSpPr>
            <a:spLocks noGrp="1"/>
          </p:cNvSpPr>
          <p:nvPr>
            <p:ph type="sldNum" sz="quarter" idx="12"/>
          </p:nvPr>
        </p:nvSpPr>
        <p:spPr/>
        <p:txBody>
          <a:bodyPr/>
          <a:lstStyle/>
          <a:p>
            <a:fld id="{BDCDBBEF-AA6C-4BA6-85B2-A17D7F280E38}" type="slidenum">
              <a:rPr lang="en-US" smtClean="0"/>
              <a:pPr/>
              <a:t>23</a:t>
            </a:fld>
            <a:endParaRPr lang="en-US"/>
          </a:p>
        </p:txBody>
      </p:sp>
      <p:sp>
        <p:nvSpPr>
          <p:cNvPr id="5" name="Rectangle 4">
            <a:extLst>
              <a:ext uri="{FF2B5EF4-FFF2-40B4-BE49-F238E27FC236}">
                <a16:creationId xmlns:a16="http://schemas.microsoft.com/office/drawing/2014/main" xmlns="" id="{2286B93F-AE56-4538-971E-9E2B9276A0B1}"/>
              </a:ext>
            </a:extLst>
          </p:cNvPr>
          <p:cNvSpPr/>
          <p:nvPr/>
        </p:nvSpPr>
        <p:spPr>
          <a:xfrm>
            <a:off x="2862470" y="3838853"/>
            <a:ext cx="7253747" cy="369332"/>
          </a:xfrm>
          <a:prstGeom prst="rect">
            <a:avLst/>
          </a:prstGeom>
        </p:spPr>
        <p:txBody>
          <a:bodyPr wrap="square">
            <a:spAutoFit/>
          </a:bodyPr>
          <a:lstStyle/>
          <a:p>
            <a:endParaRPr lang="en-IN" dirty="0"/>
          </a:p>
        </p:txBody>
      </p:sp>
      <p:sp>
        <p:nvSpPr>
          <p:cNvPr id="6" name="Arrow: Curved Right 5">
            <a:extLst>
              <a:ext uri="{FF2B5EF4-FFF2-40B4-BE49-F238E27FC236}">
                <a16:creationId xmlns:a16="http://schemas.microsoft.com/office/drawing/2014/main" xmlns="" id="{41188ABF-04C6-4D24-AE32-F9EFFF363BA6}"/>
              </a:ext>
            </a:extLst>
          </p:cNvPr>
          <p:cNvSpPr/>
          <p:nvPr/>
        </p:nvSpPr>
        <p:spPr>
          <a:xfrm>
            <a:off x="3129170" y="2895600"/>
            <a:ext cx="1009076" cy="9847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Rectangle 6">
            <a:extLst>
              <a:ext uri="{FF2B5EF4-FFF2-40B4-BE49-F238E27FC236}">
                <a16:creationId xmlns:a16="http://schemas.microsoft.com/office/drawing/2014/main" xmlns="" id="{C5BD0BF2-3FB6-44C3-90B3-B15DC7D0C72E}"/>
              </a:ext>
            </a:extLst>
          </p:cNvPr>
          <p:cNvSpPr/>
          <p:nvPr/>
        </p:nvSpPr>
        <p:spPr>
          <a:xfrm>
            <a:off x="2743199" y="4103077"/>
            <a:ext cx="5439509" cy="1231106"/>
          </a:xfrm>
          <a:prstGeom prst="rect">
            <a:avLst/>
          </a:prstGeom>
        </p:spPr>
        <p:txBody>
          <a:bodyPr wrap="square">
            <a:spAutoFit/>
          </a:bodyPr>
          <a:lstStyle/>
          <a:p>
            <a:pPr algn="ctr"/>
            <a:r>
              <a:rPr lang="en-IN" sz="2400" b="1" u="sng" dirty="0">
                <a:hlinkClick r:id="rId3"/>
              </a:rPr>
              <a:t>https://youtu.be/UY2_lLpDu7U </a:t>
            </a:r>
            <a:endParaRPr lang="en-US" sz="2400" dirty="0"/>
          </a:p>
          <a:p>
            <a:r>
              <a:rPr lang="en-IN" sz="2400" dirty="0"/>
              <a:t>         https://youtu.be/sRBB_qX4lKY</a:t>
            </a:r>
          </a:p>
          <a:p>
            <a:endParaRPr lang="en-IN" sz="2400" dirty="0">
              <a:solidFill>
                <a:schemeClr val="accent1"/>
              </a:solidFill>
            </a:endParaRPr>
          </a:p>
        </p:txBody>
      </p:sp>
    </p:spTree>
    <p:extLst>
      <p:ext uri="{BB962C8B-B14F-4D97-AF65-F5344CB8AC3E}">
        <p14:creationId xmlns:p14="http://schemas.microsoft.com/office/powerpoint/2010/main" val="173025305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REFERENCES</a:t>
            </a:r>
            <a:r>
              <a:rPr lang="en-US" sz="2800" dirty="0">
                <a:latin typeface="Casper Bold" panose="02000806040000020004" pitchFamily="2" charset="0"/>
                <a:cs typeface="Arial" panose="020B0604020202020204" pitchFamily="34" charset="0"/>
              </a:rPr>
              <a:t> </a:t>
            </a:r>
            <a:r>
              <a:rPr lang="en-US" sz="2800" dirty="0"/>
              <a:t>  </a:t>
            </a:r>
            <a:endParaRPr lang="en-US" dirty="0"/>
          </a:p>
        </p:txBody>
      </p:sp>
      <p:sp>
        <p:nvSpPr>
          <p:cNvPr id="3" name="Content Placeholder 2"/>
          <p:cNvSpPr>
            <a:spLocks noGrp="1"/>
          </p:cNvSpPr>
          <p:nvPr>
            <p:ph idx="1"/>
          </p:nvPr>
        </p:nvSpPr>
        <p:spPr>
          <a:xfrm>
            <a:off x="840377" y="1276349"/>
            <a:ext cx="7162800" cy="5445125"/>
          </a:xfrm>
        </p:spPr>
        <p:txBody>
          <a:bodyPr>
            <a:normAutofit fontScale="92500" lnSpcReduction="10000"/>
          </a:bodyPr>
          <a:lstStyle/>
          <a:p>
            <a:pPr lvl="0">
              <a:buNone/>
            </a:pPr>
            <a:r>
              <a:rPr lang="en-US" sz="2400" dirty="0">
                <a:latin typeface="Times New Roman" pitchFamily="18" charset="0"/>
                <a:cs typeface="Times New Roman" pitchFamily="18" charset="0"/>
              </a:rPr>
              <a:t>Reference Books</a:t>
            </a:r>
          </a:p>
          <a:p>
            <a:pPr>
              <a:buNone/>
            </a:pPr>
            <a:r>
              <a:rPr lang="en-US" sz="2400" dirty="0">
                <a:latin typeface="Times New Roman" pitchFamily="18" charset="0"/>
                <a:cs typeface="Times New Roman" pitchFamily="18" charset="0"/>
              </a:rPr>
              <a:t>[1] Programming in C++ by Reema </a:t>
            </a:r>
            <a:r>
              <a:rPr lang="en-US" sz="2400" dirty="0" err="1">
                <a:latin typeface="Times New Roman" pitchFamily="18" charset="0"/>
                <a:cs typeface="Times New Roman" pitchFamily="18" charset="0"/>
              </a:rPr>
              <a:t>Thareja</a:t>
            </a:r>
            <a:r>
              <a:rPr lang="en-US" sz="2400" dirty="0">
                <a:latin typeface="Times New Roman" pitchFamily="18" charset="0"/>
                <a:cs typeface="Times New Roman" pitchFamily="18" charset="0"/>
              </a:rPr>
              <a:t>.</a:t>
            </a:r>
          </a:p>
          <a:p>
            <a:pPr>
              <a:buNone/>
            </a:pPr>
            <a:r>
              <a:rPr lang="en-US" sz="2400" dirty="0">
                <a:latin typeface="Times New Roman" pitchFamily="18" charset="0"/>
                <a:cs typeface="Times New Roman" pitchFamily="18" charset="0"/>
              </a:rPr>
              <a:t>[2] Programming in ANSI C++ by E. </a:t>
            </a:r>
            <a:r>
              <a:rPr lang="en-US" sz="2400" dirty="0" err="1">
                <a:latin typeface="Times New Roman" pitchFamily="18" charset="0"/>
                <a:cs typeface="Times New Roman" pitchFamily="18" charset="0"/>
              </a:rPr>
              <a:t>Balaguruswamy</a:t>
            </a:r>
            <a:r>
              <a:rPr lang="en-US" sz="2400" dirty="0">
                <a:latin typeface="Times New Roman" pitchFamily="18" charset="0"/>
                <a:cs typeface="Times New Roman" pitchFamily="18" charset="0"/>
              </a:rPr>
              <a:t>, Tata McGraw Hill.</a:t>
            </a:r>
          </a:p>
          <a:p>
            <a:pPr>
              <a:buNone/>
            </a:pPr>
            <a:r>
              <a:rPr lang="en-US" sz="2400" dirty="0">
                <a:latin typeface="Times New Roman" pitchFamily="18" charset="0"/>
                <a:cs typeface="Times New Roman" pitchFamily="18" charset="0"/>
              </a:rPr>
              <a:t>[3] Programming with C++ (</a:t>
            </a:r>
            <a:r>
              <a:rPr lang="en-US" sz="2400" dirty="0" err="1">
                <a:latin typeface="Times New Roman" pitchFamily="18" charset="0"/>
                <a:cs typeface="Times New Roman" pitchFamily="18" charset="0"/>
              </a:rPr>
              <a:t>Schaum's</a:t>
            </a:r>
            <a:r>
              <a:rPr lang="en-US" sz="2400" dirty="0">
                <a:latin typeface="Times New Roman" pitchFamily="18" charset="0"/>
                <a:cs typeface="Times New Roman" pitchFamily="18" charset="0"/>
              </a:rPr>
              <a:t> Outline Series) by Byron Gottfried  Jitender Chhabra, Tata McGraw Hill.</a:t>
            </a:r>
          </a:p>
          <a:p>
            <a:pPr>
              <a:buNone/>
            </a:pPr>
            <a:r>
              <a:rPr lang="en-IN" dirty="0"/>
              <a:t>Websites:</a:t>
            </a:r>
          </a:p>
          <a:p>
            <a:r>
              <a:rPr lang="en-IN" sz="2200" u="sng" dirty="0">
                <a:hlinkClick r:id="rId3"/>
              </a:rPr>
              <a:t>https://www.geeksforgeeks.org/new-and-delete-operators-in-cpp-for-dynamic-</a:t>
            </a:r>
            <a:r>
              <a:rPr lang="en-IN" sz="2200" dirty="0"/>
              <a:t> </a:t>
            </a:r>
            <a:endParaRPr lang="en-US" sz="2200" dirty="0"/>
          </a:p>
          <a:p>
            <a:r>
              <a:rPr lang="en-IN" sz="2200" dirty="0">
                <a:hlinkClick r:id="rId4"/>
              </a:rPr>
              <a:t>https://www.studytonight.com/cpp/memory-management-in-cpp.php</a:t>
            </a:r>
            <a:endParaRPr lang="en-US" sz="2200" dirty="0"/>
          </a:p>
          <a:p>
            <a:pPr>
              <a:buNone/>
            </a:pPr>
            <a:r>
              <a:rPr lang="en-IN" dirty="0"/>
              <a:t> </a:t>
            </a:r>
            <a:r>
              <a:rPr lang="en-IN" sz="2600" dirty="0"/>
              <a:t>YouTube Links:</a:t>
            </a:r>
          </a:p>
          <a:p>
            <a:r>
              <a:rPr lang="en-IN" sz="2200" u="sng" dirty="0">
                <a:hlinkClick r:id="rId5"/>
              </a:rPr>
              <a:t>https://youtu.be/UY2_lLpDu7U</a:t>
            </a:r>
            <a:endParaRPr lang="en-IN" sz="2200" u="sng" dirty="0"/>
          </a:p>
          <a:p>
            <a:r>
              <a:rPr lang="en-IN" sz="2200" dirty="0">
                <a:hlinkClick r:id="rId6"/>
              </a:rPr>
              <a:t>https://youtu.be/sRBB_qX4lKY</a:t>
            </a:r>
            <a:endParaRPr lang="en-IN" sz="22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24</a:t>
            </a:fld>
            <a:endParaRPr lang="en-US"/>
          </a:p>
        </p:txBody>
      </p:sp>
      <p:sp>
        <p:nvSpPr>
          <p:cNvPr id="5" name="Rectangle 4"/>
          <p:cNvSpPr/>
          <p:nvPr/>
        </p:nvSpPr>
        <p:spPr>
          <a:xfrm>
            <a:off x="838200" y="1803400"/>
            <a:ext cx="7162800" cy="43688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5"/>
          <p:cNvSpPr/>
          <p:nvPr/>
        </p:nvSpPr>
        <p:spPr>
          <a:xfrm>
            <a:off x="838200" y="360361"/>
            <a:ext cx="10515600" cy="126365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Related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99912" y="1666923"/>
            <a:ext cx="3352800" cy="3914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38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50" name="CorelDRAW" r:id="rId4" imgW="2169000" imgH="2169360" progId="">
                    <p:embed/>
                  </p:oleObj>
                </mc:Choice>
                <mc:Fallback>
                  <p:oleObj name="CorelDRAW" r:id="rId4" imgW="2169000" imgH="2169360" progId="">
                    <p:embed/>
                    <p:pic>
                      <p:nvPicPr>
                        <p:cNvPr id="0" name="Picture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4310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3583" y="1144447"/>
            <a:ext cx="3755334" cy="4728357"/>
          </a:xfrm>
        </p:spPr>
        <p:txBody>
          <a:bodyPr>
            <a:normAutofit/>
          </a:bodyPr>
          <a:lstStyle/>
          <a:p>
            <a:endParaRPr lang="en-US" sz="2400" dirty="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dirty="0"/>
          </a:p>
        </p:txBody>
      </p:sp>
      <p:sp>
        <p:nvSpPr>
          <p:cNvPr id="2" name="Rectangle 1"/>
          <p:cNvSpPr/>
          <p:nvPr/>
        </p:nvSpPr>
        <p:spPr>
          <a:xfrm>
            <a:off x="8297137" y="1566862"/>
            <a:ext cx="3364639" cy="4121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p:cNvGraphicFramePr>
            <a:graphicFrameLocks noGrp="1"/>
          </p:cNvGraphicFramePr>
          <p:nvPr/>
        </p:nvGraphicFramePr>
        <p:xfrm>
          <a:off x="460980" y="1566862"/>
          <a:ext cx="7702359" cy="5061719"/>
        </p:xfrm>
        <a:graphic>
          <a:graphicData uri="http://schemas.openxmlformats.org/drawingml/2006/table">
            <a:tbl>
              <a:tblPr firstRow="1" firstCol="1" bandRow="1">
                <a:tableStyleId>{5940675A-B579-460E-94D1-54222C63F5DA}</a:tableStyleId>
              </a:tblPr>
              <a:tblGrid>
                <a:gridCol w="930498">
                  <a:extLst>
                    <a:ext uri="{9D8B030D-6E8A-4147-A177-3AD203B41FA5}">
                      <a16:colId xmlns:a16="http://schemas.microsoft.com/office/drawing/2014/main" xmlns="" val="20000"/>
                    </a:ext>
                  </a:extLst>
                </a:gridCol>
                <a:gridCol w="5486400">
                  <a:extLst>
                    <a:ext uri="{9D8B030D-6E8A-4147-A177-3AD203B41FA5}">
                      <a16:colId xmlns:a16="http://schemas.microsoft.com/office/drawing/2014/main" xmlns="" val="20001"/>
                    </a:ext>
                  </a:extLst>
                </a:gridCol>
                <a:gridCol w="1285461">
                  <a:extLst>
                    <a:ext uri="{9D8B030D-6E8A-4147-A177-3AD203B41FA5}">
                      <a16:colId xmlns:a16="http://schemas.microsoft.com/office/drawing/2014/main" xmlns="" val="20002"/>
                    </a:ext>
                  </a:extLst>
                </a:gridCol>
              </a:tblGrid>
              <a:tr h="775093">
                <a:tc>
                  <a:txBody>
                    <a:bodyPr/>
                    <a:lstStyle/>
                    <a:p>
                      <a:pPr marL="0" marR="0">
                        <a:lnSpc>
                          <a:spcPct val="100000"/>
                        </a:lnSpc>
                        <a:spcBef>
                          <a:spcPts val="0"/>
                        </a:spcBef>
                        <a:spcAft>
                          <a:spcPts val="0"/>
                        </a:spcAft>
                      </a:pPr>
                      <a:r>
                        <a:rPr lang="en-US" sz="1800" b="1" dirty="0">
                          <a:solidFill>
                            <a:srgbClr val="FF0000"/>
                          </a:solidFill>
                          <a:effectLst/>
                        </a:rPr>
                        <a:t>CO Number</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Title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Level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736003">
                <a:tc>
                  <a:txBody>
                    <a:bodyPr/>
                    <a:lstStyle/>
                    <a:p>
                      <a:pPr marL="0" marR="0">
                        <a:lnSpc>
                          <a:spcPct val="100000"/>
                        </a:lnSpc>
                        <a:spcBef>
                          <a:spcPts val="0"/>
                        </a:spcBef>
                        <a:spcAft>
                          <a:spcPts val="0"/>
                        </a:spcAft>
                      </a:pPr>
                      <a:r>
                        <a:rPr lang="en-US" sz="1800" b="1" dirty="0">
                          <a:solidFill>
                            <a:srgbClr val="FF0000"/>
                          </a:solidFill>
                          <a:effectLst/>
                        </a:rPr>
                        <a:t>CO1</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Provide the environment that allows students to understand object-oriented programming Concepts.</a:t>
                      </a:r>
                      <a:endParaRPr lang="en-US" sz="1800" b="1" i="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Understand</a:t>
                      </a:r>
                    </a:p>
                    <a:p>
                      <a:pPr marL="0" marR="0">
                        <a:lnSpc>
                          <a:spcPct val="100000"/>
                        </a:lnSpc>
                        <a:spcBef>
                          <a:spcPts val="0"/>
                        </a:spcBef>
                        <a:spcAft>
                          <a:spcPts val="0"/>
                        </a:spcAft>
                      </a:pPr>
                      <a:r>
                        <a:rPr lang="en-US" sz="1800" b="1" dirty="0">
                          <a:solidFill>
                            <a:srgbClr val="FF0000"/>
                          </a:solidFill>
                          <a:effectLst/>
                        </a:rPr>
                        <a:t>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1055028">
                <a:tc>
                  <a:txBody>
                    <a:bodyPr/>
                    <a:lstStyle/>
                    <a:p>
                      <a:pPr marL="0" marR="0">
                        <a:lnSpc>
                          <a:spcPct val="100000"/>
                        </a:lnSpc>
                        <a:spcBef>
                          <a:spcPts val="0"/>
                        </a:spcBef>
                        <a:spcAft>
                          <a:spcPts val="0"/>
                        </a:spcAft>
                      </a:pPr>
                      <a:r>
                        <a:rPr lang="en-US" sz="1800" b="1" dirty="0">
                          <a:solidFill>
                            <a:srgbClr val="FF0000"/>
                          </a:solidFill>
                          <a:effectLst/>
                        </a:rPr>
                        <a:t>CO2</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Demonstrate basic experimental skills for differentiating between object-oriented and procedural programming paradigms and the advantages of object-oriented programs.</a:t>
                      </a:r>
                      <a:r>
                        <a:rPr lang="en-IN" sz="1800" b="1" i="0" dirty="0">
                          <a:solidFill>
                            <a:srgbClr val="FF0000"/>
                          </a:solidFill>
                          <a:effectLst/>
                        </a:rPr>
                        <a:t> </a:t>
                      </a:r>
                      <a:endParaRPr lang="en-US" sz="1800" b="1" i="0" dirty="0">
                        <a:solidFill>
                          <a:srgbClr val="FF0000"/>
                        </a:solidFill>
                        <a:effectLst/>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Remember </a:t>
                      </a:r>
                    </a:p>
                    <a:p>
                      <a:pPr marL="0" marR="0">
                        <a:lnSpc>
                          <a:spcPct val="100000"/>
                        </a:lnSpc>
                        <a:spcBef>
                          <a:spcPts val="0"/>
                        </a:spcBef>
                        <a:spcAft>
                          <a:spcPts val="0"/>
                        </a:spcAft>
                      </a:pPr>
                      <a:r>
                        <a:rPr lang="en-US" sz="1800" b="1" dirty="0">
                          <a:solidFill>
                            <a:srgbClr val="FF0000"/>
                          </a:solidFill>
                          <a:effectLst/>
                        </a:rPr>
                        <a:t>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981337">
                <a:tc>
                  <a:txBody>
                    <a:bodyPr/>
                    <a:lstStyle/>
                    <a:p>
                      <a:pPr marL="0" marR="0">
                        <a:lnSpc>
                          <a:spcPct val="100000"/>
                        </a:lnSpc>
                        <a:spcBef>
                          <a:spcPts val="0"/>
                        </a:spcBef>
                        <a:spcAft>
                          <a:spcPts val="0"/>
                        </a:spcAft>
                      </a:pPr>
                      <a:r>
                        <a:rPr lang="en-US" sz="1800" b="1" dirty="0">
                          <a:solidFill>
                            <a:srgbClr val="FF0000"/>
                          </a:solidFill>
                          <a:effectLst/>
                        </a:rPr>
                        <a:t>CO3</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Demonstrate their coding skill on complex programming concepts and use it for generating solutions for engineering and mathematical problems.</a:t>
                      </a:r>
                      <a:endParaRPr lang="en-US" sz="1800" b="1" i="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Understand</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1472006">
                <a:tc>
                  <a:txBody>
                    <a:bodyPr/>
                    <a:lstStyle/>
                    <a:p>
                      <a:pPr marL="0" marR="0">
                        <a:lnSpc>
                          <a:spcPct val="100000"/>
                        </a:lnSpc>
                        <a:spcBef>
                          <a:spcPts val="0"/>
                        </a:spcBef>
                        <a:spcAft>
                          <a:spcPts val="0"/>
                        </a:spcAft>
                      </a:pPr>
                      <a:r>
                        <a:rPr lang="en-US" sz="1800" b="1" dirty="0">
                          <a:solidFill>
                            <a:srgbClr val="FF0000"/>
                          </a:solidFill>
                          <a:effectLst/>
                        </a:rPr>
                        <a:t>CO4</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Develop skills to understand the application of classes, objects, constructors, destructors, inheritance, operator overloading and polymorphism, pointers, virtual functions, exception</a:t>
                      </a:r>
                      <a:r>
                        <a:rPr lang="en-IN" sz="1800" b="1" i="0" kern="1200" dirty="0">
                          <a:solidFill>
                            <a:srgbClr val="FF0000"/>
                          </a:solidFill>
                          <a:effectLst/>
                          <a:latin typeface="+mn-lt"/>
                          <a:ea typeface="+mn-ea"/>
                          <a:cs typeface="+mn-cs"/>
                        </a:rPr>
                        <a:t> handling, file operations and handling.</a:t>
                      </a:r>
                      <a:endParaRPr lang="en-US" sz="1800" b="1" i="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Understand</a:t>
                      </a:r>
                    </a:p>
                    <a:p>
                      <a:pPr marL="0" marR="0">
                        <a:lnSpc>
                          <a:spcPct val="100000"/>
                        </a:lnSpc>
                        <a:spcBef>
                          <a:spcPts val="0"/>
                        </a:spcBef>
                        <a:spcAft>
                          <a:spcPts val="0"/>
                        </a:spcAft>
                      </a:pPr>
                      <a:r>
                        <a:rPr lang="en-US" sz="1800" b="1" dirty="0">
                          <a:solidFill>
                            <a:srgbClr val="FF0000"/>
                          </a:solidFill>
                          <a:effectLst/>
                        </a:rPr>
                        <a:t>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bl>
          </a:graphicData>
        </a:graphic>
      </p:graphicFrame>
      <p:sp>
        <p:nvSpPr>
          <p:cNvPr id="11" name="Rectangle 10"/>
          <p:cNvSpPr/>
          <p:nvPr/>
        </p:nvSpPr>
        <p:spPr>
          <a:xfrm>
            <a:off x="546270" y="1144447"/>
            <a:ext cx="2635080" cy="461665"/>
          </a:xfrm>
          <a:prstGeom prst="rect">
            <a:avLst/>
          </a:prstGeom>
        </p:spPr>
        <p:txBody>
          <a:bodyPr wrap="square">
            <a:spAutoFit/>
          </a:bodyPr>
          <a:lstStyle/>
          <a:p>
            <a:r>
              <a:rPr lang="en-US" sz="2400" b="1" dirty="0"/>
              <a:t>Course Outcomes </a:t>
            </a:r>
          </a:p>
        </p:txBody>
      </p:sp>
      <p:pic>
        <p:nvPicPr>
          <p:cNvPr id="16" name="Picture 15"/>
          <p:cNvPicPr>
            <a:picLocks noChangeAspect="1"/>
          </p:cNvPicPr>
          <p:nvPr/>
        </p:nvPicPr>
        <p:blipFill>
          <a:blip r:embed="rId3" cstate="print"/>
          <a:stretch>
            <a:fillRect/>
          </a:stretch>
        </p:blipFill>
        <p:spPr>
          <a:xfrm>
            <a:off x="8352861" y="2024947"/>
            <a:ext cx="3183156" cy="3407607"/>
          </a:xfrm>
          <a:prstGeom prst="rect">
            <a:avLst/>
          </a:prstGeom>
        </p:spPr>
      </p:pic>
      <p:pic>
        <p:nvPicPr>
          <p:cNvPr id="18" name="Picture 17"/>
          <p:cNvPicPr>
            <a:picLocks noChangeAspect="1"/>
          </p:cNvPicPr>
          <p:nvPr/>
        </p:nvPicPr>
        <p:blipFill>
          <a:blip r:embed="rId4" cstate="print"/>
          <a:stretch>
            <a:fillRect/>
          </a:stretch>
        </p:blipFill>
        <p:spPr>
          <a:xfrm>
            <a:off x="8360776" y="1701556"/>
            <a:ext cx="895189" cy="916170"/>
          </a:xfrm>
          <a:prstGeom prst="rect">
            <a:avLst/>
          </a:prstGeom>
        </p:spPr>
      </p:pic>
      <p:pic>
        <p:nvPicPr>
          <p:cNvPr id="9" name="Picture 8">
            <a:extLst>
              <a:ext uri="{FF2B5EF4-FFF2-40B4-BE49-F238E27FC236}">
                <a16:creationId xmlns:a16="http://schemas.microsoft.com/office/drawing/2014/main" xmlns="" id="{39FBA091-1FD7-4CFB-ACD7-85BE3251E7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77" y="109537"/>
            <a:ext cx="2686050" cy="1457325"/>
          </a:xfrm>
          <a:prstGeom prst="rect">
            <a:avLst/>
          </a:prstGeom>
        </p:spPr>
      </p:pic>
    </p:spTree>
    <p:extLst>
      <p:ext uri="{BB962C8B-B14F-4D97-AF65-F5344CB8AC3E}">
        <p14:creationId xmlns:p14="http://schemas.microsoft.com/office/powerpoint/2010/main" val="230173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376" y="346479"/>
            <a:ext cx="7685314" cy="1147360"/>
          </a:xfrm>
        </p:spPr>
        <p:txBody>
          <a:bodyPr>
            <a:normAutofit fontScale="90000"/>
          </a:bodyPr>
          <a:lstStyle/>
          <a:p>
            <a:r>
              <a:rPr lang="en-US" b="1" dirty="0"/>
              <a:t/>
            </a:r>
            <a:br>
              <a:rPr lang="en-US" b="1" dirty="0"/>
            </a:br>
            <a:r>
              <a:rPr lang="en-US" sz="4900" b="1" dirty="0">
                <a:solidFill>
                  <a:srgbClr val="FF0000"/>
                </a:solidFill>
                <a:latin typeface="+mn-lt"/>
              </a:rPr>
              <a:t>Scheme of Evaluation </a:t>
            </a:r>
            <a:r>
              <a:rPr lang="en-US" dirty="0">
                <a:solidFill>
                  <a:srgbClr val="FF0000"/>
                </a:solidFill>
              </a:rPr>
              <a:t/>
            </a:r>
            <a:br>
              <a:rPr lang="en-US" dirty="0">
                <a:solidFill>
                  <a:srgbClr val="FF0000"/>
                </a:solidFill>
              </a:rPr>
            </a:b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871728" y="261543"/>
            <a:ext cx="10515600" cy="123229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1082040" y="178927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graphicFrame>
        <p:nvGraphicFramePr>
          <p:cNvPr id="3" name="Table 2">
            <a:extLst>
              <a:ext uri="{FF2B5EF4-FFF2-40B4-BE49-F238E27FC236}">
                <a16:creationId xmlns:a16="http://schemas.microsoft.com/office/drawing/2014/main" xmlns="" id="{D7477AAF-A07C-4596-A48D-8E485D58D469}"/>
              </a:ext>
            </a:extLst>
          </p:cNvPr>
          <p:cNvGraphicFramePr>
            <a:graphicFrameLocks noGrp="1"/>
          </p:cNvGraphicFramePr>
          <p:nvPr/>
        </p:nvGraphicFramePr>
        <p:xfrm>
          <a:off x="1274907" y="1800116"/>
          <a:ext cx="9642185" cy="4635939"/>
        </p:xfrm>
        <a:graphic>
          <a:graphicData uri="http://schemas.openxmlformats.org/drawingml/2006/table">
            <a:tbl>
              <a:tblPr firstRow="1" firstCol="1" lastRow="1" lastCol="1" bandRow="1" bandCol="1"/>
              <a:tblGrid>
                <a:gridCol w="561427">
                  <a:extLst>
                    <a:ext uri="{9D8B030D-6E8A-4147-A177-3AD203B41FA5}">
                      <a16:colId xmlns:a16="http://schemas.microsoft.com/office/drawing/2014/main" xmlns="" val="2474331142"/>
                    </a:ext>
                  </a:extLst>
                </a:gridCol>
                <a:gridCol w="1842124">
                  <a:extLst>
                    <a:ext uri="{9D8B030D-6E8A-4147-A177-3AD203B41FA5}">
                      <a16:colId xmlns:a16="http://schemas.microsoft.com/office/drawing/2014/main" xmlns="" val="1184856305"/>
                    </a:ext>
                  </a:extLst>
                </a:gridCol>
                <a:gridCol w="1703266">
                  <a:extLst>
                    <a:ext uri="{9D8B030D-6E8A-4147-A177-3AD203B41FA5}">
                      <a16:colId xmlns:a16="http://schemas.microsoft.com/office/drawing/2014/main" xmlns="" val="2645493871"/>
                    </a:ext>
                  </a:extLst>
                </a:gridCol>
                <a:gridCol w="1657314">
                  <a:extLst>
                    <a:ext uri="{9D8B030D-6E8A-4147-A177-3AD203B41FA5}">
                      <a16:colId xmlns:a16="http://schemas.microsoft.com/office/drawing/2014/main" xmlns="" val="3841429667"/>
                    </a:ext>
                  </a:extLst>
                </a:gridCol>
                <a:gridCol w="2184778">
                  <a:extLst>
                    <a:ext uri="{9D8B030D-6E8A-4147-A177-3AD203B41FA5}">
                      <a16:colId xmlns:a16="http://schemas.microsoft.com/office/drawing/2014/main" xmlns="" val="2238627060"/>
                    </a:ext>
                  </a:extLst>
                </a:gridCol>
                <a:gridCol w="1693276">
                  <a:extLst>
                    <a:ext uri="{9D8B030D-6E8A-4147-A177-3AD203B41FA5}">
                      <a16:colId xmlns:a16="http://schemas.microsoft.com/office/drawing/2014/main" xmlns="" val="1949201981"/>
                    </a:ext>
                  </a:extLst>
                </a:gridCol>
              </a:tblGrid>
              <a:tr h="653197">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Sr.</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algn="ctr">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36258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Type of Assessment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10287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Weightage of actual conduct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16954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Frequency of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16383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Final Weightage in Internal</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marR="227965" algn="ctr">
                        <a:lnSpc>
                          <a:spcPts val="1220"/>
                        </a:lnSpc>
                        <a:spcBef>
                          <a:spcPts val="1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Assessment (Prorated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Remarks</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74228872"/>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1.</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Assignment*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10 marks</a:t>
                      </a:r>
                      <a:r>
                        <a:rPr lang="en-US" sz="1200" b="1" spc="-5">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of</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310" marR="349885" algn="ctr">
                        <a:lnSpc>
                          <a:spcPts val="1220"/>
                        </a:lnSpc>
                        <a:spcBef>
                          <a:spcPts val="2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each </a:t>
                      </a:r>
                      <a:r>
                        <a:rPr lang="en-US" sz="1200" b="1" spc="-5">
                          <a:effectLst/>
                          <a:latin typeface="Cambria" panose="02040503050406030204" pitchFamily="18" charset="0"/>
                          <a:ea typeface="Cambria" panose="02040503050406030204" pitchFamily="18" charset="0"/>
                          <a:cs typeface="Cambria" panose="02040503050406030204" pitchFamily="18" charset="0"/>
                        </a:rPr>
                        <a:t>assignment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Unit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10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a:t>
                      </a:r>
                      <a:r>
                        <a:rPr lang="en-US" sz="1200" b="1" spc="-5">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to</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220"/>
                        </a:lnSpc>
                        <a:spcBef>
                          <a:spcPts val="2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course types depicted</a:t>
                      </a:r>
                      <a:r>
                        <a:rPr lang="en-US" sz="1200" b="1" spc="40">
                          <a:effectLst/>
                          <a:latin typeface="Cambria" panose="02040503050406030204" pitchFamily="18" charset="0"/>
                          <a:ea typeface="Cambria" panose="02040503050406030204" pitchFamily="18" charset="0"/>
                          <a:cs typeface="Cambria" panose="02040503050406030204" pitchFamily="18" charset="0"/>
                        </a:rPr>
                        <a:t> </a:t>
                      </a:r>
                      <a:r>
                        <a:rPr lang="en-US" sz="1200" b="1" spc="-20">
                          <a:effectLst/>
                          <a:latin typeface="Cambria" panose="02040503050406030204" pitchFamily="18" charset="0"/>
                          <a:ea typeface="Cambria" panose="02040503050406030204" pitchFamily="18" charset="0"/>
                          <a:cs typeface="Cambria" panose="02040503050406030204" pitchFamily="18" charset="0"/>
                        </a:rPr>
                        <a:t>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750270279"/>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38798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Time Bound Surprise</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Test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264795" algn="ctr">
                        <a:lnSpc>
                          <a:spcPct val="98000"/>
                        </a:lnSpc>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12 marks for each test</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Unit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14318392"/>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3.</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Quiz</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10223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 marks of each quiz</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 per Unit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08423615"/>
                  </a:ext>
                </a:extLst>
              </a:tr>
              <a:tr h="488074">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289560"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Mid-Semester Test**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26479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20 marks for one MST.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 per semester</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20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442127541"/>
                  </a:ext>
                </a:extLst>
              </a:tr>
              <a:tr h="489400">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5.</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Presentation***</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mbria" panose="02040503050406030204" pitchFamily="18" charset="0"/>
                          <a:cs typeface="Cambria" panose="02040503050406030204" pitchFamily="18" charset="0"/>
                        </a:rPr>
                        <a:t> </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mbria" panose="02040503050406030204" pitchFamily="18" charset="0"/>
                          <a:cs typeface="Cambria" panose="02040503050406030204" pitchFamily="18" charset="0"/>
                        </a:rPr>
                        <a:t> </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Non Graded: Engagement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337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Only for Self Study</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MNGCourses.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722513427"/>
                  </a:ext>
                </a:extLst>
              </a:tr>
              <a:tr h="489400">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6.</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Homework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a:t>
                      </a:r>
                      <a:r>
                        <a:rPr lang="en-US" sz="1200" b="1" spc="-15">
                          <a:effectLst/>
                          <a:latin typeface="Cambria" panose="02040503050406030204" pitchFamily="18" charset="0"/>
                          <a:ea typeface="Cambria" panose="02040503050406030204" pitchFamily="18" charset="0"/>
                          <a:cs typeface="Cambria" panose="02040503050406030204" pitchFamily="18" charset="0"/>
                        </a:rPr>
                        <a:t>lecture </a:t>
                      </a:r>
                      <a:r>
                        <a:rPr lang="en-US" sz="1200" b="1">
                          <a:effectLst/>
                          <a:latin typeface="Cambria" panose="02040503050406030204" pitchFamily="18" charset="0"/>
                          <a:ea typeface="Cambria" panose="02040503050406030204" pitchFamily="18" charset="0"/>
                          <a:cs typeface="Cambria" panose="02040503050406030204" pitchFamily="18" charset="0"/>
                        </a:rPr>
                        <a:t>topic (of</a:t>
                      </a:r>
                      <a:r>
                        <a:rPr lang="en-US" sz="1200" b="1" spc="-10">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2</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675"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questions)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Non-Graded: Engagement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444953821"/>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7.</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Discussion Forum</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51435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Chapter</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Non Graded: Engagement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a:t>
                      </a:r>
                      <a:r>
                        <a:rPr lang="en-US" sz="1200" b="1" spc="-5">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to</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20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course types depicted</a:t>
                      </a:r>
                      <a:r>
                        <a:rPr lang="en-US" sz="1200" b="1" spc="40">
                          <a:effectLst/>
                          <a:latin typeface="Cambria" panose="02040503050406030204" pitchFamily="18" charset="0"/>
                          <a:ea typeface="Cambria" panose="02040503050406030204" pitchFamily="18" charset="0"/>
                          <a:cs typeface="Cambria" panose="02040503050406030204" pitchFamily="18" charset="0"/>
                        </a:rPr>
                        <a:t> </a:t>
                      </a:r>
                      <a:r>
                        <a:rPr lang="en-US" sz="1200" b="1" spc="-20">
                          <a:effectLst/>
                          <a:latin typeface="Cambria" panose="02040503050406030204" pitchFamily="18" charset="0"/>
                          <a:ea typeface="Cambria" panose="02040503050406030204" pitchFamily="18" charset="0"/>
                          <a:cs typeface="Cambria" panose="02040503050406030204" pitchFamily="18" charset="0"/>
                        </a:rPr>
                        <a:t>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23220233"/>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8.</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Attendance and</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marR="375285" algn="ctr">
                        <a:lnSpc>
                          <a:spcPts val="1220"/>
                        </a:lnSpc>
                        <a:spcBef>
                          <a:spcPts val="2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Engagement Score on BB</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effectLst/>
                          <a:latin typeface="Times New Roman" panose="02020603050405020304" pitchFamily="18" charset="0"/>
                          <a:ea typeface="Cambria" panose="02040503050406030204" pitchFamily="18" charset="0"/>
                          <a:cs typeface="Cambria" panose="02040503050406030204" pitchFamily="18" charset="0"/>
                        </a:rPr>
                        <a:t> </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12552667"/>
                  </a:ext>
                </a:extLst>
              </a:tr>
            </a:tbl>
          </a:graphicData>
        </a:graphic>
      </p:graphicFrame>
    </p:spTree>
    <p:extLst>
      <p:ext uri="{BB962C8B-B14F-4D97-AF65-F5344CB8AC3E}">
        <p14:creationId xmlns:p14="http://schemas.microsoft.com/office/powerpoint/2010/main" val="31030423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AF4C94B-33A8-4423-9E3C-594F2DF570E0}"/>
              </a:ext>
            </a:extLst>
          </p:cNvPr>
          <p:cNvSpPr>
            <a:spLocks noGrp="1"/>
          </p:cNvSpPr>
          <p:nvPr>
            <p:ph idx="1"/>
          </p:nvPr>
        </p:nvSpPr>
        <p:spPr>
          <a:xfrm>
            <a:off x="5850529" y="1685381"/>
            <a:ext cx="5216434" cy="4670969"/>
          </a:xfrm>
        </p:spPr>
        <p:txBody>
          <a:bodyPr>
            <a:noAutofit/>
          </a:bodyPr>
          <a:lstStyle/>
          <a:p>
            <a:pPr marL="0" indent="0" algn="ctr">
              <a:lnSpc>
                <a:spcPct val="100000"/>
              </a:lnSpc>
              <a:buNone/>
            </a:pPr>
            <a:r>
              <a:rPr lang="en-US" sz="2400" b="1" dirty="0">
                <a:solidFill>
                  <a:srgbClr val="FF0000"/>
                </a:solidFill>
              </a:rPr>
              <a:t>Why</a:t>
            </a:r>
          </a:p>
          <a:p>
            <a:pPr marL="0" indent="0" algn="just">
              <a:lnSpc>
                <a:spcPct val="100000"/>
              </a:lnSpc>
              <a:buNone/>
            </a:pPr>
            <a:r>
              <a:rPr lang="en-US" dirty="0"/>
              <a:t>When amount of memory to be allocated is not known beforehand, rather it is determined at the time of program run, it is called Dynamic Memory Allocation. </a:t>
            </a:r>
            <a:r>
              <a:rPr lang="en-US" b="1" dirty="0"/>
              <a:t>It leads to efficient utilization of storage space.</a:t>
            </a:r>
          </a:p>
          <a:p>
            <a:pPr marL="0" indent="0" algn="just">
              <a:lnSpc>
                <a:spcPct val="100000"/>
              </a:lnSpc>
              <a:buNone/>
            </a:pPr>
            <a:r>
              <a:rPr lang="en-US" dirty="0"/>
              <a:t> </a:t>
            </a:r>
            <a:endParaRPr lang="en-US" sz="2400" b="1" dirty="0">
              <a:solidFill>
                <a:srgbClr val="FF0000"/>
              </a:solidFill>
            </a:endParaRPr>
          </a:p>
        </p:txBody>
      </p:sp>
      <p:sp>
        <p:nvSpPr>
          <p:cNvPr id="4" name="Slide Number Placeholder 3">
            <a:extLst>
              <a:ext uri="{FF2B5EF4-FFF2-40B4-BE49-F238E27FC236}">
                <a16:creationId xmlns:a16="http://schemas.microsoft.com/office/drawing/2014/main" xmlns="" id="{E4935F3D-C314-4E26-97BC-73BA026B555D}"/>
              </a:ext>
            </a:extLst>
          </p:cNvPr>
          <p:cNvSpPr>
            <a:spLocks noGrp="1"/>
          </p:cNvSpPr>
          <p:nvPr>
            <p:ph type="sldNum" sz="quarter" idx="12"/>
          </p:nvPr>
        </p:nvSpPr>
        <p:spPr/>
        <p:txBody>
          <a:bodyPr/>
          <a:lstStyle/>
          <a:p>
            <a:endParaRPr lang="en-US" dirty="0"/>
          </a:p>
        </p:txBody>
      </p:sp>
      <p:sp>
        <p:nvSpPr>
          <p:cNvPr id="5" name="TextBox 4">
            <a:extLst>
              <a:ext uri="{FF2B5EF4-FFF2-40B4-BE49-F238E27FC236}">
                <a16:creationId xmlns:a16="http://schemas.microsoft.com/office/drawing/2014/main" xmlns="" id="{A5F5E4B6-2F2D-4512-A3F8-BF729BD8C562}"/>
              </a:ext>
            </a:extLst>
          </p:cNvPr>
          <p:cNvSpPr txBox="1"/>
          <p:nvPr/>
        </p:nvSpPr>
        <p:spPr>
          <a:xfrm>
            <a:off x="1013188" y="400050"/>
            <a:ext cx="4130312" cy="2616101"/>
          </a:xfrm>
          <a:prstGeom prst="rect">
            <a:avLst/>
          </a:prstGeom>
          <a:noFill/>
        </p:spPr>
        <p:txBody>
          <a:bodyPr wrap="square" rtlCol="0">
            <a:spAutoFit/>
          </a:bodyPr>
          <a:lstStyle/>
          <a:p>
            <a:pPr algn="ctr"/>
            <a:r>
              <a:rPr lang="en-US" sz="2400" b="1" dirty="0">
                <a:solidFill>
                  <a:srgbClr val="FF0000"/>
                </a:solidFill>
              </a:rPr>
              <a:t>What</a:t>
            </a:r>
          </a:p>
          <a:p>
            <a:pPr algn="just"/>
            <a:r>
              <a:rPr lang="en-US" sz="2800" dirty="0"/>
              <a:t>Dynamic memory allocation means creating memory at runtime. It can be done with the help of new operator in CPP.</a:t>
            </a:r>
          </a:p>
        </p:txBody>
      </p:sp>
    </p:spTree>
    <p:extLst>
      <p:ext uri="{BB962C8B-B14F-4D97-AF65-F5344CB8AC3E}">
        <p14:creationId xmlns:p14="http://schemas.microsoft.com/office/powerpoint/2010/main" val="49429449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613652" y="2932509"/>
            <a:ext cx="3932237" cy="2045494"/>
          </a:xfrm>
        </p:spPr>
        <p:txBody>
          <a:bodyPr/>
          <a:lstStyle/>
          <a:p>
            <a:endParaRPr lang="en-IN" b="1" dirty="0">
              <a:latin typeface="Casper"/>
            </a:endParaRPr>
          </a:p>
          <a:p>
            <a:pPr marL="285750" indent="-285750">
              <a:buFont typeface="Arial" panose="020B0604020202020204" pitchFamily="34" charset="0"/>
              <a:buChar char="•"/>
            </a:pPr>
            <a:r>
              <a:rPr lang="en-IN" b="1" dirty="0">
                <a:latin typeface="Casper"/>
              </a:rPr>
              <a:t>Introduction to DMA</a:t>
            </a:r>
          </a:p>
          <a:p>
            <a:pPr marL="285750" indent="-285750">
              <a:buFont typeface="Arial" panose="020B0604020202020204" pitchFamily="34" charset="0"/>
              <a:buChar char="•"/>
            </a:pPr>
            <a:r>
              <a:rPr lang="en-IN" b="1" dirty="0">
                <a:latin typeface="Casper"/>
              </a:rPr>
              <a:t>Static Memory Allocation and   Dynamic Memory Allocation</a:t>
            </a:r>
          </a:p>
          <a:p>
            <a:pPr marL="285750" indent="-285750">
              <a:buFont typeface="Arial" panose="020B0604020202020204" pitchFamily="34" charset="0"/>
              <a:buChar char="•"/>
            </a:pPr>
            <a:r>
              <a:rPr lang="en-IN" b="1" dirty="0">
                <a:latin typeface="Casper"/>
              </a:rPr>
              <a:t>New and delete operator</a:t>
            </a:r>
          </a:p>
          <a:p>
            <a:pPr marL="285750" indent="-285750"/>
            <a:endParaRPr lang="en-IN" b="1" dirty="0">
              <a:latin typeface="Casper"/>
            </a:endParaRPr>
          </a:p>
          <a:p>
            <a:pPr marL="285750" indent="-285750">
              <a:buFont typeface="Arial" panose="020B0604020202020204" pitchFamily="34" charset="0"/>
              <a:buChar char="•"/>
            </a:pPr>
            <a:endParaRPr lang="en-US" b="1" dirty="0">
              <a:latin typeface="Casper"/>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6</a:t>
            </a:fld>
            <a:endParaRPr lang="en-US" dirty="0"/>
          </a:p>
        </p:txBody>
      </p:sp>
      <p:sp>
        <p:nvSpPr>
          <p:cNvPr id="8" name="Title 7"/>
          <p:cNvSpPr txBox="1">
            <a:spLocks noGrp="1" noChangeArrowheads="1"/>
          </p:cNvSpPr>
          <p:nvPr>
            <p:ph type="title"/>
          </p:nvPr>
        </p:nvSpPr>
        <p:spPr bwMode="auto">
          <a:xfrm>
            <a:off x="3351488" y="1535480"/>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CONTENTS</a:t>
            </a:r>
            <a:r>
              <a:rPr lang="en-US" sz="2000" b="1" dirty="0">
                <a:latin typeface="Karla" pitchFamily="2" charset="0"/>
                <a:ea typeface="Karla" pitchFamily="2" charset="0"/>
                <a:cs typeface="Karla" pitchFamily="2" charset="0"/>
              </a:rPr>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9" name="Rectangle 8"/>
          <p:cNvSpPr/>
          <p:nvPr/>
        </p:nvSpPr>
        <p:spPr>
          <a:xfrm>
            <a:off x="3418390" y="2694781"/>
            <a:ext cx="4322762" cy="2520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80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D8959A-E274-48FD-824C-42FC29C0345B}"/>
              </a:ext>
            </a:extLst>
          </p:cNvPr>
          <p:cNvSpPr>
            <a:spLocks noGrp="1"/>
          </p:cNvSpPr>
          <p:nvPr>
            <p:ph type="title"/>
          </p:nvPr>
        </p:nvSpPr>
        <p:spPr>
          <a:xfrm>
            <a:off x="838200" y="365126"/>
            <a:ext cx="10515600" cy="889244"/>
          </a:xfrm>
        </p:spPr>
        <p:txBody>
          <a:bodyPr>
            <a:normAutofit/>
          </a:bodyPr>
          <a:lstStyle/>
          <a:p>
            <a:pPr algn="ctr"/>
            <a:r>
              <a:rPr lang="en-IN" sz="2800" b="1" dirty="0">
                <a:latin typeface="+mn-lt"/>
                <a:ea typeface="+mn-ea"/>
                <a:cs typeface="+mn-cs"/>
              </a:rPr>
              <a:t>Static Memory Allocation </a:t>
            </a:r>
          </a:p>
        </p:txBody>
      </p:sp>
      <p:sp>
        <p:nvSpPr>
          <p:cNvPr id="3" name="Content Placeholder 2">
            <a:extLst>
              <a:ext uri="{FF2B5EF4-FFF2-40B4-BE49-F238E27FC236}">
                <a16:creationId xmlns:a16="http://schemas.microsoft.com/office/drawing/2014/main" xmlns="" id="{33B5843A-DD22-4C0F-846E-9CD268E98161}"/>
              </a:ext>
            </a:extLst>
          </p:cNvPr>
          <p:cNvSpPr>
            <a:spLocks noGrp="1"/>
          </p:cNvSpPr>
          <p:nvPr>
            <p:ph idx="1"/>
          </p:nvPr>
        </p:nvSpPr>
        <p:spPr>
          <a:xfrm>
            <a:off x="726831" y="1441938"/>
            <a:ext cx="10521461" cy="5029199"/>
          </a:xfrm>
        </p:spPr>
        <p:txBody>
          <a:bodyPr>
            <a:normAutofit fontScale="25000" lnSpcReduction="20000"/>
          </a:bodyPr>
          <a:lstStyle/>
          <a:p>
            <a:pPr lvl="0" algn="just">
              <a:lnSpc>
                <a:spcPct val="110000"/>
              </a:lnSpc>
              <a:buNone/>
            </a:pPr>
            <a:r>
              <a:rPr lang="en-US" sz="9500" dirty="0">
                <a:latin typeface="Times New Roman" pitchFamily="18" charset="0"/>
                <a:cs typeface="Times New Roman" pitchFamily="18" charset="0"/>
              </a:rPr>
              <a:t>   Static memory allocation happens for Static and global variables. Memory for these types of variables is allocated once when your program is run and persists throughout the life of your program. When amount of memory to be allocated is known beforehand i.e. at the time of compilation, it is known as Static Memory Allocation. Once the memory is allocated statically, it cannot be de-allocated during program run. So it leads to wastage of storage space. The </a:t>
            </a:r>
            <a:r>
              <a:rPr lang="en-US" sz="9500" b="1" dirty="0">
                <a:latin typeface="Times New Roman" pitchFamily="18" charset="0"/>
                <a:cs typeface="Times New Roman" pitchFamily="18" charset="0"/>
              </a:rPr>
              <a:t>Stack </a:t>
            </a:r>
            <a:r>
              <a:rPr lang="en-IN" sz="9600" dirty="0">
                <a:latin typeface="Times New Roman" pitchFamily="18" charset="0"/>
                <a:cs typeface="Times New Roman" pitchFamily="18" charset="0"/>
              </a:rPr>
              <a:t>is used for static memory allocation.</a:t>
            </a:r>
          </a:p>
          <a:p>
            <a:pPr>
              <a:buNone/>
            </a:pPr>
            <a:r>
              <a:rPr lang="en-US" sz="9600" dirty="0">
                <a:latin typeface="Times New Roman" pitchFamily="18" charset="0"/>
                <a:cs typeface="Times New Roman" pitchFamily="18" charset="0"/>
              </a:rPr>
              <a:t>  Example:</a:t>
            </a:r>
          </a:p>
          <a:p>
            <a:pPr>
              <a:buNone/>
            </a:pPr>
            <a:r>
              <a:rPr lang="en-US" sz="9600" dirty="0">
                <a:latin typeface="Times New Roman" pitchFamily="18" charset="0"/>
                <a:cs typeface="Times New Roman" pitchFamily="18" charset="0"/>
              </a:rPr>
              <a:t/>
            </a:r>
            <a:br>
              <a:rPr lang="en-US" sz="9600" dirty="0">
                <a:latin typeface="Times New Roman" pitchFamily="18" charset="0"/>
                <a:cs typeface="Times New Roman" pitchFamily="18" charset="0"/>
              </a:rPr>
            </a:br>
            <a:r>
              <a:rPr lang="en-US" sz="9600" dirty="0" err="1">
                <a:latin typeface="Times New Roman" pitchFamily="18" charset="0"/>
                <a:cs typeface="Times New Roman" pitchFamily="18" charset="0"/>
              </a:rPr>
              <a:t>int</a:t>
            </a:r>
            <a:r>
              <a:rPr lang="en-US" sz="9600" dirty="0">
                <a:latin typeface="Times New Roman" pitchFamily="18" charset="0"/>
                <a:cs typeface="Times New Roman" pitchFamily="18" charset="0"/>
              </a:rPr>
              <a:t> A[100];</a:t>
            </a:r>
          </a:p>
          <a:p>
            <a:pPr>
              <a:buNone/>
            </a:pPr>
            <a:r>
              <a:rPr lang="en-US" sz="9600" dirty="0">
                <a:latin typeface="Times New Roman" pitchFamily="18" charset="0"/>
                <a:cs typeface="Times New Roman" pitchFamily="18" charset="0"/>
              </a:rPr>
              <a:t> </a:t>
            </a:r>
          </a:p>
          <a:p>
            <a:pPr algn="just">
              <a:lnSpc>
                <a:spcPct val="110000"/>
              </a:lnSpc>
              <a:buNone/>
            </a:pPr>
            <a:endParaRPr lang="en-IN" dirty="0"/>
          </a:p>
        </p:txBody>
      </p:sp>
      <p:sp>
        <p:nvSpPr>
          <p:cNvPr id="4" name="Slide Number Placeholder 3">
            <a:extLst>
              <a:ext uri="{FF2B5EF4-FFF2-40B4-BE49-F238E27FC236}">
                <a16:creationId xmlns:a16="http://schemas.microsoft.com/office/drawing/2014/main" xmlns="" id="{EC4390CB-5263-4801-8FAE-57C800310CB8}"/>
              </a:ext>
            </a:extLst>
          </p:cNvPr>
          <p:cNvSpPr>
            <a:spLocks noGrp="1"/>
          </p:cNvSpPr>
          <p:nvPr>
            <p:ph type="sldNum" sz="quarter" idx="12"/>
          </p:nvPr>
        </p:nvSpPr>
        <p:spPr/>
        <p:txBody>
          <a:bodyPr/>
          <a:lstStyle/>
          <a:p>
            <a:fld id="{BDCDBBEF-AA6C-4BA6-85B2-A17D7F280E38}" type="slidenum">
              <a:rPr lang="en-US" smtClean="0"/>
              <a:pPr/>
              <a:t>7</a:t>
            </a:fld>
            <a:endParaRPr lang="en-US"/>
          </a:p>
        </p:txBody>
      </p:sp>
      <p:sp>
        <p:nvSpPr>
          <p:cNvPr id="9" name="Content Placeholder 2">
            <a:extLst>
              <a:ext uri="{FF2B5EF4-FFF2-40B4-BE49-F238E27FC236}">
                <a16:creationId xmlns:a16="http://schemas.microsoft.com/office/drawing/2014/main" xmlns="" id="{DD4BF05F-0AA7-4891-A774-91A417052B38}"/>
              </a:ext>
            </a:extLst>
          </p:cNvPr>
          <p:cNvSpPr txBox="1">
            <a:spLocks/>
          </p:cNvSpPr>
          <p:nvPr/>
        </p:nvSpPr>
        <p:spPr>
          <a:xfrm>
            <a:off x="715108" y="1195753"/>
            <a:ext cx="10673861" cy="4688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a:p>
            <a:pPr marL="0" indent="0">
              <a:buNone/>
            </a:pPr>
            <a:endParaRPr lang="en-IN" dirty="0"/>
          </a:p>
        </p:txBody>
      </p:sp>
    </p:spTree>
    <p:extLst>
      <p:ext uri="{BB962C8B-B14F-4D97-AF65-F5344CB8AC3E}">
        <p14:creationId xmlns:p14="http://schemas.microsoft.com/office/powerpoint/2010/main" val="291242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690688"/>
          </a:xfrm>
        </p:spPr>
        <p:txBody>
          <a:bodyPr>
            <a:normAutofit fontScale="90000"/>
          </a:bodyPr>
          <a:lstStyle/>
          <a:p>
            <a:pPr lvl="0"/>
            <a:r>
              <a:rPr lang="en-US" sz="3200" b="1" dirty="0"/>
              <a:t>           </a:t>
            </a:r>
            <a:br>
              <a:rPr lang="en-US" sz="3200" b="1" dirty="0"/>
            </a:br>
            <a:r>
              <a:rPr lang="en-US" sz="3200" b="1" dirty="0"/>
              <a:t/>
            </a:r>
            <a:br>
              <a:rPr lang="en-US" sz="3200" b="1" dirty="0"/>
            </a:br>
            <a:r>
              <a:rPr lang="en-US" sz="3200" b="1" dirty="0"/>
              <a:t>                        </a:t>
            </a:r>
            <a:br>
              <a:rPr lang="en-US" sz="3200" b="1" dirty="0"/>
            </a:br>
            <a:r>
              <a:rPr lang="en-US" sz="3200" b="1" dirty="0"/>
              <a:t>                          Dynamic memory allocation </a:t>
            </a:r>
            <a:br>
              <a:rPr lang="en-US" sz="3200" b="1" dirty="0"/>
            </a:br>
            <a:r>
              <a:rPr lang="en-US" b="1" dirty="0"/>
              <a:t/>
            </a:r>
            <a:br>
              <a:rPr lang="en-US" b="1" dirty="0"/>
            </a:br>
            <a:endParaRPr lang="en-US" b="1" dirty="0"/>
          </a:p>
        </p:txBody>
      </p:sp>
      <p:sp>
        <p:nvSpPr>
          <p:cNvPr id="3" name="Content Placeholder 2"/>
          <p:cNvSpPr>
            <a:spLocks noGrp="1"/>
          </p:cNvSpPr>
          <p:nvPr>
            <p:ph idx="1"/>
          </p:nvPr>
        </p:nvSpPr>
        <p:spPr>
          <a:xfrm>
            <a:off x="873370" y="1793631"/>
            <a:ext cx="10515600" cy="4031640"/>
          </a:xfrm>
        </p:spPr>
        <p:txBody>
          <a:bodyPr>
            <a:normAutofit fontScale="47500" lnSpcReduction="20000"/>
          </a:bodyPr>
          <a:lstStyle/>
          <a:p>
            <a:pPr marL="0" lvl="0" indent="0" algn="just">
              <a:lnSpc>
                <a:spcPct val="110000"/>
              </a:lnSpc>
              <a:buNone/>
            </a:pPr>
            <a:r>
              <a:rPr lang="en-US" sz="6000" dirty="0">
                <a:latin typeface="Times New Roman" pitchFamily="18" charset="0"/>
                <a:cs typeface="Times New Roman" pitchFamily="18" charset="0"/>
              </a:rPr>
              <a:t>When you dynamically allocate memory, you are asking the operating system to reserve some of that memory for your program’s use. When your application is done with the memory, it can return the memory back to the operating system to be given to another program. Unlike static, the program itself is responsible for requesting and disposing of dynamically allocated </a:t>
            </a:r>
            <a:r>
              <a:rPr lang="en-US" sz="6000" dirty="0" err="1">
                <a:latin typeface="Times New Roman" pitchFamily="18" charset="0"/>
                <a:cs typeface="Times New Roman" pitchFamily="18" charset="0"/>
              </a:rPr>
              <a:t>memory.In</a:t>
            </a:r>
            <a:r>
              <a:rPr lang="en-US" sz="6000" dirty="0">
                <a:latin typeface="Times New Roman" pitchFamily="18" charset="0"/>
                <a:cs typeface="Times New Roman" pitchFamily="18" charset="0"/>
              </a:rPr>
              <a:t> CPP this can be done with the help of </a:t>
            </a:r>
            <a:r>
              <a:rPr lang="en-US" sz="6000" b="1" dirty="0">
                <a:latin typeface="Times New Roman" pitchFamily="18" charset="0"/>
                <a:cs typeface="Times New Roman" pitchFamily="18" charset="0"/>
              </a:rPr>
              <a:t>new</a:t>
            </a:r>
            <a:r>
              <a:rPr lang="en-US" sz="6000" dirty="0">
                <a:latin typeface="Times New Roman" pitchFamily="18" charset="0"/>
                <a:cs typeface="Times New Roman" pitchFamily="18" charset="0"/>
              </a:rPr>
              <a:t> and </a:t>
            </a:r>
            <a:r>
              <a:rPr lang="en-US" sz="6000" b="1" dirty="0">
                <a:latin typeface="Times New Roman" pitchFamily="18" charset="0"/>
                <a:cs typeface="Times New Roman" pitchFamily="18" charset="0"/>
              </a:rPr>
              <a:t>delete</a:t>
            </a:r>
            <a:r>
              <a:rPr lang="en-US" sz="6000" dirty="0">
                <a:latin typeface="Times New Roman" pitchFamily="18" charset="0"/>
                <a:cs typeface="Times New Roman" pitchFamily="18" charset="0"/>
              </a:rPr>
              <a:t> </a:t>
            </a:r>
            <a:r>
              <a:rPr lang="en-US" sz="6000" dirty="0" err="1">
                <a:latin typeface="Times New Roman" pitchFamily="18" charset="0"/>
                <a:cs typeface="Times New Roman" pitchFamily="18" charset="0"/>
              </a:rPr>
              <a:t>operator.The</a:t>
            </a:r>
            <a:r>
              <a:rPr lang="en-US" sz="6000" dirty="0">
                <a:latin typeface="Times New Roman" pitchFamily="18" charset="0"/>
                <a:cs typeface="Times New Roman" pitchFamily="18" charset="0"/>
              </a:rPr>
              <a:t> </a:t>
            </a:r>
            <a:r>
              <a:rPr lang="en-US" sz="6000" b="1" dirty="0">
                <a:latin typeface="Times New Roman" pitchFamily="18" charset="0"/>
                <a:cs typeface="Times New Roman" pitchFamily="18" charset="0"/>
              </a:rPr>
              <a:t>Heap</a:t>
            </a:r>
            <a:r>
              <a:rPr lang="en-US" sz="6000" dirty="0">
                <a:latin typeface="Times New Roman" pitchFamily="18" charset="0"/>
                <a:cs typeface="Times New Roman" pitchFamily="18" charset="0"/>
              </a:rPr>
              <a:t> is used for Dynamic memory allocation. </a:t>
            </a:r>
          </a:p>
          <a:p>
            <a:pPr>
              <a:buNone/>
            </a:pPr>
            <a:endParaRPr lang="en-US" sz="7400" dirty="0">
              <a:latin typeface="Times New Roman" pitchFamily="18" charset="0"/>
              <a:cs typeface="Times New Roman" pitchFamily="18" charset="0"/>
            </a:endParaRPr>
          </a:p>
          <a:p>
            <a:pPr algn="just">
              <a:buNone/>
            </a:pPr>
            <a:endParaRPr lang="en-US" sz="6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900" b="1" dirty="0"/>
              <a:t> Dynamic memory allocation</a:t>
            </a:r>
            <a:r>
              <a:rPr lang="en-US" b="1" dirty="0"/>
              <a:t> </a:t>
            </a:r>
            <a:br>
              <a:rPr lang="en-US" b="1" dirty="0"/>
            </a:br>
            <a:endParaRPr lang="en-US" b="1" dirty="0"/>
          </a:p>
        </p:txBody>
      </p:sp>
      <p:sp>
        <p:nvSpPr>
          <p:cNvPr id="3" name="Content Placeholder 2"/>
          <p:cNvSpPr>
            <a:spLocks noGrp="1"/>
          </p:cNvSpPr>
          <p:nvPr>
            <p:ph idx="1"/>
          </p:nvPr>
        </p:nvSpPr>
        <p:spPr>
          <a:xfrm>
            <a:off x="838200" y="1535723"/>
            <a:ext cx="10515600" cy="4641240"/>
          </a:xfrm>
        </p:spPr>
        <p:txBody>
          <a:bodyPr>
            <a:normAutofit/>
          </a:bodyPr>
          <a:lstStyle/>
          <a:p>
            <a:pPr lvl="0" algn="just">
              <a:buNone/>
            </a:pPr>
            <a:r>
              <a:rPr lang="en-US" dirty="0">
                <a:latin typeface="Times New Roman" pitchFamily="18" charset="0"/>
                <a:cs typeface="Times New Roman" pitchFamily="18" charset="0"/>
              </a:rPr>
              <a:t>  </a:t>
            </a:r>
            <a:r>
              <a:rPr lang="en-US" sz="2900" dirty="0">
                <a:latin typeface="Times New Roman" pitchFamily="18" charset="0"/>
                <a:cs typeface="Times New Roman" pitchFamily="18" charset="0"/>
              </a:rPr>
              <a:t>When amount of memory to be allocated is not known beforehand,  rather it is determined at the time of program run, it is called Dynamic Memory Allocation. It leads to efficient utilization of storage space.    Example:</a:t>
            </a:r>
          </a:p>
          <a:p>
            <a:pPr>
              <a:buNone/>
            </a:pPr>
            <a:r>
              <a:rPr lang="en-US" sz="2900" dirty="0">
                <a:latin typeface="Times New Roman" pitchFamily="18" charset="0"/>
                <a:cs typeface="Times New Roman" pitchFamily="18" charset="0"/>
              </a:rPr>
              <a:t>         </a:t>
            </a:r>
            <a:r>
              <a:rPr lang="en-US" sz="2900" dirty="0" err="1">
                <a:latin typeface="Times New Roman" pitchFamily="18" charset="0"/>
                <a:cs typeface="Times New Roman" pitchFamily="18" charset="0"/>
              </a:rPr>
              <a:t>cout</a:t>
            </a:r>
            <a:r>
              <a:rPr lang="en-US" sz="2900" dirty="0">
                <a:latin typeface="Times New Roman" pitchFamily="18" charset="0"/>
                <a:cs typeface="Times New Roman" pitchFamily="18" charset="0"/>
              </a:rPr>
              <a:t> &lt;&lt; " Enter number of elements: ";</a:t>
            </a:r>
          </a:p>
          <a:p>
            <a:pPr>
              <a:buNone/>
            </a:pPr>
            <a:r>
              <a:rPr lang="en-US" sz="2900" dirty="0">
                <a:latin typeface="Times New Roman" pitchFamily="18" charset="0"/>
                <a:cs typeface="Times New Roman" pitchFamily="18" charset="0"/>
              </a:rPr>
              <a:t>         </a:t>
            </a:r>
            <a:r>
              <a:rPr lang="en-US" sz="2900" dirty="0" err="1">
                <a:latin typeface="Times New Roman" pitchFamily="18" charset="0"/>
                <a:cs typeface="Times New Roman" pitchFamily="18" charset="0"/>
              </a:rPr>
              <a:t>cin</a:t>
            </a:r>
            <a:r>
              <a:rPr lang="en-US" sz="2900" dirty="0">
                <a:latin typeface="Times New Roman" pitchFamily="18" charset="0"/>
                <a:cs typeface="Times New Roman" pitchFamily="18" charset="0"/>
              </a:rPr>
              <a:t> &gt;&gt; N;</a:t>
            </a:r>
          </a:p>
          <a:p>
            <a:pPr>
              <a:buNone/>
            </a:pPr>
            <a:r>
              <a:rPr lang="en-US" sz="2900" dirty="0">
                <a:latin typeface="Times New Roman" pitchFamily="18" charset="0"/>
                <a:cs typeface="Times New Roman" pitchFamily="18" charset="0"/>
              </a:rPr>
              <a:t>        </a:t>
            </a:r>
            <a:r>
              <a:rPr lang="en-US" sz="2900" dirty="0" err="1">
                <a:latin typeface="Times New Roman" pitchFamily="18" charset="0"/>
                <a:cs typeface="Times New Roman" pitchFamily="18" charset="0"/>
              </a:rPr>
              <a:t>int</a:t>
            </a:r>
            <a:r>
              <a:rPr lang="en-US" sz="2900" dirty="0">
                <a:latin typeface="Times New Roman" pitchFamily="18" charset="0"/>
                <a:cs typeface="Times New Roman" pitchFamily="18" charset="0"/>
              </a:rPr>
              <a:t> *A = new </a:t>
            </a:r>
            <a:r>
              <a:rPr lang="en-US" sz="2900" dirty="0" err="1">
                <a:latin typeface="Times New Roman" pitchFamily="18" charset="0"/>
                <a:cs typeface="Times New Roman" pitchFamily="18" charset="0"/>
              </a:rPr>
              <a:t>int</a:t>
            </a:r>
            <a:r>
              <a:rPr lang="en-US" sz="2900" dirty="0">
                <a:latin typeface="Times New Roman" pitchFamily="18" charset="0"/>
                <a:cs typeface="Times New Roman" pitchFamily="18" charset="0"/>
              </a:rPr>
              <a:t>[N]; // dynamic memory allocation</a:t>
            </a:r>
          </a:p>
          <a:p>
            <a:pPr algn="just">
              <a:lnSpc>
                <a:spcPct val="110000"/>
              </a:lnSpc>
            </a:pPr>
            <a:endParaRPr lang="en-US" dirty="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C0F5EB19-77B9-4540-B06A-F2C718D084BF"/>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001B.\u0018{C273B255-4E4C-4601-ABF8-D07FC645117E}&quot;,&quot;F:\\CU\\BlackBoard\\20CST111\\PPT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RATE_QUIZZES" val="0"/>
  <p:tag name="ISPRING_SCORM_PASSING_SCORE" val="0.000000"/>
  <p:tag name="ISPRING_CURRENT_PLAYER_ID" val="universal"/>
  <p:tag name="ISPRING_PRESENTATION_TITLE" val="lecture 2 Algorithm"/>
  <p:tag name="ISPRING_FIRST_PUBLI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2750</TotalTime>
  <Words>1267</Words>
  <Application>Microsoft Office PowerPoint</Application>
  <PresentationFormat>Custom</PresentationFormat>
  <Paragraphs>311</Paragraphs>
  <Slides>25</Slides>
  <Notes>17</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28" baseType="lpstr">
      <vt:lpstr>1_Office Theme</vt:lpstr>
      <vt:lpstr>Contents Slide Master</vt:lpstr>
      <vt:lpstr>CorelDRAW</vt:lpstr>
      <vt:lpstr>PowerPoint Presentation</vt:lpstr>
      <vt:lpstr>Object Oriented Programming using C++</vt:lpstr>
      <vt:lpstr>PowerPoint Presentation</vt:lpstr>
      <vt:lpstr> Scheme of Evaluation  </vt:lpstr>
      <vt:lpstr>PowerPoint Presentation</vt:lpstr>
      <vt:lpstr>CONTENTS </vt:lpstr>
      <vt:lpstr>Static Memory Allocation </vt:lpstr>
      <vt:lpstr>                                                                Dynamic memory allocation   </vt:lpstr>
      <vt:lpstr> Dynamic memory allocation  </vt:lpstr>
      <vt:lpstr>C++ new operator </vt:lpstr>
      <vt:lpstr>PowerPoint Presentation</vt:lpstr>
      <vt:lpstr>PowerPoint Presentation</vt:lpstr>
      <vt:lpstr>   Example of c++ new and delete operator </vt:lpstr>
      <vt:lpstr>PowerPoint Presentation</vt:lpstr>
      <vt:lpstr>Example of c++ new and delete operator</vt:lpstr>
      <vt:lpstr>Use of new and delete operator in class </vt:lpstr>
      <vt:lpstr>Use of new and delete operator in class </vt:lpstr>
      <vt:lpstr>Applications of DMA</vt:lpstr>
      <vt:lpstr>PowerPoint Presentation</vt:lpstr>
      <vt:lpstr>Frequently Asked question</vt:lpstr>
      <vt:lpstr>PowerPoint Presentation</vt:lpstr>
      <vt:lpstr>Assessment Questions:</vt:lpstr>
      <vt:lpstr>Discussion forum.</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Algorithm</dc:title>
  <dc:creator>Branding</dc:creator>
  <cp:lastModifiedBy>HP</cp:lastModifiedBy>
  <cp:revision>309</cp:revision>
  <dcterms:created xsi:type="dcterms:W3CDTF">2019-01-09T10:33:58Z</dcterms:created>
  <dcterms:modified xsi:type="dcterms:W3CDTF">2021-04-23T03:47:44Z</dcterms:modified>
</cp:coreProperties>
</file>