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391" r:id="rId3"/>
    <p:sldId id="392" r:id="rId4"/>
    <p:sldId id="402" r:id="rId5"/>
    <p:sldId id="394" r:id="rId6"/>
    <p:sldId id="281" r:id="rId7"/>
    <p:sldId id="280" r:id="rId8"/>
    <p:sldId id="374" r:id="rId9"/>
    <p:sldId id="350" r:id="rId10"/>
    <p:sldId id="375" r:id="rId11"/>
    <p:sldId id="376" r:id="rId12"/>
    <p:sldId id="377" r:id="rId13"/>
    <p:sldId id="378" r:id="rId14"/>
    <p:sldId id="379" r:id="rId15"/>
    <p:sldId id="381" r:id="rId16"/>
    <p:sldId id="382" r:id="rId17"/>
    <p:sldId id="383" r:id="rId18"/>
    <p:sldId id="351" r:id="rId19"/>
    <p:sldId id="338" r:id="rId20"/>
    <p:sldId id="352" r:id="rId21"/>
    <p:sldId id="384" r:id="rId22"/>
    <p:sldId id="353" r:id="rId23"/>
    <p:sldId id="385" r:id="rId24"/>
    <p:sldId id="386" r:id="rId25"/>
    <p:sldId id="387" r:id="rId26"/>
    <p:sldId id="388" r:id="rId27"/>
    <p:sldId id="389" r:id="rId28"/>
    <p:sldId id="390" r:id="rId29"/>
    <p:sldId id="395" r:id="rId30"/>
    <p:sldId id="396" r:id="rId31"/>
    <p:sldId id="397" r:id="rId32"/>
    <p:sldId id="398" r:id="rId33"/>
    <p:sldId id="399" r:id="rId34"/>
    <p:sldId id="400" r:id="rId35"/>
    <p:sldId id="4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#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Polymorphism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how to apply polymorphism. 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0621545F-95F6-44EB-825F-83C24ABAE76E}">
      <dgm:prSet phldrT="[Text]" custT="1"/>
      <dgm:spPr/>
      <dgm:t>
        <a:bodyPr/>
        <a:lstStyle/>
        <a:p>
          <a:r>
            <a:rPr lang="en-IN" sz="2400" b="1" dirty="0">
              <a:solidFill>
                <a:schemeClr val="tx1">
                  <a:lumMod val="95000"/>
                  <a:lumOff val="5000"/>
                </a:schemeClr>
              </a:solidFill>
            </a:rPr>
            <a:t>Discussed about types of polymorphism</a:t>
          </a:r>
        </a:p>
      </dgm:t>
    </dgm:pt>
    <dgm:pt modelId="{0DC4AED1-1C4B-492D-B362-E4F34DA21582}" type="parTrans" cxnId="{57421435-2741-45ED-8B76-658C1BDCB734}">
      <dgm:prSet/>
      <dgm:spPr/>
      <dgm:t>
        <a:bodyPr/>
        <a:lstStyle/>
        <a:p>
          <a:endParaRPr lang="en-IN"/>
        </a:p>
      </dgm:t>
    </dgm:pt>
    <dgm:pt modelId="{93AF2E2B-5524-48E6-96A4-F1B0B555DF04}" type="sibTrans" cxnId="{57421435-2741-45ED-8B76-658C1BDCB734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Function overloading.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4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4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45C74EF1-9A11-4F71-A1B7-79F2B3452A9C}" type="pres">
      <dgm:prSet presAssocID="{0621545F-95F6-44EB-825F-83C24ABAE76E}" presName="node" presStyleLbl="node1" presStyleIdx="2" presStyleCnt="4" custLinFactNeighborX="229" custLinFactNeighborY="-776">
        <dgm:presLayoutVars>
          <dgm:bulletEnabled val="1"/>
        </dgm:presLayoutVars>
      </dgm:prSet>
      <dgm:spPr/>
    </dgm:pt>
    <dgm:pt modelId="{0CC0DE93-1BD7-4691-B76E-8B0327162FB5}" type="pres">
      <dgm:prSet presAssocID="{93AF2E2B-5524-48E6-96A4-F1B0B555DF04}" presName="sibTrans" presStyleCnt="0"/>
      <dgm:spPr/>
    </dgm:pt>
    <dgm:pt modelId="{125214B9-F360-433C-AD02-087D02D43A08}" type="pres">
      <dgm:prSet presAssocID="{A01C6F03-8F64-4572-A415-227584B1F1D4}" presName="node" presStyleLbl="node1" presStyleIdx="3" presStyleCnt="4">
        <dgm:presLayoutVars>
          <dgm:bulletEnabled val="1"/>
        </dgm:presLayoutVars>
      </dgm:prSet>
      <dgm:spPr/>
    </dgm:pt>
  </dgm:ptLst>
  <dgm:cxnLst>
    <dgm:cxn modelId="{952A300E-2551-49CD-814B-55075CD0EF33}" type="presOf" srcId="{A30D818A-DE61-492C-9F49-4330F19690E3}" destId="{097EF926-1259-452F-A448-711C22076917}" srcOrd="0" destOrd="0" presId="urn:microsoft.com/office/officeart/2005/8/layout/default#2"/>
    <dgm:cxn modelId="{A79B1327-AD56-4367-98A0-EA0E3B49602E}" type="presOf" srcId="{A7DE4063-2DA9-4CA0-9DDC-11769B7332D8}" destId="{DE45F2CF-0A49-462B-B901-AD08FACBBB0E}" srcOrd="0" destOrd="0" presId="urn:microsoft.com/office/officeart/2005/8/layout/default#2"/>
    <dgm:cxn modelId="{5AD7F92F-78BE-4B5E-BAFB-2C91E4127468}" type="presOf" srcId="{72067E99-1C3B-406E-B0E9-FC347F914FA8}" destId="{2F0A59F6-A053-4340-A4F0-E60DDF039046}" srcOrd="0" destOrd="0" presId="urn:microsoft.com/office/officeart/2005/8/layout/default#2"/>
    <dgm:cxn modelId="{57421435-2741-45ED-8B76-658C1BDCB734}" srcId="{A30D818A-DE61-492C-9F49-4330F19690E3}" destId="{0621545F-95F6-44EB-825F-83C24ABAE76E}" srcOrd="2" destOrd="0" parTransId="{0DC4AED1-1C4B-492D-B362-E4F34DA21582}" sibTransId="{93AF2E2B-5524-48E6-96A4-F1B0B555DF04}"/>
    <dgm:cxn modelId="{9495434F-F7C9-45D7-B8C6-CCE0B7994591}" srcId="{A30D818A-DE61-492C-9F49-4330F19690E3}" destId="{A01C6F03-8F64-4572-A415-227584B1F1D4}" srcOrd="3" destOrd="0" parTransId="{4DA968A8-0948-417F-9134-FA754EAB92DA}" sibTransId="{14056E56-91CB-4AD0-BDAA-2A69C7D39824}"/>
    <dgm:cxn modelId="{72A0EE51-9111-4DDD-8602-B25745C5F7F7}" type="presOf" srcId="{A01C6F03-8F64-4572-A415-227584B1F1D4}" destId="{125214B9-F360-433C-AD02-087D02D43A08}" srcOrd="0" destOrd="0" presId="urn:microsoft.com/office/officeart/2005/8/layout/default#2"/>
    <dgm:cxn modelId="{890416C3-4EF6-4BC8-BD2B-2201EA31F542}" type="presOf" srcId="{0621545F-95F6-44EB-825F-83C24ABAE76E}" destId="{45C74EF1-9A11-4F71-A1B7-79F2B3452A9C}" srcOrd="0" destOrd="0" presId="urn:microsoft.com/office/officeart/2005/8/layout/default#2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24D9A090-3C1A-475D-8486-E44E32774629}" type="presParOf" srcId="{097EF926-1259-452F-A448-711C22076917}" destId="{2F0A59F6-A053-4340-A4F0-E60DDF039046}" srcOrd="0" destOrd="0" presId="urn:microsoft.com/office/officeart/2005/8/layout/default#2"/>
    <dgm:cxn modelId="{74B2F467-3803-4905-A8E9-29742F3646EE}" type="presParOf" srcId="{097EF926-1259-452F-A448-711C22076917}" destId="{B7110241-4B56-449E-BE7E-CE03E41DECBD}" srcOrd="1" destOrd="0" presId="urn:microsoft.com/office/officeart/2005/8/layout/default#2"/>
    <dgm:cxn modelId="{F322116C-A240-4337-B806-557A2D6B3062}" type="presParOf" srcId="{097EF926-1259-452F-A448-711C22076917}" destId="{DE45F2CF-0A49-462B-B901-AD08FACBBB0E}" srcOrd="2" destOrd="0" presId="urn:microsoft.com/office/officeart/2005/8/layout/default#2"/>
    <dgm:cxn modelId="{9CAE937E-62EF-4A27-B6B4-4E900A28B9F1}" type="presParOf" srcId="{097EF926-1259-452F-A448-711C22076917}" destId="{E15D8264-6CE6-4D91-B2D2-1EAC00783183}" srcOrd="3" destOrd="0" presId="urn:microsoft.com/office/officeart/2005/8/layout/default#2"/>
    <dgm:cxn modelId="{3A61FDC2-BADA-4F20-A1FC-7395A9B41A87}" type="presParOf" srcId="{097EF926-1259-452F-A448-711C22076917}" destId="{45C74EF1-9A11-4F71-A1B7-79F2B3452A9C}" srcOrd="4" destOrd="0" presId="urn:microsoft.com/office/officeart/2005/8/layout/default#2"/>
    <dgm:cxn modelId="{FD164E0E-E813-4FE3-AD7A-23E18BF902D7}" type="presParOf" srcId="{097EF926-1259-452F-A448-711C22076917}" destId="{0CC0DE93-1BD7-4691-B76E-8B0327162FB5}" srcOrd="5" destOrd="0" presId="urn:microsoft.com/office/officeart/2005/8/layout/default#2"/>
    <dgm:cxn modelId="{B80FEBD1-7368-4E5D-B21C-45F32195F6ED}" type="presParOf" srcId="{097EF926-1259-452F-A448-711C22076917}" destId="{125214B9-F360-433C-AD02-087D02D43A08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Polymorphism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how to apply polymorphism. 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45C74EF1-9A11-4F71-A1B7-79F2B3452A9C}">
      <dsp:nvSpPr>
        <dsp:cNvPr id="0" name=""/>
        <dsp:cNvSpPr/>
      </dsp:nvSpPr>
      <dsp:spPr>
        <a:xfrm>
          <a:off x="83612" y="2898248"/>
          <a:ext cx="4166272" cy="24997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Discussed about types of polymorphism</a:t>
          </a:r>
        </a:p>
      </dsp:txBody>
      <dsp:txXfrm>
        <a:off x="83612" y="2898248"/>
        <a:ext cx="4166272" cy="2499763"/>
      </dsp:txXfrm>
    </dsp:sp>
    <dsp:sp modelId="{125214B9-F360-433C-AD02-087D02D43A08}">
      <dsp:nvSpPr>
        <dsp:cNvPr id="0" name=""/>
        <dsp:cNvSpPr/>
      </dsp:nvSpPr>
      <dsp:spPr>
        <a:xfrm>
          <a:off x="4656972" y="2917647"/>
          <a:ext cx="4166272" cy="249976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Function overloading.</a:t>
          </a:r>
        </a:p>
      </dsp:txBody>
      <dsp:txXfrm>
        <a:off x="4656972" y="2917647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r>
              <a:rPr lang="en-IN" dirty="0"/>
              <a:t>class ABC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public: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1 </a:t>
            </a:r>
            <a:r>
              <a:rPr lang="en-IN" dirty="0" err="1"/>
              <a:t>int</a:t>
            </a:r>
            <a:r>
              <a:rPr lang="en-IN" dirty="0"/>
              <a:t>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but 1 double parameter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(double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is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function with same name and 2 </a:t>
            </a:r>
            <a:r>
              <a:rPr lang="en-IN" dirty="0" err="1"/>
              <a:t>int</a:t>
            </a:r>
            <a:r>
              <a:rPr lang="en-IN" dirty="0"/>
              <a:t> parameters </a:t>
            </a:r>
          </a:p>
          <a:p>
            <a:r>
              <a:rPr lang="en-IN" dirty="0"/>
              <a:t>    void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"value of x and y is " &lt;&lt; x &lt;&lt; ", " &lt;&lt; y 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}; </a:t>
            </a:r>
          </a:p>
          <a:p>
            <a:r>
              <a:rPr lang="en-IN" dirty="0"/>
              <a:t>  </a:t>
            </a:r>
          </a:p>
          <a:p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ABC obj1;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/* Which function is called will depend on </a:t>
            </a:r>
          </a:p>
          <a:p>
            <a:r>
              <a:rPr lang="en-IN" dirty="0"/>
              <a:t>	   the parameters passed .</a:t>
            </a:r>
          </a:p>
          <a:p>
            <a:r>
              <a:rPr lang="en-IN" dirty="0"/>
              <a:t>       The first '</a:t>
            </a:r>
            <a:r>
              <a:rPr lang="en-IN" dirty="0" err="1"/>
              <a:t>func</a:t>
            </a:r>
            <a:r>
              <a:rPr lang="en-IN" dirty="0"/>
              <a:t>' is called  */</a:t>
            </a:r>
          </a:p>
          <a:p>
            <a:r>
              <a:rPr lang="en-IN" dirty="0"/>
              <a:t>    obj1.func(7);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second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obj1.func(9.132);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// The third '</a:t>
            </a:r>
            <a:r>
              <a:rPr lang="en-IN" dirty="0" err="1"/>
              <a:t>func</a:t>
            </a:r>
            <a:r>
              <a:rPr lang="en-IN" dirty="0"/>
              <a:t>' is called </a:t>
            </a:r>
          </a:p>
          <a:p>
            <a:r>
              <a:rPr lang="en-IN" dirty="0"/>
              <a:t>    obj1.func(85,64); </a:t>
            </a:r>
          </a:p>
          <a:p>
            <a:r>
              <a:rPr lang="en-IN" dirty="0"/>
              <a:t>    return 0;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s://www.youtube.com/watch?v=oHT0GiE8MkM" TargetMode="External"/><Relationship Id="rId5" Type="http://schemas.openxmlformats.org/officeDocument/2006/relationships/hyperlink" Target="https://www.tutorialspoint.com/cplusplus/cpp_polymorphism.htm" TargetMode="External"/><Relationship Id="rId4" Type="http://schemas.openxmlformats.org/officeDocument/2006/relationships/hyperlink" Target="https://www.w3schools.com/cpp/cpp_polymorphism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600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40194" y="6022841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Polymorphism</a:t>
            </a:r>
          </a:p>
          <a:p>
            <a:endParaRPr lang="en-US" sz="1600" dirty="0">
              <a:solidFill>
                <a:prstClr val="black"/>
              </a:solidFill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73683" y="1541854"/>
            <a:ext cx="906331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/>
                </a:solidFill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/>
                </a:solidFill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Unit-2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solidFill>
                <a:prstClr val="black"/>
              </a:solidFill>
              <a:latin typeface="Raleway ExtraBold" pitchFamily="34" charset="-5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9792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EMPLOYEE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5.3 example of polymorphism[2]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3" y="1825624"/>
            <a:ext cx="9080162" cy="1703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9012"/>
            <a:ext cx="6336962" cy="28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EMPLOYEE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5.4 example of polymorphism[2]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031378" cy="20891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8489" y="3946523"/>
            <a:ext cx="10605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FUNCTION WE’LL BE DEFINING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CLASS MANAGER</a:t>
            </a:r>
          </a:p>
        </p:txBody>
      </p:sp>
    </p:spTree>
    <p:extLst>
      <p:ext uri="{BB962C8B-B14F-4D97-AF65-F5344CB8AC3E}">
        <p14:creationId xmlns:p14="http://schemas.microsoft.com/office/powerpoint/2010/main" val="410053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MANAGER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824534"/>
            <a:ext cx="6248400" cy="4532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5.6 example of polymorphism[2]</a:t>
            </a:r>
          </a:p>
        </p:txBody>
      </p:sp>
    </p:spTree>
    <p:extLst>
      <p:ext uri="{BB962C8B-B14F-4D97-AF65-F5344CB8AC3E}">
        <p14:creationId xmlns:p14="http://schemas.microsoft.com/office/powerpoint/2010/main" val="96948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MANAGER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5.6 example of polymorphism[2]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5" y="1997978"/>
            <a:ext cx="6536891" cy="3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MANAGER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43084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5.8 example of polymorphism[2]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3101663"/>
            <a:ext cx="7867650" cy="241347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66102"/>
            <a:ext cx="10515600" cy="453072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The pay() method is given a new definition, in which the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payRate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has 2 possible uses. If the manager is salaried,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payRate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is the fixed rate for the pay period; otherwise, it represents an hourly rate, just like it does for a regular employee.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Note: Employees paid by a salary (i.e., those that are salaried) get a fixed amount of money each pay period (e.g., week, 2 weeks, month) regardless of how many hours they work. 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3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MANAGER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758312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5.9 example of polymorphism[2]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61829"/>
            <a:ext cx="8820150" cy="44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0513" y="6388098"/>
            <a:ext cx="2718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5.10 example of polymorphism[2]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074862"/>
            <a:ext cx="8227630" cy="31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1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sper Bold" panose="02000806040000020004" pitchFamily="2" charset="0"/>
                <a:cs typeface="Arial" panose="020B0604020202020204" pitchFamily="34" charset="0"/>
              </a:rPr>
              <a:t>EMPLOYEE EXAMPLE-WHY PUBLIC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Often, we want a derived class that is a "kind of" the base class: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Employee  &lt;-- generic employee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|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Manager   &lt;-- specific kind of employee,</a:t>
            </a:r>
          </a:p>
          <a:p>
            <a:pPr marL="457200" lvl="1" indent="0">
              <a:buNone/>
            </a:pPr>
            <a:r>
              <a:rPr lang="en-IN" sz="2000" dirty="0">
                <a:latin typeface="Casper" panose="02000506000000020004" pitchFamily="2" charset="0"/>
                <a:cs typeface="Arial" panose="020B0604020202020204" pitchFamily="34" charset="0"/>
              </a:rPr>
              <a:t>              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but still an "employee"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these cases, public inheritance: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 class Manager : public Employee 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 is the kind of inheritance that should be used. </a:t>
            </a:r>
          </a:p>
          <a:p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I.e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, if a Manager is truly a "kind of" Employee, then it should have all the things (i.e., the same interface) that an Employee has.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Deriving a class publicly guarantees this, as all the public data and methods from the base class remain public in the derived class. 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TYPES OF POLYMORPHISM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972469"/>
            <a:ext cx="5753100" cy="35913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0513" y="6388098"/>
            <a:ext cx="254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5.11 Types of polymorphism[2]</a:t>
            </a:r>
          </a:p>
        </p:txBody>
      </p:sp>
    </p:spTree>
    <p:extLst>
      <p:ext uri="{BB962C8B-B14F-4D97-AF65-F5344CB8AC3E}">
        <p14:creationId xmlns:p14="http://schemas.microsoft.com/office/powerpoint/2010/main" val="29331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This type of polymorphism is achieved by function overloading or operator overloading.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Function Overloading: When there are multiple functions with same name but different parameters then these functions are said to be overloaded. Functions can be overloaded by change in number of arguments or/and change in type of arguments.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RULES FOR FUNCTION OVERLOADING-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Function declarations that differ only in the return type. For example, the following program fails in compilation.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" y="3881437"/>
            <a:ext cx="2767013" cy="196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84" y="3970896"/>
            <a:ext cx="4181596" cy="13446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1114425" y="3812344"/>
            <a:ext cx="8215313" cy="217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619374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7" y="3952877"/>
          <a:ext cx="544646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461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11274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89761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</a:p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40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RULES FOR FUNCTION OVERLOADING-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Member function declarations with the same name and the name parameter-type-list cannot be overloaded if any of them is a static member function declaration. For example, following program fails in compilation.</a:t>
            </a: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Parameter declarations that differ only in a pointer * versus an array [] are equivalent. That is, the array declaration is adjusted to become a pointer declaration</a:t>
            </a:r>
          </a:p>
          <a:p>
            <a:pPr marL="457200" lvl="1" indent="0">
              <a:buNone/>
            </a:pP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fun(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*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ptr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); </a:t>
            </a:r>
          </a:p>
          <a:p>
            <a:pPr marL="457200" lvl="1" indent="0">
              <a:buNone/>
            </a:pP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fun(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ptr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[]); // 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redeclaration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of fun(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 *</a:t>
            </a:r>
            <a:r>
              <a:rPr lang="en-US" sz="1600" dirty="0" err="1">
                <a:latin typeface="Casper" panose="02000506000000020004" pitchFamily="2" charset="0"/>
                <a:cs typeface="Arial" panose="020B0604020202020204" pitchFamily="34" charset="0"/>
              </a:rPr>
              <a:t>ptr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563" y="4330312"/>
            <a:ext cx="2591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5.13 Program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95588"/>
            <a:ext cx="3989713" cy="1490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37" y="2781727"/>
            <a:ext cx="3951899" cy="10473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28700" y="2686050"/>
            <a:ext cx="8729663" cy="16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5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5.14 Program made on Dev 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620000" cy="4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5.15 Program made on Dev C++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3"/>
            <a:ext cx="10624389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5.16 Program made on Dev C++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262813" cy="45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6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5.17 Program made on Dev C++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262813" cy="453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30" y="4176711"/>
            <a:ext cx="7700370" cy="2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6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LET’S MODIFY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5.18 Program made on Dev C++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620000" cy="4574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9" y="2095499"/>
            <a:ext cx="6062449" cy="121920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814513" y="5129213"/>
            <a:ext cx="2957512" cy="5341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500313"/>
            <a:ext cx="2302352" cy="24860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0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LET’S MODIFY THE PROGRAM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5.19 Program made on Dev C++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500313"/>
            <a:ext cx="2302352" cy="24860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864677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LET’S MODIFY THE PROGRAM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5.20 Program made on Dev 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5791200" cy="4530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1825589"/>
            <a:ext cx="8514631" cy="1989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7429500" y="4079875"/>
            <a:ext cx="8396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ERROR</a:t>
            </a:r>
          </a:p>
        </p:txBody>
      </p:sp>
      <p:sp>
        <p:nvSpPr>
          <p:cNvPr id="12" name="Snip Single Corner Rectangle 11"/>
          <p:cNvSpPr/>
          <p:nvPr/>
        </p:nvSpPr>
        <p:spPr>
          <a:xfrm>
            <a:off x="7429499" y="4714320"/>
            <a:ext cx="2828925" cy="111498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Because compiler treats fractional values as double values by default.</a:t>
            </a:r>
          </a:p>
        </p:txBody>
      </p:sp>
    </p:spTree>
    <p:extLst>
      <p:ext uri="{BB962C8B-B14F-4D97-AF65-F5344CB8AC3E}">
        <p14:creationId xmlns:p14="http://schemas.microsoft.com/office/powerpoint/2010/main" val="285583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28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481816"/>
              </p:ext>
            </p:extLst>
          </p:nvPr>
        </p:nvGraphicFramePr>
        <p:xfrm>
          <a:off x="2088670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Frequently Asked question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90688"/>
            <a:ext cx="11443251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What is a polymorphism?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/>
              <a:t>Polymorphism</a:t>
            </a:r>
            <a:r>
              <a:rPr lang="en-US" sz="2400" dirty="0"/>
              <a:t> means "many forms", and it occurs when we have many classes that are related to each other by inheritance. Like we specified in the previous chapter; Inheritance lets us inherit attributes and methods from another class. </a:t>
            </a:r>
            <a:r>
              <a:rPr lang="en-US" sz="2400" b="1" dirty="0"/>
              <a:t>Polymorphism</a:t>
            </a:r>
            <a:r>
              <a:rPr lang="en-US" sz="2400" dirty="0"/>
              <a:t> uses those methods to perform different tasks.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Q2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What is an compile time polymorphism?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/>
              <a:t>   This type of </a:t>
            </a:r>
            <a:r>
              <a:rPr lang="en-US" sz="2400" b="1" dirty="0"/>
              <a:t>polymorphism</a:t>
            </a:r>
            <a:r>
              <a:rPr lang="en-US" sz="2400" dirty="0"/>
              <a:t> is achieved by function overloading or operator overloading. Function Overloading: When there are multiple functions with same name but different parameters then these functions are said to be overloaded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398" y="1028700"/>
            <a:ext cx="4890901" cy="4873625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11394" y="838200"/>
            <a:ext cx="515190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8584" y="1582615"/>
          <a:ext cx="5486401" cy="50649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0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 Number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4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89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Remember 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91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9874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 handling, file operations and handling.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794" y="853282"/>
            <a:ext cx="5126505" cy="5487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5021" y="868361"/>
            <a:ext cx="1441712" cy="147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2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Q3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What is run time polymorphism and how to achieve it 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This type of </a:t>
            </a:r>
            <a:r>
              <a:rPr lang="en-US" sz="2400" b="1" dirty="0"/>
              <a:t>polymorphism</a:t>
            </a:r>
            <a:r>
              <a:rPr lang="en-US" sz="2400" dirty="0"/>
              <a:t> is </a:t>
            </a:r>
            <a:r>
              <a:rPr lang="en-US" sz="2400" b="1" dirty="0"/>
              <a:t>achieved</a:t>
            </a:r>
            <a:r>
              <a:rPr lang="en-US" sz="2400" dirty="0"/>
              <a:t> by Function Overriding. Function overriding on the other hand occurs when a derived class has a definition for one of the member functions of the base class. That base function is said to be overridden.  </a:t>
            </a:r>
          </a:p>
          <a:p>
            <a:pPr algn="just">
              <a:buNone/>
            </a:pPr>
            <a:r>
              <a:rPr lang="en-US" sz="2400" dirty="0"/>
              <a:t>   It can </a:t>
            </a:r>
            <a:r>
              <a:rPr lang="en-US" sz="2400" b="1" dirty="0"/>
              <a:t>achieved</a:t>
            </a:r>
            <a:r>
              <a:rPr lang="en-US" sz="2400" dirty="0"/>
              <a:t> by Method overriding in which a child class overrides a method in its parent. An overridden method is essentially hidden in the parent class, and is not invoked unless the child class uses the super keyword within the overriding method.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Assessment Questions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Which of the following statement is not correct about function 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overiding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Function overriding cannot be done within a class.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Overridden function must have same return type and same parameter list.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 function can be overridden only once.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Static function cannot be overridden.</a:t>
            </a:r>
          </a:p>
          <a:p>
            <a:pPr marL="0" indent="0">
              <a:buNone/>
            </a:pPr>
            <a:endParaRPr lang="en-US" sz="9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Which among the following best describes polymorphism?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It is the ability for a message/data to be processed in more than one form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b) It is the ability for a message/data to be processed in only 1 form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c) It is the ability for many messages/data to be processed in one way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d) It is the ability for undefined message/data to be processed in at least one way.</a:t>
            </a:r>
          </a:p>
          <a:p>
            <a:pPr marL="0" indent="0">
              <a:buNone/>
            </a:pP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8000" dirty="0"/>
            </a:b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br>
              <a:rPr lang="en-US" sz="62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Discussion forum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85" y="1524000"/>
            <a:ext cx="10687878" cy="2698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real life example of polymorphism? Try to implement it in form of C++ program.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41188ABF-04C6-4D24-AE32-F9EFFF363BA6}"/>
              </a:ext>
            </a:extLst>
          </p:cNvPr>
          <p:cNvSpPr/>
          <p:nvPr/>
        </p:nvSpPr>
        <p:spPr>
          <a:xfrm>
            <a:off x="3129170" y="2895600"/>
            <a:ext cx="1009076" cy="984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D0BF2-3FB6-44C3-90B3-B15DC7D0C72E}"/>
              </a:ext>
            </a:extLst>
          </p:cNvPr>
          <p:cNvSpPr/>
          <p:nvPr/>
        </p:nvSpPr>
        <p:spPr>
          <a:xfrm>
            <a:off x="2743199" y="4103077"/>
            <a:ext cx="6887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https://www.youtube.com/watch?v=ZcWUk9C4suI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37" y="1276350"/>
            <a:ext cx="7162800" cy="544512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Reference Books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Programming in C++ by Reema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Thareja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Programming in ANSI C++ by E.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Balaguruswamy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Programming with C++ 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Schaum's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Websites: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https://www.w3schools.com/cpp/cpp_polymorphism.asp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https://www.tutorialspoint.com/cplusplus/cpp_polymorphism.htm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Links: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https://www.youtube.com/watch?v=oHT0GiE8MkM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7162800" cy="4694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526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1028700"/>
            <a:ext cx="5778500" cy="487362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sper" panose="02000506000000020004" pitchFamily="2" charset="0"/>
                <a:cs typeface="Arial" panose="020B0604020202020204" pitchFamily="34" charset="0"/>
              </a:rPr>
              <a:t>Introduction &amp; types of polymorphism, </a:t>
            </a:r>
          </a:p>
          <a:p>
            <a:r>
              <a:rPr lang="en-IN" sz="2400" dirty="0">
                <a:latin typeface="Casper" panose="02000506000000020004" pitchFamily="2" charset="0"/>
                <a:cs typeface="Arial" panose="020B0604020202020204" pitchFamily="34" charset="0"/>
              </a:rPr>
              <a:t>Function overloading,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2" y="3856830"/>
            <a:ext cx="4322762" cy="262465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word polymorphism means having many forms. </a:t>
            </a:r>
          </a:p>
          <a:p>
            <a:pPr algn="just"/>
            <a:r>
              <a:rPr lang="en-IN" dirty="0"/>
              <a:t>In simple words, we can define polymorphism as the ability of a message to be displayed in more than one 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49262" y="2343863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3835400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57865" y="2429010"/>
            <a:ext cx="114300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WHAT IS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programming languages, polymorphism means that some code or operations or objects behave differently in different contexts.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For example, the + (plus) operator in C++[2]: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4 + 5       &lt;-- integer addition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3.14 + 2.0  &lt;-- floating point addition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s1 + "bar"  &lt;-- string concatenation!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C++, that type of polymorphism is called overloading.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Typically, when the term polymorphism is used with C++, however, it refers to using virtual methods, which we'll discuss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WHAT IS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programming languages, polymorphism means that some code or operations or objects behave differently in different contexts.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For example, the + (plus) operator in C++: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4 + 5       &lt;-- integer addition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3.14 + 2.0  &lt;-- floating point addition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s1 + "bar"  &lt;-- string concatenation!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C++, that type of polymorphism is called overloading.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Typically, when the term polymorphism is used with C++, however, it refers to using virtual methods, which we'll discuss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07" y="1825623"/>
            <a:ext cx="7695430" cy="451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8152937" y="4557712"/>
            <a:ext cx="1357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100513" y="6388098"/>
            <a:ext cx="316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5.1 Real life example of polymorphism[1]</a:t>
            </a:r>
          </a:p>
        </p:txBody>
      </p:sp>
    </p:spTree>
    <p:extLst>
      <p:ext uri="{BB962C8B-B14F-4D97-AF65-F5344CB8AC3E}">
        <p14:creationId xmlns:p14="http://schemas.microsoft.com/office/powerpoint/2010/main" val="16972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EMPLOYEE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Here, we will represent 2 types of employees as classes in C++[2]: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a generic employee (class Employee)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a manager (class Manager)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For these employees, we'll store data, like their: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name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pay rate 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And...we'll require some functionality, like being able to: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initialize the employee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get the employee's fields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calculate the employee's pay </a:t>
            </a:r>
          </a:p>
          <a:p>
            <a:pPr marL="0" indent="0">
              <a:buNone/>
            </a:pPr>
            <a:r>
              <a:rPr lang="en-IN" sz="1600" u="sng" dirty="0">
                <a:latin typeface="Casper" panose="02000506000000020004" pitchFamily="2" charset="0"/>
                <a:cs typeface="Arial" panose="020B0604020202020204" pitchFamily="34" charset="0"/>
              </a:rPr>
              <a:t>To help demonstrate polymorphism in C++, we'll focus on the methods that calculate an employee's pay.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EMPLOYEE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512"/>
            <a:ext cx="4164090" cy="2686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8" y="3313906"/>
            <a:ext cx="7053262" cy="27384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0513" y="6388098"/>
            <a:ext cx="263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5.2 example of polymorphism[2]</a:t>
            </a:r>
          </a:p>
        </p:txBody>
      </p:sp>
    </p:spTree>
    <p:extLst>
      <p:ext uri="{BB962C8B-B14F-4D97-AF65-F5344CB8AC3E}">
        <p14:creationId xmlns:p14="http://schemas.microsoft.com/office/powerpoint/2010/main" val="3667761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E86B8E2-AF63-4739-B4E6-95D3E719C70B}:3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78E83E-A597-4EA1-A2FB-B861ECA35D0E}:2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9CAF51-F75B-440D-B0C9-4478807CDAEA}:3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F35AEB5-62B0-437F-83F2-27A7C0C5EFA6}:3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35A992E-FB64-4F9A-BC87-8D7465566CA1}:3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CA7FF31-CDEC-44CC-A435-3DB53CD57F22}:3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4758FBC-BECC-4E46-AA44-B4C9FBB94105}:3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8BB940-3244-4993-8701-7EF57A97904C}:3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71DA535-18EE-44CA-BD17-76B6E88AAE6A}:3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3ED6CF8-3053-4BAE-AE70-FA048CFCA0DB}:3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E5058CD-94BB-40D0-83B0-B6041C5FD062}:352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3413</TotalTime>
  <Words>3356</Words>
  <Application>Microsoft Office PowerPoint</Application>
  <PresentationFormat>Widescreen</PresentationFormat>
  <Paragraphs>585</Paragraphs>
  <Slides>34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Cambria</vt:lpstr>
      <vt:lpstr>Casper</vt:lpstr>
      <vt:lpstr>Casper Bold</vt:lpstr>
      <vt:lpstr>Karla</vt:lpstr>
      <vt:lpstr>Raleway ExtraBold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Object Oriented Programming using C++ </vt:lpstr>
      <vt:lpstr>PowerPoint Presentation</vt:lpstr>
      <vt:lpstr> Scheme of Evaluation  </vt:lpstr>
      <vt:lpstr>CONTENTS </vt:lpstr>
      <vt:lpstr>WHAT IS POLYMORPHISM</vt:lpstr>
      <vt:lpstr>WHAT IS POLYMORPHISM</vt:lpstr>
      <vt:lpstr>EMPLOYEE EXAMPLE</vt:lpstr>
      <vt:lpstr>EMPLOYEE EXAMPLE</vt:lpstr>
      <vt:lpstr>EMPLOYEE EXAMPLE</vt:lpstr>
      <vt:lpstr>EMPLOYEE EXAMPLE</vt:lpstr>
      <vt:lpstr>MANAGER CLASS</vt:lpstr>
      <vt:lpstr>MANAGER CLASS</vt:lpstr>
      <vt:lpstr>MANAGER CLASS</vt:lpstr>
      <vt:lpstr>MANAGER CLASS</vt:lpstr>
      <vt:lpstr>OUTPUT</vt:lpstr>
      <vt:lpstr>EMPLOYEE EXAMPLE-WHY PUBLIC INHERITANCE?</vt:lpstr>
      <vt:lpstr>TYPES OF POLYMORPHISM</vt:lpstr>
      <vt:lpstr>COMPILE TIME POLYMORPHISM</vt:lpstr>
      <vt:lpstr>COMPILE TIME POLYMORPHISM</vt:lpstr>
      <vt:lpstr>FUNCTION OVERLOADING</vt:lpstr>
      <vt:lpstr>FUNCTION OVERLOADING</vt:lpstr>
      <vt:lpstr>FUNCTION OVERLOADING</vt:lpstr>
      <vt:lpstr>FUNCTION OVERLOADING</vt:lpstr>
      <vt:lpstr>LET’S MODIFY THE PROGRAM</vt:lpstr>
      <vt:lpstr>LET’S MODIFY THE PROGRAM and EXECUTE</vt:lpstr>
      <vt:lpstr>LET’S MODIFY THE PROGRAM and EXECUTE</vt:lpstr>
      <vt:lpstr>PowerPoint Presentation</vt:lpstr>
      <vt:lpstr>Frequently Asked question</vt:lpstr>
      <vt:lpstr>PowerPoint Presentation</vt:lpstr>
      <vt:lpstr>Assessment Questions:</vt:lpstr>
      <vt:lpstr>Discussion forum.</vt:lpstr>
      <vt:lpstr>REFERENCES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Nishu</cp:lastModifiedBy>
  <cp:revision>313</cp:revision>
  <dcterms:created xsi:type="dcterms:W3CDTF">2019-01-09T10:33:58Z</dcterms:created>
  <dcterms:modified xsi:type="dcterms:W3CDTF">2021-01-16T18:39:26Z</dcterms:modified>
</cp:coreProperties>
</file>