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416" r:id="rId3"/>
    <p:sldId id="406" r:id="rId4"/>
    <p:sldId id="417" r:id="rId5"/>
    <p:sldId id="408" r:id="rId6"/>
    <p:sldId id="281" r:id="rId7"/>
    <p:sldId id="288" r:id="rId8"/>
    <p:sldId id="313" r:id="rId9"/>
    <p:sldId id="354" r:id="rId10"/>
    <p:sldId id="391" r:id="rId11"/>
    <p:sldId id="392" r:id="rId12"/>
    <p:sldId id="355" r:id="rId13"/>
    <p:sldId id="356" r:id="rId14"/>
    <p:sldId id="393" r:id="rId15"/>
    <p:sldId id="394" r:id="rId16"/>
    <p:sldId id="395" r:id="rId17"/>
    <p:sldId id="396" r:id="rId18"/>
    <p:sldId id="397" r:id="rId19"/>
    <p:sldId id="398" r:id="rId20"/>
    <p:sldId id="339" r:id="rId21"/>
    <p:sldId id="399" r:id="rId22"/>
    <p:sldId id="400" r:id="rId23"/>
    <p:sldId id="401" r:id="rId24"/>
    <p:sldId id="402" r:id="rId25"/>
    <p:sldId id="409" r:id="rId26"/>
    <p:sldId id="410" r:id="rId27"/>
    <p:sldId id="411" r:id="rId28"/>
    <p:sldId id="412" r:id="rId29"/>
    <p:sldId id="413" r:id="rId30"/>
    <p:sldId id="414" r:id="rId31"/>
    <p:sldId id="4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#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Operator overloading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about Rules for overloading operators. 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0621545F-95F6-44EB-825F-83C24ABAE76E}">
      <dgm:prSet phldrT="[Text]" custT="1"/>
      <dgm:spPr/>
      <dgm:t>
        <a:bodyPr/>
        <a:lstStyle/>
        <a:p>
          <a:r>
            <a:rPr lang="en-IN" sz="2400" b="1" dirty="0">
              <a:solidFill>
                <a:schemeClr val="tx1">
                  <a:lumMod val="95000"/>
                  <a:lumOff val="5000"/>
                </a:schemeClr>
              </a:solidFill>
            </a:rPr>
            <a:t>Discussed about types of operator that can be overloaded or not</a:t>
          </a:r>
        </a:p>
      </dgm:t>
    </dgm:pt>
    <dgm:pt modelId="{0DC4AED1-1C4B-492D-B362-E4F34DA21582}" type="parTrans" cxnId="{57421435-2741-45ED-8B76-658C1BDCB734}">
      <dgm:prSet/>
      <dgm:spPr/>
      <dgm:t>
        <a:bodyPr/>
        <a:lstStyle/>
        <a:p>
          <a:endParaRPr lang="en-IN"/>
        </a:p>
      </dgm:t>
    </dgm:pt>
    <dgm:pt modelId="{93AF2E2B-5524-48E6-96A4-F1B0B555DF04}" type="sibTrans" cxnId="{57421435-2741-45ED-8B76-658C1BDCB734}">
      <dgm:prSet/>
      <dgm:spPr/>
      <dgm:t>
        <a:bodyPr/>
        <a:lstStyle/>
        <a:p>
          <a:endParaRPr lang="en-IN"/>
        </a:p>
      </dgm:t>
    </dgm:pt>
    <dgm:pt modelId="{A01C6F03-8F64-4572-A415-227584B1F1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unary and binary overloading.</a:t>
          </a:r>
        </a:p>
      </dgm:t>
    </dgm:pt>
    <dgm:pt modelId="{4DA968A8-0948-417F-9134-FA754EAB92DA}" type="parTrans" cxnId="{9495434F-F7C9-45D7-B8C6-CCE0B7994591}">
      <dgm:prSet/>
      <dgm:spPr/>
      <dgm:t>
        <a:bodyPr/>
        <a:lstStyle/>
        <a:p>
          <a:endParaRPr lang="en-IN"/>
        </a:p>
      </dgm:t>
    </dgm:pt>
    <dgm:pt modelId="{14056E56-91CB-4AD0-BDAA-2A69C7D39824}" type="sibTrans" cxnId="{9495434F-F7C9-45D7-B8C6-CCE0B7994591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</dgm:pt>
    <dgm:pt modelId="{2F0A59F6-A053-4340-A4F0-E60DDF039046}" type="pres">
      <dgm:prSet presAssocID="{72067E99-1C3B-406E-B0E9-FC347F914FA8}" presName="node" presStyleLbl="node1" presStyleIdx="0" presStyleCnt="4" custLinFactNeighborX="-5593" custLinFactNeighborY="843">
        <dgm:presLayoutVars>
          <dgm:bulletEnabled val="1"/>
        </dgm:presLayoutVars>
      </dgm:prSet>
      <dgm:spPr/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4">
        <dgm:presLayoutVars>
          <dgm:bulletEnabled val="1"/>
        </dgm:presLayoutVars>
      </dgm:prSet>
      <dgm:spPr/>
    </dgm:pt>
    <dgm:pt modelId="{E15D8264-6CE6-4D91-B2D2-1EAC00783183}" type="pres">
      <dgm:prSet presAssocID="{EA51BD59-3F69-42AA-902C-6B9694E16D92}" presName="sibTrans" presStyleCnt="0"/>
      <dgm:spPr/>
    </dgm:pt>
    <dgm:pt modelId="{45C74EF1-9A11-4F71-A1B7-79F2B3452A9C}" type="pres">
      <dgm:prSet presAssocID="{0621545F-95F6-44EB-825F-83C24ABAE76E}" presName="node" presStyleLbl="node1" presStyleIdx="2" presStyleCnt="4" custLinFactNeighborX="229" custLinFactNeighborY="-776">
        <dgm:presLayoutVars>
          <dgm:bulletEnabled val="1"/>
        </dgm:presLayoutVars>
      </dgm:prSet>
      <dgm:spPr/>
    </dgm:pt>
    <dgm:pt modelId="{0CC0DE93-1BD7-4691-B76E-8B0327162FB5}" type="pres">
      <dgm:prSet presAssocID="{93AF2E2B-5524-48E6-96A4-F1B0B555DF04}" presName="sibTrans" presStyleCnt="0"/>
      <dgm:spPr/>
    </dgm:pt>
    <dgm:pt modelId="{125214B9-F360-433C-AD02-087D02D43A08}" type="pres">
      <dgm:prSet presAssocID="{A01C6F03-8F64-4572-A415-227584B1F1D4}" presName="node" presStyleLbl="node1" presStyleIdx="3" presStyleCnt="4">
        <dgm:presLayoutVars>
          <dgm:bulletEnabled val="1"/>
        </dgm:presLayoutVars>
      </dgm:prSet>
      <dgm:spPr/>
    </dgm:pt>
  </dgm:ptLst>
  <dgm:cxnLst>
    <dgm:cxn modelId="{81B0FF20-1F6C-4DCF-A101-6ABF44D01F48}" type="presOf" srcId="{0621545F-95F6-44EB-825F-83C24ABAE76E}" destId="{45C74EF1-9A11-4F71-A1B7-79F2B3452A9C}" srcOrd="0" destOrd="0" presId="urn:microsoft.com/office/officeart/2005/8/layout/default#2"/>
    <dgm:cxn modelId="{57421435-2741-45ED-8B76-658C1BDCB734}" srcId="{A30D818A-DE61-492C-9F49-4330F19690E3}" destId="{0621545F-95F6-44EB-825F-83C24ABAE76E}" srcOrd="2" destOrd="0" parTransId="{0DC4AED1-1C4B-492D-B362-E4F34DA21582}" sibTransId="{93AF2E2B-5524-48E6-96A4-F1B0B555DF04}"/>
    <dgm:cxn modelId="{2B2DAA4E-D460-4C94-9BDC-BE41181E6084}" type="presOf" srcId="{72067E99-1C3B-406E-B0E9-FC347F914FA8}" destId="{2F0A59F6-A053-4340-A4F0-E60DDF039046}" srcOrd="0" destOrd="0" presId="urn:microsoft.com/office/officeart/2005/8/layout/default#2"/>
    <dgm:cxn modelId="{9495434F-F7C9-45D7-B8C6-CCE0B7994591}" srcId="{A30D818A-DE61-492C-9F49-4330F19690E3}" destId="{A01C6F03-8F64-4572-A415-227584B1F1D4}" srcOrd="3" destOrd="0" parTransId="{4DA968A8-0948-417F-9134-FA754EAB92DA}" sibTransId="{14056E56-91CB-4AD0-BDAA-2A69C7D39824}"/>
    <dgm:cxn modelId="{34180674-F1C5-438F-99A4-EC8B948CBED1}" type="presOf" srcId="{A01C6F03-8F64-4572-A415-227584B1F1D4}" destId="{125214B9-F360-433C-AD02-087D02D43A08}" srcOrd="0" destOrd="0" presId="urn:microsoft.com/office/officeart/2005/8/layout/default#2"/>
    <dgm:cxn modelId="{E7A68677-44EC-4A0C-97B2-322A12326EB5}" type="presOf" srcId="{A7DE4063-2DA9-4CA0-9DDC-11769B7332D8}" destId="{DE45F2CF-0A49-462B-B901-AD08FACBBB0E}" srcOrd="0" destOrd="0" presId="urn:microsoft.com/office/officeart/2005/8/layout/default#2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326FA3EB-0B4C-41F5-B6F0-FDA75F0AA3DD}" type="presOf" srcId="{A30D818A-DE61-492C-9F49-4330F19690E3}" destId="{097EF926-1259-452F-A448-711C22076917}" srcOrd="0" destOrd="0" presId="urn:microsoft.com/office/officeart/2005/8/layout/default#2"/>
    <dgm:cxn modelId="{4D709181-4A45-4192-A685-9B93FBCEE810}" type="presParOf" srcId="{097EF926-1259-452F-A448-711C22076917}" destId="{2F0A59F6-A053-4340-A4F0-E60DDF039046}" srcOrd="0" destOrd="0" presId="urn:microsoft.com/office/officeart/2005/8/layout/default#2"/>
    <dgm:cxn modelId="{5B17C8A5-5C90-4250-B59D-9D1F27D4C9A4}" type="presParOf" srcId="{097EF926-1259-452F-A448-711C22076917}" destId="{B7110241-4B56-449E-BE7E-CE03E41DECBD}" srcOrd="1" destOrd="0" presId="urn:microsoft.com/office/officeart/2005/8/layout/default#2"/>
    <dgm:cxn modelId="{9C233018-A745-468D-9CB0-85EDD638E7E7}" type="presParOf" srcId="{097EF926-1259-452F-A448-711C22076917}" destId="{DE45F2CF-0A49-462B-B901-AD08FACBBB0E}" srcOrd="2" destOrd="0" presId="urn:microsoft.com/office/officeart/2005/8/layout/default#2"/>
    <dgm:cxn modelId="{2BFC656A-A2E3-468E-BDA2-6DE73C735A9F}" type="presParOf" srcId="{097EF926-1259-452F-A448-711C22076917}" destId="{E15D8264-6CE6-4D91-B2D2-1EAC00783183}" srcOrd="3" destOrd="0" presId="urn:microsoft.com/office/officeart/2005/8/layout/default#2"/>
    <dgm:cxn modelId="{F8C4FDF1-2A25-4A49-A859-16E1E9ED22FE}" type="presParOf" srcId="{097EF926-1259-452F-A448-711C22076917}" destId="{45C74EF1-9A11-4F71-A1B7-79F2B3452A9C}" srcOrd="4" destOrd="0" presId="urn:microsoft.com/office/officeart/2005/8/layout/default#2"/>
    <dgm:cxn modelId="{1056E850-072A-4DEF-BC5B-5E9EBB0794A4}" type="presParOf" srcId="{097EF926-1259-452F-A448-711C22076917}" destId="{0CC0DE93-1BD7-4691-B76E-8B0327162FB5}" srcOrd="5" destOrd="0" presId="urn:microsoft.com/office/officeart/2005/8/layout/default#2"/>
    <dgm:cxn modelId="{DAD25119-671C-4631-BE9C-CF2354588523}" type="presParOf" srcId="{097EF926-1259-452F-A448-711C22076917}" destId="{125214B9-F360-433C-AD02-087D02D43A08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22329"/>
          <a:ext cx="4166272" cy="2499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Operator overloading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22329"/>
        <a:ext cx="4166272" cy="2499763"/>
      </dsp:txXfrm>
    </dsp:sp>
    <dsp:sp modelId="{DE45F2CF-0A49-462B-B901-AD08FACBBB0E}">
      <dsp:nvSpPr>
        <dsp:cNvPr id="0" name=""/>
        <dsp:cNvSpPr/>
      </dsp:nvSpPr>
      <dsp:spPr>
        <a:xfrm>
          <a:off x="4656972" y="1256"/>
          <a:ext cx="4166272" cy="2499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about Rules for overloading operators. 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6972" y="1256"/>
        <a:ext cx="4166272" cy="2499763"/>
      </dsp:txXfrm>
    </dsp:sp>
    <dsp:sp modelId="{45C74EF1-9A11-4F71-A1B7-79F2B3452A9C}">
      <dsp:nvSpPr>
        <dsp:cNvPr id="0" name=""/>
        <dsp:cNvSpPr/>
      </dsp:nvSpPr>
      <dsp:spPr>
        <a:xfrm>
          <a:off x="83612" y="2898248"/>
          <a:ext cx="4166272" cy="24997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Discussed about types of operator that can be overloaded or not</a:t>
          </a:r>
        </a:p>
      </dsp:txBody>
      <dsp:txXfrm>
        <a:off x="83612" y="2898248"/>
        <a:ext cx="4166272" cy="2499763"/>
      </dsp:txXfrm>
    </dsp:sp>
    <dsp:sp modelId="{125214B9-F360-433C-AD02-087D02D43A08}">
      <dsp:nvSpPr>
        <dsp:cNvPr id="0" name=""/>
        <dsp:cNvSpPr/>
      </dsp:nvSpPr>
      <dsp:spPr>
        <a:xfrm>
          <a:off x="4656972" y="2917647"/>
          <a:ext cx="4166272" cy="249976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unary and binary overloading.</a:t>
          </a:r>
        </a:p>
      </dsp:txBody>
      <dsp:txXfrm>
        <a:off x="4656972" y="2917647"/>
        <a:ext cx="4166272" cy="249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public: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void get()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&gt;&gt;x;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void put()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&lt;&lt;x;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friend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++(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abc,int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++(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obj,int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temp.x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obj.x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temp;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a1,a2;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a1.get();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a2=a1++;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&lt;&lt;"After increment:\n";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a2.put();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2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public: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void get()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&gt;&gt;x;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void put()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&lt;&lt;x;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friend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++(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abc,int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++(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obj,int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temp.x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obj.x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temp;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a1,a2;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a1.get();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a2=a1++;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&lt;&lt;"After increment:\n";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a2.put();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overload 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a[3];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overload(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a[0] =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a[1] = j;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a[2] = k;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operator[](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a[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overload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2, 3);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[1]; // displays 2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(0); </a:t>
            </a:r>
          </a:p>
          <a:p>
            <a:pPr rtl="0" fontAlgn="base"/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Complex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private:</a:t>
            </a:r>
          </a:p>
          <a:p>
            <a:r>
              <a:rPr lang="en-IN" dirty="0"/>
              <a:t>      float real;</a:t>
            </a:r>
          </a:p>
          <a:p>
            <a:r>
              <a:rPr lang="en-IN" dirty="0"/>
              <a:t>      float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r>
              <a:rPr lang="en-IN" dirty="0"/>
              <a:t>    public:</a:t>
            </a:r>
          </a:p>
          <a:p>
            <a:r>
              <a:rPr lang="en-IN" dirty="0"/>
              <a:t>      Complex(): real(0), </a:t>
            </a:r>
            <a:r>
              <a:rPr lang="en-IN" dirty="0" err="1"/>
              <a:t>imag</a:t>
            </a:r>
            <a:r>
              <a:rPr lang="en-IN" dirty="0"/>
              <a:t>(0){ }</a:t>
            </a:r>
          </a:p>
          <a:p>
            <a:r>
              <a:rPr lang="en-IN" dirty="0"/>
              <a:t>      void input()</a:t>
            </a:r>
          </a:p>
          <a:p>
            <a:r>
              <a:rPr lang="en-IN" dirty="0"/>
              <a:t>     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"Enter real and imaginary parts: ";</a:t>
            </a:r>
          </a:p>
          <a:p>
            <a:r>
              <a:rPr lang="en-IN" dirty="0"/>
              <a:t>        </a:t>
            </a:r>
            <a:r>
              <a:rPr lang="en-IN" dirty="0" err="1"/>
              <a:t>cin</a:t>
            </a:r>
            <a:r>
              <a:rPr lang="en-IN" dirty="0"/>
              <a:t> &gt;&gt; real;</a:t>
            </a:r>
          </a:p>
          <a:p>
            <a:r>
              <a:rPr lang="en-IN" dirty="0"/>
              <a:t>        </a:t>
            </a:r>
            <a:r>
              <a:rPr lang="en-IN" dirty="0" err="1"/>
              <a:t>cin</a:t>
            </a:r>
            <a:r>
              <a:rPr lang="en-IN" dirty="0"/>
              <a:t> 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r>
              <a:rPr lang="en-IN" dirty="0"/>
              <a:t>      }</a:t>
            </a:r>
          </a:p>
          <a:p>
            <a:endParaRPr lang="en-IN" dirty="0"/>
          </a:p>
          <a:p>
            <a:r>
              <a:rPr lang="en-IN" dirty="0"/>
              <a:t>       // Operator overloading</a:t>
            </a:r>
          </a:p>
          <a:p>
            <a:r>
              <a:rPr lang="en-IN" dirty="0"/>
              <a:t>       Complex operator - (Complex c2)</a:t>
            </a:r>
          </a:p>
          <a:p>
            <a:r>
              <a:rPr lang="en-IN" dirty="0"/>
              <a:t>       {</a:t>
            </a:r>
          </a:p>
          <a:p>
            <a:r>
              <a:rPr lang="en-IN" dirty="0"/>
              <a:t>           Complex temp;</a:t>
            </a:r>
          </a:p>
          <a:p>
            <a:r>
              <a:rPr lang="en-IN" dirty="0"/>
              <a:t>           </a:t>
            </a:r>
            <a:r>
              <a:rPr lang="en-IN" dirty="0" err="1"/>
              <a:t>temp.real</a:t>
            </a:r>
            <a:r>
              <a:rPr lang="en-IN" dirty="0"/>
              <a:t> = real - c2.real;</a:t>
            </a:r>
          </a:p>
          <a:p>
            <a:r>
              <a:rPr lang="en-IN" dirty="0"/>
              <a:t>         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- c2.imag;</a:t>
            </a:r>
          </a:p>
          <a:p>
            <a:endParaRPr lang="en-IN" dirty="0"/>
          </a:p>
          <a:p>
            <a:r>
              <a:rPr lang="en-IN" dirty="0"/>
              <a:t>           return temp;</a:t>
            </a:r>
          </a:p>
          <a:p>
            <a:r>
              <a:rPr lang="en-IN" dirty="0"/>
              <a:t>       }</a:t>
            </a:r>
          </a:p>
          <a:p>
            <a:endParaRPr lang="en-IN" dirty="0"/>
          </a:p>
          <a:p>
            <a:r>
              <a:rPr lang="en-IN" dirty="0"/>
              <a:t>       void output()</a:t>
            </a:r>
          </a:p>
          <a:p>
            <a:r>
              <a:rPr lang="en-IN" dirty="0"/>
              <a:t>       {</a:t>
            </a:r>
          </a:p>
          <a:p>
            <a:r>
              <a:rPr lang="en-IN" dirty="0"/>
              <a:t>           if(</a:t>
            </a:r>
            <a:r>
              <a:rPr lang="en-IN" dirty="0" err="1"/>
              <a:t>imag</a:t>
            </a:r>
            <a:r>
              <a:rPr lang="en-IN" dirty="0"/>
              <a:t> &lt; 0)</a:t>
            </a:r>
          </a:p>
          <a:p>
            <a:r>
              <a:rPr lang="en-IN" dirty="0"/>
              <a:t>               </a:t>
            </a:r>
            <a:r>
              <a:rPr lang="en-IN" dirty="0" err="1"/>
              <a:t>cout</a:t>
            </a:r>
            <a:r>
              <a:rPr lang="en-IN" dirty="0"/>
              <a:t> &lt;&lt; "Output Complex number: "&lt;&lt; real &lt;&lt; </a:t>
            </a:r>
            <a:r>
              <a:rPr lang="en-IN" dirty="0" err="1"/>
              <a:t>imag</a:t>
            </a:r>
            <a:r>
              <a:rPr lang="en-IN" dirty="0"/>
              <a:t> &lt;&lt; "</a:t>
            </a:r>
            <a:r>
              <a:rPr lang="en-IN" dirty="0" err="1"/>
              <a:t>i</a:t>
            </a:r>
            <a:r>
              <a:rPr lang="en-IN" dirty="0"/>
              <a:t>";</a:t>
            </a:r>
          </a:p>
          <a:p>
            <a:r>
              <a:rPr lang="en-IN" dirty="0"/>
              <a:t>           else</a:t>
            </a:r>
          </a:p>
          <a:p>
            <a:r>
              <a:rPr lang="en-IN" dirty="0"/>
              <a:t>               </a:t>
            </a:r>
            <a:r>
              <a:rPr lang="en-IN" dirty="0" err="1"/>
              <a:t>cout</a:t>
            </a:r>
            <a:r>
              <a:rPr lang="en-IN" dirty="0"/>
              <a:t> &lt;&lt; "Output Complex number: " &lt;&lt; real &lt;&lt; "+" &lt;&lt; </a:t>
            </a:r>
            <a:r>
              <a:rPr lang="en-IN" dirty="0" err="1"/>
              <a:t>imag</a:t>
            </a:r>
            <a:r>
              <a:rPr lang="en-IN" dirty="0"/>
              <a:t> &lt;&lt; "</a:t>
            </a:r>
            <a:r>
              <a:rPr lang="en-IN" dirty="0" err="1"/>
              <a:t>i</a:t>
            </a:r>
            <a:r>
              <a:rPr lang="en-IN" dirty="0"/>
              <a:t>";</a:t>
            </a:r>
          </a:p>
          <a:p>
            <a:r>
              <a:rPr lang="en-IN" dirty="0"/>
              <a:t>       }</a:t>
            </a:r>
          </a:p>
          <a:p>
            <a:r>
              <a:rPr lang="en-IN" dirty="0"/>
              <a:t>};//end of class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Complex c1, c2, result;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&lt;&lt;"Enter first complex number:\n";</a:t>
            </a:r>
          </a:p>
          <a:p>
            <a:r>
              <a:rPr lang="en-IN" dirty="0"/>
              <a:t>    c1.input();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&lt;&lt;"Enter second complex number:\n";</a:t>
            </a:r>
          </a:p>
          <a:p>
            <a:r>
              <a:rPr lang="en-IN" dirty="0"/>
              <a:t>    c2.input();</a:t>
            </a:r>
          </a:p>
          <a:p>
            <a:endParaRPr lang="en-IN" dirty="0"/>
          </a:p>
          <a:p>
            <a:r>
              <a:rPr lang="en-IN" dirty="0"/>
              <a:t>    result = c1 - c2;</a:t>
            </a:r>
          </a:p>
          <a:p>
            <a:r>
              <a:rPr lang="en-IN" dirty="0"/>
              <a:t>    </a:t>
            </a:r>
            <a:r>
              <a:rPr lang="en-IN" dirty="0" err="1"/>
              <a:t>result.output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Complex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private:</a:t>
            </a:r>
          </a:p>
          <a:p>
            <a:r>
              <a:rPr lang="en-IN" dirty="0"/>
              <a:t>      float real;</a:t>
            </a:r>
          </a:p>
          <a:p>
            <a:r>
              <a:rPr lang="en-IN" dirty="0"/>
              <a:t>      float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r>
              <a:rPr lang="en-IN" dirty="0"/>
              <a:t>    public:</a:t>
            </a:r>
          </a:p>
          <a:p>
            <a:r>
              <a:rPr lang="en-IN" dirty="0"/>
              <a:t>      Complex(): real(0), </a:t>
            </a:r>
            <a:r>
              <a:rPr lang="en-IN" dirty="0" err="1"/>
              <a:t>imag</a:t>
            </a:r>
            <a:r>
              <a:rPr lang="en-IN" dirty="0"/>
              <a:t>(0){ }</a:t>
            </a:r>
          </a:p>
          <a:p>
            <a:r>
              <a:rPr lang="en-IN" dirty="0"/>
              <a:t>      void input()</a:t>
            </a:r>
          </a:p>
          <a:p>
            <a:r>
              <a:rPr lang="en-IN" dirty="0"/>
              <a:t>     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"Enter real and imaginary parts: ";</a:t>
            </a:r>
          </a:p>
          <a:p>
            <a:r>
              <a:rPr lang="en-IN" dirty="0"/>
              <a:t>        </a:t>
            </a:r>
            <a:r>
              <a:rPr lang="en-IN" dirty="0" err="1"/>
              <a:t>cin</a:t>
            </a:r>
            <a:r>
              <a:rPr lang="en-IN" dirty="0"/>
              <a:t> &gt;&gt; real;</a:t>
            </a:r>
          </a:p>
          <a:p>
            <a:r>
              <a:rPr lang="en-IN" dirty="0"/>
              <a:t>        </a:t>
            </a:r>
            <a:r>
              <a:rPr lang="en-IN" dirty="0" err="1"/>
              <a:t>cin</a:t>
            </a:r>
            <a:r>
              <a:rPr lang="en-IN" dirty="0"/>
              <a:t> 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r>
              <a:rPr lang="en-IN" dirty="0"/>
              <a:t>      }</a:t>
            </a:r>
          </a:p>
          <a:p>
            <a:endParaRPr lang="en-IN" dirty="0"/>
          </a:p>
          <a:p>
            <a:r>
              <a:rPr lang="en-IN" dirty="0"/>
              <a:t>       // Operator overloading</a:t>
            </a:r>
          </a:p>
          <a:p>
            <a:r>
              <a:rPr lang="en-IN" dirty="0"/>
              <a:t>       Complex operator - (Complex c2)</a:t>
            </a:r>
          </a:p>
          <a:p>
            <a:r>
              <a:rPr lang="en-IN" dirty="0"/>
              <a:t>       {</a:t>
            </a:r>
          </a:p>
          <a:p>
            <a:r>
              <a:rPr lang="en-IN" dirty="0"/>
              <a:t>           Complex temp;</a:t>
            </a:r>
          </a:p>
          <a:p>
            <a:r>
              <a:rPr lang="en-IN" dirty="0"/>
              <a:t>           </a:t>
            </a:r>
            <a:r>
              <a:rPr lang="en-IN" dirty="0" err="1"/>
              <a:t>temp.real</a:t>
            </a:r>
            <a:r>
              <a:rPr lang="en-IN" dirty="0"/>
              <a:t> = real - c2.real;</a:t>
            </a:r>
          </a:p>
          <a:p>
            <a:r>
              <a:rPr lang="en-IN" dirty="0"/>
              <a:t>         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- c2.imag;</a:t>
            </a:r>
          </a:p>
          <a:p>
            <a:endParaRPr lang="en-IN" dirty="0"/>
          </a:p>
          <a:p>
            <a:r>
              <a:rPr lang="en-IN" dirty="0"/>
              <a:t>           return temp;</a:t>
            </a:r>
          </a:p>
          <a:p>
            <a:r>
              <a:rPr lang="en-IN" dirty="0"/>
              <a:t>       }</a:t>
            </a:r>
          </a:p>
          <a:p>
            <a:endParaRPr lang="en-IN" dirty="0"/>
          </a:p>
          <a:p>
            <a:r>
              <a:rPr lang="en-IN" dirty="0"/>
              <a:t>       void output()</a:t>
            </a:r>
          </a:p>
          <a:p>
            <a:r>
              <a:rPr lang="en-IN" dirty="0"/>
              <a:t>       {</a:t>
            </a:r>
          </a:p>
          <a:p>
            <a:r>
              <a:rPr lang="en-IN" dirty="0"/>
              <a:t>           if(</a:t>
            </a:r>
            <a:r>
              <a:rPr lang="en-IN" dirty="0" err="1"/>
              <a:t>imag</a:t>
            </a:r>
            <a:r>
              <a:rPr lang="en-IN" dirty="0"/>
              <a:t> &lt; 0)</a:t>
            </a:r>
          </a:p>
          <a:p>
            <a:r>
              <a:rPr lang="en-IN" dirty="0"/>
              <a:t>               </a:t>
            </a:r>
            <a:r>
              <a:rPr lang="en-IN" dirty="0" err="1"/>
              <a:t>cout</a:t>
            </a:r>
            <a:r>
              <a:rPr lang="en-IN" dirty="0"/>
              <a:t> &lt;&lt; "Output Complex number: "&lt;&lt; real &lt;&lt; </a:t>
            </a:r>
            <a:r>
              <a:rPr lang="en-IN" dirty="0" err="1"/>
              <a:t>imag</a:t>
            </a:r>
            <a:r>
              <a:rPr lang="en-IN" dirty="0"/>
              <a:t> &lt;&lt; "</a:t>
            </a:r>
            <a:r>
              <a:rPr lang="en-IN" dirty="0" err="1"/>
              <a:t>i</a:t>
            </a:r>
            <a:r>
              <a:rPr lang="en-IN" dirty="0"/>
              <a:t>";</a:t>
            </a:r>
          </a:p>
          <a:p>
            <a:r>
              <a:rPr lang="en-IN" dirty="0"/>
              <a:t>           else</a:t>
            </a:r>
          </a:p>
          <a:p>
            <a:r>
              <a:rPr lang="en-IN" dirty="0"/>
              <a:t>               </a:t>
            </a:r>
            <a:r>
              <a:rPr lang="en-IN" dirty="0" err="1"/>
              <a:t>cout</a:t>
            </a:r>
            <a:r>
              <a:rPr lang="en-IN" dirty="0"/>
              <a:t> &lt;&lt; "Output Complex number: " &lt;&lt; real &lt;&lt; "+" &lt;&lt; </a:t>
            </a:r>
            <a:r>
              <a:rPr lang="en-IN" dirty="0" err="1"/>
              <a:t>imag</a:t>
            </a:r>
            <a:r>
              <a:rPr lang="en-IN" dirty="0"/>
              <a:t> &lt;&lt; "</a:t>
            </a:r>
            <a:r>
              <a:rPr lang="en-IN" dirty="0" err="1"/>
              <a:t>i</a:t>
            </a:r>
            <a:r>
              <a:rPr lang="en-IN" dirty="0"/>
              <a:t>";</a:t>
            </a:r>
          </a:p>
          <a:p>
            <a:r>
              <a:rPr lang="en-IN" dirty="0"/>
              <a:t>       }</a:t>
            </a:r>
          </a:p>
          <a:p>
            <a:r>
              <a:rPr lang="en-IN" dirty="0"/>
              <a:t>};//end of class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Complex c1, c2, result;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&lt;&lt;"Enter first complex number:\n";</a:t>
            </a:r>
          </a:p>
          <a:p>
            <a:r>
              <a:rPr lang="en-IN" dirty="0"/>
              <a:t>    c1.input();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&lt;&lt;"Enter second complex number:\n";</a:t>
            </a:r>
          </a:p>
          <a:p>
            <a:r>
              <a:rPr lang="en-IN" dirty="0"/>
              <a:t>    c2.input();</a:t>
            </a:r>
          </a:p>
          <a:p>
            <a:endParaRPr lang="en-IN" dirty="0"/>
          </a:p>
          <a:p>
            <a:r>
              <a:rPr lang="en-IN" dirty="0"/>
              <a:t>    result = c1 - c2;</a:t>
            </a:r>
          </a:p>
          <a:p>
            <a:r>
              <a:rPr lang="en-IN" dirty="0"/>
              <a:t>    </a:t>
            </a:r>
            <a:r>
              <a:rPr lang="en-IN" dirty="0" err="1"/>
              <a:t>result.output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4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C++ program to explain 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Single inheritance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base class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Vehicle 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public: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Vehicle()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"This is a Vehicle" &lt;&lt;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sub class derived from two base classes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Car: public Vehicle{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main function 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   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creating object of sub class will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invoke the constructor of base classes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Car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 0;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complex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public: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getvalue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&lt;&lt;"Enter two numbers:";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&gt;&gt;a&gt;&gt;b;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 ++ 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//defining ‘Operator Function ++’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a++;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b++;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operator--() //defining ‘Operator Function --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--a;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--b;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display()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&lt;&lt;a&lt;&lt;"+"&lt;&lt;b&lt;&lt;"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//end of class complex 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complex 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c1.getvalue();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c1.operator ++(0);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&lt;&lt;"Incremented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--c1;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&lt;&lt;"decremented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complex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public: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getvalue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&lt;&lt;"Enter two numbers:";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&gt;&gt;a&gt;&gt;b;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 ++ 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//defining ‘Operator Function ++’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a++;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b++;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operator--() //defining ‘Operator Function --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--a;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--b;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display()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&lt;&lt;a&lt;&lt;"+"&lt;&lt;b&lt;&lt;"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//end of class complex 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complex 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c1.getvalue();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c1.operator ++(0);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&lt;&lt;"Incremented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--c1;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&lt;&lt;"decremented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4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complex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public: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getvalue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&lt;&lt;"Enter two numbers:";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&gt;&gt;a&gt;&gt;b;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 ++ 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//defining ‘Operator Function ++’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a++;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b++;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operator--() //defining ‘Operator Function --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--a;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--b;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display()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&lt;&lt;a&lt;&lt;"+"&lt;&lt;b&lt;&lt;"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//end of class complex 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complex 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c1.getvalue();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c1.operator ++(0);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&lt;&lt;"Incremented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--c1;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&lt;&lt;"decremented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complex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public: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getvalue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&lt;&lt;"Enter two numbers:";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&gt;&gt;a&gt;&gt;b;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 ++ (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//defining ‘Operator Function ++’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a++;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b++;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operator--() //defining ‘Operator Function --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a= --a;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b= --b;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void display()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&lt;&lt;a&lt;&lt;"+"&lt;&lt;b&lt;&lt;"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 //end of class complex </a:t>
            </a:r>
          </a:p>
          <a:p>
            <a:pPr rtl="0" fontAlgn="base"/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complex 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c1.getvalue();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c1.operator ++(0);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&lt;&lt;"Incremented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--c1;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&lt;&lt;"decremented complex number is:\n";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c1.display();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rtl="0" fontAlgn="base"/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hyperlink" Target="https://www.youtube.com/watch?v=BO2KagRMS3M" TargetMode="External"/><Relationship Id="rId5" Type="http://schemas.openxmlformats.org/officeDocument/2006/relationships/hyperlink" Target="https://www.programiz.com/cpp-programming/operator-overloading" TargetMode="External"/><Relationship Id="rId4" Type="http://schemas.openxmlformats.org/officeDocument/2006/relationships/hyperlink" Target="https://www.geeksforgeeks.org/operator-overloading-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600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40194" y="6022841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Polymorphism</a:t>
            </a:r>
          </a:p>
          <a:p>
            <a:endParaRPr lang="en-US" sz="1600" dirty="0">
              <a:solidFill>
                <a:prstClr val="black"/>
              </a:solidFill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73683" y="1541854"/>
            <a:ext cx="906331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/>
                </a:solidFill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/>
                </a:solidFill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Object Oriented Programming using C++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Code:20CST151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Unit-2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solidFill>
                <a:prstClr val="black"/>
              </a:solidFill>
              <a:latin typeface="Raleway ExtraBold" pitchFamily="34" charset="-5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27774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OPERATOR THAT CAN’T BE OVERLOADED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797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Friend Functions cannot be used to overload the following operators (however, member functions can be used):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   =     Assignment Operator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  ( )     Function Call Operator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  [ ]      Subscript Operator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   -&gt;     Arrow Operator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Operators that cannot be overloaded</a:t>
            </a:r>
          </a:p>
          <a:p>
            <a:pPr marL="457200" lvl="1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SCOPE RESOLUTION operator  ::</a:t>
            </a:r>
          </a:p>
          <a:p>
            <a:pPr marL="457200" lvl="1" indent="0">
              <a:buNone/>
            </a:pP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sizeof</a:t>
            </a: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typeid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(to know the type of an object)</a:t>
            </a:r>
          </a:p>
          <a:p>
            <a:pPr marL="457200" lvl="1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member selector  .</a:t>
            </a:r>
          </a:p>
          <a:p>
            <a:pPr marL="457200" lvl="1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member pointer selector .*</a:t>
            </a:r>
          </a:p>
          <a:p>
            <a:pPr marL="457200" lvl="1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ternary operator  ?:</a:t>
            </a: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	OVERLOADING 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8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838200" y="1857853"/>
            <a:ext cx="10148888" cy="475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asper" panose="02000506000000020004"/>
              </a:rPr>
              <a:t>SYNTAX (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sper" panose="02000506000000020004"/>
              </a:rPr>
              <a:t>using member function</a:t>
            </a:r>
            <a:r>
              <a:rPr lang="en-US" sz="1600" dirty="0">
                <a:latin typeface="Casper" panose="02000506000000020004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asper" panose="02000506000000020004"/>
              </a:rPr>
              <a:t>	return_type operator op ( )</a:t>
            </a:r>
          </a:p>
          <a:p>
            <a:pPr marL="0" indent="0">
              <a:buNone/>
            </a:pPr>
            <a:endParaRPr lang="en-US" sz="1600" dirty="0">
              <a:latin typeface="Casper" panose="02000506000000020004"/>
            </a:endParaRPr>
          </a:p>
          <a:p>
            <a:pPr marL="0" indent="0">
              <a:buNone/>
            </a:pPr>
            <a:endParaRPr lang="en-US" sz="1600" dirty="0">
              <a:latin typeface="Casper" panose="02000506000000020004"/>
            </a:endParaRPr>
          </a:p>
          <a:p>
            <a:pPr marL="0" indent="0">
              <a:buNone/>
            </a:pPr>
            <a:endParaRPr lang="en-US" sz="1600" dirty="0">
              <a:latin typeface="Casper" panose="02000506000000020004"/>
            </a:endParaRPr>
          </a:p>
          <a:p>
            <a:pPr marL="0" indent="0">
              <a:buNone/>
            </a:pPr>
            <a:r>
              <a:rPr lang="en-US" sz="1600" dirty="0">
                <a:latin typeface="Casper" panose="02000506000000020004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asper" panose="02000506000000020004"/>
              </a:rPr>
              <a:t>example: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void operator ++ ( ){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	a= ++a;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	b= ++b;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void operator -- ( ) 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	a= --a;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	b= --b;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/>
              </a:rPr>
              <a:t>}</a:t>
            </a:r>
          </a:p>
        </p:txBody>
      </p:sp>
      <p:sp>
        <p:nvSpPr>
          <p:cNvPr id="11" name="Right Arrow 10"/>
          <p:cNvSpPr/>
          <p:nvPr/>
        </p:nvSpPr>
        <p:spPr>
          <a:xfrm rot="16200000">
            <a:off x="2656953" y="260874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sper" panose="02000506000000020004"/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3308894" y="2618135"/>
            <a:ext cx="685800" cy="3810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sper" panose="020005060000000200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9465" y="3210719"/>
            <a:ext cx="81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sper" panose="02000506000000020004"/>
              </a:rPr>
              <a:t>Keyword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1293" y="3210719"/>
            <a:ext cx="1307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sper" panose="02000506000000020004"/>
              </a:rPr>
              <a:t>Operator to be </a:t>
            </a:r>
          </a:p>
          <a:p>
            <a:r>
              <a:rPr lang="en-US" sz="1600" dirty="0">
                <a:latin typeface="Casper" panose="02000506000000020004"/>
              </a:rPr>
              <a:t>overloaded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0400" y="1956065"/>
            <a:ext cx="146893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sper" panose="02000506000000020004"/>
              </a:rPr>
              <a:t>Creating</a:t>
            </a:r>
          </a:p>
          <a:p>
            <a:r>
              <a:rPr lang="en-US" sz="1600" b="1" dirty="0">
                <a:latin typeface="Casper" panose="02000506000000020004"/>
              </a:rPr>
              <a:t>Operator</a:t>
            </a:r>
          </a:p>
          <a:p>
            <a:r>
              <a:rPr lang="en-US" sz="1600" b="1" dirty="0">
                <a:latin typeface="Casper" panose="02000506000000020004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8929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	OVERLOADING 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03399"/>
            <a:ext cx="7148513" cy="44850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0294" y="6354720"/>
            <a:ext cx="2658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5.22 Program made on Dev C++</a:t>
            </a:r>
          </a:p>
        </p:txBody>
      </p:sp>
    </p:spTree>
    <p:extLst>
      <p:ext uri="{BB962C8B-B14F-4D97-AF65-F5344CB8AC3E}">
        <p14:creationId xmlns:p14="http://schemas.microsoft.com/office/powerpoint/2010/main" val="98916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	OVERLOADING 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8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5903" y="6590670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5.23 Program made on Dev-C++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541559" cy="3175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56" y="4362764"/>
            <a:ext cx="5547044" cy="2176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80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	OVERLOADING 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55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5903" y="6590670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4.24 Program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734425" cy="42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8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5903" y="6590670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5.25 Program OUTPUT made on Dev-C++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772400" cy="30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2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POST INCREMENT USING 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8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5903" y="6590670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5.26 Program OUTPUT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400"/>
            <a:ext cx="6095132" cy="478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89" y="1819275"/>
            <a:ext cx="6601611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3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POST INCREMENT USING 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8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5903" y="6590670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5.27 Program OUTPUT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400"/>
            <a:ext cx="6095132" cy="478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300" y="1825625"/>
            <a:ext cx="6225500" cy="47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[ ]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78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5903" y="6590670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5.28 Program OUTPUT made on Dev-C++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7524"/>
            <a:ext cx="5619750" cy="4811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38" y="4633229"/>
            <a:ext cx="5681662" cy="19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7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BINARY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operator op (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object)</a:t>
            </a: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complex  operator  + (complex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ob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) //operator function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// function body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399"/>
            <a:ext cx="10515600" cy="46646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38200"/>
            <a:ext cx="3932237" cy="2619374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  <a:ea typeface="Karla" pitchFamily="2" charset="0"/>
                <a:cs typeface="Karla" pitchFamily="2" charset="0"/>
              </a:rPr>
              <a:t>Object Oriented Programming using C++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7" y="3952877"/>
          <a:ext cx="5446461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6461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112740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enable the students to understand various stages and constructs of C++ programming language and relate them to engineering programming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89761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their ability to analyze and address variety of problems in programming domains.</a:t>
                      </a:r>
                    </a:p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40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BINARY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operator op (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object)</a:t>
            </a: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complex  operator  + (complex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ob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) //operator function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// function body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399"/>
            <a:ext cx="10515600" cy="46646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659" y="6463950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5.29 Program 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03399"/>
            <a:ext cx="8110569" cy="46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BINARY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operator op (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object)</a:t>
            </a: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complex  operator  + (complex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ob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) //operator function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// function body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399"/>
            <a:ext cx="10515600" cy="46646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659" y="6463950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5.30 Program 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03399"/>
            <a:ext cx="8110569" cy="4660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360" y="2778219"/>
            <a:ext cx="6554133" cy="3603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85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BINARY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operator op (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class_name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object)</a:t>
            </a: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complex  operator  + (complex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ob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) //operator function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   // function body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	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399"/>
            <a:ext cx="10515600" cy="46646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659" y="6463950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5.31 Program  made on Dev-C++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25625"/>
            <a:ext cx="4605338" cy="2532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67255"/>
            <a:ext cx="10409528" cy="2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4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OVERLOADING BINARY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399"/>
            <a:ext cx="10515600" cy="45508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659" y="6463950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5.32 Program  made on Dev-C++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399"/>
            <a:ext cx="7477125" cy="345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569" y="4562323"/>
            <a:ext cx="3910781" cy="179193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67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24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7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481816"/>
              </p:ext>
            </p:extLst>
          </p:nvPr>
        </p:nvGraphicFramePr>
        <p:xfrm>
          <a:off x="2088670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Frequently Asked question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90688"/>
            <a:ext cx="11443251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Q1 What is a </a:t>
            </a:r>
            <a:r>
              <a:rPr lang="en-US" sz="2400" b="1" dirty="0"/>
              <a:t>Operator overloading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?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/>
              <a:t>Operator overloading is used to overload or redefines most of the operators available in C++. It is used to perform the operation on the user-defined data type. For example, C++ provides the ability to add the variables of the user-defined data type that is applied to the built-in data types.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Q2 What is </a:t>
            </a:r>
            <a:r>
              <a:rPr lang="en-US" sz="2400" b="1" dirty="0"/>
              <a:t>difference between operator overloading and functional overloading?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/>
              <a:t>   Operator overloading allows operators to have an extended meaning beyond their predefined operational meaning. Function overloading (method overloading) allows us to define a method in such a way that there are multiple ways to call it.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Q3 What are the rules for overloading operators?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There are some rules for the operator overloading. These rules are like below</a:t>
            </a:r>
          </a:p>
          <a:p>
            <a:r>
              <a:rPr lang="en-US" sz="2400" dirty="0"/>
              <a:t>Only built-in operators can be overloaded. If some operators are not present in C++, we cannot overload them.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arity</a:t>
            </a:r>
            <a:r>
              <a:rPr lang="en-US" sz="2400" dirty="0"/>
              <a:t> of the operators cannot be changed</a:t>
            </a:r>
          </a:p>
          <a:p>
            <a:r>
              <a:rPr lang="en-US" sz="2400" dirty="0"/>
              <a:t>The precedence of the operators remains same.</a:t>
            </a:r>
          </a:p>
          <a:p>
            <a:r>
              <a:rPr lang="en-US" sz="2400" dirty="0"/>
              <a:t>The overloaded operator cannot hold the default parameters except function call operator “()”.</a:t>
            </a:r>
          </a:p>
          <a:p>
            <a:r>
              <a:rPr lang="en-US" sz="2400" dirty="0"/>
              <a:t>We cannot overload operators for built-in data types. At least one user defined data types must be there.</a:t>
            </a:r>
          </a:p>
          <a:p>
            <a:r>
              <a:rPr lang="en-US" sz="2400" dirty="0"/>
              <a:t>The assignment “=”, subscript “[]”, function call “()” and arrow operator “-&gt;” these operators must be defined as member functions, not the friend functions.</a:t>
            </a:r>
          </a:p>
          <a:p>
            <a:r>
              <a:rPr lang="en-US" sz="2400" dirty="0"/>
              <a:t>Some operators like assignment “=”, address “&amp;” and comma “,” are by default overloaded.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3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Assessment Questions</a:t>
            </a:r>
            <a:r>
              <a:rPr lang="en-US" sz="2800" dirty="0"/>
              <a:t>: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01774"/>
            <a:ext cx="10515600" cy="485457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9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operator overloading in C++?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Overriding the operator meaning by the user defined meaning for user defined data type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b) Redefining the way operator works for user defined types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c) Ability to provide the operators with some special meaning for user defined data type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d) All of the mentioned</a:t>
            </a:r>
          </a:p>
          <a:p>
            <a:pPr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What is the syntax of overloading operator + for class A?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A operator+(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argument_list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b) A operator[+](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argument_list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+(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argument_list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[+](</a:t>
            </a:r>
            <a:r>
              <a:rPr lang="en-US" sz="9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argument_list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pPr marL="0" indent="0">
              <a:buNone/>
            </a:pPr>
            <a:b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8000" dirty="0"/>
            </a:b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br>
              <a:rPr lang="en-US" sz="62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Discussion forum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85" y="1524000"/>
            <a:ext cx="10687878" cy="2698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overload the operators using a Friend Function? If Yes then specify How?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41188ABF-04C6-4D24-AE32-F9EFFF363BA6}"/>
              </a:ext>
            </a:extLst>
          </p:cNvPr>
          <p:cNvSpPr/>
          <p:nvPr/>
        </p:nvSpPr>
        <p:spPr>
          <a:xfrm>
            <a:off x="3129170" y="2895600"/>
            <a:ext cx="1009076" cy="984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D0BF2-3FB6-44C3-90B3-B15DC7D0C72E}"/>
              </a:ext>
            </a:extLst>
          </p:cNvPr>
          <p:cNvSpPr/>
          <p:nvPr/>
        </p:nvSpPr>
        <p:spPr>
          <a:xfrm>
            <a:off x="2743199" y="4103077"/>
            <a:ext cx="6887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https://www.youtube.com/watch?v=PoD10qspKrM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Reference Books</a:t>
            </a:r>
          </a:p>
          <a:p>
            <a:pPr lvl="0">
              <a:lnSpc>
                <a:spcPct val="100000"/>
              </a:lnSpc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Programming in C++ by Reema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Programming in ANSI C++ by 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Programming with C++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/>
              <a:t>Websites:</a:t>
            </a:r>
          </a:p>
          <a:p>
            <a:r>
              <a:rPr lang="en-US" sz="2000" u="sng" dirty="0">
                <a:hlinkClick r:id="rId4"/>
              </a:rPr>
              <a:t>https://www.geeksforgeeks.org/operator-overloading-c/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https://www.programiz.com/cpp-programming/operator-overloading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IN" sz="2000" b="1" dirty="0"/>
              <a:t> YouTube Links:</a:t>
            </a:r>
          </a:p>
          <a:p>
            <a:r>
              <a:rPr lang="en-US" sz="2000" dirty="0">
                <a:hlinkClick r:id="rId6"/>
              </a:rPr>
              <a:t>https://www.youtube.com/watch?v=BO2KagRMS3M</a:t>
            </a:r>
            <a:endParaRPr lang="en-US" sz="2000" dirty="0"/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398" y="1028700"/>
            <a:ext cx="4890901" cy="4873625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11394" y="838200"/>
            <a:ext cx="515190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8584" y="1582615"/>
          <a:ext cx="5486401" cy="50649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09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 Number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45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environment that allows students to understand object-oriented programming Concepts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892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basic experimental skills for differentiating between object-oriented and procedural programming paradigms and the advantages of object-oriented programs.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Remember 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91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their coding skill on complex programming concepts and use it for generating solutions for engineering and mathematical problems.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9874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skills to understand the application of classes, objects, constructors, destructors, inheritance, operator overloading and polymorphism, pointers, virtual functions, exception handling, file operations and handling.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794" y="853282"/>
            <a:ext cx="5126505" cy="5487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5021" y="868361"/>
            <a:ext cx="1441712" cy="147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92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6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77AAF-A07C-4596-A48D-8E485D58D469}"/>
              </a:ext>
            </a:extLst>
          </p:cNvPr>
          <p:cNvGraphicFramePr>
            <a:graphicFrameLocks noGrp="1"/>
          </p:cNvGraphicFramePr>
          <p:nvPr/>
        </p:nvGraphicFramePr>
        <p:xfrm>
          <a:off x="1274907" y="1800116"/>
          <a:ext cx="9642185" cy="46359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427">
                  <a:extLst>
                    <a:ext uri="{9D8B030D-6E8A-4147-A177-3AD203B41FA5}">
                      <a16:colId xmlns:a16="http://schemas.microsoft.com/office/drawing/2014/main" val="2474331142"/>
                    </a:ext>
                  </a:extLst>
                </a:gridCol>
                <a:gridCol w="1842124">
                  <a:extLst>
                    <a:ext uri="{9D8B030D-6E8A-4147-A177-3AD203B41FA5}">
                      <a16:colId xmlns:a16="http://schemas.microsoft.com/office/drawing/2014/main" val="1184856305"/>
                    </a:ext>
                  </a:extLst>
                </a:gridCol>
                <a:gridCol w="1703266">
                  <a:extLst>
                    <a:ext uri="{9D8B030D-6E8A-4147-A177-3AD203B41FA5}">
                      <a16:colId xmlns:a16="http://schemas.microsoft.com/office/drawing/2014/main" val="2645493871"/>
                    </a:ext>
                  </a:extLst>
                </a:gridCol>
                <a:gridCol w="1657314">
                  <a:extLst>
                    <a:ext uri="{9D8B030D-6E8A-4147-A177-3AD203B41FA5}">
                      <a16:colId xmlns:a16="http://schemas.microsoft.com/office/drawing/2014/main" val="3841429667"/>
                    </a:ext>
                  </a:extLst>
                </a:gridCol>
                <a:gridCol w="2184778">
                  <a:extLst>
                    <a:ext uri="{9D8B030D-6E8A-4147-A177-3AD203B41FA5}">
                      <a16:colId xmlns:a16="http://schemas.microsoft.com/office/drawing/2014/main" val="2238627060"/>
                    </a:ext>
                  </a:extLst>
                </a:gridCol>
                <a:gridCol w="1693276">
                  <a:extLst>
                    <a:ext uri="{9D8B030D-6E8A-4147-A177-3AD203B41FA5}">
                      <a16:colId xmlns:a16="http://schemas.microsoft.com/office/drawing/2014/main" val="1949201981"/>
                    </a:ext>
                  </a:extLst>
                </a:gridCol>
              </a:tblGrid>
              <a:tr h="653197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Sr.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258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 of Assessment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8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Weightage of actual conduct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954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Frequency of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83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Final Weightage in Internal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marR="227965" algn="ctr">
                        <a:lnSpc>
                          <a:spcPts val="122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Assessment (Prorated Marks)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Remarks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2887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of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310" marR="3498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each 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70279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798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Time Bound Surprise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 marks for each test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1839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23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 of each 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23615"/>
                  </a:ext>
                </a:extLst>
              </a:tr>
              <a:tr h="488074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956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Mid-Semester Test**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 for one MST.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semester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12754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Presentation***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33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Only for Self Study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MNGCourses.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13427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Homework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</a:t>
                      </a:r>
                      <a:r>
                        <a:rPr lang="en-US" sz="1200" b="1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lecture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topic (of</a:t>
                      </a:r>
                      <a:r>
                        <a:rPr lang="en-US" sz="1200" b="1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675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questions)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Non-Graded: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5382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Discussion Forum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1435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Chapter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2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Attendance and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marR="3752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Engagement Score on BB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526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0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0" y="1028700"/>
            <a:ext cx="5778500" cy="487362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sper" panose="02000506000000020004" pitchFamily="2" charset="0"/>
                <a:cs typeface="Arial" panose="020B0604020202020204" pitchFamily="34" charset="0"/>
              </a:rPr>
              <a:t>Operator overloading, </a:t>
            </a:r>
          </a:p>
          <a:p>
            <a:r>
              <a:rPr lang="en-IN" sz="2400" dirty="0">
                <a:latin typeface="Casper" panose="02000506000000020004" pitchFamily="2" charset="0"/>
                <a:cs typeface="Arial" panose="020B0604020202020204" pitchFamily="34" charset="0"/>
              </a:rPr>
              <a:t>Rules for overloading operators, </a:t>
            </a:r>
          </a:p>
          <a:p>
            <a:r>
              <a:rPr lang="en-IN" sz="2400" dirty="0">
                <a:latin typeface="Casper" panose="02000506000000020004" pitchFamily="2" charset="0"/>
                <a:cs typeface="Arial" panose="020B0604020202020204" pitchFamily="34" charset="0"/>
              </a:rPr>
              <a:t>Overloading of unary &amp; binary operators,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2" y="3856830"/>
            <a:ext cx="4322762" cy="262465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word polymorphism means having many forms. </a:t>
            </a:r>
          </a:p>
          <a:p>
            <a:pPr algn="just"/>
            <a:r>
              <a:rPr lang="en-IN" dirty="0"/>
              <a:t>In simple words, we can define polymorphism as the ability of a message to be displayed in more than one form.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49262" y="2343863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3835400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957865" y="2429010"/>
            <a:ext cx="1143000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AIM-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To enable C++ operators to work with objects of class. i.e. In order to use an operator on a class object, it must be overloaded.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The jobs performed by overloaded operators can also be performed by explicit function calls, but the operator notation is more clearer and more familiar to the programmer.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Operator overloading is an important concept in C++. It is a type of polymorphism in which an operator is overloaded to give user defined meaning to it. Overloaded operator is used to perform operation on user-defined data type.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For example '+' operator can be overloaded to perform addition on various data types, like for Integer, String(concatenation) etc.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Normally, arithmetic operators works only on </a:t>
            </a:r>
            <a:r>
              <a:rPr lang="en-IN" sz="1600" dirty="0" err="1">
                <a:latin typeface="Casper" panose="02000506000000020004" pitchFamily="2" charset="0"/>
                <a:cs typeface="Arial" panose="020B0604020202020204" pitchFamily="34" charset="0"/>
              </a:rPr>
              <a:t>int</a:t>
            </a:r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, float, double and long values. If arithmetic operators are used with user- defined datatypes, it will generate an error. But if the operator is overloaded, the corresponding method is called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OPERATOR OVERLOADING-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846182"/>
            <a:ext cx="6938963" cy="43482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20" y="3431340"/>
            <a:ext cx="6596380" cy="1177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4370294" y="6354720"/>
            <a:ext cx="2580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5.21 Program made on Dev C++</a:t>
            </a:r>
          </a:p>
        </p:txBody>
      </p:sp>
    </p:spTree>
    <p:extLst>
      <p:ext uri="{BB962C8B-B14F-4D97-AF65-F5344CB8AC3E}">
        <p14:creationId xmlns:p14="http://schemas.microsoft.com/office/powerpoint/2010/main" val="78735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POINTS TO BE NOTED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797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New operators cannot be defined.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Meaning of operators cannot be changed.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The function through which operator overloading is achieved must be either non-static member function or a global function which is friend function.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We can overload unary operators, binary operators but not ternary operator.</a:t>
            </a:r>
          </a:p>
        </p:txBody>
      </p:sp>
    </p:spTree>
    <p:extLst>
      <p:ext uri="{BB962C8B-B14F-4D97-AF65-F5344CB8AC3E}">
        <p14:creationId xmlns:p14="http://schemas.microsoft.com/office/powerpoint/2010/main" val="353536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HOW TO OVERLOAD? USE OPERATOR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797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In C++, you can overload most operators so that they perform special operations relative to classes that you create.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Operator Overloading is achieved by creating ‘Operator Function’ using the keyword “operator”.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An operator function defines the operations that the overloaded operator will perform relative to the class upon which it will work.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Operator functions can be either members or non-members of a class. 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Non-member operator functions are almost always friend functions of the class.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The way that operator functions are written differs between member and non-member functions.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Overloading as Member Function:</a:t>
            </a:r>
          </a:p>
          <a:p>
            <a:pPr lvl="1"/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When you are overloading a unary operator, argument list will be empty. </a:t>
            </a:r>
          </a:p>
          <a:p>
            <a:pPr lvl="1"/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When you are overloading binary operators, argument list will contain one parameter.</a:t>
            </a:r>
          </a:p>
          <a:p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Overloading as Friend(global) Function:</a:t>
            </a:r>
          </a:p>
          <a:p>
            <a:pPr lvl="1"/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Unary operators take one argument.</a:t>
            </a:r>
          </a:p>
          <a:p>
            <a:pPr lvl="1"/>
            <a:r>
              <a:rPr lang="en-IN" sz="1600" dirty="0">
                <a:latin typeface="Casper" panose="02000506000000020004" pitchFamily="2" charset="0"/>
                <a:cs typeface="Arial" panose="020B0604020202020204" pitchFamily="34" charset="0"/>
              </a:rPr>
              <a:t>Binary operators take two arguments.</a:t>
            </a:r>
          </a:p>
          <a:p>
            <a:endParaRPr lang="en-IN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48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E86B8E2-AF63-4739-B4E6-95D3E719C70B}:3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78E83E-A597-4EA1-A2FB-B861ECA35D0E}:2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C9CAF51-F75B-440D-B0C9-4478807CDAEA}:3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F35AEB5-62B0-437F-83F2-27A7C0C5EFA6}:3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35A992E-FB64-4F9A-BC87-8D7465566CA1}:3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CA7FF31-CDEC-44CC-A435-3DB53CD57F22}:3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4758FBC-BECC-4E46-AA44-B4C9FBB94105}:3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B8BB940-3244-4993-8701-7EF57A97904C}:3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71DA535-18EE-44CA-BD17-76B6E88AAE6A}:3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3ED6CF8-3053-4BAE-AE70-FA048CFCA0DB}:3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E5058CD-94BB-40D0-83B0-B6041C5FD062}:352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3359</TotalTime>
  <Words>3566</Words>
  <Application>Microsoft Office PowerPoint</Application>
  <PresentationFormat>Widescreen</PresentationFormat>
  <Paragraphs>714</Paragraphs>
  <Slides>30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Cambria</vt:lpstr>
      <vt:lpstr>Casper</vt:lpstr>
      <vt:lpstr>Casper Bold</vt:lpstr>
      <vt:lpstr>Karla</vt:lpstr>
      <vt:lpstr>Raleway ExtraBold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Object Oriented Programming using C++ </vt:lpstr>
      <vt:lpstr>PowerPoint Presentation</vt:lpstr>
      <vt:lpstr> Scheme of Evaluation  </vt:lpstr>
      <vt:lpstr>CONTENTS </vt:lpstr>
      <vt:lpstr>OPERATOR OVERLOADING</vt:lpstr>
      <vt:lpstr>OPERATOR OVERLOADING- WHY?</vt:lpstr>
      <vt:lpstr>POINTS TO BE NOTED</vt:lpstr>
      <vt:lpstr>HOW TO OVERLOAD? USE OPERATOR FUNCTION</vt:lpstr>
      <vt:lpstr>OPERATOR THAT CAN’T BE OVERLOADED</vt:lpstr>
      <vt:lpstr> OVERLOADING UNARY OPERATOR</vt:lpstr>
      <vt:lpstr> OVERLOADING UNARY OPERATOR</vt:lpstr>
      <vt:lpstr> OVERLOADING UNARY OPERATOR</vt:lpstr>
      <vt:lpstr> OVERLOADING UNARY OPERATOR</vt:lpstr>
      <vt:lpstr>OUTPUT</vt:lpstr>
      <vt:lpstr>OVERLOADING POST INCREMENT USING FRIEND FUNCTION</vt:lpstr>
      <vt:lpstr>OVERLOADING POST INCREMENT USING FRIEND FUNCTION</vt:lpstr>
      <vt:lpstr>OVERLOADING [ ] OPERATOR</vt:lpstr>
      <vt:lpstr>OVERLOADING BINARY OPERATOR</vt:lpstr>
      <vt:lpstr>OVERLOADING BINARY OPERATOR</vt:lpstr>
      <vt:lpstr>OVERLOADING BINARY OPERATOR</vt:lpstr>
      <vt:lpstr>OVERLOADING BINARY OPERATOR</vt:lpstr>
      <vt:lpstr>OVERLOADING BINARY OPERATOR</vt:lpstr>
      <vt:lpstr>PowerPoint Presentation</vt:lpstr>
      <vt:lpstr>Frequently Asked question</vt:lpstr>
      <vt:lpstr>PowerPoint Presentation</vt:lpstr>
      <vt:lpstr>Assessment Questions:</vt:lpstr>
      <vt:lpstr>Discussion forum.</vt:lpstr>
      <vt:lpstr>REFERENCES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Nishu</cp:lastModifiedBy>
  <cp:revision>313</cp:revision>
  <dcterms:created xsi:type="dcterms:W3CDTF">2019-01-09T10:33:58Z</dcterms:created>
  <dcterms:modified xsi:type="dcterms:W3CDTF">2021-01-16T17:54:51Z</dcterms:modified>
</cp:coreProperties>
</file>