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tags/tag7.xml" ContentType="application/vnd.openxmlformats-officedocument.presentationml.tags+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3" r:id="rId2"/>
    <p:sldMasterId id="2147483735" r:id="rId3"/>
    <p:sldMasterId id="2147483748" r:id="rId4"/>
    <p:sldMasterId id="2147483812" r:id="rId5"/>
  </p:sldMasterIdLst>
  <p:notesMasterIdLst>
    <p:notesMasterId r:id="rId48"/>
  </p:notesMasterIdLst>
  <p:handoutMasterIdLst>
    <p:handoutMasterId r:id="rId49"/>
  </p:handoutMasterIdLst>
  <p:sldIdLst>
    <p:sldId id="391" r:id="rId6"/>
    <p:sldId id="392" r:id="rId7"/>
    <p:sldId id="567" r:id="rId8"/>
    <p:sldId id="394" r:id="rId9"/>
    <p:sldId id="422" r:id="rId10"/>
    <p:sldId id="378" r:id="rId11"/>
    <p:sldId id="380" r:id="rId12"/>
    <p:sldId id="522" r:id="rId13"/>
    <p:sldId id="523" r:id="rId14"/>
    <p:sldId id="524" r:id="rId15"/>
    <p:sldId id="385" r:id="rId16"/>
    <p:sldId id="395" r:id="rId17"/>
    <p:sldId id="493" r:id="rId18"/>
    <p:sldId id="494" r:id="rId19"/>
    <p:sldId id="495" r:id="rId20"/>
    <p:sldId id="496" r:id="rId21"/>
    <p:sldId id="497" r:id="rId22"/>
    <p:sldId id="498" r:id="rId23"/>
    <p:sldId id="499" r:id="rId24"/>
    <p:sldId id="500" r:id="rId25"/>
    <p:sldId id="501" r:id="rId26"/>
    <p:sldId id="502" r:id="rId27"/>
    <p:sldId id="503" r:id="rId28"/>
    <p:sldId id="511" r:id="rId29"/>
    <p:sldId id="512" r:id="rId30"/>
    <p:sldId id="513" r:id="rId31"/>
    <p:sldId id="514" r:id="rId32"/>
    <p:sldId id="515" r:id="rId33"/>
    <p:sldId id="516" r:id="rId34"/>
    <p:sldId id="517" r:id="rId35"/>
    <p:sldId id="518" r:id="rId36"/>
    <p:sldId id="519" r:id="rId37"/>
    <p:sldId id="520" r:id="rId38"/>
    <p:sldId id="521" r:id="rId39"/>
    <p:sldId id="533" r:id="rId40"/>
    <p:sldId id="534" r:id="rId41"/>
    <p:sldId id="535" r:id="rId42"/>
    <p:sldId id="562" r:id="rId43"/>
    <p:sldId id="563" r:id="rId44"/>
    <p:sldId id="536" r:id="rId45"/>
    <p:sldId id="537" r:id="rId46"/>
    <p:sldId id="538" r:id="rId4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1056">
          <p15:clr>
            <a:srgbClr val="A4A3A4"/>
          </p15:clr>
        </p15:guide>
        <p15:guide id="2" pos="96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CCECFF"/>
    <a:srgbClr val="FFBE9D"/>
    <a:srgbClr val="FFCC66"/>
    <a:srgbClr val="CEDEE0"/>
    <a:srgbClr val="FF3300"/>
    <a:srgbClr val="FFFF99"/>
    <a:srgbClr val="C8D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4" autoAdjust="0"/>
    <p:restoredTop sz="74687" autoAdjust="0"/>
  </p:normalViewPr>
  <p:slideViewPr>
    <p:cSldViewPr snapToGrid="0">
      <p:cViewPr>
        <p:scale>
          <a:sx n="81" d="100"/>
          <a:sy n="81" d="100"/>
        </p:scale>
        <p:origin x="-1128" y="-36"/>
      </p:cViewPr>
      <p:guideLst>
        <p:guide orient="horz" pos="1056"/>
        <p:guide pos="960"/>
      </p:guideLst>
    </p:cSldViewPr>
  </p:slideViewPr>
  <p:outlineViewPr>
    <p:cViewPr>
      <p:scale>
        <a:sx n="33" d="100"/>
        <a:sy n="33" d="100"/>
      </p:scale>
      <p:origin x="0" y="19674"/>
    </p:cViewPr>
  </p:outlineViewPr>
  <p:notesTextViewPr>
    <p:cViewPr>
      <p:scale>
        <a:sx n="100" d="100"/>
        <a:sy n="100" d="100"/>
      </p:scale>
      <p:origin x="0" y="0"/>
    </p:cViewPr>
  </p:notesTextViewPr>
  <p:sorterViewPr>
    <p:cViewPr>
      <p:scale>
        <a:sx n="66" d="100"/>
        <a:sy n="66" d="100"/>
      </p:scale>
      <p:origin x="0" y="846"/>
    </p:cViewPr>
  </p:sorterViewPr>
  <p:notesViewPr>
    <p:cSldViewPr snapToGrid="0">
      <p:cViewPr varScale="1">
        <p:scale>
          <a:sx n="60" d="100"/>
          <a:sy n="60" d="100"/>
        </p:scale>
        <p:origin x="-247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8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181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181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181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A5E0774-68AC-4744-99FF-248F581EBBE0}" type="slidenum">
              <a:rPr lang="en-US"/>
              <a:pPr>
                <a:defRPr/>
              </a:pPr>
              <a:t>‹#›</a:t>
            </a:fld>
            <a:endParaRPr lang="en-US"/>
          </a:p>
        </p:txBody>
      </p:sp>
    </p:spTree>
    <p:extLst>
      <p:ext uri="{BB962C8B-B14F-4D97-AF65-F5344CB8AC3E}">
        <p14:creationId xmlns:p14="http://schemas.microsoft.com/office/powerpoint/2010/main" val="3048366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050"/>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6563" name="Rectangle 2051"/>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8676" name="Rectangle 2052"/>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6565" name="Rectangle 2053"/>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205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6567" name="Rectangle 205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8E3550E-D2D3-402C-9457-0E10A955C610}" type="slidenum">
              <a:rPr lang="en-US"/>
              <a:pPr>
                <a:defRPr/>
              </a:pPr>
              <a:t>‹#›</a:t>
            </a:fld>
            <a:endParaRPr lang="en-US"/>
          </a:p>
        </p:txBody>
      </p:sp>
    </p:spTree>
    <p:extLst>
      <p:ext uri="{BB962C8B-B14F-4D97-AF65-F5344CB8AC3E}">
        <p14:creationId xmlns:p14="http://schemas.microsoft.com/office/powerpoint/2010/main" val="1496224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3731"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475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5779"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6803"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7827"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885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9875"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80899"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89091" name="Rectangle 3"/>
          <p:cNvSpPr>
            <a:spLocks noGrp="1" noRot="1" noChangeAspect="1" noChangeArrowheads="1" noTextEdit="1"/>
          </p:cNvSpPr>
          <p:nvPr>
            <p:ph type="sldImg"/>
          </p:nvPr>
        </p:nvSpPr>
        <p:spPr>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011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66594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1139" name="Rectangle 3"/>
          <p:cNvSpPr>
            <a:spLocks noGrp="1" noRot="1" noChangeAspect="1" noChangeArrowheads="1" noTextEdit="1"/>
          </p:cNvSpPr>
          <p:nvPr>
            <p:ph type="sldImg"/>
          </p:nvPr>
        </p:nvSpPr>
        <p:spPr>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2163" name="Rectangle 3"/>
          <p:cNvSpPr>
            <a:spLocks noGrp="1" noRot="1" noChangeAspect="1" noChangeArrowheads="1" noTextEdit="1"/>
          </p:cNvSpPr>
          <p:nvPr>
            <p:ph type="sldImg"/>
          </p:nvPr>
        </p:nvSpPr>
        <p:spPr>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3187"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4211"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5235"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6259"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7283"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8307"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99331"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35</a:t>
            </a:fld>
            <a:endParaRPr lang="en-US"/>
          </a:p>
        </p:txBody>
      </p:sp>
    </p:spTree>
    <p:extLst>
      <p:ext uri="{BB962C8B-B14F-4D97-AF65-F5344CB8AC3E}">
        <p14:creationId xmlns:p14="http://schemas.microsoft.com/office/powerpoint/2010/main" val="7034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310776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36</a:t>
            </a:fld>
            <a:endParaRPr lang="en-US"/>
          </a:p>
        </p:txBody>
      </p:sp>
    </p:spTree>
    <p:extLst>
      <p:ext uri="{BB962C8B-B14F-4D97-AF65-F5344CB8AC3E}">
        <p14:creationId xmlns:p14="http://schemas.microsoft.com/office/powerpoint/2010/main" val="17752035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37</a:t>
            </a:fld>
            <a:endParaRPr lang="en-US"/>
          </a:p>
        </p:txBody>
      </p:sp>
    </p:spTree>
    <p:extLst>
      <p:ext uri="{BB962C8B-B14F-4D97-AF65-F5344CB8AC3E}">
        <p14:creationId xmlns:p14="http://schemas.microsoft.com/office/powerpoint/2010/main" val="2878906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40</a:t>
            </a:fld>
            <a:endParaRPr lang="en-US"/>
          </a:p>
        </p:txBody>
      </p:sp>
    </p:spTree>
    <p:extLst>
      <p:ext uri="{BB962C8B-B14F-4D97-AF65-F5344CB8AC3E}">
        <p14:creationId xmlns:p14="http://schemas.microsoft.com/office/powerpoint/2010/main" val="932473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41</a:t>
            </a:fld>
            <a:endParaRPr lang="en-US"/>
          </a:p>
        </p:txBody>
      </p:sp>
    </p:spTree>
    <p:extLst>
      <p:ext uri="{BB962C8B-B14F-4D97-AF65-F5344CB8AC3E}">
        <p14:creationId xmlns:p14="http://schemas.microsoft.com/office/powerpoint/2010/main" val="3725283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42</a:t>
            </a:fld>
            <a:endParaRPr lang="en-US"/>
          </a:p>
        </p:txBody>
      </p:sp>
    </p:spTree>
    <p:extLst>
      <p:ext uri="{BB962C8B-B14F-4D97-AF65-F5344CB8AC3E}">
        <p14:creationId xmlns:p14="http://schemas.microsoft.com/office/powerpoint/2010/main" val="999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3515713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Book Antiqua" panose="02040602050305030304" pitchFamily="18" charset="0"/>
            </a:endParaRPr>
          </a:p>
        </p:txBody>
      </p:sp>
      <p:sp>
        <p:nvSpPr>
          <p:cNvPr id="706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30443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atin typeface="Book Antiqua" panose="02040602050305030304" pitchFamily="18" charset="0"/>
            </a:endParaRPr>
          </a:p>
        </p:txBody>
      </p:sp>
      <p:sp>
        <p:nvSpPr>
          <p:cNvPr id="808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5786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0659"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1683"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270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2B6A92-7445-40BB-963F-491D0C49E150}"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0AC7136-1D83-4ABA-9EC9-EB26B764D8ED}"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8B708F9-9709-44CE-9830-C6E1155F91CA}"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pic>
        <p:nvPicPr>
          <p:cNvPr id="4" name="Picture 2" descr="D:\HP\CU\CU-logo-1.jpg"/>
          <p:cNvPicPr>
            <a:picLocks noChangeAspect="1" noChangeArrowheads="1"/>
          </p:cNvPicPr>
          <p:nvPr/>
        </p:nvPicPr>
        <p:blipFill>
          <a:blip r:embed="rId2" cstate="print"/>
          <a:srcRect l="8453" t="5315" r="9589" b="6998"/>
          <a:stretch>
            <a:fillRect/>
          </a:stretch>
        </p:blipFill>
        <p:spPr bwMode="auto">
          <a:xfrm>
            <a:off x="76200" y="76200"/>
            <a:ext cx="877888" cy="1447800"/>
          </a:xfrm>
          <a:prstGeom prst="rect">
            <a:avLst/>
          </a:prstGeom>
          <a:noFill/>
          <a:ln w="9525">
            <a:noFill/>
            <a:miter lim="800000"/>
            <a:headEnd/>
            <a:tailEnd/>
          </a:ln>
        </p:spPr>
      </p:pic>
      <p:sp>
        <p:nvSpPr>
          <p:cNvPr id="5" name="TextBox 9"/>
          <p:cNvSpPr txBox="1">
            <a:spLocks noChangeArrowheads="1"/>
          </p:cNvSpPr>
          <p:nvPr/>
        </p:nvSpPr>
        <p:spPr bwMode="auto">
          <a:xfrm>
            <a:off x="6248400" y="6457950"/>
            <a:ext cx="2895600" cy="400050"/>
          </a:xfrm>
          <a:prstGeom prst="rect">
            <a:avLst/>
          </a:prstGeom>
          <a:noFill/>
          <a:ln w="9525">
            <a:noFill/>
            <a:miter lim="800000"/>
            <a:headEnd/>
            <a:tailEnd/>
          </a:ln>
        </p:spPr>
        <p:txBody>
          <a:bodyPr>
            <a:spAutoFit/>
          </a:bodyPr>
          <a:lstStyle/>
          <a:p>
            <a:pPr algn="ctr">
              <a:defRPr/>
            </a:pPr>
            <a:r>
              <a:rPr lang="en-US" sz="2000" dirty="0">
                <a:solidFill>
                  <a:srgbClr val="C00000"/>
                </a:solidFill>
                <a:latin typeface="Impact" pitchFamily="34" charset="0"/>
                <a:cs typeface="Arial" charset="0"/>
              </a:rPr>
              <a:t>Chandigarh</a:t>
            </a:r>
            <a:r>
              <a:rPr lang="en-US" sz="2000" dirty="0">
                <a:solidFill>
                  <a:prstClr val="black"/>
                </a:solidFill>
                <a:latin typeface="Impact" pitchFamily="34" charset="0"/>
                <a:cs typeface="Arial" charset="0"/>
              </a:rPr>
              <a:t> University</a:t>
            </a:r>
          </a:p>
        </p:txBody>
      </p:sp>
      <p:cxnSp>
        <p:nvCxnSpPr>
          <p:cNvPr id="6" name="Straight Connector 5"/>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p:nvSpPr>
        <p:spPr bwMode="auto">
          <a:xfrm>
            <a:off x="3036888" y="87313"/>
            <a:ext cx="3440112" cy="369887"/>
          </a:xfrm>
          <a:prstGeom prst="rect">
            <a:avLst/>
          </a:prstGeom>
          <a:noFill/>
          <a:ln w="50800" cmpd="dbl">
            <a:solidFill>
              <a:srgbClr val="C00000"/>
            </a:solidFill>
            <a:miter lim="800000"/>
            <a:headEnd/>
            <a:tailEnd/>
          </a:ln>
        </p:spPr>
        <p:txBody>
          <a:bodyPr wrap="none">
            <a:spAutoFit/>
          </a:bodyPr>
          <a:lstStyle/>
          <a:p>
            <a:pPr algn="ctr">
              <a:defRPr/>
            </a:pPr>
            <a:r>
              <a:rPr lang="en-US" b="1" dirty="0">
                <a:solidFill>
                  <a:prstClr val="black"/>
                </a:solidFill>
                <a:cs typeface="Arial" charset="0"/>
              </a:rPr>
              <a:t>University Institute of Engineering</a:t>
            </a:r>
            <a:endParaRPr lang="en-US" sz="1700" b="1" dirty="0">
              <a:solidFill>
                <a:prstClr val="black"/>
              </a:solidFill>
              <a:cs typeface="Arial" charset="0"/>
            </a:endParaRPr>
          </a:p>
        </p:txBody>
      </p:sp>
      <p:sp>
        <p:nvSpPr>
          <p:cNvPr id="8" name="TextBox 7"/>
          <p:cNvSpPr txBox="1">
            <a:spLocks noChangeArrowheads="1"/>
          </p:cNvSpPr>
          <p:nvPr/>
        </p:nvSpPr>
        <p:spPr bwMode="auto">
          <a:xfrm>
            <a:off x="228600" y="6505575"/>
            <a:ext cx="2362200" cy="306388"/>
          </a:xfrm>
          <a:prstGeom prst="rect">
            <a:avLst/>
          </a:prstGeom>
          <a:noFill/>
          <a:ln w="3175" cmpd="dbl">
            <a:solidFill>
              <a:srgbClr val="C00000"/>
            </a:solidFill>
            <a:miter lim="800000"/>
            <a:headEnd/>
            <a:tailEnd/>
          </a:ln>
        </p:spPr>
        <p:txBody>
          <a:bodyPr>
            <a:spAutoFit/>
          </a:bodyPr>
          <a:lstStyle/>
          <a:p>
            <a:pPr algn="ctr">
              <a:defRPr/>
            </a:pPr>
            <a:r>
              <a:rPr lang="en-US" sz="1400" b="1" dirty="0">
                <a:solidFill>
                  <a:prstClr val="black"/>
                </a:solidFill>
                <a:cs typeface="Arial" charset="0"/>
              </a:rPr>
              <a:t>Department of CCE &amp; CSE</a:t>
            </a: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74B393-917F-4054-93B6-7DA78DEB40E9}"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645D50-9176-4092-B3D9-9050EBD447CB}"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4D0A9-76E1-4D81-842C-E632E860F2D4}"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DFC9D7-448C-49BC-9766-600E12BC6E19}"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6BE0C9-E492-4781-8FC7-91B1CE825771}" type="datetime1">
              <a:rPr lang="en-US" smtClean="0"/>
              <a:pPr/>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9C15E-A3FA-41C2-93D3-10DB1EA58B19}" type="datetime1">
              <a:rPr lang="en-US" smtClean="0"/>
              <a:pPr/>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269C121-D11B-46BC-A572-55EB4A10839E}"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5D878-920E-4C9A-A55E-00A7B058F33A}" type="datetime1">
              <a:rPr lang="en-US" smtClean="0"/>
              <a:pPr/>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264A12-00F3-4BAA-AC31-8FBDD4FC3B92}"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AA1F9-9D41-4F95-9EAC-5573F47AFC20}"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2CCE79-6491-40FD-BAE1-A25C083822F4}"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750154-5EE8-490B-AD6D-56E8A7387D1F}"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37940F2-953F-4D2B-BB47-351C55C4ED7F}"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36BDBD5-1402-41B3-907F-9425E9047A3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B9245D-7D24-4A87-919D-1CDE444EC1BA}"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2E4C01F-FBAC-433D-99C0-76F5112EE2A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A377052-AC08-4A3A-A9E1-F9F4080DCCD9}"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AD6A71-7F14-4802-9DEB-9AB432F5F1C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6BCDC70-360E-49EB-81BC-E5C701F79788}"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0D9D20-A4E1-4FF2-91D5-63B7B56D234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F517AF0-9803-4EE9-847B-03353558E144}" type="datetime1">
              <a:rPr lang="en-US" smtClean="0"/>
              <a:pPr/>
              <a:t>4/11/2021</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3F5A977-EB9E-447F-8B96-8D40364342D4}" type="datetime1">
              <a:rPr lang="en-US" smtClean="0">
                <a:solidFill>
                  <a:prstClr val="black">
                    <a:tint val="75000"/>
                  </a:prstClr>
                </a:solidFill>
              </a:rPr>
              <a:pPr>
                <a:defRPr/>
              </a:pPr>
              <a:t>4/11/2021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9469F5C-6A55-4EB4-BE46-EA3168D964C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9547B81-5F57-451D-8D2F-B966C337E362}" type="datetime1">
              <a:rPr lang="en-US" smtClean="0">
                <a:solidFill>
                  <a:prstClr val="black">
                    <a:tint val="75000"/>
                  </a:prstClr>
                </a:solidFill>
              </a:rPr>
              <a:pPr>
                <a:defRPr/>
              </a:pPr>
              <a:t>4/11/2021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67E14C6-8D07-4A9D-9C4C-DA0C3F8AD38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7309039-C4D6-431A-B07F-78F4039010BA}" type="datetime1">
              <a:rPr lang="en-US" smtClean="0">
                <a:solidFill>
                  <a:prstClr val="black">
                    <a:tint val="75000"/>
                  </a:prstClr>
                </a:solidFill>
              </a:rPr>
              <a:pPr>
                <a:defRPr/>
              </a:pPr>
              <a:t>4/11/2021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E297A05-15B9-4D01-84D7-0BCBEB15DAC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D016BA8-2ABC-4110-A75B-F43E5ECD7F0C}"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F420985-FB9F-4868-9269-566F05688E9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933E3A-DDDB-4262-B887-A83EDEB4DEE7}"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35F580-2B41-40A5-843E-7E9400FA539B}"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122972C-8211-4017-9662-C131DD0E0025}"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62AE8AE-0E7E-41F0-A168-449873640EF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7D09372-F098-4C71-A392-AD291CF159E7}"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70DDDD-ABCA-4BD2-A5CF-42C966C52B0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2" descr="D:\HP\CU\CU-logo-1.jpg"/>
          <p:cNvPicPr>
            <a:picLocks noChangeAspect="1" noChangeArrowheads="1"/>
          </p:cNvPicPr>
          <p:nvPr userDrawn="1"/>
        </p:nvPicPr>
        <p:blipFill>
          <a:blip r:embed="rId2" cstate="print"/>
          <a:srcRect l="8453" t="5315" r="9589" b="6998"/>
          <a:stretch>
            <a:fillRect/>
          </a:stretch>
        </p:blipFill>
        <p:spPr bwMode="auto">
          <a:xfrm>
            <a:off x="76200" y="76200"/>
            <a:ext cx="877888" cy="1447800"/>
          </a:xfrm>
          <a:prstGeom prst="rect">
            <a:avLst/>
          </a:prstGeom>
          <a:noFill/>
          <a:ln w="9525">
            <a:noFill/>
            <a:miter lim="800000"/>
            <a:headEnd/>
            <a:tailEnd/>
          </a:ln>
        </p:spPr>
      </p:pic>
      <p:sp>
        <p:nvSpPr>
          <p:cNvPr id="5" name="TextBox 9"/>
          <p:cNvSpPr txBox="1">
            <a:spLocks noChangeArrowheads="1"/>
          </p:cNvSpPr>
          <p:nvPr userDrawn="1"/>
        </p:nvSpPr>
        <p:spPr bwMode="auto">
          <a:xfrm>
            <a:off x="6248400" y="6457950"/>
            <a:ext cx="2895600" cy="400050"/>
          </a:xfrm>
          <a:prstGeom prst="rect">
            <a:avLst/>
          </a:prstGeom>
          <a:noFill/>
          <a:ln w="9525">
            <a:noFill/>
            <a:miter lim="800000"/>
            <a:headEnd/>
            <a:tailEnd/>
          </a:ln>
        </p:spPr>
        <p:txBody>
          <a:bodyPr>
            <a:spAutoFit/>
          </a:bodyPr>
          <a:lstStyle/>
          <a:p>
            <a:pPr algn="ctr">
              <a:defRPr/>
            </a:pPr>
            <a:r>
              <a:rPr lang="en-US" sz="2000" dirty="0">
                <a:solidFill>
                  <a:srgbClr val="C00000"/>
                </a:solidFill>
                <a:latin typeface="Impact" pitchFamily="34" charset="0"/>
                <a:cs typeface="Arial" charset="0"/>
              </a:rPr>
              <a:t>Chandigarh</a:t>
            </a:r>
            <a:r>
              <a:rPr lang="en-US" sz="2000" dirty="0">
                <a:solidFill>
                  <a:prstClr val="black"/>
                </a:solidFill>
                <a:latin typeface="Impact" pitchFamily="34" charset="0"/>
                <a:cs typeface="Arial" charset="0"/>
              </a:rPr>
              <a:t> University</a:t>
            </a:r>
          </a:p>
        </p:txBody>
      </p:sp>
      <p:cxnSp>
        <p:nvCxnSpPr>
          <p:cNvPr id="6" name="Straight Connector 5"/>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3036888" y="87313"/>
            <a:ext cx="3440112" cy="369887"/>
          </a:xfrm>
          <a:prstGeom prst="rect">
            <a:avLst/>
          </a:prstGeom>
          <a:noFill/>
          <a:ln w="50800" cmpd="dbl">
            <a:solidFill>
              <a:srgbClr val="C00000"/>
            </a:solidFill>
            <a:miter lim="800000"/>
            <a:headEnd/>
            <a:tailEnd/>
          </a:ln>
        </p:spPr>
        <p:txBody>
          <a:bodyPr wrap="none">
            <a:spAutoFit/>
          </a:bodyPr>
          <a:lstStyle/>
          <a:p>
            <a:pPr algn="ctr">
              <a:defRPr/>
            </a:pPr>
            <a:r>
              <a:rPr lang="en-US" b="1" dirty="0">
                <a:solidFill>
                  <a:prstClr val="black"/>
                </a:solidFill>
                <a:cs typeface="Arial" charset="0"/>
              </a:rPr>
              <a:t>University Institute of Engineering</a:t>
            </a:r>
            <a:endParaRPr lang="en-US" sz="1700" b="1" dirty="0">
              <a:solidFill>
                <a:prstClr val="black"/>
              </a:solidFill>
              <a:cs typeface="Arial" charset="0"/>
            </a:endParaRPr>
          </a:p>
        </p:txBody>
      </p:sp>
      <p:sp>
        <p:nvSpPr>
          <p:cNvPr id="8" name="TextBox 7"/>
          <p:cNvSpPr txBox="1">
            <a:spLocks noChangeArrowheads="1"/>
          </p:cNvSpPr>
          <p:nvPr userDrawn="1"/>
        </p:nvSpPr>
        <p:spPr bwMode="auto">
          <a:xfrm>
            <a:off x="228600" y="6505575"/>
            <a:ext cx="2362200" cy="306388"/>
          </a:xfrm>
          <a:prstGeom prst="rect">
            <a:avLst/>
          </a:prstGeom>
          <a:noFill/>
          <a:ln w="3175" cmpd="dbl">
            <a:solidFill>
              <a:srgbClr val="C00000"/>
            </a:solidFill>
            <a:miter lim="800000"/>
            <a:headEnd/>
            <a:tailEnd/>
          </a:ln>
        </p:spPr>
        <p:txBody>
          <a:bodyPr>
            <a:spAutoFit/>
          </a:bodyPr>
          <a:lstStyle/>
          <a:p>
            <a:pPr algn="ctr">
              <a:defRPr/>
            </a:pPr>
            <a:r>
              <a:rPr lang="en-US" sz="1400" b="1" dirty="0">
                <a:solidFill>
                  <a:prstClr val="black"/>
                </a:solidFill>
                <a:cs typeface="Arial" charset="0"/>
              </a:rPr>
              <a:t>Department of CCE &amp; CSE</a:t>
            </a: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A15C310-1D4C-4380-8690-02934A8C0275}"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36BDBD5-1402-41B3-907F-9425E9047A39}"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4505F5-F01B-4353-BB98-4BAE8804ED90}"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2E4C01F-FBAC-433D-99C0-76F5112EE2A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B449B520-E471-4660-A013-FE026B589BAF}" type="datetime1">
              <a:rPr lang="en-US" smtClean="0"/>
              <a:pPr/>
              <a:t>4/11/2021</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EFCDD8D-A75D-4184-A4DF-15BAF07B4E55}"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AD6A71-7F14-4802-9DEB-9AB432F5F1C8}"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AE4EAE2-1AA1-4EAC-97D3-F288F8D199AE}"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80D9D20-A4E1-4FF2-91D5-63B7B56D2344}"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036DF23-27FE-4C88-BE01-4CA6DB57B5B4}" type="datetime1">
              <a:rPr lang="en-US" smtClean="0">
                <a:solidFill>
                  <a:prstClr val="black">
                    <a:tint val="75000"/>
                  </a:prstClr>
                </a:solidFill>
              </a:rPr>
              <a:pPr>
                <a:defRPr/>
              </a:pPr>
              <a:t>4/11/2021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9469F5C-6A55-4EB4-BE46-EA3168D964C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01FC0A3-C4B2-4781-A02E-4C6583730460}" type="datetime1">
              <a:rPr lang="en-US" smtClean="0">
                <a:solidFill>
                  <a:prstClr val="black">
                    <a:tint val="75000"/>
                  </a:prstClr>
                </a:solidFill>
              </a:rPr>
              <a:pPr>
                <a:defRPr/>
              </a:pPr>
              <a:t>4/11/2021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67E14C6-8D07-4A9D-9C4C-DA0C3F8AD38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10E4F14-896A-4034-A360-36ED1E69BBBE}" type="datetime1">
              <a:rPr lang="en-US" smtClean="0">
                <a:solidFill>
                  <a:prstClr val="black">
                    <a:tint val="75000"/>
                  </a:prstClr>
                </a:solidFill>
              </a:rPr>
              <a:pPr>
                <a:defRPr/>
              </a:pPr>
              <a:t>4/11/2021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CE297A05-15B9-4D01-84D7-0BCBEB15DAC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DF13A2C-F5FD-495C-9DE6-66166C5AE66F}"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F420985-FB9F-4868-9269-566F05688E92}"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211202-A487-43D1-BB57-7755F34EC690}" type="datetime1">
              <a:rPr lang="en-US" smtClean="0">
                <a:solidFill>
                  <a:prstClr val="black">
                    <a:tint val="75000"/>
                  </a:prstClr>
                </a:solidFill>
              </a:rPr>
              <a:pPr>
                <a:defRPr/>
              </a:pPr>
              <a:t>4/11/2021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A35F580-2B41-40A5-843E-7E9400FA539B}"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436D8D-E17F-4F49-86A2-439E2F254D5F}"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62AE8AE-0E7E-41F0-A168-449873640EF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7F3F863-F532-4806-ADA4-F936382CBC4E}"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770DDDD-ABCA-4BD2-A5CF-42C966C52B0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2" descr="D:\HP\CU\CU-logo-1.jpg"/>
          <p:cNvPicPr>
            <a:picLocks noChangeAspect="1" noChangeArrowheads="1"/>
          </p:cNvPicPr>
          <p:nvPr userDrawn="1"/>
        </p:nvPicPr>
        <p:blipFill>
          <a:blip r:embed="rId2" cstate="print"/>
          <a:srcRect l="8453" t="5315" r="9589" b="6998"/>
          <a:stretch>
            <a:fillRect/>
          </a:stretch>
        </p:blipFill>
        <p:spPr bwMode="auto">
          <a:xfrm>
            <a:off x="76200" y="76200"/>
            <a:ext cx="877888" cy="1447800"/>
          </a:xfrm>
          <a:prstGeom prst="rect">
            <a:avLst/>
          </a:prstGeom>
          <a:noFill/>
          <a:ln w="9525">
            <a:noFill/>
            <a:miter lim="800000"/>
            <a:headEnd/>
            <a:tailEnd/>
          </a:ln>
        </p:spPr>
      </p:pic>
      <p:sp>
        <p:nvSpPr>
          <p:cNvPr id="5" name="TextBox 9"/>
          <p:cNvSpPr txBox="1">
            <a:spLocks noChangeArrowheads="1"/>
          </p:cNvSpPr>
          <p:nvPr userDrawn="1"/>
        </p:nvSpPr>
        <p:spPr bwMode="auto">
          <a:xfrm>
            <a:off x="6248400" y="6457950"/>
            <a:ext cx="2895600" cy="400050"/>
          </a:xfrm>
          <a:prstGeom prst="rect">
            <a:avLst/>
          </a:prstGeom>
          <a:noFill/>
          <a:ln w="9525">
            <a:noFill/>
            <a:miter lim="800000"/>
            <a:headEnd/>
            <a:tailEnd/>
          </a:ln>
        </p:spPr>
        <p:txBody>
          <a:bodyPr>
            <a:spAutoFit/>
          </a:bodyPr>
          <a:lstStyle/>
          <a:p>
            <a:pPr algn="ctr">
              <a:defRPr/>
            </a:pPr>
            <a:r>
              <a:rPr lang="en-US" sz="2000" dirty="0">
                <a:solidFill>
                  <a:srgbClr val="C00000"/>
                </a:solidFill>
                <a:latin typeface="Impact" pitchFamily="34" charset="0"/>
                <a:cs typeface="Arial" charset="0"/>
              </a:rPr>
              <a:t>Chandigarh</a:t>
            </a:r>
            <a:r>
              <a:rPr lang="en-US" sz="2000" dirty="0">
                <a:solidFill>
                  <a:prstClr val="black"/>
                </a:solidFill>
                <a:latin typeface="Impact" pitchFamily="34" charset="0"/>
                <a:cs typeface="Arial" charset="0"/>
              </a:rPr>
              <a:t> University</a:t>
            </a:r>
          </a:p>
        </p:txBody>
      </p:sp>
      <p:cxnSp>
        <p:nvCxnSpPr>
          <p:cNvPr id="6" name="Straight Connector 5"/>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TextBox 6"/>
          <p:cNvSpPr txBox="1">
            <a:spLocks noChangeArrowheads="1"/>
          </p:cNvSpPr>
          <p:nvPr userDrawn="1"/>
        </p:nvSpPr>
        <p:spPr bwMode="auto">
          <a:xfrm>
            <a:off x="3036888" y="87313"/>
            <a:ext cx="3440112" cy="369887"/>
          </a:xfrm>
          <a:prstGeom prst="rect">
            <a:avLst/>
          </a:prstGeom>
          <a:noFill/>
          <a:ln w="50800" cmpd="dbl">
            <a:solidFill>
              <a:srgbClr val="C00000"/>
            </a:solidFill>
            <a:miter lim="800000"/>
            <a:headEnd/>
            <a:tailEnd/>
          </a:ln>
        </p:spPr>
        <p:txBody>
          <a:bodyPr wrap="none">
            <a:spAutoFit/>
          </a:bodyPr>
          <a:lstStyle/>
          <a:p>
            <a:pPr algn="ctr">
              <a:defRPr/>
            </a:pPr>
            <a:r>
              <a:rPr lang="en-US" b="1" dirty="0">
                <a:solidFill>
                  <a:prstClr val="black"/>
                </a:solidFill>
                <a:cs typeface="Arial" charset="0"/>
              </a:rPr>
              <a:t>University Institute of Engineering</a:t>
            </a:r>
            <a:endParaRPr lang="en-US" sz="1700" b="1" dirty="0">
              <a:solidFill>
                <a:prstClr val="black"/>
              </a:solidFill>
              <a:cs typeface="Arial" charset="0"/>
            </a:endParaRPr>
          </a:p>
        </p:txBody>
      </p:sp>
      <p:sp>
        <p:nvSpPr>
          <p:cNvPr id="8" name="TextBox 7"/>
          <p:cNvSpPr txBox="1">
            <a:spLocks noChangeArrowheads="1"/>
          </p:cNvSpPr>
          <p:nvPr userDrawn="1"/>
        </p:nvSpPr>
        <p:spPr bwMode="auto">
          <a:xfrm>
            <a:off x="228600" y="6505575"/>
            <a:ext cx="2362200" cy="306388"/>
          </a:xfrm>
          <a:prstGeom prst="rect">
            <a:avLst/>
          </a:prstGeom>
          <a:noFill/>
          <a:ln w="3175" cmpd="dbl">
            <a:solidFill>
              <a:srgbClr val="C00000"/>
            </a:solidFill>
            <a:miter lim="800000"/>
            <a:headEnd/>
            <a:tailEnd/>
          </a:ln>
        </p:spPr>
        <p:txBody>
          <a:bodyPr>
            <a:spAutoFit/>
          </a:bodyPr>
          <a:lstStyle/>
          <a:p>
            <a:pPr algn="ctr">
              <a:defRPr/>
            </a:pPr>
            <a:r>
              <a:rPr lang="en-US" sz="1400" b="1" dirty="0">
                <a:solidFill>
                  <a:prstClr val="black"/>
                </a:solidFill>
                <a:cs typeface="Arial" charset="0"/>
              </a:rPr>
              <a:t>Department of CCE &amp; CSE</a:t>
            </a: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a:effectLst>
            <a:softEdge rad="63500"/>
          </a:effectLst>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4305120A-2EC3-49C0-B259-E81A7DE75342}" type="datetime1">
              <a:rPr lang="en-US" smtClean="0"/>
              <a:pPr/>
              <a:t>4/11/2021</a:t>
            </a:fld>
            <a:endParaRPr lang="en-US"/>
          </a:p>
        </p:txBody>
      </p:sp>
      <p:sp>
        <p:nvSpPr>
          <p:cNvPr id="8" name="Footer Placeholder 4"/>
          <p:cNvSpPr>
            <a:spLocks noGrp="1"/>
          </p:cNvSpPr>
          <p:nvPr>
            <p:ph type="ftr" sz="quarter" idx="11"/>
          </p:nvPr>
        </p:nvSpPr>
        <p:spPr/>
        <p:txBody>
          <a:bodyPr/>
          <a:lstStyle>
            <a:lvl1pPr>
              <a:defRPr/>
            </a:lvl1pPr>
          </a:lstStyle>
          <a:p>
            <a:endParaRPr kumimoji="0" lang="en-US" dirty="0"/>
          </a:p>
        </p:txBody>
      </p:sp>
      <p:sp>
        <p:nvSpPr>
          <p:cNvPr id="9"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574B393-917F-4054-93B6-7DA78DEB40E9}"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35871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645D50-9176-4092-B3D9-9050EBD447CB}"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4453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4D0A9-76E1-4D81-842C-E632E860F2D4}"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85000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4DFC9D7-448C-49BC-9766-600E12BC6E19}"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21470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36BE0C9-E492-4781-8FC7-91B1CE825771}" type="datetime1">
              <a:rPr lang="en-US" smtClean="0"/>
              <a:pPr/>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4722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319C15E-A3FA-41C2-93D3-10DB1EA58B19}" type="datetime1">
              <a:rPr lang="en-US" smtClean="0"/>
              <a:pPr/>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15176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5D878-920E-4C9A-A55E-00A7B058F33A}" type="datetime1">
              <a:rPr lang="en-US" smtClean="0"/>
              <a:pPr/>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4050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264A12-00F3-4BAA-AC31-8FBDD4FC3B92}"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13632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AA1F9-9D41-4F95-9EAC-5573F47AFC20}" type="datetime1">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35568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2CCE79-6491-40FD-BAE1-A25C083822F4}"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270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3BA684C-0BF2-4CC7-AAA6-F8831293C846}" type="datetime1">
              <a:rPr lang="en-US" smtClean="0"/>
              <a:pPr/>
              <a:t>4/11/2021</a:t>
            </a:fld>
            <a:endParaRPr lang="en-US"/>
          </a:p>
        </p:txBody>
      </p:sp>
      <p:sp>
        <p:nvSpPr>
          <p:cNvPr id="4" name="Footer Placeholder 4"/>
          <p:cNvSpPr>
            <a:spLocks noGrp="1"/>
          </p:cNvSpPr>
          <p:nvPr>
            <p:ph type="ftr" sz="quarter" idx="11"/>
          </p:nvPr>
        </p:nvSpPr>
        <p:spPr/>
        <p:txBody>
          <a:bodyPr/>
          <a:lstStyle>
            <a:lvl1pPr>
              <a:defRPr/>
            </a:lvl1pPr>
          </a:lstStyle>
          <a:p>
            <a:endParaRPr kumimoji="0" lang="en-US"/>
          </a:p>
        </p:txBody>
      </p:sp>
      <p:sp>
        <p:nvSpPr>
          <p:cNvPr id="5"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750154-5EE8-490B-AD6D-56E8A7387D1F}" type="datetime1">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5794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4/11/2021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452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7CB03DB-E14A-4C83-88F8-ECF6C9F0888F}" type="datetime1">
              <a:rPr lang="en-US" smtClean="0"/>
              <a:pPr/>
              <a:t>4/11/2021</a:t>
            </a:fld>
            <a:endParaRPr lang="en-US"/>
          </a:p>
        </p:txBody>
      </p:sp>
      <p:sp>
        <p:nvSpPr>
          <p:cNvPr id="3" name="Footer Placeholder 4"/>
          <p:cNvSpPr>
            <a:spLocks noGrp="1"/>
          </p:cNvSpPr>
          <p:nvPr>
            <p:ph type="ftr" sz="quarter" idx="11"/>
          </p:nvPr>
        </p:nvSpPr>
        <p:spPr/>
        <p:txBody>
          <a:bodyPr/>
          <a:lstStyle>
            <a:lvl1pPr>
              <a:defRPr/>
            </a:lvl1pPr>
          </a:lstStyle>
          <a:p>
            <a:endParaRPr kumimoji="0" lang="en-US"/>
          </a:p>
        </p:txBody>
      </p:sp>
      <p:sp>
        <p:nvSpPr>
          <p:cNvPr id="4"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6CEAFA0-2A19-47E4-898C-AE6A7AF1B673}" type="datetime1">
              <a:rPr lang="en-US" smtClean="0"/>
              <a:pPr/>
              <a:t>4/11/2021</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16AF9F2-F480-4F65-B298-CC588BB25F0F}" type="datetime1">
              <a:rPr lang="en-US" smtClean="0"/>
              <a:pPr/>
              <a:t>4/11/2021</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042AED99-7FB4-404E-8A97-64753DCE42E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9B94FBF7-E42E-4366-A448-9B3500421553}" type="datetime1">
              <a:rPr lang="en-US" smtClean="0"/>
              <a:pPr/>
              <a:t>4/11/2021</a:t>
            </a:fld>
            <a:endParaRPr lang="en-US" dirty="0">
              <a:solidFill>
                <a:schemeClr val="tx2">
                  <a:shade val="9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042AED99-7FB4-404E-8A97-64753DCE42EC}" type="slidenum">
              <a:rPr kumimoji="0" lang="en-US" smtClean="0"/>
              <a:pPr/>
              <a:t>‹#›</a:t>
            </a:fld>
            <a:endParaRPr kumimoji="0" lang="en-US" dirty="0">
              <a:solidFill>
                <a:schemeClr val="tx2">
                  <a:shade val="90000"/>
                </a:schemeClr>
              </a:solidFill>
            </a:endParaRPr>
          </a:p>
        </p:txBody>
      </p:sp>
      <p:pic>
        <p:nvPicPr>
          <p:cNvPr id="7" name="Picture 23" descr="IEC_BG02"/>
          <p:cNvPicPr>
            <a:picLocks noChangeAspect="1" noChangeArrowheads="1"/>
          </p:cNvPicPr>
          <p:nvPr userDrawn="1"/>
        </p:nvPicPr>
        <p:blipFill>
          <a:blip r:embed="rId16" cstate="print"/>
          <a:srcRect/>
          <a:stretch>
            <a:fillRect/>
          </a:stretch>
        </p:blipFill>
        <p:spPr bwMode="auto">
          <a:xfrm>
            <a:off x="0" y="6350"/>
            <a:ext cx="9144000" cy="6337300"/>
          </a:xfrm>
          <a:prstGeom prst="rect">
            <a:avLst/>
          </a:prstGeom>
          <a:noFill/>
          <a:ln w="9525">
            <a:noFill/>
            <a:miter lim="800000"/>
            <a:headEnd/>
            <a:tailEnd/>
          </a:ln>
        </p:spPr>
      </p:pic>
      <p:sp>
        <p:nvSpPr>
          <p:cNvPr id="8" name="Text Box 24"/>
          <p:cNvSpPr txBox="1">
            <a:spLocks noChangeArrowheads="1"/>
          </p:cNvSpPr>
          <p:nvPr userDrawn="1"/>
        </p:nvSpPr>
        <p:spPr bwMode="auto">
          <a:xfrm>
            <a:off x="7620000" y="6583363"/>
            <a:ext cx="1524000" cy="274637"/>
          </a:xfrm>
          <a:prstGeom prst="rect">
            <a:avLst/>
          </a:prstGeom>
          <a:noFill/>
          <a:ln w="9525">
            <a:noFill/>
            <a:miter lim="800000"/>
            <a:headEnd/>
            <a:tailEnd/>
          </a:ln>
          <a:effectLst/>
        </p:spPr>
        <p:txBody>
          <a:bodyPr>
            <a:spAutoFit/>
          </a:bodyPr>
          <a:lstStyle/>
          <a:p>
            <a:pPr algn="ctr">
              <a:spcBef>
                <a:spcPct val="50000"/>
              </a:spcBef>
              <a:defRPr/>
            </a:pPr>
            <a:r>
              <a:rPr lang="en-US" sz="1200" b="1" dirty="0">
                <a:solidFill>
                  <a:schemeClr val="bg1">
                    <a:lumMod val="75000"/>
                    <a:alpha val="55000"/>
                  </a:schemeClr>
                </a:solidFill>
                <a:latin typeface="Arial" charset="0"/>
              </a:rPr>
              <a:t>Slide </a:t>
            </a:r>
            <a:fld id="{E245C5A5-62DE-42E0-A875-D46D973EBBF8}" type="slidenum">
              <a:rPr lang="en-US" sz="1200" b="1">
                <a:solidFill>
                  <a:schemeClr val="bg1">
                    <a:lumMod val="75000"/>
                    <a:alpha val="55000"/>
                  </a:schemeClr>
                </a:solidFill>
                <a:latin typeface="Arial" charset="0"/>
              </a:rPr>
              <a:pPr algn="ctr">
                <a:spcBef>
                  <a:spcPct val="50000"/>
                </a:spcBef>
                <a:defRPr/>
              </a:pPr>
              <a:t>‹#›</a:t>
            </a:fld>
            <a:r>
              <a:rPr lang="en-US" sz="1200" b="1" dirty="0">
                <a:solidFill>
                  <a:schemeClr val="bg1">
                    <a:lumMod val="75000"/>
                    <a:alpha val="55000"/>
                  </a:schemeClr>
                </a:solidFill>
                <a:latin typeface="Arial" charset="0"/>
              </a:rPr>
              <a:t> of 35</a:t>
            </a:r>
          </a:p>
        </p:txBody>
      </p:sp>
      <p:pic>
        <p:nvPicPr>
          <p:cNvPr id="9" name="Picture 4" descr="microsoft"/>
          <p:cNvPicPr>
            <a:picLocks noChangeAspect="1" noChangeArrowheads="1"/>
          </p:cNvPicPr>
          <p:nvPr userDrawn="1"/>
        </p:nvPicPr>
        <p:blipFill>
          <a:blip r:embed="rId17" cstate="print"/>
          <a:srcRect/>
          <a:stretch>
            <a:fillRect/>
          </a:stretch>
        </p:blipFill>
        <p:spPr bwMode="auto">
          <a:xfrm>
            <a:off x="8229600" y="152400"/>
            <a:ext cx="914400" cy="762000"/>
          </a:xfrm>
          <a:prstGeom prst="rect">
            <a:avLst/>
          </a:prstGeom>
          <a:noFill/>
        </p:spPr>
      </p:pic>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650" r:id="rId13"/>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8A5B7-C1C9-4EE8-A3ED-BC349C438569}" type="datetime1">
              <a:rPr lang="en-US" smtClean="0"/>
              <a:pPr/>
              <a:t>4/11/2021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97"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EB85EB2-E4C9-476C-8F25-C999DB5BB0C2}"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E06EF26-0A6D-462D-BDEC-22DE278E0D5B}"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58A908C-71FE-43B0-B979-48B8E76A9881}" type="datetime1">
              <a:rPr lang="en-US" smtClean="0">
                <a:solidFill>
                  <a:prstClr val="black">
                    <a:tint val="75000"/>
                  </a:prstClr>
                </a:solidFill>
              </a:rPr>
              <a:pPr>
                <a:defRPr/>
              </a:pPr>
              <a:t>4/11/2021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E06EF26-0A6D-462D-BDEC-22DE278E0D5B}"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4FBF7-E42E-4366-A448-9B3500421553}" type="datetime1">
              <a:rPr lang="en-US" smtClean="0"/>
              <a:pPr/>
              <a:t>4/11/2021</a:t>
            </a:fld>
            <a:endParaRPr lang="en-US" dirty="0">
              <a:solidFill>
                <a:schemeClr val="tx2">
                  <a:shade val="90000"/>
                </a:scheme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pic>
        <p:nvPicPr>
          <p:cNvPr id="7" name="Picture 2" descr="http://www.cuchd.in/about/images/chandigarh-university-seal.png"/>
          <p:cNvPicPr>
            <a:picLocks noChangeAspect="1" noChangeArrowheads="1"/>
          </p:cNvPicPr>
          <p:nvPr/>
        </p:nvPicPr>
        <p:blipFill>
          <a:blip r:embed="rId14" cstate="print"/>
          <a:srcRect/>
          <a:stretch>
            <a:fillRect/>
          </a:stretch>
        </p:blipFill>
        <p:spPr bwMode="auto">
          <a:xfrm>
            <a:off x="0" y="0"/>
            <a:ext cx="1840229" cy="876300"/>
          </a:xfrm>
          <a:prstGeom prst="rect">
            <a:avLst/>
          </a:prstGeom>
          <a:noFill/>
          <a:ln w="9525">
            <a:noFill/>
            <a:miter lim="800000"/>
            <a:headEnd/>
            <a:tailEnd/>
          </a:ln>
        </p:spPr>
      </p:pic>
    </p:spTree>
    <p:extLst>
      <p:ext uri="{BB962C8B-B14F-4D97-AF65-F5344CB8AC3E}">
        <p14:creationId xmlns:p14="http://schemas.microsoft.com/office/powerpoint/2010/main" val="78752798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1.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1.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7.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1.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7.xml"/><Relationship Id="rId1" Type="http://schemas.openxmlformats.org/officeDocument/2006/relationships/tags" Target="../tags/tag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1.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1.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1.xml"/><Relationship Id="rId1" Type="http://schemas.openxmlformats.org/officeDocument/2006/relationships/tags" Target="../tags/tag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1.xml"/><Relationship Id="rId1" Type="http://schemas.openxmlformats.org/officeDocument/2006/relationships/tags" Target="../tags/tag7.x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1.xml"/><Relationship Id="rId1" Type="http://schemas.openxmlformats.org/officeDocument/2006/relationships/tags" Target="../tags/tag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1.xml"/><Relationship Id="rId1" Type="http://schemas.openxmlformats.org/officeDocument/2006/relationships/tags" Target="../tags/tag9.xml"/><Relationship Id="rId6" Type="http://schemas.openxmlformats.org/officeDocument/2006/relationships/image" Target="../media/image18.jpeg"/><Relationship Id="rId5" Type="http://schemas.openxmlformats.org/officeDocument/2006/relationships/hyperlink" Target="https://www.youtube.com/watch?v=m9p_shyDhY0" TargetMode="External"/><Relationship Id="rId4" Type="http://schemas.openxmlformats.org/officeDocument/2006/relationships/hyperlink" Target="https://www.techiedelight.com/difference-between-static-dynamic-binding-cpp/" TargetMode="Externa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prstClr val="black">
                  <a:tint val="75000"/>
                </a:prstClr>
              </a:solidFill>
            </a:endParaRPr>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sz="1800" kern="0">
              <a:solidFill>
                <a:srgbClr val="FFFFFF"/>
              </a:solidFill>
            </a:endParaRPr>
          </a:p>
        </p:txBody>
      </p:sp>
      <p:graphicFrame>
        <p:nvGraphicFramePr>
          <p:cNvPr id="48" name="Object 47">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spid="_x0000_s1026" name="CorelDRAW" r:id="rId5" imgW="2169000" imgH="2169360" progId="">
                  <p:embed/>
                </p:oleObj>
              </mc:Choice>
              <mc:Fallback>
                <p:oleObj name="CorelDRAW" r:id="rId5" imgW="2169000" imgH="2169360" progId="">
                  <p:embed/>
                  <p:pic>
                    <p:nvPicPr>
                      <p:cNvPr id="48" name="Object 47">
                        <a:extLst>
                          <a:ext uri="{FF2B5EF4-FFF2-40B4-BE49-F238E27FC236}">
                            <a16:creationId xmlns:a16="http://schemas.microsoft.com/office/drawing/2014/main" xmlns="" id="{CAD0D7B8-E462-453C-B296-CA0154FA54AE}"/>
                          </a:ext>
                        </a:extLst>
                      </p:cNvPr>
                      <p:cNvPicPr>
                        <a:picLocks noChangeAspect="1" noChangeArrowheads="1"/>
                      </p:cNvPicPr>
                      <p:nvPr/>
                    </p:nvPicPr>
                    <p:blipFill>
                      <a:blip r:embed="rId6">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xmlns=""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sz="1800" kern="0">
              <a:solidFill>
                <a:srgbClr val="FFFFFF"/>
              </a:solidFill>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endParaRPr lang="en-US" sz="1200" b="1" dirty="0">
              <a:solidFill>
                <a:prstClr val="black"/>
              </a:solidFill>
              <a:latin typeface="Casper" panose="02000506000000020004" pitchFamily="2" charset="0"/>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53" name="TextBox 52"/>
          <p:cNvSpPr txBox="1">
            <a:spLocks noChangeArrowheads="1"/>
          </p:cNvSpPr>
          <p:nvPr/>
        </p:nvSpPr>
        <p:spPr bwMode="auto">
          <a:xfrm>
            <a:off x="281650" y="5374381"/>
            <a:ext cx="4824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Pointers &amp; Virtual Functions</a:t>
            </a:r>
            <a:endParaRPr lang="en-US" sz="1400" dirty="0">
              <a:solidFill>
                <a:prstClr val="black"/>
              </a:solidFill>
              <a:latin typeface="Raleway ExtraBold" pitchFamily="34" charset="-52"/>
            </a:endParaRPr>
          </a:p>
        </p:txBody>
      </p:sp>
      <p:sp>
        <p:nvSpPr>
          <p:cNvPr id="26" name="TextBox 25"/>
          <p:cNvSpPr txBox="1">
            <a:spLocks noChangeArrowheads="1"/>
          </p:cNvSpPr>
          <p:nvPr/>
        </p:nvSpPr>
        <p:spPr bwMode="auto">
          <a:xfrm>
            <a:off x="1105262" y="1363797"/>
            <a:ext cx="7095517" cy="478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Aft>
                <a:spcPct val="35000"/>
              </a:spcAft>
            </a:pPr>
            <a:r>
              <a:rPr lang="en-US" sz="2800" b="1" dirty="0">
                <a:solidFill>
                  <a:prstClr val="black"/>
                </a:solidFill>
                <a:latin typeface="Arial Black" panose="020B0A04020102020204" pitchFamily="34" charset="0"/>
                <a:ea typeface="Karla" pitchFamily="2" charset="0"/>
                <a:cs typeface="Karla" pitchFamily="2" charset="0"/>
              </a:rPr>
              <a:t>INSTITUTE - UIE</a:t>
            </a:r>
          </a:p>
          <a:p>
            <a:pPr algn="ctr" defTabSz="466725">
              <a:lnSpc>
                <a:spcPct val="90000"/>
              </a:lnSpc>
              <a:spcAft>
                <a:spcPct val="35000"/>
              </a:spcAft>
            </a:pPr>
            <a:r>
              <a:rPr lang="en-US" sz="2800" b="1" dirty="0">
                <a:solidFill>
                  <a:prstClr val="black"/>
                </a:solidFill>
                <a:latin typeface="Arial Black" panose="020B0A04020102020204" pitchFamily="34" charset="0"/>
                <a:ea typeface="Karla" pitchFamily="2" charset="0"/>
                <a:cs typeface="Karla" pitchFamily="2" charset="0"/>
              </a:rPr>
              <a:t>DEPARTMENT- ACADEMIC UNIT-2</a:t>
            </a:r>
          </a:p>
          <a:p>
            <a:pPr algn="ctr" defTabSz="466725">
              <a:lnSpc>
                <a:spcPct val="90000"/>
              </a:lnSpc>
              <a:spcAft>
                <a:spcPct val="35000"/>
              </a:spcAft>
            </a:pPr>
            <a:r>
              <a:rPr lang="en-US"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466725">
              <a:lnSpc>
                <a:spcPct val="90000"/>
              </a:lnSpc>
              <a:spcAft>
                <a:spcPct val="35000"/>
              </a:spcAft>
            </a:pPr>
            <a:r>
              <a:rPr lang="en-US" dirty="0">
                <a:latin typeface="Times New Roman" panose="02020603050405020304" pitchFamily="18" charset="0"/>
                <a:ea typeface="Calibri" panose="020F0502020204030204" pitchFamily="34" charset="0"/>
                <a:cs typeface="Times New Roman" panose="02020603050405020304" pitchFamily="18" charset="0"/>
              </a:rPr>
              <a:t>Subject Name: Object Oriented Programming using C++</a:t>
            </a:r>
          </a:p>
          <a:p>
            <a:pPr algn="ctr" defTabSz="466725">
              <a:lnSpc>
                <a:spcPct val="90000"/>
              </a:lnSpc>
              <a:spcAft>
                <a:spcPct val="35000"/>
              </a:spcAft>
            </a:pPr>
            <a:r>
              <a:rPr lang="en-US" dirty="0">
                <a:latin typeface="Times New Roman" panose="02020603050405020304" pitchFamily="18" charset="0"/>
                <a:ea typeface="Calibri" panose="020F0502020204030204" pitchFamily="34" charset="0"/>
                <a:cs typeface="Times New Roman" panose="02020603050405020304" pitchFamily="18" charset="0"/>
              </a:rPr>
              <a:t>Subject Code:20CST151</a:t>
            </a:r>
          </a:p>
          <a:p>
            <a:pPr algn="ctr" defTabSz="466725">
              <a:lnSpc>
                <a:spcPct val="90000"/>
              </a:lnSpc>
              <a:spcAft>
                <a:spcPct val="35000"/>
              </a:spcAft>
            </a:pPr>
            <a:r>
              <a:rPr lang="en-US" dirty="0">
                <a:latin typeface="Times New Roman" panose="02020603050405020304" pitchFamily="18" charset="0"/>
                <a:ea typeface="Calibri" panose="020F0502020204030204" pitchFamily="34" charset="0"/>
                <a:cs typeface="Times New Roman" panose="02020603050405020304" pitchFamily="18" charset="0"/>
              </a:rPr>
              <a:t>Unit-2</a:t>
            </a:r>
            <a:endParaRPr lang="en-US"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Aft>
                <a:spcPct val="35000"/>
              </a:spcAft>
            </a:pPr>
            <a:endParaRPr lang="en-US"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Aft>
                <a:spcPct val="35000"/>
              </a:spcAft>
            </a:pPr>
            <a:r>
              <a:rPr lang="en-US" b="1" dirty="0">
                <a:solidFill>
                  <a:prstClr val="black">
                    <a:lumMod val="85000"/>
                    <a:lumOff val="15000"/>
                  </a:prstClr>
                </a:solidFill>
                <a:latin typeface="Times New Roman" panose="02020603050405020304" pitchFamily="18" charset="0"/>
                <a:cs typeface="Times New Roman" panose="02020603050405020304" pitchFamily="18" charset="0"/>
              </a:rPr>
              <a:t> </a:t>
            </a:r>
          </a:p>
          <a:p>
            <a:endParaRPr lang="en-US" sz="1200" dirty="0">
              <a:solidFill>
                <a:prstClr val="black"/>
              </a:solidFill>
              <a:latin typeface="Raleway ExtraBold" pitchFamily="34" charset="-52"/>
            </a:endParaRPr>
          </a:p>
        </p:txBody>
      </p:sp>
    </p:spTree>
    <p:custDataLst>
      <p:tags r:id="rId2"/>
    </p:custDataLst>
    <p:extLst>
      <p:ext uri="{BB962C8B-B14F-4D97-AF65-F5344CB8AC3E}">
        <p14:creationId xmlns:p14="http://schemas.microsoft.com/office/powerpoint/2010/main" val="118338131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a:bodyPr>
          <a:lstStyle/>
          <a:p>
            <a:r>
              <a:rPr lang="en-US" b="1" dirty="0"/>
              <a:t>Output</a:t>
            </a:r>
            <a:r>
              <a:rPr lang="en-US" dirty="0"/>
              <a:t/>
            </a:r>
            <a:br>
              <a:rPr lang="en-US" dirty="0"/>
            </a:br>
            <a:r>
              <a:rPr lang="en-US" i="1" dirty="0"/>
              <a:t>Pointer of base class points to it</a:t>
            </a:r>
            <a:br>
              <a:rPr lang="en-US" i="1" dirty="0"/>
            </a:br>
            <a:r>
              <a:rPr lang="en-US" i="1" dirty="0"/>
              <a:t>n1 = 44</a:t>
            </a:r>
            <a:br>
              <a:rPr lang="en-US" i="1" dirty="0"/>
            </a:br>
            <a:r>
              <a:rPr lang="en-US" i="1" dirty="0"/>
              <a:t>Pointer of base class points to derive class</a:t>
            </a:r>
            <a:br>
              <a:rPr lang="en-US" i="1" dirty="0"/>
            </a:br>
            <a:r>
              <a:rPr lang="en-US" i="1" dirty="0"/>
              <a:t>n1=66</a:t>
            </a:r>
            <a:r>
              <a:rPr lang="en-US" dirty="0"/>
              <a:t/>
            </a:r>
            <a:br>
              <a:rPr lang="en-US" dirty="0"/>
            </a:br>
            <a:endParaRPr lang="en-US" dirty="0"/>
          </a:p>
        </p:txBody>
      </p:sp>
      <p:sp>
        <p:nvSpPr>
          <p:cNvPr id="4" name="Content Placeholder 3"/>
          <p:cNvSpPr>
            <a:spLocks noGrp="1"/>
          </p:cNvSpPr>
          <p:nvPr>
            <p:ph sz="half" idx="2"/>
          </p:nvPr>
        </p:nvSpPr>
        <p:spPr/>
        <p:txBody>
          <a:bodyPr>
            <a:normAutofit fontScale="92500"/>
          </a:bodyPr>
          <a:lstStyle/>
          <a:p>
            <a:r>
              <a:rPr lang="en-US" dirty="0"/>
              <a:t>Here the show() method is the overridden method, </a:t>
            </a:r>
            <a:r>
              <a:rPr lang="en-US" dirty="0" err="1"/>
              <a:t>bptr</a:t>
            </a:r>
            <a:r>
              <a:rPr lang="en-US" dirty="0"/>
              <a:t> execute show() method of ‘base’ class twice and display its content. Even though </a:t>
            </a:r>
            <a:r>
              <a:rPr lang="en-US" dirty="0" err="1"/>
              <a:t>bptr</a:t>
            </a:r>
            <a:r>
              <a:rPr lang="en-US" dirty="0"/>
              <a:t> first points to ‘base’ and second time points to ‘derive’ ,both the time </a:t>
            </a:r>
            <a:r>
              <a:rPr lang="en-US" dirty="0" err="1"/>
              <a:t>bptr</a:t>
            </a:r>
            <a:r>
              <a:rPr lang="en-US" dirty="0"/>
              <a:t>-&gt;show() executes the ‘base’ method show()</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5">
            <a:extLst>
              <a:ext uri="{FF2B5EF4-FFF2-40B4-BE49-F238E27FC236}">
                <a16:creationId xmlns:a16="http://schemas.microsoft.com/office/drawing/2014/main" xmlns="" id="{9DB55B85-03B0-4A7D-8064-74A60AE5D189}"/>
              </a:ext>
            </a:extLst>
          </p:cNvPr>
          <p:cNvSpPr/>
          <p:nvPr/>
        </p:nvSpPr>
        <p:spPr>
          <a:xfrm>
            <a:off x="1929020" y="706218"/>
            <a:ext cx="6586330" cy="646331"/>
          </a:xfrm>
          <a:prstGeom prst="rect">
            <a:avLst/>
          </a:prstGeom>
          <a:noFill/>
        </p:spPr>
        <p:txBody>
          <a:bodyPr wrap="square">
            <a:spAutoFit/>
          </a:bodyPr>
          <a:lstStyle/>
          <a:p>
            <a:r>
              <a:rPr lang="en-US" sz="3600" b="1" dirty="0"/>
              <a:t> Pointer to Derived Classes</a:t>
            </a:r>
          </a:p>
        </p:txBody>
      </p:sp>
    </p:spTree>
    <p:extLst>
      <p:ext uri="{BB962C8B-B14F-4D97-AF65-F5344CB8AC3E}">
        <p14:creationId xmlns:p14="http://schemas.microsoft.com/office/powerpoint/2010/main" val="205501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700088" y="1676400"/>
            <a:ext cx="8062912" cy="4200525"/>
          </a:xfrm>
          <a:noFill/>
        </p:spPr>
        <p:txBody>
          <a:bodyPr/>
          <a:lstStyle/>
          <a:p>
            <a:r>
              <a:rPr lang="en-US" sz="2400" dirty="0">
                <a:latin typeface="Times New Roman" pitchFamily="18" charset="0"/>
                <a:cs typeface="Times New Roman" pitchFamily="18" charset="0"/>
              </a:rPr>
              <a:t>Static binding occurs when an object is associated with a member function based on the static type of the object. </a:t>
            </a:r>
          </a:p>
          <a:p>
            <a:r>
              <a:rPr lang="en-US" sz="2400" dirty="0">
                <a:latin typeface="Times New Roman" pitchFamily="18" charset="0"/>
                <a:cs typeface="Times New Roman" pitchFamily="18" charset="0"/>
              </a:rPr>
              <a:t>The static type of an object is the type of its class or the type of its pointer or reference. </a:t>
            </a:r>
          </a:p>
          <a:p>
            <a:r>
              <a:rPr lang="en-US" sz="2400" dirty="0">
                <a:latin typeface="Times New Roman" pitchFamily="18" charset="0"/>
                <a:cs typeface="Times New Roman" pitchFamily="18" charset="0"/>
              </a:rPr>
              <a:t>A member function statically bound to an object can be either a member of its class or an inherited member of a direct or indirect base class. </a:t>
            </a:r>
          </a:p>
          <a:p>
            <a:r>
              <a:rPr lang="en-US" sz="2400" dirty="0">
                <a:latin typeface="Times New Roman" pitchFamily="18" charset="0"/>
                <a:cs typeface="Times New Roman" pitchFamily="18" charset="0"/>
              </a:rPr>
              <a:t>Since static binding occurs at compile time, it is also called </a:t>
            </a:r>
            <a:r>
              <a:rPr lang="en-US" sz="2400" b="1" dirty="0">
                <a:latin typeface="Times New Roman" pitchFamily="18" charset="0"/>
                <a:cs typeface="Times New Roman" pitchFamily="18" charset="0"/>
              </a:rPr>
              <a:t>compile time binding</a:t>
            </a:r>
            <a:r>
              <a:rPr lang="en-US" sz="2400" dirty="0">
                <a:latin typeface="Times New Roman" pitchFamily="18" charset="0"/>
                <a:cs typeface="Times New Roman" pitchFamily="18" charset="0"/>
              </a:rPr>
              <a:t>.</a:t>
            </a:r>
          </a:p>
          <a:p>
            <a:pPr>
              <a:lnSpc>
                <a:spcPct val="95000"/>
              </a:lnSpc>
              <a:spcBef>
                <a:spcPct val="0"/>
              </a:spcBef>
              <a:buFont typeface="Monotype Sorts" charset="2"/>
              <a:buNone/>
            </a:pPr>
            <a:endParaRPr lang="en-US" sz="2400" dirty="0"/>
          </a:p>
          <a:p>
            <a:endParaRPr lang="en-US" sz="2400" dirty="0"/>
          </a:p>
        </p:txBody>
      </p:sp>
      <p:sp>
        <p:nvSpPr>
          <p:cNvPr id="2" name="Slide Number Placeholder 1"/>
          <p:cNvSpPr>
            <a:spLocks noGrp="1"/>
          </p:cNvSpPr>
          <p:nvPr>
            <p:ph type="sldNum" sz="quarter" idx="12"/>
          </p:nvPr>
        </p:nvSpPr>
        <p:spPr/>
        <p:txBody>
          <a:bodyPr/>
          <a:lstStyle/>
          <a:p>
            <a:pPr>
              <a:defRPr/>
            </a:pPr>
            <a:fld id="{92E4C01F-FBAC-433D-99C0-76F5112EE2A4}" type="slidenum">
              <a:rPr lang="en-US" smtClean="0">
                <a:solidFill>
                  <a:prstClr val="black">
                    <a:tint val="75000"/>
                  </a:prstClr>
                </a:solidFill>
              </a:rPr>
              <a:pPr>
                <a:defRPr/>
              </a:pPr>
              <a:t>11</a:t>
            </a:fld>
            <a:endParaRPr lang="en-US">
              <a:solidFill>
                <a:prstClr val="black">
                  <a:tint val="75000"/>
                </a:prstClr>
              </a:solidFill>
            </a:endParaRPr>
          </a:p>
        </p:txBody>
      </p:sp>
      <p:sp>
        <p:nvSpPr>
          <p:cNvPr id="5" name="Rectangle 4"/>
          <p:cNvSpPr/>
          <p:nvPr/>
        </p:nvSpPr>
        <p:spPr>
          <a:xfrm>
            <a:off x="2941983" y="520282"/>
            <a:ext cx="6202017" cy="646331"/>
          </a:xfrm>
          <a:prstGeom prst="rect">
            <a:avLst/>
          </a:prstGeom>
          <a:noFill/>
        </p:spPr>
        <p:txBody>
          <a:bodyPr wrap="square">
            <a:spAutoFit/>
          </a:bodyPr>
          <a:lstStyle/>
          <a:p>
            <a:r>
              <a:rPr lang="en-US" sz="3600" b="1" dirty="0"/>
              <a:t>Static Binding</a:t>
            </a:r>
          </a:p>
        </p:txBody>
      </p:sp>
    </p:spTree>
    <p:extLst>
      <p:ext uri="{BB962C8B-B14F-4D97-AF65-F5344CB8AC3E}">
        <p14:creationId xmlns:p14="http://schemas.microsoft.com/office/powerpoint/2010/main" val="32277964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dissolve">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dissolve">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dissolve">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dissolve">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700088" y="1600200"/>
            <a:ext cx="8062912" cy="4200525"/>
          </a:xfrm>
          <a:noFill/>
        </p:spPr>
        <p:txBody>
          <a:bodyPr/>
          <a:lstStyle/>
          <a:p>
            <a:pPr algn="just"/>
            <a:r>
              <a:rPr lang="en-US" sz="2400" dirty="0">
                <a:latin typeface="Times New Roman" pitchFamily="18" charset="0"/>
                <a:cs typeface="Times New Roman" pitchFamily="18" charset="0"/>
              </a:rPr>
              <a:t>Dynamic binding occurs when a pointer or reference is associated with a member function based on the dynamic type of the object. </a:t>
            </a:r>
          </a:p>
          <a:p>
            <a:pPr algn="just"/>
            <a:r>
              <a:rPr lang="en-US" sz="2400" dirty="0">
                <a:latin typeface="Times New Roman" pitchFamily="18" charset="0"/>
                <a:cs typeface="Times New Roman" pitchFamily="18" charset="0"/>
              </a:rPr>
              <a:t>The dynamic type of an object is the type of the object actually pointed or referred to rather than the static type of its pointer or reference. </a:t>
            </a:r>
          </a:p>
          <a:p>
            <a:pPr algn="just"/>
            <a:r>
              <a:rPr lang="en-US" sz="2400" dirty="0">
                <a:latin typeface="Times New Roman" pitchFamily="18" charset="0"/>
                <a:cs typeface="Times New Roman" pitchFamily="18" charset="0"/>
              </a:rPr>
              <a:t>The member function that is dynamically bound must </a:t>
            </a:r>
            <a:r>
              <a:rPr lang="en-US" sz="2400" b="1" dirty="0">
                <a:latin typeface="Times New Roman" pitchFamily="18" charset="0"/>
                <a:cs typeface="Times New Roman" pitchFamily="18" charset="0"/>
              </a:rPr>
              <a:t>override</a:t>
            </a:r>
            <a:r>
              <a:rPr lang="en-US" sz="2400" dirty="0">
                <a:latin typeface="Times New Roman" pitchFamily="18" charset="0"/>
                <a:cs typeface="Times New Roman" pitchFamily="18" charset="0"/>
              </a:rPr>
              <a:t> a </a:t>
            </a:r>
            <a:r>
              <a:rPr lang="en-US" sz="2400" b="1" dirty="0">
                <a:latin typeface="Times New Roman" pitchFamily="18" charset="0"/>
                <a:cs typeface="Times New Roman" pitchFamily="18" charset="0"/>
              </a:rPr>
              <a:t>virtual</a:t>
            </a:r>
            <a:r>
              <a:rPr lang="en-US" sz="2400" dirty="0">
                <a:latin typeface="Times New Roman" pitchFamily="18" charset="0"/>
                <a:cs typeface="Times New Roman" pitchFamily="18" charset="0"/>
              </a:rPr>
              <a:t> function declared in a direct or indirect base class. </a:t>
            </a:r>
          </a:p>
          <a:p>
            <a:pPr algn="just"/>
            <a:r>
              <a:rPr lang="en-US" sz="2400" dirty="0">
                <a:latin typeface="Times New Roman" pitchFamily="18" charset="0"/>
                <a:cs typeface="Times New Roman" pitchFamily="18" charset="0"/>
              </a:rPr>
              <a:t>Since dynamic binding occurs at run time, it is also called </a:t>
            </a:r>
            <a:r>
              <a:rPr lang="en-US" sz="2400" b="1" dirty="0">
                <a:latin typeface="Times New Roman" pitchFamily="18" charset="0"/>
                <a:cs typeface="Times New Roman" pitchFamily="18" charset="0"/>
              </a:rPr>
              <a:t>run time binding</a:t>
            </a:r>
            <a:r>
              <a:rPr lang="en-US" sz="2400" dirty="0">
                <a:latin typeface="Times New Roman" pitchFamily="18" charset="0"/>
                <a:cs typeface="Times New Roman" pitchFamily="18" charset="0"/>
              </a:rPr>
              <a:t>.</a:t>
            </a:r>
          </a:p>
        </p:txBody>
      </p:sp>
      <p:sp>
        <p:nvSpPr>
          <p:cNvPr id="2" name="Slide Number Placeholder 1"/>
          <p:cNvSpPr>
            <a:spLocks noGrp="1"/>
          </p:cNvSpPr>
          <p:nvPr>
            <p:ph type="sldNum" sz="quarter" idx="12"/>
          </p:nvPr>
        </p:nvSpPr>
        <p:spPr/>
        <p:txBody>
          <a:bodyPr/>
          <a:lstStyle/>
          <a:p>
            <a:pPr>
              <a:defRPr/>
            </a:pPr>
            <a:fld id="{92E4C01F-FBAC-433D-99C0-76F5112EE2A4}" type="slidenum">
              <a:rPr lang="en-US" smtClean="0">
                <a:solidFill>
                  <a:prstClr val="black">
                    <a:tint val="75000"/>
                  </a:prstClr>
                </a:solidFill>
              </a:rPr>
              <a:pPr>
                <a:defRPr/>
              </a:pPr>
              <a:t>12</a:t>
            </a:fld>
            <a:endParaRPr lang="en-US">
              <a:solidFill>
                <a:prstClr val="black">
                  <a:tint val="75000"/>
                </a:prstClr>
              </a:solidFill>
            </a:endParaRPr>
          </a:p>
        </p:txBody>
      </p:sp>
      <p:sp>
        <p:nvSpPr>
          <p:cNvPr id="5" name="Rectangle 4"/>
          <p:cNvSpPr/>
          <p:nvPr/>
        </p:nvSpPr>
        <p:spPr>
          <a:xfrm>
            <a:off x="3033990" y="734109"/>
            <a:ext cx="3605349" cy="646331"/>
          </a:xfrm>
          <a:prstGeom prst="rect">
            <a:avLst/>
          </a:prstGeom>
          <a:noFill/>
        </p:spPr>
        <p:txBody>
          <a:bodyPr wrap="square">
            <a:spAutoFit/>
          </a:bodyPr>
          <a:lstStyle/>
          <a:p>
            <a:r>
              <a:rPr lang="en-US" sz="3600" b="1" dirty="0"/>
              <a:t>Dynamic Binding</a:t>
            </a:r>
          </a:p>
        </p:txBody>
      </p:sp>
    </p:spTree>
    <p:extLst>
      <p:ext uri="{BB962C8B-B14F-4D97-AF65-F5344CB8AC3E}">
        <p14:creationId xmlns:p14="http://schemas.microsoft.com/office/powerpoint/2010/main" val="1804003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dissolve">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dissolve">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dissolve">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dissolve">
                                      <p:cBhvr>
                                        <p:cTn id="22"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700088" y="1676400"/>
            <a:ext cx="8062912" cy="4200525"/>
          </a:xfrm>
          <a:noFill/>
        </p:spPr>
        <p:txBody>
          <a:bodyPr/>
          <a:lstStyle/>
          <a:p>
            <a:r>
              <a:rPr lang="en-US" sz="2400"/>
              <a:t>Static binding occurs when an object is associated with a member function based on the static type of the object. </a:t>
            </a:r>
          </a:p>
          <a:p>
            <a:r>
              <a:rPr lang="en-US" sz="2400"/>
              <a:t>The static type of an object is the type of its class or the type of its pointer or reference. </a:t>
            </a:r>
          </a:p>
          <a:p>
            <a:r>
              <a:rPr lang="en-US" sz="2400"/>
              <a:t>A member function statically bound to an object can be either a member of its class or an inherited member of a direct or indirect base class. </a:t>
            </a:r>
          </a:p>
          <a:p>
            <a:r>
              <a:rPr lang="en-US" sz="2400"/>
              <a:t>Since static binding occurs at compile time, it is also called </a:t>
            </a:r>
            <a:r>
              <a:rPr lang="en-US" sz="2400" b="1"/>
              <a:t>compile time binding</a:t>
            </a:r>
            <a:r>
              <a:rPr lang="en-US" sz="2400"/>
              <a:t>.</a:t>
            </a:r>
          </a:p>
          <a:p>
            <a:pPr>
              <a:lnSpc>
                <a:spcPct val="95000"/>
              </a:lnSpc>
              <a:spcBef>
                <a:spcPct val="0"/>
              </a:spcBef>
              <a:buFont typeface="Monotype Sorts" charset="2"/>
              <a:buNone/>
            </a:pPr>
            <a:endParaRPr lang="en-US" sz="2400"/>
          </a:p>
          <a:p>
            <a:endParaRPr lang="en-US" sz="2400"/>
          </a:p>
        </p:txBody>
      </p:sp>
      <p:sp>
        <p:nvSpPr>
          <p:cNvPr id="6" name="Rectangle 5">
            <a:extLst>
              <a:ext uri="{FF2B5EF4-FFF2-40B4-BE49-F238E27FC236}">
                <a16:creationId xmlns:a16="http://schemas.microsoft.com/office/drawing/2014/main" xmlns="" id="{8BAFA3B5-809C-4005-BFB9-2BD0DDD6C017}"/>
              </a:ext>
            </a:extLst>
          </p:cNvPr>
          <p:cNvSpPr/>
          <p:nvPr/>
        </p:nvSpPr>
        <p:spPr>
          <a:xfrm>
            <a:off x="2941984" y="520282"/>
            <a:ext cx="3193774" cy="646331"/>
          </a:xfrm>
          <a:prstGeom prst="rect">
            <a:avLst/>
          </a:prstGeom>
          <a:noFill/>
        </p:spPr>
        <p:txBody>
          <a:bodyPr wrap="square">
            <a:spAutoFit/>
          </a:bodyPr>
          <a:lstStyle/>
          <a:p>
            <a:r>
              <a:rPr lang="en-US" sz="3600" b="1" dirty="0"/>
              <a:t>Static Binding</a:t>
            </a:r>
          </a:p>
        </p:txBody>
      </p:sp>
    </p:spTree>
    <p:extLst>
      <p:ext uri="{BB962C8B-B14F-4D97-AF65-F5344CB8AC3E}">
        <p14:creationId xmlns:p14="http://schemas.microsoft.com/office/powerpoint/2010/main" val="3676892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dissolve">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dissolve">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dissolve">
                                      <p:cBhvr>
                                        <p:cTn id="17" dur="500"/>
                                        <p:tgtEl>
                                          <p:spTgt spid="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dissolve">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700088" y="1676400"/>
            <a:ext cx="8062912" cy="4200525"/>
          </a:xfrm>
          <a:noFill/>
        </p:spPr>
        <p:txBody>
          <a:bodyPr/>
          <a:lstStyle/>
          <a:p>
            <a:r>
              <a:rPr lang="en-US" sz="2400"/>
              <a:t>As we saw in the previous lecture, a publicly derived class represents an "is a" relationship. </a:t>
            </a:r>
          </a:p>
          <a:p>
            <a:r>
              <a:rPr lang="en-US" sz="2400"/>
              <a:t>This means that whenever we need a direct or indirect base class object, we can use a derived class object in its place because a derived class object </a:t>
            </a:r>
          </a:p>
          <a:p>
            <a:pPr>
              <a:buFont typeface="Monotype Sorts" charset="2"/>
              <a:buNone/>
            </a:pPr>
            <a:r>
              <a:rPr lang="en-US" sz="2400"/>
              <a:t>     is a base class object.</a:t>
            </a:r>
          </a:p>
          <a:p>
            <a:endParaRPr lang="en-US" sz="2400"/>
          </a:p>
        </p:txBody>
      </p:sp>
      <p:graphicFrame>
        <p:nvGraphicFramePr>
          <p:cNvPr id="1026" name="Object 4"/>
          <p:cNvGraphicFramePr>
            <a:graphicFrameLocks/>
          </p:cNvGraphicFramePr>
          <p:nvPr/>
        </p:nvGraphicFramePr>
        <p:xfrm>
          <a:off x="3632200" y="3390900"/>
          <a:ext cx="5067300" cy="3263900"/>
        </p:xfrm>
        <a:graphic>
          <a:graphicData uri="http://schemas.openxmlformats.org/presentationml/2006/ole">
            <mc:AlternateContent xmlns:mc="http://schemas.openxmlformats.org/markup-compatibility/2006">
              <mc:Choice xmlns:v="urn:schemas-microsoft-com:vml" Requires="v">
                <p:oleObj spid="_x0000_s2050" name="Document" r:id="rId4" imgW="5080000" imgH="3276600" progId="Word.Document.8">
                  <p:embed/>
                </p:oleObj>
              </mc:Choice>
              <mc:Fallback>
                <p:oleObj name="Document" r:id="rId4" imgW="5080000" imgH="3276600" progId="Word.Document.8">
                  <p:embed/>
                  <p:pic>
                    <p:nvPicPr>
                      <p:cNvPr id="0"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2200" y="3390900"/>
                        <a:ext cx="5067300"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xmlns="" id="{A386A152-600D-40BD-BC60-6D4A096BD518}"/>
              </a:ext>
            </a:extLst>
          </p:cNvPr>
          <p:cNvSpPr/>
          <p:nvPr/>
        </p:nvSpPr>
        <p:spPr>
          <a:xfrm>
            <a:off x="2941983" y="520282"/>
            <a:ext cx="6202017" cy="646331"/>
          </a:xfrm>
          <a:prstGeom prst="rect">
            <a:avLst/>
          </a:prstGeom>
          <a:noFill/>
        </p:spPr>
        <p:txBody>
          <a:bodyPr wrap="square">
            <a:spAutoFit/>
          </a:bodyPr>
          <a:lstStyle/>
          <a:p>
            <a:r>
              <a:rPr lang="en-US" sz="3600" b="1" dirty="0"/>
              <a:t>Static Binding</a:t>
            </a:r>
          </a:p>
        </p:txBody>
      </p:sp>
    </p:spTree>
    <p:extLst>
      <p:ext uri="{BB962C8B-B14F-4D97-AF65-F5344CB8AC3E}">
        <p14:creationId xmlns:p14="http://schemas.microsoft.com/office/powerpoint/2010/main" val="4521417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ssolve">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ssolve">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dissolve">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700088" y="1676400"/>
            <a:ext cx="8062912" cy="4200525"/>
          </a:xfrm>
          <a:noFill/>
        </p:spPr>
        <p:txBody>
          <a:bodyPr>
            <a:normAutofit lnSpcReduction="10000"/>
          </a:bodyPr>
          <a:lstStyle/>
          <a:p>
            <a:r>
              <a:rPr lang="en-US" sz="2400"/>
              <a:t>Using this account class hierarchy, whenever we need an account object we can use a checking, student, or savings object in its place. </a:t>
            </a:r>
          </a:p>
          <a:p>
            <a:r>
              <a:rPr lang="en-US" sz="2400"/>
              <a:t>This is because every checking, student, and savings object contains an account object. </a:t>
            </a:r>
          </a:p>
          <a:p>
            <a:r>
              <a:rPr lang="en-US" sz="2400"/>
              <a:t>This is the essential characteristic of a hierarchy. </a:t>
            </a:r>
          </a:p>
          <a:p>
            <a:r>
              <a:rPr lang="en-US" sz="2400"/>
              <a:t>Notice that it does not work the other way around. </a:t>
            </a:r>
          </a:p>
          <a:p>
            <a:r>
              <a:rPr lang="en-US" sz="2400"/>
              <a:t>We cannot use an account object when we need a checking, student, or savings object because an account object does not have the necessary data members or member functions. </a:t>
            </a:r>
          </a:p>
          <a:p>
            <a:r>
              <a:rPr lang="en-US" sz="2400"/>
              <a:t>If we attempt to do that a compile error will result.</a:t>
            </a:r>
          </a:p>
        </p:txBody>
      </p:sp>
      <p:sp>
        <p:nvSpPr>
          <p:cNvPr id="6" name="Rectangle 5">
            <a:extLst>
              <a:ext uri="{FF2B5EF4-FFF2-40B4-BE49-F238E27FC236}">
                <a16:creationId xmlns:a16="http://schemas.microsoft.com/office/drawing/2014/main" xmlns="" id="{B8978BBC-3102-4EBF-ACDE-565215B4350C}"/>
              </a:ext>
            </a:extLst>
          </p:cNvPr>
          <p:cNvSpPr/>
          <p:nvPr/>
        </p:nvSpPr>
        <p:spPr>
          <a:xfrm>
            <a:off x="2941983" y="520282"/>
            <a:ext cx="6202017" cy="646331"/>
          </a:xfrm>
          <a:prstGeom prst="rect">
            <a:avLst/>
          </a:prstGeom>
          <a:noFill/>
        </p:spPr>
        <p:txBody>
          <a:bodyPr wrap="square">
            <a:spAutoFit/>
          </a:bodyPr>
          <a:lstStyle/>
          <a:p>
            <a:r>
              <a:rPr lang="en-US" sz="3600" b="1" dirty="0"/>
              <a:t>Static Binding</a:t>
            </a:r>
          </a:p>
        </p:txBody>
      </p:sp>
    </p:spTree>
    <p:extLst>
      <p:ext uri="{BB962C8B-B14F-4D97-AF65-F5344CB8AC3E}">
        <p14:creationId xmlns:p14="http://schemas.microsoft.com/office/powerpoint/2010/main" val="29418179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dissolve">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dissolve">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dissolve">
                                      <p:cBhvr>
                                        <p:cTn id="17" dur="500"/>
                                        <p:tgtEl>
                                          <p:spTgt spid="1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dissolve">
                                      <p:cBhvr>
                                        <p:cTn id="22" dur="500"/>
                                        <p:tgtEl>
                                          <p:spTgt spid="11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dissolve">
                                      <p:cBhvr>
                                        <p:cTn id="27" dur="500"/>
                                        <p:tgtEl>
                                          <p:spTgt spid="11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dissolve">
                                      <p:cBhvr>
                                        <p:cTn id="32"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700088" y="1676400"/>
            <a:ext cx="8062912" cy="4200525"/>
          </a:xfrm>
          <a:noFill/>
        </p:spPr>
        <p:txBody>
          <a:bodyPr>
            <a:normAutofit fontScale="92500" lnSpcReduction="10000"/>
          </a:bodyPr>
          <a:lstStyle/>
          <a:p>
            <a:pPr>
              <a:lnSpc>
                <a:spcPct val="90000"/>
              </a:lnSpc>
              <a:spcBef>
                <a:spcPct val="0"/>
              </a:spcBef>
              <a:buFont typeface="Monotype Sorts" charset="2"/>
              <a:buNone/>
            </a:pPr>
            <a:r>
              <a:rPr lang="en-US" sz="1800">
                <a:latin typeface="Courier" charset="0"/>
              </a:rPr>
              <a:t>student smith("Joe Smith", 5000, "UT");</a:t>
            </a:r>
          </a:p>
          <a:p>
            <a:pPr>
              <a:lnSpc>
                <a:spcPct val="90000"/>
              </a:lnSpc>
              <a:spcBef>
                <a:spcPct val="0"/>
              </a:spcBef>
              <a:buFont typeface="Monotype Sorts" charset="2"/>
              <a:buNone/>
            </a:pPr>
            <a:r>
              <a:rPr lang="en-US" sz="1800">
                <a:latin typeface="Courier" charset="0"/>
              </a:rPr>
              <a:t>student s(smith); 	s.statement();</a:t>
            </a:r>
          </a:p>
          <a:p>
            <a:pPr>
              <a:lnSpc>
                <a:spcPct val="90000"/>
              </a:lnSpc>
              <a:spcBef>
                <a:spcPct val="0"/>
              </a:spcBef>
              <a:buFont typeface="Monotype Sorts" charset="2"/>
              <a:buNone/>
            </a:pPr>
            <a:endParaRPr lang="en-US" sz="1800">
              <a:latin typeface="Courier" charset="0"/>
            </a:endParaRPr>
          </a:p>
          <a:p>
            <a:pPr>
              <a:lnSpc>
                <a:spcPct val="90000"/>
              </a:lnSpc>
              <a:spcBef>
                <a:spcPct val="0"/>
              </a:spcBef>
              <a:buFont typeface="Monotype Sorts" charset="2"/>
              <a:buNone/>
            </a:pPr>
            <a:r>
              <a:rPr lang="en-US" sz="1800">
                <a:latin typeface="Courier" charset="0"/>
              </a:rPr>
              <a:t>checking c; 	c = s; 		c.statement();</a:t>
            </a:r>
          </a:p>
          <a:p>
            <a:pPr>
              <a:lnSpc>
                <a:spcPct val="90000"/>
              </a:lnSpc>
              <a:spcBef>
                <a:spcPct val="0"/>
              </a:spcBef>
              <a:buFont typeface="Monotype Sorts" charset="2"/>
              <a:buNone/>
            </a:pPr>
            <a:endParaRPr lang="en-US" sz="1800">
              <a:latin typeface="Courier" charset="0"/>
            </a:endParaRPr>
          </a:p>
          <a:p>
            <a:pPr>
              <a:lnSpc>
                <a:spcPct val="90000"/>
              </a:lnSpc>
              <a:spcBef>
                <a:spcPct val="0"/>
              </a:spcBef>
              <a:buFont typeface="Monotype Sorts" charset="2"/>
              <a:buNone/>
            </a:pPr>
            <a:r>
              <a:rPr lang="en-US" sz="1800">
                <a:latin typeface="Courier" charset="0"/>
              </a:rPr>
              <a:t>account a; 	a = s;              a.statement();</a:t>
            </a:r>
          </a:p>
          <a:p>
            <a:pPr>
              <a:lnSpc>
                <a:spcPct val="90000"/>
              </a:lnSpc>
              <a:spcBef>
                <a:spcPct val="0"/>
              </a:spcBef>
              <a:buFont typeface="Monotype Sorts" charset="2"/>
              <a:buNone/>
            </a:pPr>
            <a:endParaRPr lang="en-US" sz="1800">
              <a:latin typeface="Courier" charset="0"/>
            </a:endParaRPr>
          </a:p>
          <a:p>
            <a:pPr>
              <a:lnSpc>
                <a:spcPct val="90000"/>
              </a:lnSpc>
              <a:spcBef>
                <a:spcPct val="0"/>
              </a:spcBef>
            </a:pPr>
            <a:r>
              <a:rPr lang="en-US" sz="2400"/>
              <a:t>When a student object is initialized/assigned to a checking or account object, we lose the derived parts.</a:t>
            </a:r>
          </a:p>
          <a:p>
            <a:pPr>
              <a:lnSpc>
                <a:spcPct val="90000"/>
              </a:lnSpc>
              <a:spcBef>
                <a:spcPct val="0"/>
              </a:spcBef>
            </a:pPr>
            <a:r>
              <a:rPr lang="en-US" sz="2400"/>
              <a:t>When we use the statement member function, the function used is based on the type of the object. </a:t>
            </a:r>
          </a:p>
          <a:p>
            <a:pPr>
              <a:lnSpc>
                <a:spcPct val="90000"/>
              </a:lnSpc>
              <a:spcBef>
                <a:spcPct val="0"/>
              </a:spcBef>
            </a:pPr>
            <a:r>
              <a:rPr lang="en-US" sz="2400"/>
              <a:t>For the checking object, the checking's statement member function is used. For the account object, the account's statement member function is used. </a:t>
            </a:r>
          </a:p>
          <a:p>
            <a:pPr>
              <a:lnSpc>
                <a:spcPct val="90000"/>
              </a:lnSpc>
              <a:spcBef>
                <a:spcPct val="0"/>
              </a:spcBef>
            </a:pPr>
            <a:r>
              <a:rPr lang="en-US" sz="2400"/>
              <a:t>These are statically bound by the compiler based on the type of the object.</a:t>
            </a:r>
          </a:p>
        </p:txBody>
      </p:sp>
      <p:sp>
        <p:nvSpPr>
          <p:cNvPr id="6" name="Rectangle 5">
            <a:extLst>
              <a:ext uri="{FF2B5EF4-FFF2-40B4-BE49-F238E27FC236}">
                <a16:creationId xmlns:a16="http://schemas.microsoft.com/office/drawing/2014/main" xmlns="" id="{5780822E-2C05-4755-A075-8684259879A8}"/>
              </a:ext>
            </a:extLst>
          </p:cNvPr>
          <p:cNvSpPr/>
          <p:nvPr/>
        </p:nvSpPr>
        <p:spPr>
          <a:xfrm>
            <a:off x="2941983" y="520282"/>
            <a:ext cx="3034747" cy="646331"/>
          </a:xfrm>
          <a:prstGeom prst="rect">
            <a:avLst/>
          </a:prstGeom>
          <a:noFill/>
        </p:spPr>
        <p:txBody>
          <a:bodyPr wrap="square">
            <a:spAutoFit/>
          </a:bodyPr>
          <a:lstStyle/>
          <a:p>
            <a:r>
              <a:rPr lang="en-US" sz="3600" b="1" dirty="0"/>
              <a:t>Static Binding</a:t>
            </a:r>
          </a:p>
        </p:txBody>
      </p:sp>
    </p:spTree>
    <p:extLst>
      <p:ext uri="{BB962C8B-B14F-4D97-AF65-F5344CB8AC3E}">
        <p14:creationId xmlns:p14="http://schemas.microsoft.com/office/powerpoint/2010/main" val="1321880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dissolve">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dissolve">
                                      <p:cBhvr>
                                        <p:cTn id="17" dur="500"/>
                                        <p:tgtEl>
                                          <p:spTgt spid="133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315">
                                            <p:txEl>
                                              <p:pRg st="5" end="5"/>
                                            </p:txEl>
                                          </p:spTgt>
                                        </p:tgtEl>
                                        <p:attrNameLst>
                                          <p:attrName>style.visibility</p:attrName>
                                        </p:attrNameLst>
                                      </p:cBhvr>
                                      <p:to>
                                        <p:strVal val="visible"/>
                                      </p:to>
                                    </p:set>
                                    <p:animEffect transition="in" filter="dissolve">
                                      <p:cBhvr>
                                        <p:cTn id="22" dur="500"/>
                                        <p:tgtEl>
                                          <p:spTgt spid="1331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animEffect transition="in" filter="dissolve">
                                      <p:cBhvr>
                                        <p:cTn id="27" dur="500"/>
                                        <p:tgtEl>
                                          <p:spTgt spid="13315">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315">
                                            <p:txEl>
                                              <p:pRg st="8" end="8"/>
                                            </p:txEl>
                                          </p:spTgt>
                                        </p:tgtEl>
                                        <p:attrNameLst>
                                          <p:attrName>style.visibility</p:attrName>
                                        </p:attrNameLst>
                                      </p:cBhvr>
                                      <p:to>
                                        <p:strVal val="visible"/>
                                      </p:to>
                                    </p:set>
                                    <p:animEffect transition="in" filter="dissolve">
                                      <p:cBhvr>
                                        <p:cTn id="32" dur="500"/>
                                        <p:tgtEl>
                                          <p:spTgt spid="13315">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315">
                                            <p:txEl>
                                              <p:pRg st="9" end="9"/>
                                            </p:txEl>
                                          </p:spTgt>
                                        </p:tgtEl>
                                        <p:attrNameLst>
                                          <p:attrName>style.visibility</p:attrName>
                                        </p:attrNameLst>
                                      </p:cBhvr>
                                      <p:to>
                                        <p:strVal val="visible"/>
                                      </p:to>
                                    </p:set>
                                    <p:animEffect transition="in" filter="dissolve">
                                      <p:cBhvr>
                                        <p:cTn id="37" dur="500"/>
                                        <p:tgtEl>
                                          <p:spTgt spid="13315">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315">
                                            <p:txEl>
                                              <p:pRg st="10" end="10"/>
                                            </p:txEl>
                                          </p:spTgt>
                                        </p:tgtEl>
                                        <p:attrNameLst>
                                          <p:attrName>style.visibility</p:attrName>
                                        </p:attrNameLst>
                                      </p:cBhvr>
                                      <p:to>
                                        <p:strVal val="visible"/>
                                      </p:to>
                                    </p:set>
                                    <p:animEffect transition="in" filter="dissolve">
                                      <p:cBhvr>
                                        <p:cTn id="42"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700088" y="1676400"/>
            <a:ext cx="8062912" cy="4200525"/>
          </a:xfrm>
          <a:noFill/>
        </p:spPr>
        <p:txBody>
          <a:bodyPr/>
          <a:lstStyle/>
          <a:p>
            <a:pPr>
              <a:buFont typeface="Monotype Sorts" charset="2"/>
              <a:buNone/>
            </a:pPr>
            <a:r>
              <a:rPr lang="en-US" sz="2400"/>
              <a:t> </a:t>
            </a:r>
          </a:p>
        </p:txBody>
      </p:sp>
      <p:graphicFrame>
        <p:nvGraphicFramePr>
          <p:cNvPr id="2050" name="Object 4"/>
          <p:cNvGraphicFramePr>
            <a:graphicFrameLocks/>
          </p:cNvGraphicFramePr>
          <p:nvPr/>
        </p:nvGraphicFramePr>
        <p:xfrm>
          <a:off x="2146300" y="1625600"/>
          <a:ext cx="4838700" cy="3949700"/>
        </p:xfrm>
        <a:graphic>
          <a:graphicData uri="http://schemas.openxmlformats.org/presentationml/2006/ole">
            <mc:AlternateContent xmlns:mc="http://schemas.openxmlformats.org/markup-compatibility/2006">
              <mc:Choice xmlns:v="urn:schemas-microsoft-com:vml" Requires="v">
                <p:oleObj spid="_x0000_s3074" name="Document" r:id="rId4" imgW="4851400" imgH="3962400" progId="Word.Document.8">
                  <p:embed/>
                </p:oleObj>
              </mc:Choice>
              <mc:Fallback>
                <p:oleObj name="Document" r:id="rId4" imgW="4851400" imgH="3962400" progId="Word.Document.8">
                  <p:embed/>
                  <p:pic>
                    <p:nvPicPr>
                      <p:cNvPr id="0"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6300" y="1625600"/>
                        <a:ext cx="4838700" cy="394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xmlns="" id="{97AF8832-75D7-4134-9534-A566A66F664E}"/>
              </a:ext>
            </a:extLst>
          </p:cNvPr>
          <p:cNvSpPr/>
          <p:nvPr/>
        </p:nvSpPr>
        <p:spPr>
          <a:xfrm>
            <a:off x="2941983" y="520282"/>
            <a:ext cx="3180521" cy="646331"/>
          </a:xfrm>
          <a:prstGeom prst="rect">
            <a:avLst/>
          </a:prstGeom>
          <a:noFill/>
        </p:spPr>
        <p:txBody>
          <a:bodyPr wrap="square">
            <a:spAutoFit/>
          </a:bodyPr>
          <a:lstStyle/>
          <a:p>
            <a:r>
              <a:rPr lang="en-US" sz="3600" b="1" dirty="0"/>
              <a:t>Static Binding</a:t>
            </a:r>
          </a:p>
        </p:txBody>
      </p:sp>
    </p:spTree>
    <p:extLst>
      <p:ext uri="{BB962C8B-B14F-4D97-AF65-F5344CB8AC3E}">
        <p14:creationId xmlns:p14="http://schemas.microsoft.com/office/powerpoint/2010/main" val="35628977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700088" y="1676400"/>
            <a:ext cx="8062912" cy="4200525"/>
          </a:xfrm>
          <a:noFill/>
        </p:spPr>
        <p:txBody>
          <a:bodyPr>
            <a:normAutofit fontScale="92500" lnSpcReduction="10000"/>
          </a:bodyPr>
          <a:lstStyle/>
          <a:p>
            <a:r>
              <a:rPr lang="en-US" sz="2400"/>
              <a:t>Static binding guarantees that we will never associate a member function of a derived class with an object of a direct or indirect base class. </a:t>
            </a:r>
          </a:p>
          <a:p>
            <a:r>
              <a:rPr lang="en-US" sz="2400"/>
              <a:t>If that were to happen, the member function would attempt to access data members that do not exist in the object. That is because a base class object does not have an "is a" relationship with a derived class object. </a:t>
            </a:r>
          </a:p>
          <a:p>
            <a:r>
              <a:rPr lang="en-US" sz="2400"/>
              <a:t>Of course, we can go the other way around. That is, we can associate a member function of a direct or indirect base class with an object of a derived class as long as that member function is accessible (i.e., public). </a:t>
            </a:r>
          </a:p>
          <a:p>
            <a:r>
              <a:rPr lang="en-US" sz="2400"/>
              <a:t>That is what inheritance is all about and it works because we have an "is a" relationship.</a:t>
            </a:r>
          </a:p>
        </p:txBody>
      </p:sp>
      <p:sp>
        <p:nvSpPr>
          <p:cNvPr id="6" name="Rectangle 5">
            <a:extLst>
              <a:ext uri="{FF2B5EF4-FFF2-40B4-BE49-F238E27FC236}">
                <a16:creationId xmlns:a16="http://schemas.microsoft.com/office/drawing/2014/main" xmlns="" id="{4AFE87E2-9EAC-4380-8208-0CA4BBDB21E9}"/>
              </a:ext>
            </a:extLst>
          </p:cNvPr>
          <p:cNvSpPr/>
          <p:nvPr/>
        </p:nvSpPr>
        <p:spPr>
          <a:xfrm>
            <a:off x="2941983" y="520282"/>
            <a:ext cx="6202017" cy="646331"/>
          </a:xfrm>
          <a:prstGeom prst="rect">
            <a:avLst/>
          </a:prstGeom>
          <a:noFill/>
        </p:spPr>
        <p:txBody>
          <a:bodyPr wrap="square">
            <a:spAutoFit/>
          </a:bodyPr>
          <a:lstStyle/>
          <a:p>
            <a:r>
              <a:rPr lang="en-US" sz="3600" b="1" dirty="0"/>
              <a:t>Static Binding</a:t>
            </a:r>
          </a:p>
        </p:txBody>
      </p:sp>
    </p:spTree>
    <p:extLst>
      <p:ext uri="{BB962C8B-B14F-4D97-AF65-F5344CB8AC3E}">
        <p14:creationId xmlns:p14="http://schemas.microsoft.com/office/powerpoint/2010/main" val="39266427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dissolve">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dissolve">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dissolve">
                                      <p:cBhvr>
                                        <p:cTn id="22"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81738" y="715617"/>
            <a:ext cx="3180523" cy="689113"/>
          </a:xfrm>
          <a:noFill/>
        </p:spPr>
        <p:txBody>
          <a:bodyPr>
            <a:normAutofit/>
          </a:bodyPr>
          <a:lstStyle/>
          <a:p>
            <a:r>
              <a:rPr lang="en-US" sz="3600" b="1" dirty="0">
                <a:latin typeface="Times New Roman" panose="02020603050405020304" pitchFamily="18" charset="0"/>
                <a:cs typeface="Times New Roman" panose="02020603050405020304" pitchFamily="18" charset="0"/>
              </a:rPr>
              <a:t>Upcasting</a:t>
            </a:r>
          </a:p>
        </p:txBody>
      </p:sp>
      <p:sp>
        <p:nvSpPr>
          <p:cNvPr id="19459" name="Rectangle 3"/>
          <p:cNvSpPr>
            <a:spLocks noGrp="1" noChangeArrowheads="1"/>
          </p:cNvSpPr>
          <p:nvPr>
            <p:ph type="body" idx="1"/>
          </p:nvPr>
        </p:nvSpPr>
        <p:spPr>
          <a:xfrm>
            <a:off x="700088" y="1600200"/>
            <a:ext cx="8062912" cy="4200525"/>
          </a:xfrm>
          <a:noFill/>
        </p:spPr>
        <p:txBody>
          <a:bodyPr>
            <a:normAutofit fontScale="92500" lnSpcReduction="10000"/>
          </a:bodyPr>
          <a:lstStyle/>
          <a:p>
            <a:r>
              <a:rPr lang="en-US" sz="2400" dirty="0"/>
              <a:t>We can assign pointers to derived class objects to point to base class objects. We can also use derived class objects to initialize references to base class objects.</a:t>
            </a:r>
          </a:p>
          <a:p>
            <a:r>
              <a:rPr lang="en-US" sz="2400" dirty="0"/>
              <a:t>Using this account class hierarchy, whenever we need a pointer to an account object, we can use a pointer to a checking, student, or savings object. This is called </a:t>
            </a:r>
            <a:r>
              <a:rPr lang="en-US" sz="2400" b="1" dirty="0"/>
              <a:t>upcasting </a:t>
            </a:r>
            <a:r>
              <a:rPr lang="en-US" sz="2400" dirty="0"/>
              <a:t>even though no cast operation is necessary. </a:t>
            </a:r>
          </a:p>
          <a:p>
            <a:r>
              <a:rPr lang="en-US" sz="2400" dirty="0"/>
              <a:t>This is because every checking, student, and savings object contains an account object. When we are pointing to a checking, student, or savings object, we are also pointing to an account object. </a:t>
            </a:r>
          </a:p>
          <a:p>
            <a:r>
              <a:rPr lang="en-US" sz="2400" dirty="0"/>
              <a:t>When we are pointing to an account object, we do not have access to a checking, student, or savings objects.</a:t>
            </a:r>
          </a:p>
        </p:txBody>
      </p:sp>
    </p:spTree>
    <p:extLst>
      <p:ext uri="{BB962C8B-B14F-4D97-AF65-F5344CB8AC3E}">
        <p14:creationId xmlns:p14="http://schemas.microsoft.com/office/powerpoint/2010/main" val="34937317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dissolve">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dissolve">
                                      <p:cBhvr>
                                        <p:cTn id="12" dur="500"/>
                                        <p:tgtEl>
                                          <p:spTgt spid="19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dissolve">
                                      <p:cBhvr>
                                        <p:cTn id="17" dur="500"/>
                                        <p:tgtEl>
                                          <p:spTgt spid="19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dissolve">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D4AFE-B27C-4A9A-A9F5-7F62354B01A2}"/>
              </a:ext>
            </a:extLst>
          </p:cNvPr>
          <p:cNvSpPr>
            <a:spLocks noGrp="1"/>
          </p:cNvSpPr>
          <p:nvPr>
            <p:ph type="title"/>
          </p:nvPr>
        </p:nvSpPr>
        <p:spPr>
          <a:xfrm>
            <a:off x="450057" y="1485900"/>
            <a:ext cx="2949178" cy="1964531"/>
          </a:xfrm>
        </p:spPr>
        <p:txBody>
          <a:bodyPr>
            <a:normAutofit fontScale="90000"/>
          </a:bodyPr>
          <a:lstStyle/>
          <a:p>
            <a:pPr algn="ctr"/>
            <a:r>
              <a:rPr lang="en-US" sz="3300" b="1" dirty="0">
                <a:latin typeface="+mn-lt"/>
                <a:ea typeface="Karla" pitchFamily="2" charset="0"/>
                <a:cs typeface="Karla" pitchFamily="2" charset="0"/>
              </a:rPr>
              <a:t>Object Oriented Programming using C++</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A09B5602-926A-470D-BC2B-78EBF425FF1F}"/>
              </a:ext>
            </a:extLst>
          </p:cNvPr>
          <p:cNvSpPr>
            <a:spLocks noGrp="1"/>
          </p:cNvSpPr>
          <p:nvPr>
            <p:ph idx="1"/>
          </p:nvPr>
        </p:nvSpPr>
        <p:spPr/>
        <p:txBody>
          <a:bodyPr>
            <a:normAutofit/>
          </a:bodyPr>
          <a:lstStyle/>
          <a:p>
            <a:pPr mar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xmlns="" id="{467BF1DB-555C-464C-9D63-BB68417BDF76}"/>
              </a:ext>
            </a:extLst>
          </p:cNvPr>
          <p:cNvSpPr>
            <a:spLocks noGrp="1"/>
          </p:cNvSpPr>
          <p:nvPr>
            <p:ph type="body" sz="half" idx="2"/>
          </p:nvPr>
        </p:nvSpPr>
        <p:spPr>
          <a:xfrm>
            <a:off x="337686" y="3450431"/>
            <a:ext cx="2762702" cy="250032"/>
          </a:xfrm>
        </p:spPr>
        <p:txBody>
          <a:bodyPr>
            <a:normAutofit fontScale="77500" lnSpcReduction="20000"/>
          </a:bodyPr>
          <a:lstStyle/>
          <a:p>
            <a:r>
              <a:rPr lang="en-US" sz="18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xmlns=""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xmlns="" id="{61791A24-3CC5-4ACD-B2EC-2F300FCC8BF6}"/>
              </a:ext>
            </a:extLst>
          </p:cNvPr>
          <p:cNvGraphicFramePr>
            <a:graphicFrameLocks noGrp="1"/>
          </p:cNvGraphicFramePr>
          <p:nvPr/>
        </p:nvGraphicFramePr>
        <p:xfrm>
          <a:off x="337686" y="3821908"/>
          <a:ext cx="4084846" cy="1737360"/>
        </p:xfrm>
        <a:graphic>
          <a:graphicData uri="http://schemas.openxmlformats.org/drawingml/2006/table">
            <a:tbl>
              <a:tblPr firstRow="1" bandRow="1">
                <a:tableStyleId>{5940675A-B579-460E-94D1-54222C63F5DA}</a:tableStyleId>
              </a:tblPr>
              <a:tblGrid>
                <a:gridCol w="4084846">
                  <a:extLst>
                    <a:ext uri="{9D8B030D-6E8A-4147-A177-3AD203B41FA5}">
                      <a16:colId xmlns:a16="http://schemas.microsoft.com/office/drawing/2014/main" xmlns="" val="529727568"/>
                    </a:ext>
                  </a:extLst>
                </a:gridCol>
              </a:tblGrid>
              <a:tr h="9829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b="1" kern="1200" dirty="0">
                          <a:solidFill>
                            <a:srgbClr val="FF0000"/>
                          </a:solidFill>
                          <a:effectLst/>
                          <a:latin typeface="+mn-lt"/>
                          <a:ea typeface="+mn-ea"/>
                          <a:cs typeface="+mn-cs"/>
                        </a:rPr>
                        <a:t>To enable the students to understand various stages and constructs of C++ programming language and relate them to engineering programming problems.</a:t>
                      </a:r>
                    </a:p>
                  </a:txBody>
                  <a:tcPr marL="68580" marR="68580" marT="34290" marB="34290"/>
                </a:tc>
                <a:extLst>
                  <a:ext uri="{0D108BD9-81ED-4DB2-BD59-A6C34878D82A}">
                    <a16:rowId xmlns:a16="http://schemas.microsoft.com/office/drawing/2014/main" xmlns="" val="1055258708"/>
                  </a:ext>
                </a:extLst>
              </a:tr>
              <a:tr h="754380">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500" b="1" kern="1200" dirty="0">
                          <a:solidFill>
                            <a:srgbClr val="FF0000"/>
                          </a:solidFill>
                          <a:effectLst/>
                          <a:latin typeface="+mn-lt"/>
                          <a:ea typeface="+mn-ea"/>
                          <a:cs typeface="+mn-cs"/>
                        </a:rPr>
                        <a:t>To improve their ability to analyze and address variety of problems in programming domains.</a:t>
                      </a:r>
                    </a:p>
                    <a:p>
                      <a:pPr marL="0" lvl="0" indent="0" algn="just">
                        <a:buFont typeface="Arial" panose="020B0604020202020204" pitchFamily="34" charset="0"/>
                        <a:buNone/>
                      </a:pPr>
                      <a:endParaRPr lang="en-IN" sz="1500" b="1" kern="1200" dirty="0">
                        <a:solidFill>
                          <a:srgbClr val="FF0000"/>
                        </a:solidFill>
                        <a:effectLst/>
                        <a:latin typeface="+mn-lt"/>
                        <a:ea typeface="+mn-ea"/>
                        <a:cs typeface="+mn-cs"/>
                      </a:endParaRPr>
                    </a:p>
                  </a:txBody>
                  <a:tcPr marL="68580" marR="68580" marT="34290" marB="34290"/>
                </a:tc>
                <a:extLst>
                  <a:ext uri="{0D108BD9-81ED-4DB2-BD59-A6C34878D82A}">
                    <a16:rowId xmlns:a16="http://schemas.microsoft.com/office/drawing/2014/main" xmlns="" val="2990456970"/>
                  </a:ext>
                </a:extLst>
              </a:tr>
            </a:tbl>
          </a:graphicData>
        </a:graphic>
      </p:graphicFrame>
      <p:pic>
        <p:nvPicPr>
          <p:cNvPr id="7" name="Picture 6">
            <a:extLst>
              <a:ext uri="{FF2B5EF4-FFF2-40B4-BE49-F238E27FC236}">
                <a16:creationId xmlns:a16="http://schemas.microsoft.com/office/drawing/2014/main" xmlns="" id="{4F45ED97-A37D-4BD5-9BB8-9A010CD2A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997" y="3783245"/>
            <a:ext cx="1936456" cy="1890713"/>
          </a:xfrm>
          <a:prstGeom prst="rect">
            <a:avLst/>
          </a:prstGeom>
        </p:spPr>
      </p:pic>
      <p:pic>
        <p:nvPicPr>
          <p:cNvPr id="9" name="Picture 8">
            <a:extLst>
              <a:ext uri="{FF2B5EF4-FFF2-40B4-BE49-F238E27FC236}">
                <a16:creationId xmlns:a16="http://schemas.microsoft.com/office/drawing/2014/main" xmlns="" id="{E4C0D224-3882-4701-BE24-7AC23C1C37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86263" y="1218075"/>
            <a:ext cx="4359617" cy="2543110"/>
          </a:xfrm>
          <a:prstGeom prst="rect">
            <a:avLst/>
          </a:prstGeom>
        </p:spPr>
      </p:pic>
    </p:spTree>
    <p:custDataLst>
      <p:tags r:id="rId1"/>
    </p:custDataLst>
    <p:extLst>
      <p:ext uri="{BB962C8B-B14F-4D97-AF65-F5344CB8AC3E}">
        <p14:creationId xmlns:p14="http://schemas.microsoft.com/office/powerpoint/2010/main" val="398295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700088" y="1600200"/>
            <a:ext cx="8062912" cy="4200525"/>
          </a:xfrm>
          <a:noFill/>
        </p:spPr>
        <p:txBody>
          <a:bodyPr>
            <a:normAutofit fontScale="92500" lnSpcReduction="10000"/>
          </a:bodyPr>
          <a:lstStyle/>
          <a:p>
            <a:pPr>
              <a:lnSpc>
                <a:spcPct val="90000"/>
              </a:lnSpc>
              <a:spcBef>
                <a:spcPct val="0"/>
              </a:spcBef>
              <a:buFont typeface="Monotype Sorts" charset="2"/>
              <a:buNone/>
            </a:pPr>
            <a:r>
              <a:rPr lang="en-US" sz="1800">
                <a:latin typeface="Courier" charset="0"/>
              </a:rPr>
              <a:t>void print_account(account* p) { //pointer</a:t>
            </a:r>
          </a:p>
          <a:p>
            <a:pPr>
              <a:lnSpc>
                <a:spcPct val="90000"/>
              </a:lnSpc>
              <a:spcBef>
                <a:spcPct val="0"/>
              </a:spcBef>
              <a:buFont typeface="Monotype Sorts" charset="2"/>
              <a:buNone/>
            </a:pPr>
            <a:r>
              <a:rPr lang="en-US" sz="1800">
                <a:latin typeface="Courier" charset="0"/>
              </a:rPr>
              <a:t>  p-&gt;statement();</a:t>
            </a:r>
          </a:p>
          <a:p>
            <a:pPr>
              <a:lnSpc>
                <a:spcPct val="90000"/>
              </a:lnSpc>
              <a:spcBef>
                <a:spcPct val="0"/>
              </a:spcBef>
              <a:buFont typeface="Monotype Sorts" charset="2"/>
              <a:buNone/>
            </a:pPr>
            <a:r>
              <a:rPr lang="en-US" sz="1800">
                <a:latin typeface="Courier" charset="0"/>
              </a:rPr>
              <a:t>}</a:t>
            </a:r>
          </a:p>
          <a:p>
            <a:pPr>
              <a:lnSpc>
                <a:spcPct val="90000"/>
              </a:lnSpc>
              <a:spcBef>
                <a:spcPct val="0"/>
              </a:spcBef>
              <a:buFont typeface="Monotype Sorts" charset="2"/>
              <a:buNone/>
            </a:pPr>
            <a:endParaRPr lang="en-US" sz="1800">
              <a:latin typeface="Courier" charset="0"/>
            </a:endParaRPr>
          </a:p>
          <a:p>
            <a:pPr>
              <a:lnSpc>
                <a:spcPct val="90000"/>
              </a:lnSpc>
              <a:spcBef>
                <a:spcPct val="0"/>
              </a:spcBef>
              <a:buFont typeface="Monotype Sorts" charset="2"/>
              <a:buNone/>
            </a:pPr>
            <a:r>
              <a:rPr lang="en-US" sz="1800">
                <a:latin typeface="Courier" charset="0"/>
              </a:rPr>
              <a:t>void print_account(account &amp;r) { //reference</a:t>
            </a:r>
          </a:p>
          <a:p>
            <a:pPr>
              <a:lnSpc>
                <a:spcPct val="90000"/>
              </a:lnSpc>
              <a:spcBef>
                <a:spcPct val="0"/>
              </a:spcBef>
              <a:buFont typeface="Monotype Sorts" charset="2"/>
              <a:buNone/>
            </a:pPr>
            <a:r>
              <a:rPr lang="en-US" sz="1800">
                <a:latin typeface="Courier" charset="0"/>
              </a:rPr>
              <a:t>  r.statement();</a:t>
            </a:r>
          </a:p>
          <a:p>
            <a:pPr>
              <a:lnSpc>
                <a:spcPct val="90000"/>
              </a:lnSpc>
              <a:spcBef>
                <a:spcPct val="0"/>
              </a:spcBef>
              <a:buFont typeface="Monotype Sorts" charset="2"/>
              <a:buNone/>
            </a:pPr>
            <a:r>
              <a:rPr lang="en-US" sz="1800">
                <a:latin typeface="Courier" charset="0"/>
              </a:rPr>
              <a:t>}</a:t>
            </a:r>
          </a:p>
          <a:p>
            <a:pPr>
              <a:lnSpc>
                <a:spcPct val="90000"/>
              </a:lnSpc>
              <a:spcBef>
                <a:spcPct val="0"/>
              </a:spcBef>
              <a:buFont typeface="Monotype Sorts" charset="2"/>
              <a:buNone/>
            </a:pPr>
            <a:endParaRPr lang="en-US" sz="1800">
              <a:latin typeface="Courier" charset="0"/>
            </a:endParaRPr>
          </a:p>
          <a:p>
            <a:pPr>
              <a:lnSpc>
                <a:spcPct val="90000"/>
              </a:lnSpc>
              <a:spcBef>
                <a:spcPct val="0"/>
              </a:spcBef>
              <a:buFont typeface="Monotype Sorts" charset="2"/>
              <a:buNone/>
            </a:pPr>
            <a:r>
              <a:rPr lang="en-US" sz="1800">
                <a:latin typeface="Courier" charset="0"/>
              </a:rPr>
              <a:t>int main() {</a:t>
            </a:r>
          </a:p>
          <a:p>
            <a:pPr>
              <a:lnSpc>
                <a:spcPct val="90000"/>
              </a:lnSpc>
              <a:spcBef>
                <a:spcPct val="0"/>
              </a:spcBef>
              <a:buFont typeface="Monotype Sorts" charset="2"/>
              <a:buNone/>
            </a:pPr>
            <a:r>
              <a:rPr lang="en-US" sz="1800">
                <a:latin typeface="Courier" charset="0"/>
              </a:rPr>
              <a:t>  student smith("Joe Smith", 5000, "UT");</a:t>
            </a:r>
          </a:p>
          <a:p>
            <a:pPr>
              <a:lnSpc>
                <a:spcPct val="90000"/>
              </a:lnSpc>
              <a:spcBef>
                <a:spcPct val="0"/>
              </a:spcBef>
              <a:buFont typeface="Monotype Sorts" charset="2"/>
              <a:buNone/>
            </a:pPr>
            <a:r>
              <a:rPr lang="en-US" sz="1800">
                <a:latin typeface="Courier" charset="0"/>
              </a:rPr>
              <a:t>  student* ps = &amp;smith;	 ps-&gt;statement();</a:t>
            </a:r>
          </a:p>
          <a:p>
            <a:pPr>
              <a:lnSpc>
                <a:spcPct val="90000"/>
              </a:lnSpc>
              <a:spcBef>
                <a:spcPct val="0"/>
              </a:spcBef>
              <a:buFont typeface="Monotype Sorts" charset="2"/>
              <a:buNone/>
            </a:pPr>
            <a:r>
              <a:rPr lang="en-US" sz="1800">
                <a:latin typeface="Courier" charset="0"/>
              </a:rPr>
              <a:t>  </a:t>
            </a:r>
          </a:p>
          <a:p>
            <a:pPr>
              <a:lnSpc>
                <a:spcPct val="90000"/>
              </a:lnSpc>
              <a:spcBef>
                <a:spcPct val="0"/>
              </a:spcBef>
              <a:buFont typeface="Monotype Sorts" charset="2"/>
              <a:buNone/>
            </a:pPr>
            <a:r>
              <a:rPr lang="en-US" sz="1800">
                <a:latin typeface="Courier" charset="0"/>
              </a:rPr>
              <a:t>  checking* pc = &amp;smith;	 pc-&gt;statement();</a:t>
            </a:r>
          </a:p>
          <a:p>
            <a:pPr>
              <a:lnSpc>
                <a:spcPct val="90000"/>
              </a:lnSpc>
              <a:spcBef>
                <a:spcPct val="0"/>
              </a:spcBef>
              <a:buFont typeface="Monotype Sorts" charset="2"/>
              <a:buNone/>
            </a:pPr>
            <a:r>
              <a:rPr lang="en-US" sz="1800">
                <a:latin typeface="Courier" charset="0"/>
              </a:rPr>
              <a:t>  </a:t>
            </a:r>
          </a:p>
          <a:p>
            <a:pPr>
              <a:lnSpc>
                <a:spcPct val="90000"/>
              </a:lnSpc>
              <a:spcBef>
                <a:spcPct val="0"/>
              </a:spcBef>
              <a:buFont typeface="Monotype Sorts" charset="2"/>
              <a:buNone/>
            </a:pPr>
            <a:r>
              <a:rPr lang="en-US" sz="1800">
                <a:latin typeface="Courier" charset="0"/>
              </a:rPr>
              <a:t>  account* pa = &amp;smith; 	 pa-&gt;statement();</a:t>
            </a:r>
          </a:p>
          <a:p>
            <a:pPr>
              <a:lnSpc>
                <a:spcPct val="90000"/>
              </a:lnSpc>
              <a:spcBef>
                <a:spcPct val="0"/>
              </a:spcBef>
              <a:buFont typeface="Monotype Sorts" charset="2"/>
              <a:buNone/>
            </a:pPr>
            <a:endParaRPr lang="en-US" sz="1800">
              <a:latin typeface="Courier" charset="0"/>
            </a:endParaRPr>
          </a:p>
          <a:p>
            <a:pPr>
              <a:lnSpc>
                <a:spcPct val="90000"/>
              </a:lnSpc>
              <a:spcBef>
                <a:spcPct val="0"/>
              </a:spcBef>
              <a:buFont typeface="Monotype Sorts" charset="2"/>
              <a:buNone/>
            </a:pPr>
            <a:r>
              <a:rPr lang="en-US" sz="1800">
                <a:latin typeface="Courier" charset="0"/>
              </a:rPr>
              <a:t>  print_account(&amp;smith); //pass by pointer</a:t>
            </a:r>
          </a:p>
          <a:p>
            <a:pPr>
              <a:lnSpc>
                <a:spcPct val="90000"/>
              </a:lnSpc>
              <a:spcBef>
                <a:spcPct val="0"/>
              </a:spcBef>
              <a:buFont typeface="Monotype Sorts" charset="2"/>
              <a:buNone/>
            </a:pPr>
            <a:r>
              <a:rPr lang="en-US" sz="1800">
                <a:latin typeface="Courier" charset="0"/>
              </a:rPr>
              <a:t>  print_account(smith);  //pass by reference</a:t>
            </a:r>
          </a:p>
          <a:p>
            <a:pPr>
              <a:lnSpc>
                <a:spcPct val="90000"/>
              </a:lnSpc>
              <a:spcBef>
                <a:spcPct val="0"/>
              </a:spcBef>
              <a:buFont typeface="Monotype Sorts" charset="2"/>
              <a:buNone/>
            </a:pPr>
            <a:r>
              <a:rPr lang="en-US" sz="1800">
                <a:latin typeface="Courier" charset="0"/>
              </a:rPr>
              <a:t>}</a:t>
            </a:r>
          </a:p>
          <a:p>
            <a:pPr>
              <a:lnSpc>
                <a:spcPct val="90000"/>
              </a:lnSpc>
            </a:pPr>
            <a:endParaRPr lang="en-US" sz="1800">
              <a:latin typeface="Courier" charset="0"/>
            </a:endParaRPr>
          </a:p>
        </p:txBody>
      </p:sp>
      <p:sp>
        <p:nvSpPr>
          <p:cNvPr id="4" name="Rectangle 2">
            <a:extLst>
              <a:ext uri="{FF2B5EF4-FFF2-40B4-BE49-F238E27FC236}">
                <a16:creationId xmlns:a16="http://schemas.microsoft.com/office/drawing/2014/main" xmlns="" id="{0F4626A5-7D66-4056-BB09-5B41D383B469}"/>
              </a:ext>
            </a:extLst>
          </p:cNvPr>
          <p:cNvSpPr txBox="1">
            <a:spLocks noChangeArrowheads="1"/>
          </p:cNvSpPr>
          <p:nvPr/>
        </p:nvSpPr>
        <p:spPr>
          <a:xfrm>
            <a:off x="2981738" y="715617"/>
            <a:ext cx="3180523" cy="68911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3600" b="1">
                <a:latin typeface="Times New Roman" panose="02020603050405020304" pitchFamily="18" charset="0"/>
                <a:cs typeface="Times New Roman" panose="02020603050405020304" pitchFamily="18" charset="0"/>
              </a:rPr>
              <a:t>Upcasting</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0943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dissolv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dissolve">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dissolve">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507">
                                            <p:txEl>
                                              <p:pRg st="4" end="4"/>
                                            </p:txEl>
                                          </p:spTgt>
                                        </p:tgtEl>
                                        <p:attrNameLst>
                                          <p:attrName>style.visibility</p:attrName>
                                        </p:attrNameLst>
                                      </p:cBhvr>
                                      <p:to>
                                        <p:strVal val="visible"/>
                                      </p:to>
                                    </p:set>
                                    <p:animEffect transition="in" filter="dissolve">
                                      <p:cBhvr>
                                        <p:cTn id="22" dur="500"/>
                                        <p:tgtEl>
                                          <p:spTgt spid="2150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dissolve">
                                      <p:cBhvr>
                                        <p:cTn id="27" dur="500"/>
                                        <p:tgtEl>
                                          <p:spTgt spid="215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507">
                                            <p:txEl>
                                              <p:pRg st="6" end="6"/>
                                            </p:txEl>
                                          </p:spTgt>
                                        </p:tgtEl>
                                        <p:attrNameLst>
                                          <p:attrName>style.visibility</p:attrName>
                                        </p:attrNameLst>
                                      </p:cBhvr>
                                      <p:to>
                                        <p:strVal val="visible"/>
                                      </p:to>
                                    </p:set>
                                    <p:animEffect transition="in" filter="dissolve">
                                      <p:cBhvr>
                                        <p:cTn id="32" dur="500"/>
                                        <p:tgtEl>
                                          <p:spTgt spid="215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507">
                                            <p:txEl>
                                              <p:pRg st="8" end="8"/>
                                            </p:txEl>
                                          </p:spTgt>
                                        </p:tgtEl>
                                        <p:attrNameLst>
                                          <p:attrName>style.visibility</p:attrName>
                                        </p:attrNameLst>
                                      </p:cBhvr>
                                      <p:to>
                                        <p:strVal val="visible"/>
                                      </p:to>
                                    </p:set>
                                    <p:animEffect transition="in" filter="dissolve">
                                      <p:cBhvr>
                                        <p:cTn id="37" dur="500"/>
                                        <p:tgtEl>
                                          <p:spTgt spid="21507">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507">
                                            <p:txEl>
                                              <p:pRg st="9" end="9"/>
                                            </p:txEl>
                                          </p:spTgt>
                                        </p:tgtEl>
                                        <p:attrNameLst>
                                          <p:attrName>style.visibility</p:attrName>
                                        </p:attrNameLst>
                                      </p:cBhvr>
                                      <p:to>
                                        <p:strVal val="visible"/>
                                      </p:to>
                                    </p:set>
                                    <p:animEffect transition="in" filter="dissolve">
                                      <p:cBhvr>
                                        <p:cTn id="42" dur="500"/>
                                        <p:tgtEl>
                                          <p:spTgt spid="21507">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507">
                                            <p:txEl>
                                              <p:pRg st="10" end="10"/>
                                            </p:txEl>
                                          </p:spTgt>
                                        </p:tgtEl>
                                        <p:attrNameLst>
                                          <p:attrName>style.visibility</p:attrName>
                                        </p:attrNameLst>
                                      </p:cBhvr>
                                      <p:to>
                                        <p:strVal val="visible"/>
                                      </p:to>
                                    </p:set>
                                    <p:animEffect transition="in" filter="dissolve">
                                      <p:cBhvr>
                                        <p:cTn id="47" dur="500"/>
                                        <p:tgtEl>
                                          <p:spTgt spid="21507">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1507">
                                            <p:txEl>
                                              <p:pRg st="11" end="11"/>
                                            </p:txEl>
                                          </p:spTgt>
                                        </p:tgtEl>
                                        <p:attrNameLst>
                                          <p:attrName>style.visibility</p:attrName>
                                        </p:attrNameLst>
                                      </p:cBhvr>
                                      <p:to>
                                        <p:strVal val="visible"/>
                                      </p:to>
                                    </p:set>
                                    <p:animEffect transition="in" filter="dissolve">
                                      <p:cBhvr>
                                        <p:cTn id="52" dur="500"/>
                                        <p:tgtEl>
                                          <p:spTgt spid="21507">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507">
                                            <p:txEl>
                                              <p:pRg st="12" end="12"/>
                                            </p:txEl>
                                          </p:spTgt>
                                        </p:tgtEl>
                                        <p:attrNameLst>
                                          <p:attrName>style.visibility</p:attrName>
                                        </p:attrNameLst>
                                      </p:cBhvr>
                                      <p:to>
                                        <p:strVal val="visible"/>
                                      </p:to>
                                    </p:set>
                                    <p:animEffect transition="in" filter="dissolve">
                                      <p:cBhvr>
                                        <p:cTn id="57" dur="500"/>
                                        <p:tgtEl>
                                          <p:spTgt spid="21507">
                                            <p:txEl>
                                              <p:pRg st="12" end="1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1507">
                                            <p:txEl>
                                              <p:pRg st="13" end="13"/>
                                            </p:txEl>
                                          </p:spTgt>
                                        </p:tgtEl>
                                        <p:attrNameLst>
                                          <p:attrName>style.visibility</p:attrName>
                                        </p:attrNameLst>
                                      </p:cBhvr>
                                      <p:to>
                                        <p:strVal val="visible"/>
                                      </p:to>
                                    </p:set>
                                    <p:animEffect transition="in" filter="dissolve">
                                      <p:cBhvr>
                                        <p:cTn id="62" dur="500"/>
                                        <p:tgtEl>
                                          <p:spTgt spid="21507">
                                            <p:txEl>
                                              <p:pRg st="13" end="1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1507">
                                            <p:txEl>
                                              <p:pRg st="14" end="14"/>
                                            </p:txEl>
                                          </p:spTgt>
                                        </p:tgtEl>
                                        <p:attrNameLst>
                                          <p:attrName>style.visibility</p:attrName>
                                        </p:attrNameLst>
                                      </p:cBhvr>
                                      <p:to>
                                        <p:strVal val="visible"/>
                                      </p:to>
                                    </p:set>
                                    <p:animEffect transition="in" filter="dissolve">
                                      <p:cBhvr>
                                        <p:cTn id="67" dur="500"/>
                                        <p:tgtEl>
                                          <p:spTgt spid="21507">
                                            <p:txEl>
                                              <p:pRg st="14" end="14"/>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1507">
                                            <p:txEl>
                                              <p:pRg st="16" end="16"/>
                                            </p:txEl>
                                          </p:spTgt>
                                        </p:tgtEl>
                                        <p:attrNameLst>
                                          <p:attrName>style.visibility</p:attrName>
                                        </p:attrNameLst>
                                      </p:cBhvr>
                                      <p:to>
                                        <p:strVal val="visible"/>
                                      </p:to>
                                    </p:set>
                                    <p:animEffect transition="in" filter="dissolve">
                                      <p:cBhvr>
                                        <p:cTn id="72" dur="500"/>
                                        <p:tgtEl>
                                          <p:spTgt spid="21507">
                                            <p:txEl>
                                              <p:pRg st="16" end="16"/>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1507">
                                            <p:txEl>
                                              <p:pRg st="17" end="17"/>
                                            </p:txEl>
                                          </p:spTgt>
                                        </p:tgtEl>
                                        <p:attrNameLst>
                                          <p:attrName>style.visibility</p:attrName>
                                        </p:attrNameLst>
                                      </p:cBhvr>
                                      <p:to>
                                        <p:strVal val="visible"/>
                                      </p:to>
                                    </p:set>
                                    <p:animEffect transition="in" filter="dissolve">
                                      <p:cBhvr>
                                        <p:cTn id="77" dur="500"/>
                                        <p:tgtEl>
                                          <p:spTgt spid="21507">
                                            <p:txEl>
                                              <p:pRg st="17" end="17"/>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1507">
                                            <p:txEl>
                                              <p:pRg st="18" end="18"/>
                                            </p:txEl>
                                          </p:spTgt>
                                        </p:tgtEl>
                                        <p:attrNameLst>
                                          <p:attrName>style.visibility</p:attrName>
                                        </p:attrNameLst>
                                      </p:cBhvr>
                                      <p:to>
                                        <p:strVal val="visible"/>
                                      </p:to>
                                    </p:set>
                                    <p:animEffect transition="in" filter="dissolve">
                                      <p:cBhvr>
                                        <p:cTn id="82" dur="500"/>
                                        <p:tgtEl>
                                          <p:spTgt spid="2150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42888" y="1600200"/>
            <a:ext cx="8062912" cy="4200525"/>
          </a:xfrm>
          <a:noFill/>
        </p:spPr>
        <p:txBody>
          <a:bodyPr>
            <a:normAutofit fontScale="92500"/>
          </a:bodyPr>
          <a:lstStyle/>
          <a:p>
            <a:r>
              <a:rPr lang="en-US" sz="2400"/>
              <a:t>Notice that when we have a pointer to an account object and we initialize or assign it to the address of a student or checking object, that we are still actually pointing to the student or checking object. </a:t>
            </a:r>
          </a:p>
          <a:p>
            <a:r>
              <a:rPr lang="en-US" sz="2400"/>
              <a:t>This is the only time in C++ when it is allowed to assign a pointer of one type to another without an explicit cast operation. </a:t>
            </a:r>
          </a:p>
          <a:p>
            <a:r>
              <a:rPr lang="en-US" sz="2400"/>
              <a:t>This is because a pointer </a:t>
            </a:r>
          </a:p>
          <a:p>
            <a:pPr>
              <a:buFont typeface="Monotype Sorts" charset="2"/>
              <a:buNone/>
            </a:pPr>
            <a:r>
              <a:rPr lang="en-US" sz="2400"/>
              <a:t>     to a derived class object </a:t>
            </a:r>
          </a:p>
          <a:p>
            <a:pPr>
              <a:buFont typeface="Monotype Sorts" charset="2"/>
              <a:buNone/>
            </a:pPr>
            <a:r>
              <a:rPr lang="en-US" sz="2400"/>
              <a:t>     points to a direct or </a:t>
            </a:r>
          </a:p>
          <a:p>
            <a:pPr>
              <a:buFont typeface="Monotype Sorts" charset="2"/>
              <a:buNone/>
            </a:pPr>
            <a:r>
              <a:rPr lang="en-US" sz="2400"/>
              <a:t>     indirect base class object </a:t>
            </a:r>
          </a:p>
          <a:p>
            <a:pPr>
              <a:buFont typeface="Monotype Sorts" charset="2"/>
              <a:buNone/>
            </a:pPr>
            <a:r>
              <a:rPr lang="en-US" sz="2400"/>
              <a:t>     as well!</a:t>
            </a:r>
          </a:p>
        </p:txBody>
      </p:sp>
      <p:graphicFrame>
        <p:nvGraphicFramePr>
          <p:cNvPr id="3074" name="Object 4"/>
          <p:cNvGraphicFramePr>
            <a:graphicFrameLocks/>
          </p:cNvGraphicFramePr>
          <p:nvPr/>
        </p:nvGraphicFramePr>
        <p:xfrm>
          <a:off x="4305300" y="4394200"/>
          <a:ext cx="4483100" cy="2235200"/>
        </p:xfrm>
        <a:graphic>
          <a:graphicData uri="http://schemas.openxmlformats.org/presentationml/2006/ole">
            <mc:AlternateContent xmlns:mc="http://schemas.openxmlformats.org/markup-compatibility/2006">
              <mc:Choice xmlns:v="urn:schemas-microsoft-com:vml" Requires="v">
                <p:oleObj spid="_x0000_s4098" name="Document" r:id="rId4" imgW="4495800" imgH="2247900" progId="Word.Document.8">
                  <p:embed/>
                </p:oleObj>
              </mc:Choice>
              <mc:Fallback>
                <p:oleObj name="Document" r:id="rId4" imgW="4495800" imgH="2247900" progId="Word.Document.8">
                  <p:embed/>
                  <p:pic>
                    <p:nvPicPr>
                      <p:cNvPr id="0"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300" y="4394200"/>
                        <a:ext cx="448310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a:extLst>
              <a:ext uri="{FF2B5EF4-FFF2-40B4-BE49-F238E27FC236}">
                <a16:creationId xmlns:a16="http://schemas.microsoft.com/office/drawing/2014/main" xmlns="" id="{7B81F74E-4D8F-447B-9DD3-B05E70FCD01D}"/>
              </a:ext>
            </a:extLst>
          </p:cNvPr>
          <p:cNvSpPr txBox="1">
            <a:spLocks noChangeArrowheads="1"/>
          </p:cNvSpPr>
          <p:nvPr/>
        </p:nvSpPr>
        <p:spPr>
          <a:xfrm>
            <a:off x="2981738" y="715617"/>
            <a:ext cx="3180523" cy="68911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3600" b="1">
                <a:latin typeface="Times New Roman" panose="02020603050405020304" pitchFamily="18" charset="0"/>
                <a:cs typeface="Times New Roman" panose="02020603050405020304" pitchFamily="18" charset="0"/>
              </a:rPr>
              <a:t>Upcasting</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5283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dissolve">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dissolve">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dissolve">
                                      <p:cBhvr>
                                        <p:cTn id="17" dur="500"/>
                                        <p:tgtEl>
                                          <p:spTgt spid="23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dissolve">
                                      <p:cBhvr>
                                        <p:cTn id="22" dur="500"/>
                                        <p:tgtEl>
                                          <p:spTgt spid="23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dissolve">
                                      <p:cBhvr>
                                        <p:cTn id="27" dur="500"/>
                                        <p:tgtEl>
                                          <p:spTgt spid="23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555">
                                            <p:txEl>
                                              <p:pRg st="5" end="5"/>
                                            </p:txEl>
                                          </p:spTgt>
                                        </p:tgtEl>
                                        <p:attrNameLst>
                                          <p:attrName>style.visibility</p:attrName>
                                        </p:attrNameLst>
                                      </p:cBhvr>
                                      <p:to>
                                        <p:strVal val="visible"/>
                                      </p:to>
                                    </p:set>
                                    <p:animEffect transition="in" filter="dissolve">
                                      <p:cBhvr>
                                        <p:cTn id="32" dur="500"/>
                                        <p:tgtEl>
                                          <p:spTgt spid="23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Effect transition="in" filter="dissolve">
                                      <p:cBhvr>
                                        <p:cTn id="37"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16764" y="365126"/>
            <a:ext cx="6898585" cy="1325563"/>
          </a:xfrm>
          <a:noFill/>
        </p:spPr>
        <p:txBody>
          <a:bodyPr>
            <a:normAutofit/>
          </a:bodyPr>
          <a:lstStyle/>
          <a:p>
            <a:r>
              <a:rPr lang="en-US" sz="3600" b="1" dirty="0">
                <a:latin typeface="Times New Roman" panose="02020603050405020304" pitchFamily="18" charset="0"/>
                <a:cs typeface="Times New Roman" panose="02020603050405020304" pitchFamily="18" charset="0"/>
              </a:rPr>
              <a:t>Upcasting w/ Static Binding</a:t>
            </a:r>
          </a:p>
        </p:txBody>
      </p:sp>
      <p:sp>
        <p:nvSpPr>
          <p:cNvPr id="25603" name="Rectangle 3"/>
          <p:cNvSpPr>
            <a:spLocks noGrp="1" noChangeArrowheads="1"/>
          </p:cNvSpPr>
          <p:nvPr>
            <p:ph type="body" idx="1"/>
          </p:nvPr>
        </p:nvSpPr>
        <p:spPr>
          <a:xfrm>
            <a:off x="700088" y="1600200"/>
            <a:ext cx="8062912" cy="4200525"/>
          </a:xfrm>
          <a:noFill/>
        </p:spPr>
        <p:txBody>
          <a:bodyPr/>
          <a:lstStyle/>
          <a:p>
            <a:r>
              <a:rPr lang="en-US" sz="2400"/>
              <a:t>When we use the statement member function with our account pointer, the actual member function used is the account's statement member function. </a:t>
            </a:r>
          </a:p>
          <a:p>
            <a:r>
              <a:rPr lang="en-US" sz="2400"/>
              <a:t>This is because static binding is in effect. </a:t>
            </a:r>
          </a:p>
          <a:p>
            <a:r>
              <a:rPr lang="en-US" sz="2400"/>
              <a:t>The member function bound by the compiler is based on the static type of the pointer, not the actual or dynamic type of the object pointed to. </a:t>
            </a:r>
          </a:p>
          <a:p>
            <a:r>
              <a:rPr lang="en-US" sz="2400"/>
              <a:t>Thus, even though the complete derived class object is there, static binding prevents us from using the derived class' statement member function.</a:t>
            </a:r>
          </a:p>
        </p:txBody>
      </p:sp>
    </p:spTree>
    <p:extLst>
      <p:ext uri="{BB962C8B-B14F-4D97-AF65-F5344CB8AC3E}">
        <p14:creationId xmlns:p14="http://schemas.microsoft.com/office/powerpoint/2010/main" val="8438757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dissolve">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dissolve">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dissolve">
                                      <p:cBhvr>
                                        <p:cTn id="17" dur="500"/>
                                        <p:tgtEl>
                                          <p:spTgt spid="25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dissolve">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610678" y="662609"/>
            <a:ext cx="5904671" cy="742121"/>
          </a:xfrm>
          <a:noFill/>
        </p:spPr>
        <p:txBody>
          <a:bodyPr>
            <a:normAutofit/>
          </a:bodyPr>
          <a:lstStyle/>
          <a:p>
            <a:r>
              <a:rPr lang="en-US" sz="3600" b="1" dirty="0">
                <a:latin typeface="Times New Roman" panose="02020603050405020304" pitchFamily="18" charset="0"/>
                <a:cs typeface="Times New Roman" panose="02020603050405020304" pitchFamily="18" charset="0"/>
              </a:rPr>
              <a:t>Dynamic Binding</a:t>
            </a:r>
          </a:p>
        </p:txBody>
      </p:sp>
      <p:sp>
        <p:nvSpPr>
          <p:cNvPr id="27651" name="Rectangle 3"/>
          <p:cNvSpPr>
            <a:spLocks noGrp="1" noChangeArrowheads="1"/>
          </p:cNvSpPr>
          <p:nvPr>
            <p:ph type="body" idx="1"/>
          </p:nvPr>
        </p:nvSpPr>
        <p:spPr>
          <a:xfrm>
            <a:off x="700088" y="1600200"/>
            <a:ext cx="8062912" cy="4200525"/>
          </a:xfrm>
          <a:noFill/>
        </p:spPr>
        <p:txBody>
          <a:bodyPr/>
          <a:lstStyle/>
          <a:p>
            <a:r>
              <a:rPr lang="en-US" sz="2400"/>
              <a:t>Dynamic binding occurs when a pointer or reference is associated with a member function based on the dynamic type of the object. </a:t>
            </a:r>
          </a:p>
          <a:p>
            <a:r>
              <a:rPr lang="en-US" sz="2400"/>
              <a:t>The dynamic type of an object is the type of the object actually pointed or referred to rather than the static type of its pointer or reference. </a:t>
            </a:r>
          </a:p>
          <a:p>
            <a:r>
              <a:rPr lang="en-US" sz="2400"/>
              <a:t>The member function that is dynamically bound must </a:t>
            </a:r>
            <a:r>
              <a:rPr lang="en-US" sz="2400" b="1"/>
              <a:t>override</a:t>
            </a:r>
            <a:r>
              <a:rPr lang="en-US" sz="2400"/>
              <a:t> a </a:t>
            </a:r>
            <a:r>
              <a:rPr lang="en-US" sz="2400" b="1"/>
              <a:t>virtual</a:t>
            </a:r>
            <a:r>
              <a:rPr lang="en-US" sz="2400"/>
              <a:t> function declared in a direct or indirect base class. </a:t>
            </a:r>
          </a:p>
          <a:p>
            <a:r>
              <a:rPr lang="en-US" sz="2400"/>
              <a:t>Since dynamic binding occurs at run time, it is also called </a:t>
            </a:r>
            <a:r>
              <a:rPr lang="en-US" sz="2400" b="1"/>
              <a:t>run time binding</a:t>
            </a:r>
            <a:r>
              <a:rPr lang="en-US" sz="2400"/>
              <a:t>.</a:t>
            </a:r>
          </a:p>
        </p:txBody>
      </p:sp>
    </p:spTree>
    <p:extLst>
      <p:ext uri="{BB962C8B-B14F-4D97-AF65-F5344CB8AC3E}">
        <p14:creationId xmlns:p14="http://schemas.microsoft.com/office/powerpoint/2010/main" val="10602417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dissolve">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dissolve">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dissolve">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dissolve">
                                      <p:cBhvr>
                                        <p:cTn id="22"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700088" y="1600200"/>
            <a:ext cx="8062912" cy="4200525"/>
          </a:xfrm>
          <a:noFill/>
        </p:spPr>
        <p:txBody>
          <a:bodyPr>
            <a:normAutofit lnSpcReduction="10000"/>
          </a:bodyPr>
          <a:lstStyle/>
          <a:p>
            <a:r>
              <a:rPr lang="en-US" sz="2400" dirty="0"/>
              <a:t>Whenever we want a function to be dynamically bound, we should define that function as virtual in a direct or indirect base class. </a:t>
            </a:r>
          </a:p>
          <a:p>
            <a:r>
              <a:rPr lang="en-US" sz="2400" dirty="0"/>
              <a:t>By doing so, we are turning on the dynamic binding mechanism and allowing member functions to be selected at run time based on the type of object pointed or referred to. </a:t>
            </a:r>
          </a:p>
          <a:p>
            <a:r>
              <a:rPr lang="en-US" sz="2400" dirty="0"/>
              <a:t>Virtual functions should be used when we want to provide member functions in our base class that define an interface for application programs to use. </a:t>
            </a:r>
          </a:p>
          <a:p>
            <a:r>
              <a:rPr lang="en-US" sz="2400" dirty="0"/>
              <a:t>The actual implementation of the virtual functions is either provided by the base class or is overridden and implemented as appropriate in derived classes. </a:t>
            </a:r>
          </a:p>
        </p:txBody>
      </p:sp>
      <p:sp>
        <p:nvSpPr>
          <p:cNvPr id="6" name="Rectangle 2">
            <a:extLst>
              <a:ext uri="{FF2B5EF4-FFF2-40B4-BE49-F238E27FC236}">
                <a16:creationId xmlns:a16="http://schemas.microsoft.com/office/drawing/2014/main" xmlns="" id="{722528B1-E423-477E-ADB2-0285787A92B7}"/>
              </a:ext>
            </a:extLst>
          </p:cNvPr>
          <p:cNvSpPr>
            <a:spLocks noGrp="1" noChangeArrowheads="1"/>
          </p:cNvSpPr>
          <p:nvPr>
            <p:ph type="title"/>
          </p:nvPr>
        </p:nvSpPr>
        <p:spPr>
          <a:xfrm>
            <a:off x="2610678" y="662609"/>
            <a:ext cx="5904671" cy="742121"/>
          </a:xfrm>
          <a:noFill/>
        </p:spPr>
        <p:txBody>
          <a:bodyPr>
            <a:normAutofit/>
          </a:bodyPr>
          <a:lstStyle/>
          <a:p>
            <a:r>
              <a:rPr lang="en-US" sz="3600" b="1" dirty="0">
                <a:latin typeface="Times New Roman" panose="02020603050405020304" pitchFamily="18" charset="0"/>
                <a:cs typeface="Times New Roman" panose="02020603050405020304" pitchFamily="18" charset="0"/>
              </a:rPr>
              <a:t>Dynamic Binding</a:t>
            </a:r>
          </a:p>
        </p:txBody>
      </p:sp>
    </p:spTree>
    <p:extLst>
      <p:ext uri="{BB962C8B-B14F-4D97-AF65-F5344CB8AC3E}">
        <p14:creationId xmlns:p14="http://schemas.microsoft.com/office/powerpoint/2010/main" val="1919011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dissolve">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dissolve">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dissolve">
                                      <p:cBhvr>
                                        <p:cTn id="17" dur="500"/>
                                        <p:tgtEl>
                                          <p:spTgt spid="44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dissolve">
                                      <p:cBhvr>
                                        <p:cTn id="22"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700088" y="1447800"/>
            <a:ext cx="8062912" cy="4200525"/>
          </a:xfrm>
          <a:noFill/>
        </p:spPr>
        <p:txBody>
          <a:bodyPr>
            <a:normAutofit fontScale="92500" lnSpcReduction="10000"/>
          </a:bodyPr>
          <a:lstStyle/>
          <a:p>
            <a:r>
              <a:rPr lang="en-US" sz="2400"/>
              <a:t>Virtual functions cannot be static member functions. </a:t>
            </a:r>
          </a:p>
          <a:p>
            <a:r>
              <a:rPr lang="en-US" sz="2400"/>
              <a:t>Second, the signature and return type must be the same for all implementations of the virtual function.</a:t>
            </a:r>
          </a:p>
          <a:p>
            <a:r>
              <a:rPr lang="en-US" sz="2400"/>
              <a:t> Third, while the function must be defined as a virtual function within a direct or indirect base class, it need not be defined in those derived classes where the inherited behavior does not need to differ. </a:t>
            </a:r>
          </a:p>
          <a:p>
            <a:r>
              <a:rPr lang="en-US" sz="2400"/>
              <a:t>And finally, the keyword virtual is only required within the base class itself; derived class implementations of the overridden function do not need to repeat the use of that keyword. </a:t>
            </a:r>
          </a:p>
          <a:p>
            <a:r>
              <a:rPr lang="en-US" sz="2400"/>
              <a:t>Once a member function is declared to be virtual, it remains virtual for all derived classes.</a:t>
            </a:r>
          </a:p>
        </p:txBody>
      </p:sp>
      <p:sp>
        <p:nvSpPr>
          <p:cNvPr id="6" name="Rectangle 2">
            <a:extLst>
              <a:ext uri="{FF2B5EF4-FFF2-40B4-BE49-F238E27FC236}">
                <a16:creationId xmlns:a16="http://schemas.microsoft.com/office/drawing/2014/main" xmlns="" id="{AAA14774-F5F5-4D51-95D0-33F99DC48FA9}"/>
              </a:ext>
            </a:extLst>
          </p:cNvPr>
          <p:cNvSpPr>
            <a:spLocks noGrp="1" noChangeArrowheads="1"/>
          </p:cNvSpPr>
          <p:nvPr>
            <p:ph type="title"/>
          </p:nvPr>
        </p:nvSpPr>
        <p:spPr>
          <a:xfrm>
            <a:off x="1948070" y="705679"/>
            <a:ext cx="5904671" cy="742121"/>
          </a:xfrm>
          <a:noFill/>
        </p:spPr>
        <p:txBody>
          <a:bodyPr>
            <a:normAutofit/>
          </a:bodyPr>
          <a:lstStyle/>
          <a:p>
            <a:r>
              <a:rPr lang="en-US" sz="3600" b="1" dirty="0">
                <a:latin typeface="Times New Roman" panose="02020603050405020304" pitchFamily="18" charset="0"/>
                <a:cs typeface="Times New Roman" panose="02020603050405020304" pitchFamily="18" charset="0"/>
              </a:rPr>
              <a:t>Dynamic Binding Rules</a:t>
            </a:r>
          </a:p>
        </p:txBody>
      </p:sp>
    </p:spTree>
    <p:extLst>
      <p:ext uri="{BB962C8B-B14F-4D97-AF65-F5344CB8AC3E}">
        <p14:creationId xmlns:p14="http://schemas.microsoft.com/office/powerpoint/2010/main" val="2975078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dissolve">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dissolve">
                                      <p:cBhvr>
                                        <p:cTn id="12" dur="500"/>
                                        <p:tgtEl>
                                          <p:spTgt spid="46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dissolve">
                                      <p:cBhvr>
                                        <p:cTn id="17" dur="500"/>
                                        <p:tgtEl>
                                          <p:spTgt spid="46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dissolve">
                                      <p:cBhvr>
                                        <p:cTn id="22" dur="500"/>
                                        <p:tgtEl>
                                          <p:spTgt spid="46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dissolve">
                                      <p:cBhvr>
                                        <p:cTn id="27" dur="500"/>
                                        <p:tgtEl>
                                          <p:spTgt spid="46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28650" y="808383"/>
            <a:ext cx="7886700" cy="882306"/>
          </a:xfrm>
          <a:noFill/>
        </p:spPr>
        <p:txBody>
          <a:bodyPr>
            <a:normAutofit/>
          </a:bodyPr>
          <a:lstStyle/>
          <a:p>
            <a:r>
              <a:rPr lang="en-US" sz="3600" b="1" dirty="0">
                <a:latin typeface="Times New Roman" panose="02020603050405020304" pitchFamily="18" charset="0"/>
                <a:cs typeface="Times New Roman" panose="02020603050405020304" pitchFamily="18" charset="0"/>
              </a:rPr>
              <a:t>But...back to static binding if...</a:t>
            </a:r>
          </a:p>
        </p:txBody>
      </p:sp>
      <p:sp>
        <p:nvSpPr>
          <p:cNvPr id="48131" name="Rectangle 3"/>
          <p:cNvSpPr>
            <a:spLocks noGrp="1" noChangeArrowheads="1"/>
          </p:cNvSpPr>
          <p:nvPr>
            <p:ph type="body" idx="1"/>
          </p:nvPr>
        </p:nvSpPr>
        <p:spPr>
          <a:xfrm>
            <a:off x="700088" y="1895060"/>
            <a:ext cx="8062912" cy="4479235"/>
          </a:xfrm>
          <a:noFill/>
        </p:spPr>
        <p:txBody>
          <a:bodyPr>
            <a:normAutofit/>
          </a:bodyPr>
          <a:lstStyle/>
          <a:p>
            <a:r>
              <a:rPr lang="en-US" sz="2800" dirty="0"/>
              <a:t>If the signature of the overridden function is not the same as the declaration of the virtual function, overriding does not occur and the virtual function is simply hidden. </a:t>
            </a:r>
          </a:p>
          <a:p>
            <a:r>
              <a:rPr lang="en-US" sz="2800" dirty="0"/>
              <a:t>In such cases, the virtual function invoked will be an inherited function from a direct or indirect base class determined at compile time.</a:t>
            </a:r>
          </a:p>
          <a:p>
            <a:r>
              <a:rPr lang="en-US" sz="2800" dirty="0"/>
              <a:t>Or, if the function is invoked through an object rather than a pointer or a reference, static binding will take place instead!</a:t>
            </a:r>
          </a:p>
        </p:txBody>
      </p:sp>
    </p:spTree>
    <p:extLst>
      <p:ext uri="{BB962C8B-B14F-4D97-AF65-F5344CB8AC3E}">
        <p14:creationId xmlns:p14="http://schemas.microsoft.com/office/powerpoint/2010/main" val="15588213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dissolve">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dissolve">
                                      <p:cBhvr>
                                        <p:cTn id="12" dur="500"/>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dissolve">
                                      <p:cBhvr>
                                        <p:cTn id="17" dur="5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700088" y="1600200"/>
            <a:ext cx="8062912" cy="4200525"/>
          </a:xfrm>
          <a:noFill/>
        </p:spPr>
        <p:txBody>
          <a:bodyPr>
            <a:normAutofit fontScale="92500" lnSpcReduction="20000"/>
          </a:bodyPr>
          <a:lstStyle/>
          <a:p>
            <a:pPr>
              <a:lnSpc>
                <a:spcPct val="90000"/>
              </a:lnSpc>
              <a:spcBef>
                <a:spcPct val="0"/>
              </a:spcBef>
              <a:buFont typeface="Monotype Sorts" charset="2"/>
              <a:buNone/>
            </a:pPr>
            <a:r>
              <a:rPr lang="en-US" sz="1800">
                <a:latin typeface="Courier" charset="0"/>
              </a:rPr>
              <a:t>//account.h (Ex1705)</a:t>
            </a:r>
          </a:p>
          <a:p>
            <a:pPr>
              <a:lnSpc>
                <a:spcPct val="90000"/>
              </a:lnSpc>
              <a:spcBef>
                <a:spcPct val="0"/>
              </a:spcBef>
              <a:buFont typeface="Monotype Sorts" charset="2"/>
              <a:buNone/>
            </a:pPr>
            <a:r>
              <a:rPr lang="en-US" sz="1800">
                <a:latin typeface="Courier" charset="0"/>
              </a:rPr>
              <a:t>class account {</a:t>
            </a:r>
          </a:p>
          <a:p>
            <a:pPr>
              <a:lnSpc>
                <a:spcPct val="90000"/>
              </a:lnSpc>
              <a:spcBef>
                <a:spcPct val="0"/>
              </a:spcBef>
              <a:buFont typeface="Monotype Sorts" charset="2"/>
              <a:buNone/>
            </a:pPr>
            <a:r>
              <a:rPr lang="en-US" sz="1800">
                <a:latin typeface="Courier" charset="0"/>
              </a:rPr>
              <a:t>  public:</a:t>
            </a:r>
          </a:p>
          <a:p>
            <a:pPr>
              <a:lnSpc>
                <a:spcPct val="90000"/>
              </a:lnSpc>
              <a:spcBef>
                <a:spcPct val="0"/>
              </a:spcBef>
              <a:buFont typeface="Monotype Sorts" charset="2"/>
              <a:buNone/>
            </a:pPr>
            <a:r>
              <a:rPr lang="en-US" sz="1800">
                <a:latin typeface="Courier" charset="0"/>
              </a:rPr>
              <a:t>    account(const char* ="none", float=0);</a:t>
            </a:r>
          </a:p>
          <a:p>
            <a:pPr>
              <a:lnSpc>
                <a:spcPct val="90000"/>
              </a:lnSpc>
              <a:spcBef>
                <a:spcPct val="0"/>
              </a:spcBef>
              <a:buFont typeface="Monotype Sorts" charset="2"/>
              <a:buNone/>
            </a:pPr>
            <a:r>
              <a:rPr lang="en-US" sz="1800">
                <a:latin typeface="Courier" charset="0"/>
              </a:rPr>
              <a:t>    virtual void statement(); //virtual function</a:t>
            </a:r>
          </a:p>
          <a:p>
            <a:pPr>
              <a:lnSpc>
                <a:spcPct val="90000"/>
              </a:lnSpc>
              <a:spcBef>
                <a:spcPct val="0"/>
              </a:spcBef>
              <a:buFont typeface="Monotype Sorts" charset="2"/>
              <a:buNone/>
            </a:pPr>
            <a:r>
              <a:rPr lang="en-US" sz="1800">
                <a:latin typeface="Courier" charset="0"/>
              </a:rPr>
              <a:t>  private:</a:t>
            </a:r>
          </a:p>
          <a:p>
            <a:pPr>
              <a:lnSpc>
                <a:spcPct val="90000"/>
              </a:lnSpc>
              <a:spcBef>
                <a:spcPct val="0"/>
              </a:spcBef>
              <a:buFont typeface="Monotype Sorts" charset="2"/>
              <a:buNone/>
            </a:pPr>
            <a:r>
              <a:rPr lang="en-US" sz="1800">
                <a:latin typeface="Courier" charset="0"/>
              </a:rPr>
              <a:t>    char name[32];</a:t>
            </a:r>
          </a:p>
          <a:p>
            <a:pPr>
              <a:lnSpc>
                <a:spcPct val="90000"/>
              </a:lnSpc>
              <a:spcBef>
                <a:spcPct val="0"/>
              </a:spcBef>
              <a:buFont typeface="Monotype Sorts" charset="2"/>
              <a:buNone/>
            </a:pPr>
            <a:r>
              <a:rPr lang="en-US" sz="1800">
                <a:latin typeface="Courier" charset="0"/>
              </a:rPr>
              <a:t>    float balance;</a:t>
            </a:r>
          </a:p>
          <a:p>
            <a:pPr>
              <a:lnSpc>
                <a:spcPct val="90000"/>
              </a:lnSpc>
              <a:spcBef>
                <a:spcPct val="0"/>
              </a:spcBef>
              <a:buFont typeface="Monotype Sorts" charset="2"/>
              <a:buNone/>
            </a:pPr>
            <a:r>
              <a:rPr lang="en-US" sz="1800">
                <a:latin typeface="Courier" charset="0"/>
              </a:rPr>
              <a:t>};</a:t>
            </a:r>
          </a:p>
          <a:p>
            <a:pPr>
              <a:lnSpc>
                <a:spcPct val="90000"/>
              </a:lnSpc>
              <a:spcBef>
                <a:spcPct val="0"/>
              </a:spcBef>
              <a:buFont typeface="Monotype Sorts" charset="2"/>
              <a:buNone/>
            </a:pPr>
            <a:endParaRPr lang="en-US" sz="1800">
              <a:latin typeface="Courier" charset="0"/>
            </a:endParaRPr>
          </a:p>
          <a:p>
            <a:pPr>
              <a:lnSpc>
                <a:spcPct val="90000"/>
              </a:lnSpc>
              <a:spcBef>
                <a:spcPct val="0"/>
              </a:spcBef>
              <a:buFont typeface="Monotype Sorts" charset="2"/>
              <a:buNone/>
            </a:pPr>
            <a:r>
              <a:rPr lang="en-US" sz="1800">
                <a:latin typeface="Courier" charset="0"/>
              </a:rPr>
              <a:t>//from main:</a:t>
            </a:r>
          </a:p>
          <a:p>
            <a:pPr>
              <a:lnSpc>
                <a:spcPct val="90000"/>
              </a:lnSpc>
              <a:spcBef>
                <a:spcPct val="0"/>
              </a:spcBef>
              <a:buFont typeface="Monotype Sorts" charset="2"/>
              <a:buNone/>
            </a:pPr>
            <a:r>
              <a:rPr lang="en-US" sz="1800">
                <a:latin typeface="Courier" charset="0"/>
              </a:rPr>
              <a:t>  student smith("Joe Smith", 5000, "UT");</a:t>
            </a:r>
          </a:p>
          <a:p>
            <a:pPr>
              <a:lnSpc>
                <a:spcPct val="90000"/>
              </a:lnSpc>
              <a:spcBef>
                <a:spcPct val="0"/>
              </a:spcBef>
              <a:buFont typeface="Monotype Sorts" charset="2"/>
              <a:buNone/>
            </a:pPr>
            <a:r>
              <a:rPr lang="en-US" sz="1800">
                <a:latin typeface="Courier" charset="0"/>
              </a:rPr>
              <a:t>  student* ps = &amp;smith;	 ps-&gt;statement();</a:t>
            </a:r>
          </a:p>
          <a:p>
            <a:pPr>
              <a:lnSpc>
                <a:spcPct val="90000"/>
              </a:lnSpc>
              <a:spcBef>
                <a:spcPct val="0"/>
              </a:spcBef>
              <a:buFont typeface="Monotype Sorts" charset="2"/>
              <a:buNone/>
            </a:pPr>
            <a:r>
              <a:rPr lang="en-US" sz="1800">
                <a:latin typeface="Courier" charset="0"/>
              </a:rPr>
              <a:t>  </a:t>
            </a:r>
          </a:p>
          <a:p>
            <a:pPr>
              <a:lnSpc>
                <a:spcPct val="90000"/>
              </a:lnSpc>
              <a:spcBef>
                <a:spcPct val="0"/>
              </a:spcBef>
              <a:buFont typeface="Monotype Sorts" charset="2"/>
              <a:buNone/>
            </a:pPr>
            <a:r>
              <a:rPr lang="en-US" sz="1800">
                <a:latin typeface="Courier" charset="0"/>
              </a:rPr>
              <a:t>  checking* pc = &amp;smith;	 pc-&gt;statement();</a:t>
            </a:r>
          </a:p>
          <a:p>
            <a:pPr>
              <a:lnSpc>
                <a:spcPct val="90000"/>
              </a:lnSpc>
              <a:spcBef>
                <a:spcPct val="0"/>
              </a:spcBef>
              <a:buFont typeface="Monotype Sorts" charset="2"/>
              <a:buNone/>
            </a:pPr>
            <a:r>
              <a:rPr lang="en-US" sz="1800">
                <a:latin typeface="Courier" charset="0"/>
              </a:rPr>
              <a:t>  </a:t>
            </a:r>
          </a:p>
          <a:p>
            <a:pPr>
              <a:lnSpc>
                <a:spcPct val="90000"/>
              </a:lnSpc>
              <a:spcBef>
                <a:spcPct val="0"/>
              </a:spcBef>
              <a:buFont typeface="Monotype Sorts" charset="2"/>
              <a:buNone/>
            </a:pPr>
            <a:r>
              <a:rPr lang="en-US" sz="1800">
                <a:latin typeface="Courier" charset="0"/>
              </a:rPr>
              <a:t>  account* pa = &amp;smith; 	 pa-&gt;statement();</a:t>
            </a:r>
          </a:p>
          <a:p>
            <a:pPr>
              <a:lnSpc>
                <a:spcPct val="90000"/>
              </a:lnSpc>
              <a:spcBef>
                <a:spcPct val="0"/>
              </a:spcBef>
              <a:buFont typeface="Monotype Sorts" charset="2"/>
              <a:buNone/>
            </a:pPr>
            <a:endParaRPr lang="en-US" sz="1800">
              <a:latin typeface="Courier" charset="0"/>
            </a:endParaRPr>
          </a:p>
          <a:p>
            <a:pPr>
              <a:lnSpc>
                <a:spcPct val="90000"/>
              </a:lnSpc>
              <a:spcBef>
                <a:spcPct val="0"/>
              </a:spcBef>
              <a:buFont typeface="Monotype Sorts" charset="2"/>
              <a:buNone/>
            </a:pPr>
            <a:r>
              <a:rPr lang="en-US" sz="1800">
                <a:latin typeface="Courier" charset="0"/>
              </a:rPr>
              <a:t>  print_account(&amp;smith); //pass by pointer</a:t>
            </a:r>
          </a:p>
          <a:p>
            <a:pPr>
              <a:lnSpc>
                <a:spcPct val="90000"/>
              </a:lnSpc>
              <a:spcBef>
                <a:spcPct val="0"/>
              </a:spcBef>
              <a:buFont typeface="Monotype Sorts" charset="2"/>
              <a:buNone/>
            </a:pPr>
            <a:r>
              <a:rPr lang="en-US" sz="1800">
                <a:latin typeface="Courier" charset="0"/>
              </a:rPr>
              <a:t>  print_account(smith);  //pass by reference</a:t>
            </a:r>
          </a:p>
        </p:txBody>
      </p:sp>
      <p:sp>
        <p:nvSpPr>
          <p:cNvPr id="6" name="Rectangle 2">
            <a:extLst>
              <a:ext uri="{FF2B5EF4-FFF2-40B4-BE49-F238E27FC236}">
                <a16:creationId xmlns:a16="http://schemas.microsoft.com/office/drawing/2014/main" xmlns="" id="{C98D1C3F-EFF9-4E78-BFC4-239ABFCFD15F}"/>
              </a:ext>
            </a:extLst>
          </p:cNvPr>
          <p:cNvSpPr>
            <a:spLocks noGrp="1" noChangeArrowheads="1"/>
          </p:cNvSpPr>
          <p:nvPr>
            <p:ph type="title"/>
          </p:nvPr>
        </p:nvSpPr>
        <p:spPr>
          <a:xfrm>
            <a:off x="2610678" y="662609"/>
            <a:ext cx="5904671" cy="742121"/>
          </a:xfrm>
          <a:noFill/>
        </p:spPr>
        <p:txBody>
          <a:bodyPr>
            <a:normAutofit/>
          </a:bodyPr>
          <a:lstStyle/>
          <a:p>
            <a:r>
              <a:rPr lang="en-US" sz="3600" b="1" dirty="0">
                <a:latin typeface="Times New Roman" panose="02020603050405020304" pitchFamily="18" charset="0"/>
                <a:cs typeface="Times New Roman" panose="02020603050405020304" pitchFamily="18" charset="0"/>
              </a:rPr>
              <a:t>Using Dynamic Binding</a:t>
            </a:r>
          </a:p>
        </p:txBody>
      </p:sp>
    </p:spTree>
    <p:extLst>
      <p:ext uri="{BB962C8B-B14F-4D97-AF65-F5344CB8AC3E}">
        <p14:creationId xmlns:p14="http://schemas.microsoft.com/office/powerpoint/2010/main" val="26969421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dissolve">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dissolve">
                                      <p:cBhvr>
                                        <p:cTn id="12" dur="500"/>
                                        <p:tgtEl>
                                          <p:spTgt spid="50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dissolve">
                                      <p:cBhvr>
                                        <p:cTn id="17" dur="500"/>
                                        <p:tgtEl>
                                          <p:spTgt spid="50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dissolve">
                                      <p:cBhvr>
                                        <p:cTn id="22" dur="500"/>
                                        <p:tgtEl>
                                          <p:spTgt spid="501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179">
                                            <p:txEl>
                                              <p:pRg st="4" end="4"/>
                                            </p:txEl>
                                          </p:spTgt>
                                        </p:tgtEl>
                                        <p:attrNameLst>
                                          <p:attrName>style.visibility</p:attrName>
                                        </p:attrNameLst>
                                      </p:cBhvr>
                                      <p:to>
                                        <p:strVal val="visible"/>
                                      </p:to>
                                    </p:set>
                                    <p:animEffect transition="in" filter="dissolve">
                                      <p:cBhvr>
                                        <p:cTn id="27" dur="500"/>
                                        <p:tgtEl>
                                          <p:spTgt spid="501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179">
                                            <p:txEl>
                                              <p:pRg st="5" end="5"/>
                                            </p:txEl>
                                          </p:spTgt>
                                        </p:tgtEl>
                                        <p:attrNameLst>
                                          <p:attrName>style.visibility</p:attrName>
                                        </p:attrNameLst>
                                      </p:cBhvr>
                                      <p:to>
                                        <p:strVal val="visible"/>
                                      </p:to>
                                    </p:set>
                                    <p:animEffect transition="in" filter="dissolve">
                                      <p:cBhvr>
                                        <p:cTn id="32" dur="500"/>
                                        <p:tgtEl>
                                          <p:spTgt spid="501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0179">
                                            <p:txEl>
                                              <p:pRg st="6" end="6"/>
                                            </p:txEl>
                                          </p:spTgt>
                                        </p:tgtEl>
                                        <p:attrNameLst>
                                          <p:attrName>style.visibility</p:attrName>
                                        </p:attrNameLst>
                                      </p:cBhvr>
                                      <p:to>
                                        <p:strVal val="visible"/>
                                      </p:to>
                                    </p:set>
                                    <p:animEffect transition="in" filter="dissolve">
                                      <p:cBhvr>
                                        <p:cTn id="37" dur="500"/>
                                        <p:tgtEl>
                                          <p:spTgt spid="501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0179">
                                            <p:txEl>
                                              <p:pRg st="7" end="7"/>
                                            </p:txEl>
                                          </p:spTgt>
                                        </p:tgtEl>
                                        <p:attrNameLst>
                                          <p:attrName>style.visibility</p:attrName>
                                        </p:attrNameLst>
                                      </p:cBhvr>
                                      <p:to>
                                        <p:strVal val="visible"/>
                                      </p:to>
                                    </p:set>
                                    <p:animEffect transition="in" filter="dissolve">
                                      <p:cBhvr>
                                        <p:cTn id="42" dur="500"/>
                                        <p:tgtEl>
                                          <p:spTgt spid="501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0179">
                                            <p:txEl>
                                              <p:pRg st="8" end="8"/>
                                            </p:txEl>
                                          </p:spTgt>
                                        </p:tgtEl>
                                        <p:attrNameLst>
                                          <p:attrName>style.visibility</p:attrName>
                                        </p:attrNameLst>
                                      </p:cBhvr>
                                      <p:to>
                                        <p:strVal val="visible"/>
                                      </p:to>
                                    </p:set>
                                    <p:animEffect transition="in" filter="dissolve">
                                      <p:cBhvr>
                                        <p:cTn id="47" dur="500"/>
                                        <p:tgtEl>
                                          <p:spTgt spid="501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0179">
                                            <p:txEl>
                                              <p:pRg st="10" end="10"/>
                                            </p:txEl>
                                          </p:spTgt>
                                        </p:tgtEl>
                                        <p:attrNameLst>
                                          <p:attrName>style.visibility</p:attrName>
                                        </p:attrNameLst>
                                      </p:cBhvr>
                                      <p:to>
                                        <p:strVal val="visible"/>
                                      </p:to>
                                    </p:set>
                                    <p:animEffect transition="in" filter="dissolve">
                                      <p:cBhvr>
                                        <p:cTn id="52" dur="500"/>
                                        <p:tgtEl>
                                          <p:spTgt spid="50179">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0179">
                                            <p:txEl>
                                              <p:pRg st="11" end="11"/>
                                            </p:txEl>
                                          </p:spTgt>
                                        </p:tgtEl>
                                        <p:attrNameLst>
                                          <p:attrName>style.visibility</p:attrName>
                                        </p:attrNameLst>
                                      </p:cBhvr>
                                      <p:to>
                                        <p:strVal val="visible"/>
                                      </p:to>
                                    </p:set>
                                    <p:animEffect transition="in" filter="dissolve">
                                      <p:cBhvr>
                                        <p:cTn id="57" dur="500"/>
                                        <p:tgtEl>
                                          <p:spTgt spid="50179">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0179">
                                            <p:txEl>
                                              <p:pRg st="12" end="12"/>
                                            </p:txEl>
                                          </p:spTgt>
                                        </p:tgtEl>
                                        <p:attrNameLst>
                                          <p:attrName>style.visibility</p:attrName>
                                        </p:attrNameLst>
                                      </p:cBhvr>
                                      <p:to>
                                        <p:strVal val="visible"/>
                                      </p:to>
                                    </p:set>
                                    <p:animEffect transition="in" filter="dissolve">
                                      <p:cBhvr>
                                        <p:cTn id="62" dur="500"/>
                                        <p:tgtEl>
                                          <p:spTgt spid="50179">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0179">
                                            <p:txEl>
                                              <p:pRg st="13" end="13"/>
                                            </p:txEl>
                                          </p:spTgt>
                                        </p:tgtEl>
                                        <p:attrNameLst>
                                          <p:attrName>style.visibility</p:attrName>
                                        </p:attrNameLst>
                                      </p:cBhvr>
                                      <p:to>
                                        <p:strVal val="visible"/>
                                      </p:to>
                                    </p:set>
                                    <p:animEffect transition="in" filter="dissolve">
                                      <p:cBhvr>
                                        <p:cTn id="67" dur="500"/>
                                        <p:tgtEl>
                                          <p:spTgt spid="50179">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0179">
                                            <p:txEl>
                                              <p:pRg st="14" end="14"/>
                                            </p:txEl>
                                          </p:spTgt>
                                        </p:tgtEl>
                                        <p:attrNameLst>
                                          <p:attrName>style.visibility</p:attrName>
                                        </p:attrNameLst>
                                      </p:cBhvr>
                                      <p:to>
                                        <p:strVal val="visible"/>
                                      </p:to>
                                    </p:set>
                                    <p:animEffect transition="in" filter="dissolve">
                                      <p:cBhvr>
                                        <p:cTn id="72" dur="500"/>
                                        <p:tgtEl>
                                          <p:spTgt spid="50179">
                                            <p:txEl>
                                              <p:pRg st="14" end="1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0179">
                                            <p:txEl>
                                              <p:pRg st="15" end="15"/>
                                            </p:txEl>
                                          </p:spTgt>
                                        </p:tgtEl>
                                        <p:attrNameLst>
                                          <p:attrName>style.visibility</p:attrName>
                                        </p:attrNameLst>
                                      </p:cBhvr>
                                      <p:to>
                                        <p:strVal val="visible"/>
                                      </p:to>
                                    </p:set>
                                    <p:animEffect transition="in" filter="dissolve">
                                      <p:cBhvr>
                                        <p:cTn id="77" dur="500"/>
                                        <p:tgtEl>
                                          <p:spTgt spid="50179">
                                            <p:txEl>
                                              <p:pRg st="15" end="1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0179">
                                            <p:txEl>
                                              <p:pRg st="16" end="16"/>
                                            </p:txEl>
                                          </p:spTgt>
                                        </p:tgtEl>
                                        <p:attrNameLst>
                                          <p:attrName>style.visibility</p:attrName>
                                        </p:attrNameLst>
                                      </p:cBhvr>
                                      <p:to>
                                        <p:strVal val="visible"/>
                                      </p:to>
                                    </p:set>
                                    <p:animEffect transition="in" filter="dissolve">
                                      <p:cBhvr>
                                        <p:cTn id="82" dur="500"/>
                                        <p:tgtEl>
                                          <p:spTgt spid="50179">
                                            <p:txEl>
                                              <p:pRg st="16" end="16"/>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50179">
                                            <p:txEl>
                                              <p:pRg st="18" end="18"/>
                                            </p:txEl>
                                          </p:spTgt>
                                        </p:tgtEl>
                                        <p:attrNameLst>
                                          <p:attrName>style.visibility</p:attrName>
                                        </p:attrNameLst>
                                      </p:cBhvr>
                                      <p:to>
                                        <p:strVal val="visible"/>
                                      </p:to>
                                    </p:set>
                                    <p:animEffect transition="in" filter="dissolve">
                                      <p:cBhvr>
                                        <p:cTn id="87" dur="500"/>
                                        <p:tgtEl>
                                          <p:spTgt spid="50179">
                                            <p:txEl>
                                              <p:pRg st="18" end="18"/>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0179">
                                            <p:txEl>
                                              <p:pRg st="19" end="19"/>
                                            </p:txEl>
                                          </p:spTgt>
                                        </p:tgtEl>
                                        <p:attrNameLst>
                                          <p:attrName>style.visibility</p:attrName>
                                        </p:attrNameLst>
                                      </p:cBhvr>
                                      <p:to>
                                        <p:strVal val="visible"/>
                                      </p:to>
                                    </p:set>
                                    <p:animEffect transition="in" filter="dissolve">
                                      <p:cBhvr>
                                        <p:cTn id="92" dur="500"/>
                                        <p:tgtEl>
                                          <p:spTgt spid="50179">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700088" y="1447800"/>
            <a:ext cx="8062912" cy="4200525"/>
          </a:xfrm>
          <a:noFill/>
        </p:spPr>
        <p:txBody>
          <a:bodyPr/>
          <a:lstStyle/>
          <a:p>
            <a:r>
              <a:rPr lang="en-US" sz="2400"/>
              <a:t>The simple syntactic change of adding the virtual keyword to the declaration of statement has significantly changed the output.</a:t>
            </a:r>
          </a:p>
          <a:p>
            <a:r>
              <a:rPr lang="en-US" sz="2400"/>
              <a:t>In this example, the member function statement is a virtual function. It is defined in the base class and is overridden in the derived classes. </a:t>
            </a:r>
          </a:p>
          <a:p>
            <a:r>
              <a:rPr lang="en-US" sz="2400"/>
              <a:t>Notice that the signature and return types are the same. Also notice that the keyword virtual only occurs in the base class' definition. It is this declaration that enables dynamic binding. </a:t>
            </a:r>
          </a:p>
          <a:p>
            <a:r>
              <a:rPr lang="en-US" sz="2400"/>
              <a:t>Finally, notice that we call the member function statement through a pointer or reference.</a:t>
            </a:r>
          </a:p>
        </p:txBody>
      </p:sp>
      <p:sp>
        <p:nvSpPr>
          <p:cNvPr id="27652" name="Rectangle 4"/>
          <p:cNvSpPr>
            <a:spLocks noGrp="1" noChangeArrowheads="1"/>
          </p:cNvSpPr>
          <p:nvPr>
            <p:ph type="title"/>
          </p:nvPr>
        </p:nvSpPr>
        <p:spPr>
          <a:noFill/>
        </p:spPr>
        <p:txBody>
          <a:bodyPr/>
          <a:lstStyle/>
          <a:p>
            <a:r>
              <a:rPr lang="en-US"/>
              <a:t> </a:t>
            </a:r>
          </a:p>
        </p:txBody>
      </p:sp>
      <p:sp>
        <p:nvSpPr>
          <p:cNvPr id="5" name="Rectangle 2">
            <a:extLst>
              <a:ext uri="{FF2B5EF4-FFF2-40B4-BE49-F238E27FC236}">
                <a16:creationId xmlns:a16="http://schemas.microsoft.com/office/drawing/2014/main" xmlns="" id="{5FD18BD4-AC64-4DCF-BDD4-292D50C90FE1}"/>
              </a:ext>
            </a:extLst>
          </p:cNvPr>
          <p:cNvSpPr txBox="1">
            <a:spLocks noChangeArrowheads="1"/>
          </p:cNvSpPr>
          <p:nvPr/>
        </p:nvSpPr>
        <p:spPr>
          <a:xfrm>
            <a:off x="2610678" y="662609"/>
            <a:ext cx="5904671" cy="74212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3600" b="1">
                <a:latin typeface="Times New Roman" panose="02020603050405020304" pitchFamily="18" charset="0"/>
                <a:cs typeface="Times New Roman" panose="02020603050405020304" pitchFamily="18" charset="0"/>
              </a:rPr>
              <a:t>Using Dynamic Binding</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4443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dissolve">
                                      <p:cBhvr>
                                        <p:cTn id="7" dur="500"/>
                                        <p:tgtEl>
                                          <p:spTgt spid="522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dissolve">
                                      <p:cBhvr>
                                        <p:cTn id="12" dur="500"/>
                                        <p:tgtEl>
                                          <p:spTgt spid="5222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2226">
                                            <p:txEl>
                                              <p:pRg st="2" end="2"/>
                                            </p:txEl>
                                          </p:spTgt>
                                        </p:tgtEl>
                                        <p:attrNameLst>
                                          <p:attrName>style.visibility</p:attrName>
                                        </p:attrNameLst>
                                      </p:cBhvr>
                                      <p:to>
                                        <p:strVal val="visible"/>
                                      </p:to>
                                    </p:set>
                                    <p:animEffect transition="in" filter="dissolve">
                                      <p:cBhvr>
                                        <p:cTn id="17" dur="500"/>
                                        <p:tgtEl>
                                          <p:spTgt spid="5222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2226">
                                            <p:txEl>
                                              <p:pRg st="3" end="3"/>
                                            </p:txEl>
                                          </p:spTgt>
                                        </p:tgtEl>
                                        <p:attrNameLst>
                                          <p:attrName>style.visibility</p:attrName>
                                        </p:attrNameLst>
                                      </p:cBhvr>
                                      <p:to>
                                        <p:strVal val="visible"/>
                                      </p:to>
                                    </p:set>
                                    <p:animEffect transition="in" filter="dissolve">
                                      <p:cBhvr>
                                        <p:cTn id="22" dur="500"/>
                                        <p:tgtEl>
                                          <p:spTgt spid="522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700088" y="1447800"/>
            <a:ext cx="8062912" cy="4200525"/>
          </a:xfrm>
          <a:noFill/>
        </p:spPr>
        <p:txBody>
          <a:bodyPr>
            <a:normAutofit fontScale="92500"/>
          </a:bodyPr>
          <a:lstStyle/>
          <a:p>
            <a:r>
              <a:rPr lang="en-US" sz="2400"/>
              <a:t>Dynamic binding allows a heterogeneous collection of objects to be processed in a homogeneous way. </a:t>
            </a:r>
          </a:p>
          <a:p>
            <a:r>
              <a:rPr lang="en-US" sz="2400"/>
              <a:t>The true benefit of dynamic binding is achieved when programs can process different types of objects using a common interface.</a:t>
            </a:r>
          </a:p>
          <a:p>
            <a:r>
              <a:rPr lang="en-US" sz="2400"/>
              <a:t>Applications use only virtual functions defined in the base class. The application has no knowledge about any derived class, but can generate statements appropriate for each type of account, depending on where base class pointers reference. </a:t>
            </a:r>
          </a:p>
          <a:p>
            <a:r>
              <a:rPr lang="en-US" sz="2400"/>
              <a:t>If additional types of accounts are later added to the class hierarchy, the application can easily generate statements appropriate to those accounts.</a:t>
            </a:r>
          </a:p>
        </p:txBody>
      </p:sp>
      <p:sp>
        <p:nvSpPr>
          <p:cNvPr id="28676" name="Rectangle 4"/>
          <p:cNvSpPr>
            <a:spLocks noGrp="1" noChangeArrowheads="1"/>
          </p:cNvSpPr>
          <p:nvPr>
            <p:ph type="title"/>
          </p:nvPr>
        </p:nvSpPr>
        <p:spPr>
          <a:noFill/>
        </p:spPr>
        <p:txBody>
          <a:bodyPr/>
          <a:lstStyle/>
          <a:p>
            <a:r>
              <a:rPr lang="en-US"/>
              <a:t> </a:t>
            </a:r>
          </a:p>
        </p:txBody>
      </p:sp>
      <p:sp>
        <p:nvSpPr>
          <p:cNvPr id="6" name="Rectangle 2">
            <a:extLst>
              <a:ext uri="{FF2B5EF4-FFF2-40B4-BE49-F238E27FC236}">
                <a16:creationId xmlns:a16="http://schemas.microsoft.com/office/drawing/2014/main" xmlns="" id="{073D47D1-353E-4D0B-AB37-EF09EA4BD0B8}"/>
              </a:ext>
            </a:extLst>
          </p:cNvPr>
          <p:cNvSpPr txBox="1">
            <a:spLocks noChangeArrowheads="1"/>
          </p:cNvSpPr>
          <p:nvPr/>
        </p:nvSpPr>
        <p:spPr>
          <a:xfrm>
            <a:off x="1987826" y="662609"/>
            <a:ext cx="6527523" cy="74212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3600" b="1" dirty="0">
                <a:latin typeface="Times New Roman" panose="02020603050405020304" pitchFamily="18" charset="0"/>
                <a:cs typeface="Times New Roman" panose="02020603050405020304" pitchFamily="18" charset="0"/>
              </a:rPr>
              <a:t>Benefits of Dynamic Binding</a:t>
            </a:r>
          </a:p>
        </p:txBody>
      </p:sp>
    </p:spTree>
    <p:extLst>
      <p:ext uri="{BB962C8B-B14F-4D97-AF65-F5344CB8AC3E}">
        <p14:creationId xmlns:p14="http://schemas.microsoft.com/office/powerpoint/2010/main" val="37591530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dissolve">
                                      <p:cBhvr>
                                        <p:cTn id="7" dur="500"/>
                                        <p:tgtEl>
                                          <p:spTgt spid="542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74">
                                            <p:txEl>
                                              <p:pRg st="1" end="1"/>
                                            </p:txEl>
                                          </p:spTgt>
                                        </p:tgtEl>
                                        <p:attrNameLst>
                                          <p:attrName>style.visibility</p:attrName>
                                        </p:attrNameLst>
                                      </p:cBhvr>
                                      <p:to>
                                        <p:strVal val="visible"/>
                                      </p:to>
                                    </p:set>
                                    <p:animEffect transition="in" filter="dissolve">
                                      <p:cBhvr>
                                        <p:cTn id="12" dur="500"/>
                                        <p:tgtEl>
                                          <p:spTgt spid="542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274">
                                            <p:txEl>
                                              <p:pRg st="2" end="2"/>
                                            </p:txEl>
                                          </p:spTgt>
                                        </p:tgtEl>
                                        <p:attrNameLst>
                                          <p:attrName>style.visibility</p:attrName>
                                        </p:attrNameLst>
                                      </p:cBhvr>
                                      <p:to>
                                        <p:strVal val="visible"/>
                                      </p:to>
                                    </p:set>
                                    <p:animEffect transition="in" filter="dissolve">
                                      <p:cBhvr>
                                        <p:cTn id="17" dur="500"/>
                                        <p:tgtEl>
                                          <p:spTgt spid="542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274">
                                            <p:txEl>
                                              <p:pRg st="3" end="3"/>
                                            </p:txEl>
                                          </p:spTgt>
                                        </p:tgtEl>
                                        <p:attrNameLst>
                                          <p:attrName>style.visibility</p:attrName>
                                        </p:attrNameLst>
                                      </p:cBhvr>
                                      <p:to>
                                        <p:strVal val="visible"/>
                                      </p:to>
                                    </p:set>
                                    <p:animEffect transition="in" filter="dissolve">
                                      <p:cBhvr>
                                        <p:cTn id="22" dur="500"/>
                                        <p:tgtEl>
                                          <p:spTgt spid="542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4299" y="1028701"/>
            <a:ext cx="3668176" cy="4873625"/>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6629400" y="6356351"/>
            <a:ext cx="2057400" cy="365125"/>
          </a:xfrm>
        </p:spPr>
        <p:txBody>
          <a:bodyPr/>
          <a:lstStyle/>
          <a:p>
            <a:fld id="{BDCDBBEF-AA6C-4BA6-85B2-A17D7F280E38}" type="slidenum">
              <a:rPr lang="en-US" smtClean="0"/>
              <a:pPr/>
              <a:t>3</a:t>
            </a:fld>
            <a:endParaRPr lang="en-US" dirty="0"/>
          </a:p>
        </p:txBody>
      </p:sp>
      <p:sp>
        <p:nvSpPr>
          <p:cNvPr id="2" name="Rectangle 1"/>
          <p:cNvSpPr/>
          <p:nvPr/>
        </p:nvSpPr>
        <p:spPr>
          <a:xfrm>
            <a:off x="5099538" y="838200"/>
            <a:ext cx="3272937"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8412957" y="6324601"/>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nvGraphicFramePr>
        <p:xfrm>
          <a:off x="298937" y="1582616"/>
          <a:ext cx="4542693" cy="4928179"/>
        </p:xfrm>
        <a:graphic>
          <a:graphicData uri="http://schemas.openxmlformats.org/drawingml/2006/table">
            <a:tbl>
              <a:tblPr firstRow="1" firstCol="1" bandRow="1">
                <a:tableStyleId>{5940675A-B579-460E-94D1-54222C63F5DA}</a:tableStyleId>
              </a:tblPr>
              <a:tblGrid>
                <a:gridCol w="791725">
                  <a:extLst>
                    <a:ext uri="{9D8B030D-6E8A-4147-A177-3AD203B41FA5}">
                      <a16:colId xmlns:a16="http://schemas.microsoft.com/office/drawing/2014/main" xmlns="" val="20000"/>
                    </a:ext>
                  </a:extLst>
                </a:gridCol>
                <a:gridCol w="2778176">
                  <a:extLst>
                    <a:ext uri="{9D8B030D-6E8A-4147-A177-3AD203B41FA5}">
                      <a16:colId xmlns:a16="http://schemas.microsoft.com/office/drawing/2014/main" xmlns="" val="20001"/>
                    </a:ext>
                  </a:extLst>
                </a:gridCol>
                <a:gridCol w="972792">
                  <a:extLst>
                    <a:ext uri="{9D8B030D-6E8A-4147-A177-3AD203B41FA5}">
                      <a16:colId xmlns:a16="http://schemas.microsoft.com/office/drawing/2014/main" xmlns="" val="20002"/>
                    </a:ext>
                  </a:extLst>
                </a:gridCol>
              </a:tblGrid>
              <a:tr h="351692">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 Number</a:t>
                      </a: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Title </a:t>
                      </a: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Level </a:t>
                      </a:r>
                    </a:p>
                  </a:txBody>
                  <a:tcPr marL="51435" marR="51435" marT="0" marB="0"/>
                </a:tc>
                <a:extLst>
                  <a:ext uri="{0D108BD9-81ED-4DB2-BD59-A6C34878D82A}">
                    <a16:rowId xmlns:a16="http://schemas.microsoft.com/office/drawing/2014/main" xmlns="" val="10000"/>
                  </a:ext>
                </a:extLst>
              </a:tr>
              <a:tr h="769033">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CO1</a:t>
                      </a:r>
                    </a:p>
                  </a:txBody>
                  <a:tcPr marL="51435" marR="51435" marT="0" marB="0"/>
                </a:tc>
                <a:tc>
                  <a:txBody>
                    <a:bodyPr/>
                    <a:lstStyle/>
                    <a:p>
                      <a:pPr marL="0" marR="0" algn="just" defTabSz="914400" rtl="0" eaLnBrk="1" latinLnBrk="0" hangingPunct="1">
                        <a:lnSpc>
                          <a:spcPct val="100000"/>
                        </a:lnSpc>
                        <a:spcBef>
                          <a:spcPts val="0"/>
                        </a:spcBef>
                        <a:spcAft>
                          <a:spcPts val="0"/>
                        </a:spcAft>
                      </a:pPr>
                      <a:r>
                        <a:rPr lang="en-IN" sz="1200" b="1" kern="1200" dirty="0">
                          <a:solidFill>
                            <a:srgbClr val="FF0000"/>
                          </a:solidFill>
                          <a:effectLst/>
                          <a:latin typeface="+mn-lt"/>
                          <a:ea typeface="+mn-ea"/>
                          <a:cs typeface="+mn-cs"/>
                        </a:rPr>
                        <a:t>provide the environment that allows students to understand object-oriented programming Concepts</a:t>
                      </a:r>
                      <a:endParaRPr lang="en-US" sz="1200" b="1" kern="1200" dirty="0">
                        <a:solidFill>
                          <a:srgbClr val="FF0000"/>
                        </a:solidFill>
                        <a:effectLst/>
                        <a:latin typeface="+mn-lt"/>
                        <a:ea typeface="+mn-ea"/>
                        <a:cs typeface="+mn-cs"/>
                      </a:endParaRP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Understand</a:t>
                      </a:r>
                    </a:p>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 </a:t>
                      </a:r>
                    </a:p>
                  </a:txBody>
                  <a:tcPr marL="51435" marR="51435" marT="0" marB="0"/>
                </a:tc>
                <a:extLst>
                  <a:ext uri="{0D108BD9-81ED-4DB2-BD59-A6C34878D82A}">
                    <a16:rowId xmlns:a16="http://schemas.microsoft.com/office/drawing/2014/main" xmlns="" val="10001"/>
                  </a:ext>
                </a:extLst>
              </a:tr>
              <a:tr h="1310639">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CO2</a:t>
                      </a:r>
                    </a:p>
                  </a:txBody>
                  <a:tcPr marL="51435" marR="5143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effectLst/>
                          <a:latin typeface="+mn-lt"/>
                          <a:ea typeface="+mn-ea"/>
                          <a:cs typeface="+mn-cs"/>
                        </a:rPr>
                        <a:t>demonstrate basic experimental skills for differentiating between object-oriented and procedural programming paradigms and the advantages of object-oriented programs.</a:t>
                      </a:r>
                      <a:endParaRPr lang="en-US" sz="1200" b="1" kern="1200" dirty="0">
                        <a:solidFill>
                          <a:srgbClr val="FF0000"/>
                        </a:solidFill>
                        <a:effectLst/>
                        <a:latin typeface="+mn-lt"/>
                        <a:ea typeface="+mn-ea"/>
                        <a:cs typeface="+mn-cs"/>
                      </a:endParaRPr>
                    </a:p>
                    <a:p>
                      <a:pPr marL="0" marR="0" algn="just" defTabSz="914400" rtl="0" eaLnBrk="1" latinLnBrk="0" hangingPunct="1">
                        <a:lnSpc>
                          <a:spcPct val="100000"/>
                        </a:lnSpc>
                        <a:spcBef>
                          <a:spcPts val="0"/>
                        </a:spcBef>
                        <a:spcAft>
                          <a:spcPts val="0"/>
                        </a:spcAft>
                      </a:pPr>
                      <a:endParaRPr lang="en-US" sz="1200" b="1" kern="1200" dirty="0">
                        <a:solidFill>
                          <a:srgbClr val="FF0000"/>
                        </a:solidFill>
                        <a:effectLst/>
                        <a:latin typeface="+mn-lt"/>
                        <a:ea typeface="+mn-ea"/>
                        <a:cs typeface="+mn-cs"/>
                      </a:endParaRP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Remember </a:t>
                      </a:r>
                    </a:p>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 </a:t>
                      </a:r>
                    </a:p>
                  </a:txBody>
                  <a:tcPr marL="51435" marR="51435" marT="0" marB="0"/>
                </a:tc>
                <a:extLst>
                  <a:ext uri="{0D108BD9-81ED-4DB2-BD59-A6C34878D82A}">
                    <a16:rowId xmlns:a16="http://schemas.microsoft.com/office/drawing/2014/main" xmlns="" val="10002"/>
                  </a:ext>
                </a:extLst>
              </a:tr>
              <a:tr h="1012873">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CO3</a:t>
                      </a:r>
                    </a:p>
                  </a:txBody>
                  <a:tcPr marL="51435" marR="5143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effectLst/>
                          <a:latin typeface="+mn-lt"/>
                          <a:ea typeface="+mn-ea"/>
                          <a:cs typeface="+mn-cs"/>
                        </a:rPr>
                        <a:t>demonstrate their coding skill on complex programming concepts and use it for generating solutions for engineering and mathematical problems.</a:t>
                      </a:r>
                      <a:endParaRPr lang="en-US" sz="1200" b="1" kern="1200" dirty="0">
                        <a:solidFill>
                          <a:srgbClr val="FF0000"/>
                        </a:solidFill>
                        <a:effectLst/>
                        <a:latin typeface="+mn-lt"/>
                        <a:ea typeface="+mn-ea"/>
                        <a:cs typeface="+mn-cs"/>
                      </a:endParaRPr>
                    </a:p>
                    <a:p>
                      <a:pPr marL="0" marR="0" algn="just" defTabSz="914400" rtl="0" eaLnBrk="1" latinLnBrk="0" hangingPunct="1">
                        <a:lnSpc>
                          <a:spcPct val="100000"/>
                        </a:lnSpc>
                        <a:spcBef>
                          <a:spcPts val="0"/>
                        </a:spcBef>
                        <a:spcAft>
                          <a:spcPts val="0"/>
                        </a:spcAft>
                      </a:pPr>
                      <a:endParaRPr lang="en-US" sz="1200" b="1" kern="1200" dirty="0">
                        <a:solidFill>
                          <a:srgbClr val="FF0000"/>
                        </a:solidFill>
                        <a:effectLst/>
                        <a:latin typeface="+mn-lt"/>
                        <a:ea typeface="+mn-ea"/>
                        <a:cs typeface="+mn-cs"/>
                      </a:endParaRP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Understand</a:t>
                      </a:r>
                    </a:p>
                  </a:txBody>
                  <a:tcPr marL="51435" marR="51435" marT="0" marB="0"/>
                </a:tc>
                <a:extLst>
                  <a:ext uri="{0D108BD9-81ED-4DB2-BD59-A6C34878D82A}">
                    <a16:rowId xmlns:a16="http://schemas.microsoft.com/office/drawing/2014/main" xmlns="" val="10003"/>
                  </a:ext>
                </a:extLst>
              </a:tr>
              <a:tr h="1469874">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CO4</a:t>
                      </a:r>
                    </a:p>
                  </a:txBody>
                  <a:tcPr marL="51435" marR="51435"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200" b="1" kern="1200" dirty="0">
                          <a:solidFill>
                            <a:srgbClr val="FF0000"/>
                          </a:solidFill>
                          <a:effectLst/>
                          <a:latin typeface="+mn-lt"/>
                          <a:ea typeface="+mn-ea"/>
                          <a:cs typeface="+mn-cs"/>
                        </a:rPr>
                        <a:t>develop skills to understand the application of classes, objects, constructors, destructors, inheritance, operator overloading and polymorphism, pointers, virtual functions, exception handling, file operations and handling.</a:t>
                      </a:r>
                      <a:endParaRPr lang="en-US" sz="1200" b="1" kern="1200" dirty="0">
                        <a:solidFill>
                          <a:srgbClr val="FF0000"/>
                        </a:solidFill>
                        <a:effectLst/>
                        <a:latin typeface="+mn-lt"/>
                        <a:ea typeface="+mn-ea"/>
                        <a:cs typeface="+mn-cs"/>
                      </a:endParaRPr>
                    </a:p>
                    <a:p>
                      <a:pPr marL="0" marR="0" algn="just" defTabSz="914400" rtl="0" eaLnBrk="1" latinLnBrk="0" hangingPunct="1">
                        <a:lnSpc>
                          <a:spcPct val="100000"/>
                        </a:lnSpc>
                        <a:spcBef>
                          <a:spcPts val="0"/>
                        </a:spcBef>
                        <a:spcAft>
                          <a:spcPts val="0"/>
                        </a:spcAft>
                      </a:pPr>
                      <a:endParaRPr lang="en-US" sz="1200" b="1" kern="1200" dirty="0">
                        <a:solidFill>
                          <a:srgbClr val="FF0000"/>
                        </a:solidFill>
                        <a:effectLst/>
                        <a:latin typeface="+mn-lt"/>
                        <a:ea typeface="+mn-ea"/>
                        <a:cs typeface="+mn-cs"/>
                      </a:endParaRPr>
                    </a:p>
                  </a:txBody>
                  <a:tcPr marL="51435" marR="51435" marT="0" marB="0"/>
                </a:tc>
                <a:tc>
                  <a:txBody>
                    <a:bodyPr/>
                    <a:lstStyle/>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Understand</a:t>
                      </a:r>
                    </a:p>
                    <a:p>
                      <a:pPr marL="0" marR="0" algn="just" defTabSz="914400" rtl="0" eaLnBrk="1" latinLnBrk="0" hangingPunct="1">
                        <a:lnSpc>
                          <a:spcPct val="100000"/>
                        </a:lnSpc>
                        <a:spcBef>
                          <a:spcPts val="0"/>
                        </a:spcBef>
                        <a:spcAft>
                          <a:spcPts val="0"/>
                        </a:spcAft>
                      </a:pPr>
                      <a:r>
                        <a:rPr lang="en-US" sz="1200" b="1" kern="1200" dirty="0">
                          <a:solidFill>
                            <a:srgbClr val="FF0000"/>
                          </a:solidFill>
                          <a:effectLst/>
                          <a:latin typeface="+mn-lt"/>
                          <a:ea typeface="+mn-ea"/>
                          <a:cs typeface="+mn-cs"/>
                        </a:rPr>
                        <a:t> </a:t>
                      </a:r>
                    </a:p>
                  </a:txBody>
                  <a:tcPr marL="51435" marR="51435" marT="0" marB="0"/>
                </a:tc>
                <a:extLst>
                  <a:ext uri="{0D108BD9-81ED-4DB2-BD59-A6C34878D82A}">
                    <a16:rowId xmlns:a16="http://schemas.microsoft.com/office/drawing/2014/main" xmlns="" val="10004"/>
                  </a:ext>
                </a:extLst>
              </a:tr>
            </a:tbl>
          </a:graphicData>
        </a:graphic>
      </p:graphicFrame>
      <p:pic>
        <p:nvPicPr>
          <p:cNvPr id="16" name="Picture 15"/>
          <p:cNvPicPr>
            <a:picLocks noChangeAspect="1"/>
          </p:cNvPicPr>
          <p:nvPr/>
        </p:nvPicPr>
        <p:blipFill>
          <a:blip r:embed="rId4" cstate="print"/>
          <a:stretch>
            <a:fillRect/>
          </a:stretch>
        </p:blipFill>
        <p:spPr>
          <a:xfrm>
            <a:off x="5134708" y="853283"/>
            <a:ext cx="3237767" cy="5487987"/>
          </a:xfrm>
          <a:prstGeom prst="rect">
            <a:avLst/>
          </a:prstGeom>
        </p:spPr>
      </p:pic>
      <p:pic>
        <p:nvPicPr>
          <p:cNvPr id="18" name="Picture 17"/>
          <p:cNvPicPr>
            <a:picLocks noChangeAspect="1"/>
          </p:cNvPicPr>
          <p:nvPr/>
        </p:nvPicPr>
        <p:blipFill>
          <a:blip r:embed="rId5" cstate="print"/>
          <a:stretch>
            <a:fillRect/>
          </a:stretch>
        </p:blipFill>
        <p:spPr>
          <a:xfrm>
            <a:off x="5355766" y="798022"/>
            <a:ext cx="1081284" cy="1475502"/>
          </a:xfrm>
          <a:prstGeom prst="rect">
            <a:avLst/>
          </a:prstGeom>
        </p:spPr>
      </p:pic>
      <p:pic>
        <p:nvPicPr>
          <p:cNvPr id="9" name="Picture 8">
            <a:extLst>
              <a:ext uri="{FF2B5EF4-FFF2-40B4-BE49-F238E27FC236}">
                <a16:creationId xmlns:a16="http://schemas.microsoft.com/office/drawing/2014/main" xmlns="" id="{39FBA091-1FD7-4CFB-ACD7-85BE3251E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5669" y="0"/>
            <a:ext cx="2014538" cy="1457325"/>
          </a:xfrm>
          <a:prstGeom prst="rect">
            <a:avLst/>
          </a:prstGeom>
        </p:spPr>
      </p:pic>
    </p:spTree>
    <p:custDataLst>
      <p:tags r:id="rId1"/>
    </p:custDataLst>
    <p:extLst>
      <p:ext uri="{BB962C8B-B14F-4D97-AF65-F5344CB8AC3E}">
        <p14:creationId xmlns:p14="http://schemas.microsoft.com/office/powerpoint/2010/main" val="304272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700088" y="1600200"/>
            <a:ext cx="8062912" cy="4200525"/>
          </a:xfrm>
          <a:noFill/>
        </p:spPr>
        <p:txBody>
          <a:bodyPr>
            <a:normAutofit fontScale="92500" lnSpcReduction="20000"/>
          </a:bodyPr>
          <a:lstStyle/>
          <a:p>
            <a:pPr>
              <a:lnSpc>
                <a:spcPct val="90000"/>
              </a:lnSpc>
              <a:spcBef>
                <a:spcPct val="0"/>
              </a:spcBef>
              <a:buFont typeface="Monotype Sorts" charset="2"/>
              <a:buNone/>
            </a:pPr>
            <a:r>
              <a:rPr lang="en-US" sz="1800">
                <a:latin typeface="Courier" charset="0"/>
              </a:rPr>
              <a:t>class account {</a:t>
            </a:r>
          </a:p>
          <a:p>
            <a:pPr>
              <a:lnSpc>
                <a:spcPct val="90000"/>
              </a:lnSpc>
              <a:spcBef>
                <a:spcPct val="0"/>
              </a:spcBef>
              <a:buFont typeface="Monotype Sorts" charset="2"/>
              <a:buNone/>
            </a:pPr>
            <a:r>
              <a:rPr lang="en-US" sz="1800">
                <a:latin typeface="Courier" charset="0"/>
              </a:rPr>
              <a:t>  public:</a:t>
            </a:r>
          </a:p>
          <a:p>
            <a:pPr>
              <a:lnSpc>
                <a:spcPct val="90000"/>
              </a:lnSpc>
              <a:spcBef>
                <a:spcPct val="0"/>
              </a:spcBef>
              <a:buFont typeface="Monotype Sorts" charset="2"/>
              <a:buNone/>
            </a:pPr>
            <a:r>
              <a:rPr lang="en-US" sz="1800">
                <a:latin typeface="Courier" charset="0"/>
              </a:rPr>
              <a:t>    account(const char* ="none", float=0);</a:t>
            </a:r>
          </a:p>
          <a:p>
            <a:pPr>
              <a:lnSpc>
                <a:spcPct val="90000"/>
              </a:lnSpc>
              <a:spcBef>
                <a:spcPct val="0"/>
              </a:spcBef>
              <a:buFont typeface="Monotype Sorts" charset="2"/>
              <a:buNone/>
            </a:pPr>
            <a:r>
              <a:rPr lang="en-US" sz="1800">
                <a:latin typeface="Courier" charset="0"/>
              </a:rPr>
              <a:t>    virtual void statement(); //virtual function</a:t>
            </a:r>
          </a:p>
          <a:p>
            <a:pPr>
              <a:lnSpc>
                <a:spcPct val="90000"/>
              </a:lnSpc>
              <a:spcBef>
                <a:spcPct val="0"/>
              </a:spcBef>
              <a:buFont typeface="Monotype Sorts" charset="2"/>
              <a:buNone/>
            </a:pPr>
            <a:r>
              <a:rPr lang="en-US" sz="1800">
                <a:latin typeface="Courier" charset="0"/>
              </a:rPr>
              <a:t>  private:</a:t>
            </a:r>
          </a:p>
          <a:p>
            <a:pPr>
              <a:lnSpc>
                <a:spcPct val="90000"/>
              </a:lnSpc>
              <a:spcBef>
                <a:spcPct val="0"/>
              </a:spcBef>
              <a:buFont typeface="Monotype Sorts" charset="2"/>
              <a:buNone/>
            </a:pPr>
            <a:r>
              <a:rPr lang="en-US" sz="1800">
                <a:latin typeface="Courier" charset="0"/>
              </a:rPr>
              <a:t>    char name[32];	 float balance;</a:t>
            </a:r>
          </a:p>
          <a:p>
            <a:pPr>
              <a:lnSpc>
                <a:spcPct val="90000"/>
              </a:lnSpc>
              <a:spcBef>
                <a:spcPct val="0"/>
              </a:spcBef>
              <a:buFont typeface="Monotype Sorts" charset="2"/>
              <a:buNone/>
            </a:pPr>
            <a:r>
              <a:rPr lang="en-US" sz="1800">
                <a:latin typeface="Courier" charset="0"/>
              </a:rPr>
              <a:t>};</a:t>
            </a:r>
          </a:p>
          <a:p>
            <a:pPr>
              <a:lnSpc>
                <a:spcPct val="90000"/>
              </a:lnSpc>
              <a:spcBef>
                <a:spcPct val="0"/>
              </a:spcBef>
              <a:buFont typeface="Monotype Sorts" charset="2"/>
              <a:buNone/>
            </a:pPr>
            <a:r>
              <a:rPr lang="en-US" sz="1800">
                <a:latin typeface="Courier" charset="0"/>
              </a:rPr>
              <a:t>void print_statements(</a:t>
            </a:r>
            <a:r>
              <a:rPr lang="en-US" sz="1800" b="1">
                <a:latin typeface="Courier" charset="0"/>
              </a:rPr>
              <a:t>account* bank[]</a:t>
            </a:r>
            <a:r>
              <a:rPr lang="en-US" sz="1800">
                <a:latin typeface="Courier" charset="0"/>
              </a:rPr>
              <a:t>, int n) {</a:t>
            </a:r>
          </a:p>
          <a:p>
            <a:pPr>
              <a:lnSpc>
                <a:spcPct val="90000"/>
              </a:lnSpc>
              <a:spcBef>
                <a:spcPct val="0"/>
              </a:spcBef>
              <a:buFont typeface="Monotype Sorts" charset="2"/>
              <a:buNone/>
            </a:pPr>
            <a:r>
              <a:rPr lang="en-US" sz="1800">
                <a:latin typeface="Courier" charset="0"/>
              </a:rPr>
              <a:t>	for(int i=0; i&lt;n; ++i) {</a:t>
            </a:r>
          </a:p>
          <a:p>
            <a:pPr>
              <a:lnSpc>
                <a:spcPct val="90000"/>
              </a:lnSpc>
              <a:spcBef>
                <a:spcPct val="0"/>
              </a:spcBef>
              <a:buFont typeface="Monotype Sorts" charset="2"/>
              <a:buNone/>
            </a:pPr>
            <a:r>
              <a:rPr lang="en-US" sz="1800">
                <a:latin typeface="Courier" charset="0"/>
              </a:rPr>
              <a:t>    </a:t>
            </a:r>
            <a:r>
              <a:rPr lang="en-US" sz="1800" b="1">
                <a:latin typeface="Courier" charset="0"/>
              </a:rPr>
              <a:t>bank[i]-&gt;statement</a:t>
            </a:r>
            <a:r>
              <a:rPr lang="en-US" sz="1800">
                <a:latin typeface="Courier" charset="0"/>
              </a:rPr>
              <a:t>(); cout &lt;&lt;endl;</a:t>
            </a:r>
          </a:p>
          <a:p>
            <a:pPr>
              <a:lnSpc>
                <a:spcPct val="90000"/>
              </a:lnSpc>
              <a:spcBef>
                <a:spcPct val="0"/>
              </a:spcBef>
              <a:buFont typeface="Monotype Sorts" charset="2"/>
              <a:buNone/>
            </a:pPr>
            <a:r>
              <a:rPr lang="en-US" sz="1800">
                <a:latin typeface="Courier" charset="0"/>
              </a:rPr>
              <a:t>  }</a:t>
            </a:r>
          </a:p>
          <a:p>
            <a:pPr>
              <a:lnSpc>
                <a:spcPct val="90000"/>
              </a:lnSpc>
              <a:spcBef>
                <a:spcPct val="0"/>
              </a:spcBef>
              <a:buFont typeface="Monotype Sorts" charset="2"/>
              <a:buNone/>
            </a:pPr>
            <a:r>
              <a:rPr lang="en-US" sz="1800">
                <a:latin typeface="Courier" charset="0"/>
              </a:rPr>
              <a:t>}</a:t>
            </a:r>
          </a:p>
          <a:p>
            <a:pPr>
              <a:lnSpc>
                <a:spcPct val="90000"/>
              </a:lnSpc>
              <a:spcBef>
                <a:spcPct val="0"/>
              </a:spcBef>
              <a:buFont typeface="Monotype Sorts" charset="2"/>
              <a:buNone/>
            </a:pPr>
            <a:r>
              <a:rPr lang="en-US" sz="1800">
                <a:latin typeface="Courier" charset="0"/>
              </a:rPr>
              <a:t>//from main:</a:t>
            </a:r>
          </a:p>
          <a:p>
            <a:pPr>
              <a:lnSpc>
                <a:spcPct val="90000"/>
              </a:lnSpc>
              <a:spcBef>
                <a:spcPct val="0"/>
              </a:spcBef>
              <a:buFont typeface="Monotype Sorts" charset="2"/>
              <a:buNone/>
            </a:pPr>
            <a:r>
              <a:rPr lang="en-US" sz="1800">
                <a:latin typeface="Courier" charset="0"/>
              </a:rPr>
              <a:t>  savings i("Jim Jones", 500);</a:t>
            </a:r>
          </a:p>
          <a:p>
            <a:pPr>
              <a:lnSpc>
                <a:spcPct val="90000"/>
              </a:lnSpc>
              <a:spcBef>
                <a:spcPct val="0"/>
              </a:spcBef>
              <a:buFont typeface="Monotype Sorts" charset="2"/>
              <a:buNone/>
            </a:pPr>
            <a:r>
              <a:rPr lang="en-US" sz="1800">
                <a:latin typeface="Courier" charset="0"/>
              </a:rPr>
              <a:t>  account a("Empty Account", 0);</a:t>
            </a:r>
          </a:p>
          <a:p>
            <a:pPr>
              <a:lnSpc>
                <a:spcPct val="90000"/>
              </a:lnSpc>
              <a:spcBef>
                <a:spcPct val="0"/>
              </a:spcBef>
              <a:buFont typeface="Monotype Sorts" charset="2"/>
              <a:buNone/>
            </a:pPr>
            <a:r>
              <a:rPr lang="en-US" sz="1800">
                <a:latin typeface="Courier" charset="0"/>
              </a:rPr>
              <a:t>  student s("Kyle smith", 5000, "UT");</a:t>
            </a:r>
          </a:p>
          <a:p>
            <a:pPr>
              <a:lnSpc>
                <a:spcPct val="90000"/>
              </a:lnSpc>
              <a:spcBef>
                <a:spcPct val="0"/>
              </a:spcBef>
              <a:buFont typeface="Monotype Sorts" charset="2"/>
              <a:buNone/>
            </a:pPr>
            <a:r>
              <a:rPr lang="en-US" sz="1800">
                <a:latin typeface="Courier" charset="0"/>
              </a:rPr>
              <a:t>  checking c("Sue Smith", 1000);</a:t>
            </a:r>
          </a:p>
          <a:p>
            <a:pPr>
              <a:lnSpc>
                <a:spcPct val="90000"/>
              </a:lnSpc>
              <a:spcBef>
                <a:spcPct val="0"/>
              </a:spcBef>
              <a:buFont typeface="Monotype Sorts" charset="2"/>
              <a:buNone/>
            </a:pPr>
            <a:r>
              <a:rPr lang="en-US" sz="1800">
                <a:latin typeface="Courier" charset="0"/>
              </a:rPr>
              <a:t>  account* bank[4]; bank[0] = &amp;i; bank[1] = &amp;a;</a:t>
            </a:r>
          </a:p>
          <a:p>
            <a:pPr>
              <a:lnSpc>
                <a:spcPct val="90000"/>
              </a:lnSpc>
              <a:spcBef>
                <a:spcPct val="0"/>
              </a:spcBef>
              <a:buFont typeface="Monotype Sorts" charset="2"/>
              <a:buNone/>
            </a:pPr>
            <a:r>
              <a:rPr lang="en-US" sz="1800">
                <a:latin typeface="Courier" charset="0"/>
              </a:rPr>
              <a:t>  bank[2] = &amp;s; bank[3] = &amp;c;</a:t>
            </a:r>
          </a:p>
          <a:p>
            <a:pPr>
              <a:lnSpc>
                <a:spcPct val="90000"/>
              </a:lnSpc>
              <a:spcBef>
                <a:spcPct val="0"/>
              </a:spcBef>
              <a:buFont typeface="Monotype Sorts" charset="2"/>
              <a:buNone/>
            </a:pPr>
            <a:r>
              <a:rPr lang="en-US" sz="1800">
                <a:latin typeface="Courier" charset="0"/>
              </a:rPr>
              <a:t>  print_statements(bank, 4);</a:t>
            </a:r>
          </a:p>
          <a:p>
            <a:pPr>
              <a:lnSpc>
                <a:spcPct val="90000"/>
              </a:lnSpc>
            </a:pPr>
            <a:endParaRPr lang="en-US" sz="1800">
              <a:latin typeface="Courier" charset="0"/>
            </a:endParaRPr>
          </a:p>
        </p:txBody>
      </p:sp>
      <p:sp>
        <p:nvSpPr>
          <p:cNvPr id="6" name="Rectangle 2">
            <a:extLst>
              <a:ext uri="{FF2B5EF4-FFF2-40B4-BE49-F238E27FC236}">
                <a16:creationId xmlns:a16="http://schemas.microsoft.com/office/drawing/2014/main" xmlns="" id="{BBE2AF95-7C94-4FF3-A785-03C645357C60}"/>
              </a:ext>
            </a:extLst>
          </p:cNvPr>
          <p:cNvSpPr>
            <a:spLocks noGrp="1" noChangeArrowheads="1"/>
          </p:cNvSpPr>
          <p:nvPr>
            <p:ph type="title"/>
          </p:nvPr>
        </p:nvSpPr>
        <p:spPr>
          <a:xfrm>
            <a:off x="1749288" y="662609"/>
            <a:ext cx="6766062" cy="742121"/>
          </a:xfrm>
          <a:noFill/>
        </p:spPr>
        <p:txBody>
          <a:bodyPr>
            <a:normAutofit/>
          </a:bodyPr>
          <a:lstStyle/>
          <a:p>
            <a:r>
              <a:rPr lang="en-US" sz="3600" b="1" dirty="0">
                <a:latin typeface="Times New Roman" panose="02020603050405020304" pitchFamily="18" charset="0"/>
                <a:cs typeface="Times New Roman" panose="02020603050405020304" pitchFamily="18" charset="0"/>
              </a:rPr>
              <a:t>Dynamic Binding Example</a:t>
            </a:r>
          </a:p>
        </p:txBody>
      </p:sp>
    </p:spTree>
    <p:extLst>
      <p:ext uri="{BB962C8B-B14F-4D97-AF65-F5344CB8AC3E}">
        <p14:creationId xmlns:p14="http://schemas.microsoft.com/office/powerpoint/2010/main" val="9931774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dissolve">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dissolve">
                                      <p:cBhvr>
                                        <p:cTn id="12" dur="5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dissolve">
                                      <p:cBhvr>
                                        <p:cTn id="17" dur="500"/>
                                        <p:tgtEl>
                                          <p:spTgt spid="56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dissolve">
                                      <p:cBhvr>
                                        <p:cTn id="22" dur="500"/>
                                        <p:tgtEl>
                                          <p:spTgt spid="56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323">
                                            <p:txEl>
                                              <p:pRg st="4" end="4"/>
                                            </p:txEl>
                                          </p:spTgt>
                                        </p:tgtEl>
                                        <p:attrNameLst>
                                          <p:attrName>style.visibility</p:attrName>
                                        </p:attrNameLst>
                                      </p:cBhvr>
                                      <p:to>
                                        <p:strVal val="visible"/>
                                      </p:to>
                                    </p:set>
                                    <p:animEffect transition="in" filter="dissolve">
                                      <p:cBhvr>
                                        <p:cTn id="27" dur="500"/>
                                        <p:tgtEl>
                                          <p:spTgt spid="56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6323">
                                            <p:txEl>
                                              <p:pRg st="5" end="5"/>
                                            </p:txEl>
                                          </p:spTgt>
                                        </p:tgtEl>
                                        <p:attrNameLst>
                                          <p:attrName>style.visibility</p:attrName>
                                        </p:attrNameLst>
                                      </p:cBhvr>
                                      <p:to>
                                        <p:strVal val="visible"/>
                                      </p:to>
                                    </p:set>
                                    <p:animEffect transition="in" filter="dissolve">
                                      <p:cBhvr>
                                        <p:cTn id="32" dur="500"/>
                                        <p:tgtEl>
                                          <p:spTgt spid="563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6323">
                                            <p:txEl>
                                              <p:pRg st="6" end="6"/>
                                            </p:txEl>
                                          </p:spTgt>
                                        </p:tgtEl>
                                        <p:attrNameLst>
                                          <p:attrName>style.visibility</p:attrName>
                                        </p:attrNameLst>
                                      </p:cBhvr>
                                      <p:to>
                                        <p:strVal val="visible"/>
                                      </p:to>
                                    </p:set>
                                    <p:animEffect transition="in" filter="dissolve">
                                      <p:cBhvr>
                                        <p:cTn id="37" dur="500"/>
                                        <p:tgtEl>
                                          <p:spTgt spid="563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6323">
                                            <p:txEl>
                                              <p:pRg st="7" end="7"/>
                                            </p:txEl>
                                          </p:spTgt>
                                        </p:tgtEl>
                                        <p:attrNameLst>
                                          <p:attrName>style.visibility</p:attrName>
                                        </p:attrNameLst>
                                      </p:cBhvr>
                                      <p:to>
                                        <p:strVal val="visible"/>
                                      </p:to>
                                    </p:set>
                                    <p:animEffect transition="in" filter="dissolve">
                                      <p:cBhvr>
                                        <p:cTn id="42" dur="500"/>
                                        <p:tgtEl>
                                          <p:spTgt spid="5632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323">
                                            <p:txEl>
                                              <p:pRg st="8" end="8"/>
                                            </p:txEl>
                                          </p:spTgt>
                                        </p:tgtEl>
                                        <p:attrNameLst>
                                          <p:attrName>style.visibility</p:attrName>
                                        </p:attrNameLst>
                                      </p:cBhvr>
                                      <p:to>
                                        <p:strVal val="visible"/>
                                      </p:to>
                                    </p:set>
                                    <p:animEffect transition="in" filter="dissolve">
                                      <p:cBhvr>
                                        <p:cTn id="47" dur="500"/>
                                        <p:tgtEl>
                                          <p:spTgt spid="5632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6323">
                                            <p:txEl>
                                              <p:pRg st="9" end="9"/>
                                            </p:txEl>
                                          </p:spTgt>
                                        </p:tgtEl>
                                        <p:attrNameLst>
                                          <p:attrName>style.visibility</p:attrName>
                                        </p:attrNameLst>
                                      </p:cBhvr>
                                      <p:to>
                                        <p:strVal val="visible"/>
                                      </p:to>
                                    </p:set>
                                    <p:animEffect transition="in" filter="dissolve">
                                      <p:cBhvr>
                                        <p:cTn id="52" dur="500"/>
                                        <p:tgtEl>
                                          <p:spTgt spid="5632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6323">
                                            <p:txEl>
                                              <p:pRg st="10" end="10"/>
                                            </p:txEl>
                                          </p:spTgt>
                                        </p:tgtEl>
                                        <p:attrNameLst>
                                          <p:attrName>style.visibility</p:attrName>
                                        </p:attrNameLst>
                                      </p:cBhvr>
                                      <p:to>
                                        <p:strVal val="visible"/>
                                      </p:to>
                                    </p:set>
                                    <p:animEffect transition="in" filter="dissolve">
                                      <p:cBhvr>
                                        <p:cTn id="57" dur="500"/>
                                        <p:tgtEl>
                                          <p:spTgt spid="5632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6323">
                                            <p:txEl>
                                              <p:pRg st="11" end="11"/>
                                            </p:txEl>
                                          </p:spTgt>
                                        </p:tgtEl>
                                        <p:attrNameLst>
                                          <p:attrName>style.visibility</p:attrName>
                                        </p:attrNameLst>
                                      </p:cBhvr>
                                      <p:to>
                                        <p:strVal val="visible"/>
                                      </p:to>
                                    </p:set>
                                    <p:animEffect transition="in" filter="dissolve">
                                      <p:cBhvr>
                                        <p:cTn id="62" dur="500"/>
                                        <p:tgtEl>
                                          <p:spTgt spid="5632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6323">
                                            <p:txEl>
                                              <p:pRg st="12" end="12"/>
                                            </p:txEl>
                                          </p:spTgt>
                                        </p:tgtEl>
                                        <p:attrNameLst>
                                          <p:attrName>style.visibility</p:attrName>
                                        </p:attrNameLst>
                                      </p:cBhvr>
                                      <p:to>
                                        <p:strVal val="visible"/>
                                      </p:to>
                                    </p:set>
                                    <p:animEffect transition="in" filter="dissolve">
                                      <p:cBhvr>
                                        <p:cTn id="67" dur="500"/>
                                        <p:tgtEl>
                                          <p:spTgt spid="56323">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6323">
                                            <p:txEl>
                                              <p:pRg st="13" end="13"/>
                                            </p:txEl>
                                          </p:spTgt>
                                        </p:tgtEl>
                                        <p:attrNameLst>
                                          <p:attrName>style.visibility</p:attrName>
                                        </p:attrNameLst>
                                      </p:cBhvr>
                                      <p:to>
                                        <p:strVal val="visible"/>
                                      </p:to>
                                    </p:set>
                                    <p:animEffect transition="in" filter="dissolve">
                                      <p:cBhvr>
                                        <p:cTn id="72" dur="500"/>
                                        <p:tgtEl>
                                          <p:spTgt spid="56323">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6323">
                                            <p:txEl>
                                              <p:pRg st="14" end="14"/>
                                            </p:txEl>
                                          </p:spTgt>
                                        </p:tgtEl>
                                        <p:attrNameLst>
                                          <p:attrName>style.visibility</p:attrName>
                                        </p:attrNameLst>
                                      </p:cBhvr>
                                      <p:to>
                                        <p:strVal val="visible"/>
                                      </p:to>
                                    </p:set>
                                    <p:animEffect transition="in" filter="dissolve">
                                      <p:cBhvr>
                                        <p:cTn id="77" dur="500"/>
                                        <p:tgtEl>
                                          <p:spTgt spid="56323">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6323">
                                            <p:txEl>
                                              <p:pRg st="15" end="15"/>
                                            </p:txEl>
                                          </p:spTgt>
                                        </p:tgtEl>
                                        <p:attrNameLst>
                                          <p:attrName>style.visibility</p:attrName>
                                        </p:attrNameLst>
                                      </p:cBhvr>
                                      <p:to>
                                        <p:strVal val="visible"/>
                                      </p:to>
                                    </p:set>
                                    <p:animEffect transition="in" filter="dissolve">
                                      <p:cBhvr>
                                        <p:cTn id="82" dur="500"/>
                                        <p:tgtEl>
                                          <p:spTgt spid="56323">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56323">
                                            <p:txEl>
                                              <p:pRg st="16" end="16"/>
                                            </p:txEl>
                                          </p:spTgt>
                                        </p:tgtEl>
                                        <p:attrNameLst>
                                          <p:attrName>style.visibility</p:attrName>
                                        </p:attrNameLst>
                                      </p:cBhvr>
                                      <p:to>
                                        <p:strVal val="visible"/>
                                      </p:to>
                                    </p:set>
                                    <p:animEffect transition="in" filter="dissolve">
                                      <p:cBhvr>
                                        <p:cTn id="87" dur="500"/>
                                        <p:tgtEl>
                                          <p:spTgt spid="56323">
                                            <p:txEl>
                                              <p:pRg st="16" end="1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56323">
                                            <p:txEl>
                                              <p:pRg st="17" end="17"/>
                                            </p:txEl>
                                          </p:spTgt>
                                        </p:tgtEl>
                                        <p:attrNameLst>
                                          <p:attrName>style.visibility</p:attrName>
                                        </p:attrNameLst>
                                      </p:cBhvr>
                                      <p:to>
                                        <p:strVal val="visible"/>
                                      </p:to>
                                    </p:set>
                                    <p:animEffect transition="in" filter="dissolve">
                                      <p:cBhvr>
                                        <p:cTn id="92" dur="500"/>
                                        <p:tgtEl>
                                          <p:spTgt spid="56323">
                                            <p:txEl>
                                              <p:pRg st="17" end="17"/>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56323">
                                            <p:txEl>
                                              <p:pRg st="18" end="18"/>
                                            </p:txEl>
                                          </p:spTgt>
                                        </p:tgtEl>
                                        <p:attrNameLst>
                                          <p:attrName>style.visibility</p:attrName>
                                        </p:attrNameLst>
                                      </p:cBhvr>
                                      <p:to>
                                        <p:strVal val="visible"/>
                                      </p:to>
                                    </p:set>
                                    <p:animEffect transition="in" filter="dissolve">
                                      <p:cBhvr>
                                        <p:cTn id="97" dur="500"/>
                                        <p:tgtEl>
                                          <p:spTgt spid="56323">
                                            <p:txEl>
                                              <p:pRg st="18" end="18"/>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56323">
                                            <p:txEl>
                                              <p:pRg st="19" end="19"/>
                                            </p:txEl>
                                          </p:spTgt>
                                        </p:tgtEl>
                                        <p:attrNameLst>
                                          <p:attrName>style.visibility</p:attrName>
                                        </p:attrNameLst>
                                      </p:cBhvr>
                                      <p:to>
                                        <p:strVal val="visible"/>
                                      </p:to>
                                    </p:set>
                                    <p:animEffect transition="in" filter="dissolve">
                                      <p:cBhvr>
                                        <p:cTn id="102" dur="500"/>
                                        <p:tgtEl>
                                          <p:spTgt spid="5632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700088" y="1447800"/>
            <a:ext cx="8062912" cy="4200525"/>
          </a:xfrm>
          <a:noFill/>
        </p:spPr>
        <p:txBody>
          <a:bodyPr/>
          <a:lstStyle/>
          <a:p>
            <a:r>
              <a:rPr lang="en-US" sz="2400"/>
              <a:t>Dynamic binding delays until run time the binding of a member function to a pointer or reference and requires that the compiler generate code to select the correct member function at run time instead of compile time. </a:t>
            </a:r>
          </a:p>
          <a:p>
            <a:r>
              <a:rPr lang="en-US" sz="2400"/>
              <a:t>Some implementations create an array of member function pointers for all virtual functions. Each derived class has its own unique array of pointers. Functions that are inherited result in pointers to direct or indirect base class member functions. Functions that are overridden result in pointers to the derived class member functions. Each virtual function has the same index in this table for each derived class. Only one table exists per class that is shared by all objects of a class.</a:t>
            </a:r>
          </a:p>
        </p:txBody>
      </p:sp>
      <p:sp>
        <p:nvSpPr>
          <p:cNvPr id="30724" name="Rectangle 4"/>
          <p:cNvSpPr>
            <a:spLocks noGrp="1" noChangeArrowheads="1"/>
          </p:cNvSpPr>
          <p:nvPr>
            <p:ph type="title"/>
          </p:nvPr>
        </p:nvSpPr>
        <p:spPr>
          <a:noFill/>
        </p:spPr>
        <p:txBody>
          <a:bodyPr/>
          <a:lstStyle/>
          <a:p>
            <a:r>
              <a:rPr lang="en-US"/>
              <a:t> </a:t>
            </a:r>
          </a:p>
        </p:txBody>
      </p:sp>
      <p:sp>
        <p:nvSpPr>
          <p:cNvPr id="5" name="Rectangle 2">
            <a:extLst>
              <a:ext uri="{FF2B5EF4-FFF2-40B4-BE49-F238E27FC236}">
                <a16:creationId xmlns:a16="http://schemas.microsoft.com/office/drawing/2014/main" xmlns="" id="{8FDD5C45-DEC9-4C02-B012-7BC718E84D67}"/>
              </a:ext>
            </a:extLst>
          </p:cNvPr>
          <p:cNvSpPr txBox="1">
            <a:spLocks noChangeArrowheads="1"/>
          </p:cNvSpPr>
          <p:nvPr/>
        </p:nvSpPr>
        <p:spPr>
          <a:xfrm>
            <a:off x="1749288" y="662609"/>
            <a:ext cx="6766062" cy="74212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3600" b="1" dirty="0">
                <a:latin typeface="Times New Roman" panose="02020603050405020304" pitchFamily="18" charset="0"/>
                <a:cs typeface="Times New Roman" panose="02020603050405020304" pitchFamily="18" charset="0"/>
              </a:rPr>
              <a:t>Dynamic Binding Mechanism</a:t>
            </a:r>
          </a:p>
        </p:txBody>
      </p:sp>
    </p:spTree>
    <p:extLst>
      <p:ext uri="{BB962C8B-B14F-4D97-AF65-F5344CB8AC3E}">
        <p14:creationId xmlns:p14="http://schemas.microsoft.com/office/powerpoint/2010/main" val="21219407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dissolve">
                                      <p:cBhvr>
                                        <p:cTn id="7" dur="500"/>
                                        <p:tgtEl>
                                          <p:spTgt spid="58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0">
                                            <p:txEl>
                                              <p:pRg st="1" end="1"/>
                                            </p:txEl>
                                          </p:spTgt>
                                        </p:tgtEl>
                                        <p:attrNameLst>
                                          <p:attrName>style.visibility</p:attrName>
                                        </p:attrNameLst>
                                      </p:cBhvr>
                                      <p:to>
                                        <p:strVal val="visible"/>
                                      </p:to>
                                    </p:set>
                                    <p:animEffect transition="in" filter="dissolve">
                                      <p:cBhvr>
                                        <p:cTn id="12" dur="500"/>
                                        <p:tgtEl>
                                          <p:spTgt spid="583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00088" y="1447800"/>
            <a:ext cx="8062912" cy="4200525"/>
          </a:xfrm>
          <a:noFill/>
        </p:spPr>
        <p:txBody>
          <a:bodyPr/>
          <a:lstStyle/>
          <a:p>
            <a:r>
              <a:rPr lang="en-US" sz="2400"/>
              <a:t>When a member function is to be bound to a pointer or reference at run time, the function accessed is obtained by selecting the correct member function pointer out of the virtual table pointed to by the current object's virtual pointer. It doesn't matter what the type of the object is, its virtual pointer will point to the correct virtual table of function pointers for that object.</a:t>
            </a:r>
          </a:p>
          <a:p>
            <a:r>
              <a:rPr lang="en-US" sz="2400"/>
              <a:t>Note the additional costs of dynamic binding. With static binding, a member function is directly bound to an object. With dynamic binding, three additional levels of indirection may be needed to bind the correct member function pointer with a pointer or reference to an object.</a:t>
            </a:r>
          </a:p>
        </p:txBody>
      </p:sp>
      <p:sp>
        <p:nvSpPr>
          <p:cNvPr id="31748" name="Rectangle 4"/>
          <p:cNvSpPr>
            <a:spLocks noGrp="1" noChangeArrowheads="1"/>
          </p:cNvSpPr>
          <p:nvPr>
            <p:ph type="title"/>
          </p:nvPr>
        </p:nvSpPr>
        <p:spPr>
          <a:noFill/>
        </p:spPr>
        <p:txBody>
          <a:bodyPr/>
          <a:lstStyle/>
          <a:p>
            <a:r>
              <a:rPr lang="en-US"/>
              <a:t> </a:t>
            </a:r>
          </a:p>
        </p:txBody>
      </p:sp>
      <p:sp>
        <p:nvSpPr>
          <p:cNvPr id="5" name="Rectangle 2">
            <a:extLst>
              <a:ext uri="{FF2B5EF4-FFF2-40B4-BE49-F238E27FC236}">
                <a16:creationId xmlns:a16="http://schemas.microsoft.com/office/drawing/2014/main" xmlns="" id="{D369E258-75E1-4E7F-B6C6-B0AA7EAA25B6}"/>
              </a:ext>
            </a:extLst>
          </p:cNvPr>
          <p:cNvSpPr txBox="1">
            <a:spLocks noChangeArrowheads="1"/>
          </p:cNvSpPr>
          <p:nvPr/>
        </p:nvSpPr>
        <p:spPr>
          <a:xfrm>
            <a:off x="1749288" y="662609"/>
            <a:ext cx="6766062" cy="74212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sz="3600" b="1" dirty="0">
                <a:latin typeface="Times New Roman" panose="02020603050405020304" pitchFamily="18" charset="0"/>
                <a:cs typeface="Times New Roman" panose="02020603050405020304" pitchFamily="18" charset="0"/>
              </a:rPr>
              <a:t>Dynamic Binding Mechanism</a:t>
            </a:r>
          </a:p>
        </p:txBody>
      </p:sp>
    </p:spTree>
    <p:extLst>
      <p:ext uri="{BB962C8B-B14F-4D97-AF65-F5344CB8AC3E}">
        <p14:creationId xmlns:p14="http://schemas.microsoft.com/office/powerpoint/2010/main" val="38993921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dissolve">
                                      <p:cBhvr>
                                        <p:cTn id="7" dur="500"/>
                                        <p:tgtEl>
                                          <p:spTgt spid="604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18">
                                            <p:txEl>
                                              <p:pRg st="1" end="1"/>
                                            </p:txEl>
                                          </p:spTgt>
                                        </p:tgtEl>
                                        <p:attrNameLst>
                                          <p:attrName>style.visibility</p:attrName>
                                        </p:attrNameLst>
                                      </p:cBhvr>
                                      <p:to>
                                        <p:strVal val="visible"/>
                                      </p:to>
                                    </p:set>
                                    <p:animEffect transition="in" filter="dissolve">
                                      <p:cBhvr>
                                        <p:cTn id="12" dur="500"/>
                                        <p:tgtEl>
                                          <p:spTgt spid="604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00088" y="1447800"/>
            <a:ext cx="8062912" cy="4200525"/>
          </a:xfrm>
          <a:noFill/>
        </p:spPr>
        <p:txBody>
          <a:bodyPr/>
          <a:lstStyle/>
          <a:p>
            <a:pPr>
              <a:buFont typeface="Monotype Sorts" charset="2"/>
              <a:buNone/>
            </a:pPr>
            <a:r>
              <a:rPr lang="en-US" sz="2400"/>
              <a:t> </a:t>
            </a:r>
          </a:p>
        </p:txBody>
      </p:sp>
      <p:sp>
        <p:nvSpPr>
          <p:cNvPr id="4101" name="Rectangle 3"/>
          <p:cNvSpPr>
            <a:spLocks noChangeArrowheads="1"/>
          </p:cNvSpPr>
          <p:nvPr/>
        </p:nvSpPr>
        <p:spPr bwMode="auto">
          <a:xfrm>
            <a:off x="700088" y="219075"/>
            <a:ext cx="77581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4102" name="Rectangle 4"/>
          <p:cNvSpPr>
            <a:spLocks noGrp="1" noChangeArrowheads="1"/>
          </p:cNvSpPr>
          <p:nvPr>
            <p:ph type="title"/>
          </p:nvPr>
        </p:nvSpPr>
        <p:spPr>
          <a:noFill/>
        </p:spPr>
        <p:txBody>
          <a:bodyPr/>
          <a:lstStyle/>
          <a:p>
            <a:r>
              <a:rPr lang="en-US"/>
              <a:t> </a:t>
            </a:r>
          </a:p>
        </p:txBody>
      </p:sp>
      <p:graphicFrame>
        <p:nvGraphicFramePr>
          <p:cNvPr id="4098" name="Object 5"/>
          <p:cNvGraphicFramePr>
            <a:graphicFrameLocks/>
          </p:cNvGraphicFramePr>
          <p:nvPr/>
        </p:nvGraphicFramePr>
        <p:xfrm>
          <a:off x="2768600" y="660400"/>
          <a:ext cx="5410200" cy="5892800"/>
        </p:xfrm>
        <a:graphic>
          <a:graphicData uri="http://schemas.openxmlformats.org/presentationml/2006/ole">
            <mc:AlternateContent xmlns:mc="http://schemas.openxmlformats.org/markup-compatibility/2006">
              <mc:Choice xmlns:v="urn:schemas-microsoft-com:vml" Requires="v">
                <p:oleObj spid="_x0000_s5122" name="Document" r:id="rId4" imgW="5422900" imgH="5905500" progId="Word.Document.8">
                  <p:embed/>
                </p:oleObj>
              </mc:Choice>
              <mc:Fallback>
                <p:oleObj name="Document" r:id="rId4" imgW="5422900" imgH="5905500" progId="Word.Document.8">
                  <p:embed/>
                  <p:pic>
                    <p:nvPicPr>
                      <p:cNvPr id="0"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8600" y="660400"/>
                        <a:ext cx="5410200" cy="589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3" name="Rectangle 6"/>
          <p:cNvSpPr>
            <a:spLocks noChangeArrowheads="1"/>
          </p:cNvSpPr>
          <p:nvPr/>
        </p:nvSpPr>
        <p:spPr bwMode="auto">
          <a:xfrm>
            <a:off x="138113" y="3033713"/>
            <a:ext cx="4356100"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r>
              <a:rPr lang="en-US"/>
              <a:t>First, the pointer to the object must be dereferenced.</a:t>
            </a:r>
          </a:p>
          <a:p>
            <a:r>
              <a:rPr lang="en-US"/>
              <a:t>Second, the vptr must be dereferenced to access the correct vtbl. Third, the member function pointer in the vtbl must be accessed to call the correct member function for the object.</a:t>
            </a:r>
          </a:p>
        </p:txBody>
      </p:sp>
    </p:spTree>
    <p:extLst>
      <p:ext uri="{BB962C8B-B14F-4D97-AF65-F5344CB8AC3E}">
        <p14:creationId xmlns:p14="http://schemas.microsoft.com/office/powerpoint/2010/main" val="12991113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dissolve">
                                      <p:cBhvr>
                                        <p:cTn id="7" dur="500"/>
                                        <p:tgtEl>
                                          <p:spTgt spid="624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00088" y="1447800"/>
            <a:ext cx="8062912" cy="4200525"/>
          </a:xfrm>
          <a:noFill/>
        </p:spPr>
        <p:txBody>
          <a:bodyPr/>
          <a:lstStyle/>
          <a:p>
            <a:r>
              <a:rPr lang="en-US" sz="2400"/>
              <a:t>This cost is not as bad as it first seems. Many compilers do this more efficiently. </a:t>
            </a:r>
          </a:p>
          <a:p>
            <a:r>
              <a:rPr lang="en-US" sz="2400"/>
              <a:t>Second, to “simulate” dynamic binding, the application would be implemented significantly differently. Each derived class would have to define a value to represent its type so that the application could query the object at run time to determine what type it was pointing to. Then, the application would have to downcast the pointer from an account object to the correct type in order to access the correct derived class member function. This would have to be done each time a derived class member function needed to be accessed. </a:t>
            </a:r>
          </a:p>
        </p:txBody>
      </p:sp>
      <p:sp>
        <p:nvSpPr>
          <p:cNvPr id="32771" name="Rectangle 3"/>
          <p:cNvSpPr>
            <a:spLocks noChangeArrowheads="1"/>
          </p:cNvSpPr>
          <p:nvPr/>
        </p:nvSpPr>
        <p:spPr bwMode="auto">
          <a:xfrm>
            <a:off x="700088" y="219075"/>
            <a:ext cx="775811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r>
              <a:rPr lang="en-US" sz="4400">
                <a:solidFill>
                  <a:schemeClr val="tx2"/>
                </a:solidFill>
                <a:latin typeface="Helvetica" charset="0"/>
              </a:rPr>
              <a:t>Dynamic Binding Mechanism</a:t>
            </a:r>
          </a:p>
        </p:txBody>
      </p:sp>
      <p:sp>
        <p:nvSpPr>
          <p:cNvPr id="32772" name="Rectangle 4"/>
          <p:cNvSpPr>
            <a:spLocks noGrp="1" noChangeArrowheads="1"/>
          </p:cNvSpPr>
          <p:nvPr>
            <p:ph type="title"/>
          </p:nvPr>
        </p:nvSpPr>
        <p:spPr>
          <a:noFill/>
        </p:spPr>
        <p:txBody>
          <a:bodyPr/>
          <a:lstStyle/>
          <a:p>
            <a:r>
              <a:rPr lang="en-US"/>
              <a:t> </a:t>
            </a:r>
          </a:p>
        </p:txBody>
      </p:sp>
    </p:spTree>
    <p:extLst>
      <p:ext uri="{BB962C8B-B14F-4D97-AF65-F5344CB8AC3E}">
        <p14:creationId xmlns:p14="http://schemas.microsoft.com/office/powerpoint/2010/main" val="40473070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animEffect transition="in" filter="dissolve">
                                      <p:cBhvr>
                                        <p:cTn id="7" dur="500"/>
                                        <p:tgtEl>
                                          <p:spTgt spid="64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4">
                                            <p:txEl>
                                              <p:pRg st="1" end="1"/>
                                            </p:txEl>
                                          </p:spTgt>
                                        </p:tgtEl>
                                        <p:attrNameLst>
                                          <p:attrName>style.visibility</p:attrName>
                                        </p:attrNameLst>
                                      </p:cBhvr>
                                      <p:to>
                                        <p:strVal val="visible"/>
                                      </p:to>
                                    </p:set>
                                    <p:animEffect transition="in" filter="dissolve">
                                      <p:cBhvr>
                                        <p:cTn id="12" dur="500"/>
                                        <p:tgtEl>
                                          <p:spTgt spid="645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18E2F6-A89B-465A-A1BD-AB3595FE99C5}"/>
              </a:ext>
            </a:extLst>
          </p:cNvPr>
          <p:cNvSpPr>
            <a:spLocks noGrp="1"/>
          </p:cNvSpPr>
          <p:nvPr>
            <p:ph type="title"/>
          </p:nvPr>
        </p:nvSpPr>
        <p:spPr/>
        <p:txBody>
          <a:bodyPr>
            <a:normAutofit/>
          </a:bodyPr>
          <a:lstStyle/>
          <a:p>
            <a:r>
              <a:rPr lang="en-US" sz="2800" b="1" dirty="0"/>
              <a:t>Frequently Asked question</a:t>
            </a:r>
            <a:endParaRPr lang="en-IN" sz="2800" b="1" dirty="0"/>
          </a:p>
        </p:txBody>
      </p:sp>
      <p:sp>
        <p:nvSpPr>
          <p:cNvPr id="3" name="Content Placeholder 2">
            <a:extLst>
              <a:ext uri="{FF2B5EF4-FFF2-40B4-BE49-F238E27FC236}">
                <a16:creationId xmlns:a16="http://schemas.microsoft.com/office/drawing/2014/main" xmlns="" id="{7E006E3E-5DF9-4790-B5C6-ECD785B8D0E7}"/>
              </a:ext>
            </a:extLst>
          </p:cNvPr>
          <p:cNvSpPr>
            <a:spLocks noGrp="1"/>
          </p:cNvSpPr>
          <p:nvPr>
            <p:ph idx="1"/>
          </p:nvPr>
        </p:nvSpPr>
        <p:spPr>
          <a:xfrm>
            <a:off x="335446" y="1690687"/>
            <a:ext cx="8582438" cy="4674943"/>
          </a:xfrm>
        </p:spPr>
        <p:txBody>
          <a:bodyPr>
            <a:noAutofit/>
          </a:bodyPr>
          <a:lstStyle/>
          <a:p>
            <a:r>
              <a:rPr lang="en-IN" sz="2400" b="1" dirty="0">
                <a:latin typeface="Times New Roman" pitchFamily="18" charset="0"/>
                <a:cs typeface="Times New Roman" pitchFamily="18" charset="0"/>
              </a:rPr>
              <a:t>Q1 </a:t>
            </a:r>
            <a:r>
              <a:rPr lang="en-US" sz="2400" dirty="0"/>
              <a:t>Can a derived class pointer point to a base class object?</a:t>
            </a:r>
          </a:p>
          <a:p>
            <a:r>
              <a:rPr lang="en-US" sz="2400" dirty="0"/>
              <a:t>A derived pointer cannot be assigned a pointer to a base type without casting simply because it cannot tell if the base pointer is of the Derived type or one of its children.</a:t>
            </a:r>
          </a:p>
          <a:p>
            <a:r>
              <a:rPr lang="en-IN" sz="2400" dirty="0">
                <a:latin typeface="Times New Roman" pitchFamily="18" charset="0"/>
                <a:cs typeface="Times New Roman" pitchFamily="18" charset="0"/>
              </a:rPr>
              <a:t>Q2 </a:t>
            </a:r>
            <a:r>
              <a:rPr lang="en-US" sz="2400" dirty="0"/>
              <a:t>What is difference between static binding and dynamic binding?</a:t>
            </a:r>
          </a:p>
          <a:p>
            <a:r>
              <a:rPr lang="en-US" sz="2400" dirty="0"/>
              <a:t>Static binding happens at compile-time while dynamic binding happens at runtime. Binding of private, static and final methods always happen at compile time since these methods cannot be overridden. ... The binding of overloaded methods is static and the binding of overridden methods is dynamic.</a:t>
            </a:r>
          </a:p>
        </p:txBody>
      </p:sp>
      <p:sp>
        <p:nvSpPr>
          <p:cNvPr id="4" name="Slide Number Placeholder 3">
            <a:extLst>
              <a:ext uri="{FF2B5EF4-FFF2-40B4-BE49-F238E27FC236}">
                <a16:creationId xmlns:a16="http://schemas.microsoft.com/office/drawing/2014/main" xmlns="" id="{1A7B4CF3-EBCB-4313-9D42-E3317606C387}"/>
              </a:ext>
            </a:extLst>
          </p:cNvPr>
          <p:cNvSpPr>
            <a:spLocks noGrp="1"/>
          </p:cNvSpPr>
          <p:nvPr>
            <p:ph type="sldNum" sz="quarter" idx="12"/>
          </p:nvPr>
        </p:nvSpPr>
        <p:spPr/>
        <p:txBody>
          <a:bodyPr/>
          <a:lstStyle/>
          <a:p>
            <a:fld id="{BDCDBBEF-AA6C-4BA6-85B2-A17D7F280E38}" type="slidenum">
              <a:rPr lang="en-US" smtClean="0"/>
              <a:pPr/>
              <a:t>35</a:t>
            </a:fld>
            <a:endParaRPr lang="en-US"/>
          </a:p>
        </p:txBody>
      </p:sp>
    </p:spTree>
    <p:custDataLst>
      <p:tags r:id="rId1"/>
    </p:custDataLst>
    <p:extLst>
      <p:ext uri="{BB962C8B-B14F-4D97-AF65-F5344CB8AC3E}">
        <p14:creationId xmlns:p14="http://schemas.microsoft.com/office/powerpoint/2010/main" val="143522271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B4B594-F373-4FAE-A658-17A4132BDAC7}"/>
              </a:ext>
            </a:extLst>
          </p:cNvPr>
          <p:cNvSpPr>
            <a:spLocks noGrp="1"/>
          </p:cNvSpPr>
          <p:nvPr>
            <p:ph idx="1"/>
          </p:nvPr>
        </p:nvSpPr>
        <p:spPr>
          <a:xfrm>
            <a:off x="628650" y="838200"/>
            <a:ext cx="7886700" cy="5338763"/>
          </a:xfrm>
        </p:spPr>
        <p:txBody>
          <a:bodyPr>
            <a:normAutofit/>
          </a:bodyPr>
          <a:lstStyle/>
          <a:p>
            <a:r>
              <a:rPr lang="en-IN" sz="2400" b="1" dirty="0">
                <a:latin typeface="Times New Roman" pitchFamily="18" charset="0"/>
                <a:cs typeface="Times New Roman" pitchFamily="18" charset="0"/>
              </a:rPr>
              <a:t>Q3 </a:t>
            </a:r>
            <a:r>
              <a:rPr lang="en-US" sz="2400" dirty="0"/>
              <a:t>What is meant by dynamic binding?</a:t>
            </a:r>
          </a:p>
          <a:p>
            <a:r>
              <a:rPr lang="en-US" sz="2400" dirty="0"/>
              <a:t>Dynamic binding or late binding is the mechanism a computer program waits until runtime to bind the name of a method called to an actual subroutine. It is an alternative to early binding or static binding where this process is performed at compile-time</a:t>
            </a:r>
          </a:p>
          <a:p>
            <a:pPr marL="0" indent="0">
              <a:buNone/>
            </a:pPr>
            <a:r>
              <a:rPr lang="en-US" sz="2400" dirty="0"/>
              <a:t>Q4What classes Cannot be base class?</a:t>
            </a:r>
          </a:p>
          <a:p>
            <a:pPr algn="just"/>
            <a:r>
              <a:rPr lang="en-US" sz="2400" dirty="0"/>
              <a:t>A sealed class cannot be used as a base class. For this reason, it cannot also be an abstract class. Sealed classes prevent derivation. Because they can never be used as a base class, some run-time optimizations can make calling sealed class members slightly faster</a:t>
            </a:r>
          </a:p>
          <a:p>
            <a:endParaRPr lang="en-US" sz="2400" dirty="0"/>
          </a:p>
        </p:txBody>
      </p:sp>
      <p:sp>
        <p:nvSpPr>
          <p:cNvPr id="4" name="Slide Number Placeholder 3">
            <a:extLst>
              <a:ext uri="{FF2B5EF4-FFF2-40B4-BE49-F238E27FC236}">
                <a16:creationId xmlns:a16="http://schemas.microsoft.com/office/drawing/2014/main" xmlns="" id="{4D49BC22-1010-4A54-ACD6-4D30AA9A929E}"/>
              </a:ext>
            </a:extLst>
          </p:cNvPr>
          <p:cNvSpPr>
            <a:spLocks noGrp="1"/>
          </p:cNvSpPr>
          <p:nvPr>
            <p:ph type="sldNum" sz="quarter" idx="12"/>
          </p:nvPr>
        </p:nvSpPr>
        <p:spPr/>
        <p:txBody>
          <a:bodyPr/>
          <a:lstStyle/>
          <a:p>
            <a:fld id="{BDCDBBEF-AA6C-4BA6-85B2-A17D7F280E38}" type="slidenum">
              <a:rPr lang="en-US" smtClean="0"/>
              <a:pPr/>
              <a:t>36</a:t>
            </a:fld>
            <a:endParaRPr lang="en-US"/>
          </a:p>
        </p:txBody>
      </p:sp>
    </p:spTree>
    <p:custDataLst>
      <p:tags r:id="rId1"/>
    </p:custDataLst>
    <p:extLst>
      <p:ext uri="{BB962C8B-B14F-4D97-AF65-F5344CB8AC3E}">
        <p14:creationId xmlns:p14="http://schemas.microsoft.com/office/powerpoint/2010/main" val="32363836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A1BE98-18FB-4FB3-8B9F-0C785ABEDA0D}"/>
              </a:ext>
            </a:extLst>
          </p:cNvPr>
          <p:cNvSpPr>
            <a:spLocks noGrp="1"/>
          </p:cNvSpPr>
          <p:nvPr>
            <p:ph type="title"/>
          </p:nvPr>
        </p:nvSpPr>
        <p:spPr/>
        <p:txBody>
          <a:bodyPr>
            <a:normAutofit/>
          </a:bodyPr>
          <a:lstStyle/>
          <a:p>
            <a:r>
              <a:rPr lang="en-US" sz="2800" b="1" dirty="0"/>
              <a:t>Assessment Questions</a:t>
            </a:r>
            <a:r>
              <a:rPr lang="en-US" sz="2800" dirty="0"/>
              <a:t>:</a:t>
            </a:r>
            <a:endParaRPr lang="en-IN" sz="2800" dirty="0"/>
          </a:p>
        </p:txBody>
      </p:sp>
      <p:sp>
        <p:nvSpPr>
          <p:cNvPr id="4" name="Slide Number Placeholder 3">
            <a:extLst>
              <a:ext uri="{FF2B5EF4-FFF2-40B4-BE49-F238E27FC236}">
                <a16:creationId xmlns:a16="http://schemas.microsoft.com/office/drawing/2014/main" xmlns="" id="{C82694DC-3131-4CF1-80DA-F51EC2FBB8E3}"/>
              </a:ext>
            </a:extLst>
          </p:cNvPr>
          <p:cNvSpPr>
            <a:spLocks noGrp="1"/>
          </p:cNvSpPr>
          <p:nvPr>
            <p:ph type="sldNum" sz="quarter" idx="12"/>
          </p:nvPr>
        </p:nvSpPr>
        <p:spPr/>
        <p:txBody>
          <a:bodyPr/>
          <a:lstStyle/>
          <a:p>
            <a:fld id="{BDCDBBEF-AA6C-4BA6-85B2-A17D7F280E38}" type="slidenum">
              <a:rPr lang="en-US" smtClean="0"/>
              <a:pPr/>
              <a:t>37</a:t>
            </a:fld>
            <a:endParaRPr lang="en-US"/>
          </a:p>
        </p:txBody>
      </p:sp>
      <p:sp>
        <p:nvSpPr>
          <p:cNvPr id="7" name="Content Placeholder 6">
            <a:extLst>
              <a:ext uri="{FF2B5EF4-FFF2-40B4-BE49-F238E27FC236}">
                <a16:creationId xmlns:a16="http://schemas.microsoft.com/office/drawing/2014/main" xmlns="" id="{879F1566-03CD-417B-B4D0-B0BF250D449A}"/>
              </a:ext>
            </a:extLst>
          </p:cNvPr>
          <p:cNvSpPr>
            <a:spLocks noGrp="1"/>
          </p:cNvSpPr>
          <p:nvPr>
            <p:ph idx="1"/>
          </p:nvPr>
        </p:nvSpPr>
        <p:spPr>
          <a:xfrm>
            <a:off x="350044" y="1501775"/>
            <a:ext cx="7886700" cy="4854575"/>
          </a:xfrm>
        </p:spPr>
        <p:txBody>
          <a:bodyPr>
            <a:normAutofit fontScale="92500" lnSpcReduction="10000"/>
          </a:bodyPr>
          <a:lstStyle/>
          <a:p>
            <a:pPr marL="0" indent="0">
              <a:buNone/>
            </a:pPr>
            <a:r>
              <a:rPr lang="en-US" sz="9600" dirty="0">
                <a:solidFill>
                  <a:srgbClr val="FF0000"/>
                </a:solidFill>
                <a:latin typeface="Times New Roman" pitchFamily="18" charset="0"/>
                <a:cs typeface="Times New Roman" pitchFamily="18" charset="0"/>
              </a:rPr>
              <a:t/>
            </a:r>
            <a:br>
              <a:rPr lang="en-US" sz="9600" dirty="0">
                <a:solidFill>
                  <a:srgbClr val="FF0000"/>
                </a:solidFill>
                <a:latin typeface="Times New Roman" pitchFamily="18" charset="0"/>
                <a:cs typeface="Times New Roman" pitchFamily="18" charset="0"/>
              </a:rPr>
            </a:br>
            <a:r>
              <a:rPr lang="en-US" sz="8000" dirty="0"/>
              <a:t/>
            </a:r>
            <a:br>
              <a:rPr lang="en-US" sz="8000" dirty="0"/>
            </a:br>
            <a:r>
              <a:rPr lang="en-US" sz="6200" dirty="0">
                <a:solidFill>
                  <a:srgbClr val="C00000"/>
                </a:solidFill>
              </a:rPr>
              <a:t/>
            </a:r>
            <a:br>
              <a:rPr lang="en-US" sz="6200" dirty="0">
                <a:solidFill>
                  <a:srgbClr val="C00000"/>
                </a:solidFill>
              </a:rPr>
            </a:br>
            <a:endParaRPr lang="en-US" sz="6200" dirty="0">
              <a:solidFill>
                <a:srgbClr val="C00000"/>
              </a:solidFill>
            </a:endParaRPr>
          </a:p>
          <a:p>
            <a:pPr marL="0" indent="0">
              <a:buNone/>
            </a:pPr>
            <a:r>
              <a:rPr lang="en-US" sz="6200" dirty="0">
                <a:solidFill>
                  <a:srgbClr val="C00000"/>
                </a:solidFill>
              </a:rPr>
              <a:t/>
            </a:r>
            <a:br>
              <a:rPr lang="en-US" sz="6200" dirty="0">
                <a:solidFill>
                  <a:srgbClr val="C00000"/>
                </a:solidFill>
              </a:rPr>
            </a:br>
            <a:endParaRPr lang="en-IN" dirty="0">
              <a:solidFill>
                <a:srgbClr val="C00000"/>
              </a:solidFill>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232453"/>
            <a:ext cx="4536417" cy="5625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a:extLst>
              <a:ext uri="{FF2B5EF4-FFF2-40B4-BE49-F238E27FC236}">
                <a16:creationId xmlns:a16="http://schemas.microsoft.com/office/drawing/2014/main" xmlns="" id="{CE056EF5-C9FF-42C1-99B7-95643A123C70}"/>
              </a:ext>
            </a:extLst>
          </p:cNvPr>
          <p:cNvSpPr txBox="1">
            <a:spLocks/>
          </p:cNvSpPr>
          <p:nvPr/>
        </p:nvSpPr>
        <p:spPr>
          <a:xfrm>
            <a:off x="4992757" y="1274209"/>
            <a:ext cx="1465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1200" dirty="0"/>
              <a:t>A In Base </a:t>
            </a:r>
          </a:p>
          <a:p>
            <a:pPr marL="0" indent="0" fontAlgn="auto">
              <a:spcAft>
                <a:spcPts val="0"/>
              </a:spcAft>
              <a:buFont typeface="Arial" panose="020B0604020202020204" pitchFamily="34" charset="0"/>
              <a:buNone/>
            </a:pPr>
            <a:r>
              <a:rPr lang="en-US" sz="1200" dirty="0"/>
              <a:t>In Base </a:t>
            </a:r>
          </a:p>
          <a:p>
            <a:pPr marL="0" indent="0" fontAlgn="auto">
              <a:spcAft>
                <a:spcPts val="0"/>
              </a:spcAft>
              <a:buFont typeface="Arial" panose="020B0604020202020204" pitchFamily="34" charset="0"/>
              <a:buNone/>
            </a:pPr>
            <a:r>
              <a:rPr lang="en-US" sz="1200" dirty="0"/>
              <a:t>B. In Base </a:t>
            </a:r>
          </a:p>
          <a:p>
            <a:pPr marL="0" indent="0" fontAlgn="auto">
              <a:spcAft>
                <a:spcPts val="0"/>
              </a:spcAft>
              <a:buFont typeface="Arial" panose="020B0604020202020204" pitchFamily="34" charset="0"/>
              <a:buNone/>
            </a:pPr>
            <a:r>
              <a:rPr lang="en-US" sz="1200" dirty="0"/>
              <a:t>In Derived</a:t>
            </a:r>
          </a:p>
          <a:p>
            <a:pPr marL="0" indent="0" fontAlgn="auto">
              <a:spcAft>
                <a:spcPts val="0"/>
              </a:spcAft>
              <a:buFont typeface="Arial" panose="020B0604020202020204" pitchFamily="34" charset="0"/>
              <a:buNone/>
            </a:pPr>
            <a:r>
              <a:rPr lang="en-US" sz="1200" dirty="0"/>
              <a:t>C In Derived</a:t>
            </a:r>
          </a:p>
          <a:p>
            <a:pPr marL="0" indent="0" fontAlgn="auto">
              <a:spcAft>
                <a:spcPts val="0"/>
              </a:spcAft>
              <a:buFont typeface="Arial" panose="020B0604020202020204" pitchFamily="34" charset="0"/>
              <a:buNone/>
            </a:pPr>
            <a:r>
              <a:rPr lang="en-US" sz="1200" dirty="0"/>
              <a:t>In Derived</a:t>
            </a:r>
          </a:p>
          <a:p>
            <a:pPr marL="0" indent="0" fontAlgn="auto">
              <a:spcAft>
                <a:spcPts val="0"/>
              </a:spcAft>
              <a:buFont typeface="Arial" panose="020B0604020202020204" pitchFamily="34" charset="0"/>
              <a:buNone/>
            </a:pPr>
            <a:r>
              <a:rPr lang="en-US" sz="1200" dirty="0"/>
              <a:t>D. In Derived</a:t>
            </a:r>
          </a:p>
          <a:p>
            <a:pPr marL="0" indent="0" fontAlgn="auto">
              <a:spcAft>
                <a:spcPts val="0"/>
              </a:spcAft>
              <a:buFont typeface="Arial" panose="020B0604020202020204" pitchFamily="34" charset="0"/>
              <a:buNone/>
            </a:pPr>
            <a:r>
              <a:rPr lang="en-US" sz="1200" dirty="0"/>
              <a:t>   In Base</a:t>
            </a:r>
          </a:p>
          <a:p>
            <a:pPr marL="0" indent="0" fontAlgn="auto">
              <a:spcAft>
                <a:spcPts val="0"/>
              </a:spcAft>
              <a:buFont typeface="Arial" panose="020B0604020202020204" pitchFamily="34" charset="0"/>
              <a:buNone/>
            </a:pPr>
            <a:r>
              <a:rPr lang="en-US" sz="1200" dirty="0"/>
              <a:t>Ans:-D</a:t>
            </a:r>
          </a:p>
          <a:p>
            <a:pPr fontAlgn="auto">
              <a:spcAft>
                <a:spcPts val="0"/>
              </a:spcAft>
            </a:pPr>
            <a:endParaRPr lang="en-US" dirty="0"/>
          </a:p>
        </p:txBody>
      </p:sp>
    </p:spTree>
    <p:custDataLst>
      <p:tags r:id="rId1"/>
    </p:custDataLst>
    <p:extLst>
      <p:ext uri="{BB962C8B-B14F-4D97-AF65-F5344CB8AC3E}">
        <p14:creationId xmlns:p14="http://schemas.microsoft.com/office/powerpoint/2010/main" val="312799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pic>
        <p:nvPicPr>
          <p:cNvPr id="655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463" y="861391"/>
            <a:ext cx="8264768" cy="5773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859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600" dirty="0"/>
              <a:t>(A) Compiler Error in line ” </a:t>
            </a:r>
            <a:r>
              <a:rPr lang="en-US" sz="1600" dirty="0" err="1"/>
              <a:t>bp</a:t>
            </a:r>
            <a:r>
              <a:rPr lang="en-US" sz="1600" dirty="0"/>
              <a:t>-&gt;show()”</a:t>
            </a:r>
          </a:p>
          <a:p>
            <a:pPr marL="0" indent="0">
              <a:buNone/>
            </a:pPr>
            <a:r>
              <a:rPr lang="en-US" sz="1600" dirty="0"/>
              <a:t>(B) Compiler Error in line ” </a:t>
            </a:r>
            <a:r>
              <a:rPr lang="en-US" sz="1600" dirty="0" err="1"/>
              <a:t>cout</a:t>
            </a:r>
            <a:r>
              <a:rPr lang="en-US" sz="1600" dirty="0"/>
              <a:t> &lt;x”</a:t>
            </a:r>
          </a:p>
          <a:p>
            <a:pPr marL="0" indent="0">
              <a:buNone/>
            </a:pPr>
            <a:r>
              <a:rPr lang="en-US" sz="1600" dirty="0"/>
              <a:t>(C) In Base 10</a:t>
            </a:r>
          </a:p>
          <a:p>
            <a:pPr marL="0" indent="0">
              <a:buNone/>
            </a:pPr>
            <a:r>
              <a:rPr lang="en-US" sz="1600" dirty="0"/>
              <a:t>(D) In Derived 10</a:t>
            </a:r>
          </a:p>
          <a:p>
            <a:pPr marL="0" indent="0">
              <a:buNone/>
            </a:pPr>
            <a:r>
              <a:rPr lang="en-US" sz="1600" dirty="0" err="1"/>
              <a:t>Ans</a:t>
            </a:r>
            <a:r>
              <a:rPr lang="en-US" sz="1600" dirty="0"/>
              <a:t>:-B</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89284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032" y="1117109"/>
            <a:ext cx="5763986" cy="860520"/>
          </a:xfrm>
        </p:spPr>
        <p:txBody>
          <a:bodyPr>
            <a:normAutofit fontScale="90000"/>
          </a:bodyPr>
          <a:lstStyle/>
          <a:p>
            <a:r>
              <a:rPr lang="en-US" b="1" dirty="0"/>
              <a:t/>
            </a:r>
            <a:br>
              <a:rPr lang="en-US" b="1" dirty="0"/>
            </a:br>
            <a:r>
              <a:rPr lang="en-US" sz="3675"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653796" y="1053407"/>
            <a:ext cx="7886700" cy="92422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Content Placeholder 2"/>
          <p:cNvSpPr txBox="1">
            <a:spLocks/>
          </p:cNvSpPr>
          <p:nvPr/>
        </p:nvSpPr>
        <p:spPr>
          <a:xfrm>
            <a:off x="811530" y="2199208"/>
            <a:ext cx="7886700"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100" dirty="0"/>
          </a:p>
        </p:txBody>
      </p:sp>
      <p:graphicFrame>
        <p:nvGraphicFramePr>
          <p:cNvPr id="3" name="Table 2">
            <a:extLst>
              <a:ext uri="{FF2B5EF4-FFF2-40B4-BE49-F238E27FC236}">
                <a16:creationId xmlns:a16="http://schemas.microsoft.com/office/drawing/2014/main" xmlns="" id="{D7477AAF-A07C-4596-A48D-8E485D58D469}"/>
              </a:ext>
            </a:extLst>
          </p:cNvPr>
          <p:cNvGraphicFramePr>
            <a:graphicFrameLocks noGrp="1"/>
          </p:cNvGraphicFramePr>
          <p:nvPr/>
        </p:nvGraphicFramePr>
        <p:xfrm>
          <a:off x="956181" y="2207338"/>
          <a:ext cx="7231640" cy="4029837"/>
        </p:xfrm>
        <a:graphic>
          <a:graphicData uri="http://schemas.openxmlformats.org/drawingml/2006/table">
            <a:tbl>
              <a:tblPr firstRow="1" firstCol="1" lastRow="1" lastCol="1" bandRow="1" bandCol="1"/>
              <a:tblGrid>
                <a:gridCol w="421070">
                  <a:extLst>
                    <a:ext uri="{9D8B030D-6E8A-4147-A177-3AD203B41FA5}">
                      <a16:colId xmlns:a16="http://schemas.microsoft.com/office/drawing/2014/main" xmlns="" val="2474331142"/>
                    </a:ext>
                  </a:extLst>
                </a:gridCol>
                <a:gridCol w="1381593">
                  <a:extLst>
                    <a:ext uri="{9D8B030D-6E8A-4147-A177-3AD203B41FA5}">
                      <a16:colId xmlns:a16="http://schemas.microsoft.com/office/drawing/2014/main" xmlns="" val="1184856305"/>
                    </a:ext>
                  </a:extLst>
                </a:gridCol>
                <a:gridCol w="1277450">
                  <a:extLst>
                    <a:ext uri="{9D8B030D-6E8A-4147-A177-3AD203B41FA5}">
                      <a16:colId xmlns:a16="http://schemas.microsoft.com/office/drawing/2014/main" xmlns="" val="2645493871"/>
                    </a:ext>
                  </a:extLst>
                </a:gridCol>
                <a:gridCol w="1242986">
                  <a:extLst>
                    <a:ext uri="{9D8B030D-6E8A-4147-A177-3AD203B41FA5}">
                      <a16:colId xmlns:a16="http://schemas.microsoft.com/office/drawing/2014/main" xmlns="" val="3841429667"/>
                    </a:ext>
                  </a:extLst>
                </a:gridCol>
                <a:gridCol w="1638584">
                  <a:extLst>
                    <a:ext uri="{9D8B030D-6E8A-4147-A177-3AD203B41FA5}">
                      <a16:colId xmlns:a16="http://schemas.microsoft.com/office/drawing/2014/main" xmlns="" val="2238627060"/>
                    </a:ext>
                  </a:extLst>
                </a:gridCol>
                <a:gridCol w="1269957">
                  <a:extLst>
                    <a:ext uri="{9D8B030D-6E8A-4147-A177-3AD203B41FA5}">
                      <a16:colId xmlns:a16="http://schemas.microsoft.com/office/drawing/2014/main" xmlns="" val="1949201981"/>
                    </a:ext>
                  </a:extLst>
                </a:gridCol>
              </a:tblGrid>
              <a:tr h="489898">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Sr.</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7945" algn="ctr">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No.</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6258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Type of Assessment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870"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Weightage of actual conduct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16954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Frequency of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163830"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Final Weightage in Internal</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marR="227965" algn="ctr">
                        <a:lnSpc>
                          <a:spcPts val="1220"/>
                        </a:lnSpc>
                        <a:spcBef>
                          <a:spcPts val="1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Assessment (Prorated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dirty="0">
                          <a:effectLst/>
                          <a:latin typeface="Cambria" panose="02040503050406030204" pitchFamily="18" charset="0"/>
                          <a:ea typeface="Cambria" panose="02040503050406030204" pitchFamily="18" charset="0"/>
                          <a:cs typeface="Cambria" panose="02040503050406030204" pitchFamily="18" charset="0"/>
                        </a:rPr>
                        <a:t>Remarks</a:t>
                      </a:r>
                      <a:endParaRPr lang="en-IN" sz="12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74228872"/>
                  </a:ext>
                </a:extLst>
              </a:tr>
              <a:tr h="367050">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1.</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Assignment*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10 marks</a:t>
                      </a:r>
                      <a:r>
                        <a:rPr lang="en-US" sz="900" b="1" spc="-5">
                          <a:effectLst/>
                          <a:latin typeface="Cambria" panose="02040503050406030204" pitchFamily="18" charset="0"/>
                          <a:ea typeface="Cambria" panose="02040503050406030204" pitchFamily="18" charset="0"/>
                          <a:cs typeface="Cambria" panose="02040503050406030204" pitchFamily="18" charset="0"/>
                        </a:rPr>
                        <a:t> </a:t>
                      </a:r>
                      <a:r>
                        <a:rPr lang="en-US" sz="900" b="1">
                          <a:effectLst/>
                          <a:latin typeface="Cambria" panose="02040503050406030204" pitchFamily="18" charset="0"/>
                          <a:ea typeface="Cambria" panose="02040503050406030204" pitchFamily="18" charset="0"/>
                          <a:cs typeface="Cambria" panose="02040503050406030204" pitchFamily="18" charset="0"/>
                        </a:rPr>
                        <a:t>of</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7310" marR="349885" algn="ctr">
                        <a:lnSpc>
                          <a:spcPts val="1220"/>
                        </a:lnSpc>
                        <a:spcBef>
                          <a:spcPts val="2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each </a:t>
                      </a:r>
                      <a:r>
                        <a:rPr lang="en-US" sz="900" b="1" spc="-5">
                          <a:effectLst/>
                          <a:latin typeface="Cambria" panose="02040503050406030204" pitchFamily="18" charset="0"/>
                          <a:ea typeface="Cambria" panose="02040503050406030204" pitchFamily="18" charset="0"/>
                          <a:cs typeface="Cambria" panose="02040503050406030204" pitchFamily="18" charset="0"/>
                        </a:rPr>
                        <a:t>assignment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One Per Unit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10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a:t>
                      </a:r>
                      <a:r>
                        <a:rPr lang="en-US" sz="900" b="1" spc="-5">
                          <a:effectLst/>
                          <a:latin typeface="Cambria" panose="02040503050406030204" pitchFamily="18" charset="0"/>
                          <a:ea typeface="Cambria" panose="02040503050406030204" pitchFamily="18" charset="0"/>
                          <a:cs typeface="Cambria" panose="02040503050406030204" pitchFamily="18" charset="0"/>
                        </a:rPr>
                        <a:t> </a:t>
                      </a:r>
                      <a:r>
                        <a:rPr lang="en-US" sz="900" b="1">
                          <a:effectLst/>
                          <a:latin typeface="Cambria" panose="02040503050406030204" pitchFamily="18" charset="0"/>
                          <a:ea typeface="Cambria" panose="02040503050406030204" pitchFamily="18" charset="0"/>
                          <a:cs typeface="Cambria" panose="02040503050406030204" pitchFamily="18" charset="0"/>
                        </a:rPr>
                        <a:t>to</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20"/>
                        </a:lnSpc>
                        <a:spcBef>
                          <a:spcPts val="2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900" b="1" spc="40">
                          <a:effectLst/>
                          <a:latin typeface="Cambria" panose="02040503050406030204" pitchFamily="18" charset="0"/>
                          <a:ea typeface="Cambria" panose="02040503050406030204" pitchFamily="18" charset="0"/>
                          <a:cs typeface="Cambria" panose="02040503050406030204" pitchFamily="18" charset="0"/>
                        </a:rPr>
                        <a:t> </a:t>
                      </a:r>
                      <a:r>
                        <a:rPr lang="en-US" sz="900" b="1" spc="-20">
                          <a:effectLst/>
                          <a:latin typeface="Cambria" panose="02040503050406030204" pitchFamily="18" charset="0"/>
                          <a:ea typeface="Cambria" panose="02040503050406030204" pitchFamily="18" charset="0"/>
                          <a:cs typeface="Cambria" panose="02040503050406030204" pitchFamily="18" charset="0"/>
                        </a:rPr>
                        <a:t>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50270279"/>
                  </a:ext>
                </a:extLst>
              </a:tr>
              <a:tr h="383096">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38798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Time Bound Surprise</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7945" algn="ctr">
                        <a:lnSpc>
                          <a:spcPts val="1150"/>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Test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900" b="1" dirty="0">
                          <a:effectLst/>
                          <a:latin typeface="Cambria" panose="02040503050406030204" pitchFamily="18" charset="0"/>
                          <a:ea typeface="Cambria" panose="02040503050406030204" pitchFamily="18" charset="0"/>
                          <a:cs typeface="Cambria" panose="02040503050406030204" pitchFamily="18" charset="0"/>
                        </a:rPr>
                        <a:t>12 marks for each test</a:t>
                      </a:r>
                      <a:endParaRPr lang="en-IN" sz="12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One per Unit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4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14318392"/>
                  </a:ext>
                </a:extLst>
              </a:tr>
              <a:tr h="383096">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3.</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Quiz</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10223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4 marks of each quiz</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 per Unit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4marks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50"/>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08423615"/>
                  </a:ext>
                </a:extLst>
              </a:tr>
              <a:tr h="373571">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4.</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marR="289560"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Mid-Semester Test**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marR="26479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20 marks for one MST.</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 per semester</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20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lnSpc>
                          <a:spcPct val="9800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2127541"/>
                  </a:ext>
                </a:extLst>
              </a:tr>
              <a:tr h="367050">
                <a:tc>
                  <a:txBody>
                    <a:bodyPr/>
                    <a:lstStyle/>
                    <a:p>
                      <a:pPr marL="67945"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5.</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Presentation***</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b="1">
                          <a:effectLst/>
                          <a:latin typeface="Times New Roman" panose="02020603050405020304" pitchFamily="18" charset="0"/>
                          <a:ea typeface="Cambria" panose="02040503050406030204" pitchFamily="18" charset="0"/>
                          <a:cs typeface="Cambria" panose="02040503050406030204" pitchFamily="18" charset="0"/>
                        </a:rPr>
                        <a:t> </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b="1">
                          <a:effectLst/>
                          <a:latin typeface="Times New Roman" panose="02020603050405020304" pitchFamily="18" charset="0"/>
                          <a:ea typeface="Cambria" panose="02040503050406030204" pitchFamily="18" charset="0"/>
                          <a:cs typeface="Cambria" panose="02040503050406030204" pitchFamily="18" charset="0"/>
                        </a:rPr>
                        <a:t> </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3370"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Only for Self Study</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MNGCourses.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722513427"/>
                  </a:ext>
                </a:extLst>
              </a:tr>
              <a:tr h="379095">
                <a:tc>
                  <a:txBody>
                    <a:bodyPr/>
                    <a:lstStyle/>
                    <a:p>
                      <a:pPr marL="67945"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6.</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Homework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30"/>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NA</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One per </a:t>
                      </a:r>
                      <a:r>
                        <a:rPr lang="en-US" sz="900" b="1" spc="-15">
                          <a:effectLst/>
                          <a:latin typeface="Cambria" panose="02040503050406030204" pitchFamily="18" charset="0"/>
                          <a:ea typeface="Cambria" panose="02040503050406030204" pitchFamily="18" charset="0"/>
                          <a:cs typeface="Cambria" panose="02040503050406030204" pitchFamily="18" charset="0"/>
                        </a:rPr>
                        <a:t>lecture </a:t>
                      </a:r>
                      <a:r>
                        <a:rPr lang="en-US" sz="900" b="1">
                          <a:effectLst/>
                          <a:latin typeface="Cambria" panose="02040503050406030204" pitchFamily="18" charset="0"/>
                          <a:ea typeface="Cambria" panose="02040503050406030204" pitchFamily="18" charset="0"/>
                          <a:cs typeface="Cambria" panose="02040503050406030204" pitchFamily="18" charset="0"/>
                        </a:rPr>
                        <a:t>topic (of</a:t>
                      </a:r>
                      <a:r>
                        <a:rPr lang="en-US" sz="900" b="1" spc="-10">
                          <a:effectLst/>
                          <a:latin typeface="Cambria" panose="02040503050406030204" pitchFamily="18" charset="0"/>
                          <a:ea typeface="Cambria" panose="02040503050406030204" pitchFamily="18" charset="0"/>
                          <a:cs typeface="Cambria" panose="02040503050406030204" pitchFamily="18" charset="0"/>
                        </a:rPr>
                        <a:t> </a:t>
                      </a:r>
                      <a:r>
                        <a:rPr lang="en-US" sz="900" b="1">
                          <a:effectLst/>
                          <a:latin typeface="Cambria" panose="02040503050406030204" pitchFamily="18" charset="0"/>
                          <a:ea typeface="Cambria" panose="02040503050406030204" pitchFamily="18" charset="0"/>
                          <a:cs typeface="Cambria" panose="02040503050406030204" pitchFamily="18" charset="0"/>
                        </a:rPr>
                        <a:t>2</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675" algn="ctr">
                        <a:lnSpc>
                          <a:spcPts val="113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questions)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Non-Graded: Engagement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9080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 to course types</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13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depicted 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44953821"/>
                  </a:ext>
                </a:extLst>
              </a:tr>
              <a:tr h="367050">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7.</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Discussion Forum</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NA</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marR="514350"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One per Chapter</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294005" algn="ctr">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Non Graded: Engagement Task</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As applicable</a:t>
                      </a:r>
                      <a:r>
                        <a:rPr lang="en-US" sz="900" b="1" spc="-5">
                          <a:effectLst/>
                          <a:latin typeface="Cambria" panose="02040503050406030204" pitchFamily="18" charset="0"/>
                          <a:ea typeface="Cambria" panose="02040503050406030204" pitchFamily="18" charset="0"/>
                          <a:cs typeface="Cambria" panose="02040503050406030204" pitchFamily="18" charset="0"/>
                        </a:rPr>
                        <a:t> </a:t>
                      </a:r>
                      <a:r>
                        <a:rPr lang="en-US" sz="900" b="1">
                          <a:effectLst/>
                          <a:latin typeface="Cambria" panose="02040503050406030204" pitchFamily="18" charset="0"/>
                          <a:ea typeface="Cambria" panose="02040503050406030204" pitchFamily="18" charset="0"/>
                          <a:cs typeface="Cambria" panose="02040503050406030204" pitchFamily="18" charset="0"/>
                        </a:rPr>
                        <a:t>to</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6040" algn="ctr">
                        <a:lnSpc>
                          <a:spcPts val="1200"/>
                        </a:lnSpc>
                        <a:spcBef>
                          <a:spcPts val="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course types depicted</a:t>
                      </a:r>
                      <a:r>
                        <a:rPr lang="en-US" sz="900" b="1" spc="40">
                          <a:effectLst/>
                          <a:latin typeface="Cambria" panose="02040503050406030204" pitchFamily="18" charset="0"/>
                          <a:ea typeface="Cambria" panose="02040503050406030204" pitchFamily="18" charset="0"/>
                          <a:cs typeface="Cambria" panose="02040503050406030204" pitchFamily="18" charset="0"/>
                        </a:rPr>
                        <a:t> </a:t>
                      </a:r>
                      <a:r>
                        <a:rPr lang="en-US" sz="900" b="1" spc="-20">
                          <a:effectLst/>
                          <a:latin typeface="Cambria" panose="02040503050406030204" pitchFamily="18" charset="0"/>
                          <a:ea typeface="Cambria" panose="02040503050406030204" pitchFamily="18" charset="0"/>
                          <a:cs typeface="Cambria" panose="02040503050406030204" pitchFamily="18" charset="0"/>
                        </a:rPr>
                        <a:t>above.</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523220233"/>
                  </a:ext>
                </a:extLst>
              </a:tr>
              <a:tr h="367050">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8.</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94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Attendance and</a:t>
                      </a:r>
                      <a:endParaRPr lang="en-IN" sz="1200" b="1">
                        <a:effectLst/>
                        <a:latin typeface="Cambria" panose="02040503050406030204" pitchFamily="18" charset="0"/>
                        <a:ea typeface="Cambria" panose="02040503050406030204" pitchFamily="18" charset="0"/>
                        <a:cs typeface="Cambria" panose="02040503050406030204" pitchFamily="18" charset="0"/>
                      </a:endParaRPr>
                    </a:p>
                    <a:p>
                      <a:pPr marL="67945" marR="375285" algn="ctr">
                        <a:lnSpc>
                          <a:spcPts val="1220"/>
                        </a:lnSpc>
                        <a:spcBef>
                          <a:spcPts val="25"/>
                        </a:spcBef>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Engagement Score on BB</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NA</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NA</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algn="ctr">
                        <a:lnSpc>
                          <a:spcPts val="1215"/>
                        </a:lnSpc>
                        <a:spcAft>
                          <a:spcPts val="0"/>
                        </a:spcAft>
                      </a:pPr>
                      <a:r>
                        <a:rPr lang="en-US" sz="900" b="1">
                          <a:effectLst/>
                          <a:latin typeface="Cambria" panose="02040503050406030204" pitchFamily="18" charset="0"/>
                          <a:ea typeface="Cambria" panose="02040503050406030204" pitchFamily="18" charset="0"/>
                          <a:cs typeface="Cambria" panose="02040503050406030204" pitchFamily="18" charset="0"/>
                        </a:rPr>
                        <a:t>2 marks</a:t>
                      </a:r>
                      <a:endParaRPr lang="en-IN" sz="1200" b="1">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900" b="1" dirty="0">
                          <a:effectLst/>
                          <a:latin typeface="Times New Roman" panose="02020603050405020304" pitchFamily="18" charset="0"/>
                          <a:ea typeface="Cambria" panose="02040503050406030204" pitchFamily="18" charset="0"/>
                          <a:cs typeface="Cambria" panose="02040503050406030204" pitchFamily="18" charset="0"/>
                        </a:rPr>
                        <a:t> </a:t>
                      </a:r>
                      <a:endParaRPr lang="en-IN" sz="1200" b="1"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312552667"/>
                  </a:ext>
                </a:extLst>
              </a:tr>
            </a:tbl>
          </a:graphicData>
        </a:graphic>
      </p:graphicFrame>
    </p:spTree>
    <p:custDataLst>
      <p:tags r:id="rId1"/>
    </p:custDataLst>
    <p:extLst>
      <p:ext uri="{BB962C8B-B14F-4D97-AF65-F5344CB8AC3E}">
        <p14:creationId xmlns:p14="http://schemas.microsoft.com/office/powerpoint/2010/main" val="1609537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C591E3-02DA-4066-9127-2B9D821C4DAB}"/>
              </a:ext>
            </a:extLst>
          </p:cNvPr>
          <p:cNvSpPr>
            <a:spLocks noGrp="1"/>
          </p:cNvSpPr>
          <p:nvPr>
            <p:ph type="title"/>
          </p:nvPr>
        </p:nvSpPr>
        <p:spPr/>
        <p:txBody>
          <a:bodyPr>
            <a:normAutofit/>
          </a:bodyPr>
          <a:lstStyle/>
          <a:p>
            <a:r>
              <a:rPr lang="en-US" sz="3200" b="1" dirty="0"/>
              <a:t>Discussion forum</a:t>
            </a:r>
            <a:r>
              <a:rPr lang="en-US" sz="3200" dirty="0"/>
              <a:t>.</a:t>
            </a:r>
            <a:endParaRPr lang="en-IN" sz="3200" dirty="0"/>
          </a:p>
        </p:txBody>
      </p:sp>
      <p:sp>
        <p:nvSpPr>
          <p:cNvPr id="3" name="Content Placeholder 2">
            <a:extLst>
              <a:ext uri="{FF2B5EF4-FFF2-40B4-BE49-F238E27FC236}">
                <a16:creationId xmlns:a16="http://schemas.microsoft.com/office/drawing/2014/main" xmlns="" id="{75A2FD90-1CA1-4A43-803B-2F922D4B9EC4}"/>
              </a:ext>
            </a:extLst>
          </p:cNvPr>
          <p:cNvSpPr>
            <a:spLocks noGrp="1"/>
          </p:cNvSpPr>
          <p:nvPr>
            <p:ph idx="1"/>
          </p:nvPr>
        </p:nvSpPr>
        <p:spPr>
          <a:xfrm>
            <a:off x="507889" y="1524000"/>
            <a:ext cx="8015909" cy="2698026"/>
          </a:xfrm>
        </p:spPr>
        <p:txBody>
          <a:bodyPr/>
          <a:lstStyle/>
          <a:p>
            <a:pPr marL="0" indent="0">
              <a:buNone/>
            </a:pPr>
            <a:r>
              <a:rPr lang="en-US" dirty="0"/>
              <a:t>Can we override static method? Why is main method static?</a:t>
            </a:r>
          </a:p>
          <a:p>
            <a:pPr marL="0" indent="0">
              <a:buNone/>
            </a:pPr>
            <a:r>
              <a:rPr lang="en-US" dirty="0"/>
              <a:t>Can a derived class pointer point to a base class object? Justify</a:t>
            </a:r>
            <a:endParaRPr lang="en-IN" dirty="0"/>
          </a:p>
        </p:txBody>
      </p:sp>
      <p:sp>
        <p:nvSpPr>
          <p:cNvPr id="4" name="Slide Number Placeholder 3">
            <a:extLst>
              <a:ext uri="{FF2B5EF4-FFF2-40B4-BE49-F238E27FC236}">
                <a16:creationId xmlns:a16="http://schemas.microsoft.com/office/drawing/2014/main" xmlns="" id="{B4DFB7C1-5531-4CBA-AA56-069AD25EF56C}"/>
              </a:ext>
            </a:extLst>
          </p:cNvPr>
          <p:cNvSpPr>
            <a:spLocks noGrp="1"/>
          </p:cNvSpPr>
          <p:nvPr>
            <p:ph type="sldNum" sz="quarter" idx="12"/>
          </p:nvPr>
        </p:nvSpPr>
        <p:spPr/>
        <p:txBody>
          <a:bodyPr/>
          <a:lstStyle/>
          <a:p>
            <a:fld id="{BDCDBBEF-AA6C-4BA6-85B2-A17D7F280E38}" type="slidenum">
              <a:rPr lang="en-US" smtClean="0"/>
              <a:pPr/>
              <a:t>40</a:t>
            </a:fld>
            <a:endParaRPr lang="en-US"/>
          </a:p>
        </p:txBody>
      </p:sp>
      <p:sp>
        <p:nvSpPr>
          <p:cNvPr id="5" name="Rectangle 4">
            <a:extLst>
              <a:ext uri="{FF2B5EF4-FFF2-40B4-BE49-F238E27FC236}">
                <a16:creationId xmlns:a16="http://schemas.microsoft.com/office/drawing/2014/main" xmlns="" id="{2286B93F-AE56-4538-971E-9E2B9276A0B1}"/>
              </a:ext>
            </a:extLst>
          </p:cNvPr>
          <p:cNvSpPr/>
          <p:nvPr/>
        </p:nvSpPr>
        <p:spPr>
          <a:xfrm>
            <a:off x="2146853" y="3838853"/>
            <a:ext cx="5440310" cy="461665"/>
          </a:xfrm>
          <a:prstGeom prst="rect">
            <a:avLst/>
          </a:prstGeom>
        </p:spPr>
        <p:txBody>
          <a:bodyPr wrap="square">
            <a:spAutoFit/>
          </a:bodyPr>
          <a:lstStyle/>
          <a:p>
            <a:endParaRPr lang="en-IN" dirty="0"/>
          </a:p>
        </p:txBody>
      </p:sp>
      <p:sp>
        <p:nvSpPr>
          <p:cNvPr id="6" name="Arrow: Curved Right 5">
            <a:extLst>
              <a:ext uri="{FF2B5EF4-FFF2-40B4-BE49-F238E27FC236}">
                <a16:creationId xmlns:a16="http://schemas.microsoft.com/office/drawing/2014/main" xmlns="" id="{41188ABF-04C6-4D24-AE32-F9EFFF363BA6}"/>
              </a:ext>
            </a:extLst>
          </p:cNvPr>
          <p:cNvSpPr/>
          <p:nvPr/>
        </p:nvSpPr>
        <p:spPr>
          <a:xfrm>
            <a:off x="2346877" y="2895601"/>
            <a:ext cx="756807" cy="9847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7" name="Rectangle 6">
            <a:extLst>
              <a:ext uri="{FF2B5EF4-FFF2-40B4-BE49-F238E27FC236}">
                <a16:creationId xmlns:a16="http://schemas.microsoft.com/office/drawing/2014/main" xmlns="" id="{C5BD0BF2-3FB6-44C3-90B3-B15DC7D0C72E}"/>
              </a:ext>
            </a:extLst>
          </p:cNvPr>
          <p:cNvSpPr/>
          <p:nvPr/>
        </p:nvSpPr>
        <p:spPr>
          <a:xfrm>
            <a:off x="2057399" y="4103078"/>
            <a:ext cx="5165624" cy="461665"/>
          </a:xfrm>
          <a:prstGeom prst="rect">
            <a:avLst/>
          </a:prstGeom>
        </p:spPr>
        <p:txBody>
          <a:bodyPr wrap="square">
            <a:spAutoFit/>
          </a:bodyPr>
          <a:lstStyle/>
          <a:p>
            <a:endParaRPr lang="en-IN" sz="2400" b="1" dirty="0">
              <a:solidFill>
                <a:schemeClr val="accent1"/>
              </a:solidFill>
            </a:endParaRPr>
          </a:p>
        </p:txBody>
      </p:sp>
    </p:spTree>
    <p:custDataLst>
      <p:tags r:id="rId1"/>
    </p:custDataLst>
    <p:extLst>
      <p:ext uri="{BB962C8B-B14F-4D97-AF65-F5344CB8AC3E}">
        <p14:creationId xmlns:p14="http://schemas.microsoft.com/office/powerpoint/2010/main" val="11104707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0362"/>
            <a:ext cx="78867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630283" y="1276350"/>
            <a:ext cx="5372100" cy="5445125"/>
          </a:xfrm>
        </p:spPr>
        <p:txBody>
          <a:bodyPr>
            <a:normAutofit/>
          </a:bodyPr>
          <a:lstStyle/>
          <a:p>
            <a:pPr lvl="0">
              <a:lnSpc>
                <a:spcPct val="100000"/>
              </a:lnSpc>
              <a:buNone/>
            </a:pPr>
            <a:r>
              <a:rPr lang="en-US" sz="2000" b="1" dirty="0">
                <a:latin typeface="Times New Roman" pitchFamily="18" charset="0"/>
                <a:cs typeface="Times New Roman" pitchFamily="18" charset="0"/>
              </a:rPr>
              <a:t>Reference Books</a:t>
            </a:r>
          </a:p>
          <a:p>
            <a:pPr>
              <a:lnSpc>
                <a:spcPct val="100000"/>
              </a:lnSpc>
              <a:buNone/>
            </a:pPr>
            <a:r>
              <a:rPr lang="en-US" sz="2000" dirty="0">
                <a:latin typeface="Times New Roman" pitchFamily="18" charset="0"/>
                <a:cs typeface="Times New Roman" pitchFamily="18" charset="0"/>
              </a:rPr>
              <a:t>[1] Programming in C++ by Reema </a:t>
            </a:r>
            <a:r>
              <a:rPr lang="en-US" sz="2000" dirty="0" err="1">
                <a:latin typeface="Times New Roman" panose="02020603050405020304" pitchFamily="18" charset="0"/>
                <a:cs typeface="Times New Roman" pitchFamily="18" charset="0"/>
              </a:rPr>
              <a:t>Thareja</a:t>
            </a:r>
            <a:r>
              <a:rPr lang="en-US" sz="2000" dirty="0">
                <a:latin typeface="Times New Roman" pitchFamily="18" charset="0"/>
                <a:cs typeface="Times New Roman" pitchFamily="18" charset="0"/>
              </a:rPr>
              <a:t>.</a:t>
            </a:r>
          </a:p>
          <a:p>
            <a:pPr>
              <a:lnSpc>
                <a:spcPct val="100000"/>
              </a:lnSpc>
              <a:buNone/>
            </a:pPr>
            <a:r>
              <a:rPr lang="en-US" sz="2000" dirty="0">
                <a:latin typeface="Times New Roman" pitchFamily="18" charset="0"/>
                <a:cs typeface="Times New Roman" pitchFamily="18" charset="0"/>
              </a:rPr>
              <a:t>[2] Programming in ANSI C++ by E. </a:t>
            </a:r>
            <a:r>
              <a:rPr lang="en-US" sz="2000" dirty="0" err="1">
                <a:latin typeface="Times New Roman" panose="02020603050405020304" pitchFamily="18" charset="0"/>
                <a:cs typeface="Times New Roman" pitchFamily="18" charset="0"/>
              </a:rPr>
              <a:t>Balaguruswamy</a:t>
            </a:r>
            <a:r>
              <a:rPr lang="en-US" sz="2000" dirty="0">
                <a:latin typeface="Times New Roman" pitchFamily="18" charset="0"/>
                <a:cs typeface="Times New Roman" pitchFamily="18" charset="0"/>
              </a:rPr>
              <a:t>, Tata McGraw Hill.</a:t>
            </a:r>
          </a:p>
          <a:p>
            <a:pPr>
              <a:lnSpc>
                <a:spcPct val="100000"/>
              </a:lnSpc>
              <a:buNone/>
            </a:pPr>
            <a:r>
              <a:rPr lang="en-US" sz="2000" dirty="0">
                <a:latin typeface="Times New Roman" pitchFamily="18" charset="0"/>
                <a:cs typeface="Times New Roman" pitchFamily="18" charset="0"/>
              </a:rPr>
              <a:t>[3] Programming with C++ (</a:t>
            </a:r>
            <a:r>
              <a:rPr lang="en-US" sz="2000" dirty="0" err="1">
                <a:latin typeface="Times New Roman" panose="02020603050405020304" pitchFamily="18" charset="0"/>
                <a:cs typeface="Times New Roman" pitchFamily="18" charset="0"/>
              </a:rPr>
              <a:t>Schaum's</a:t>
            </a:r>
            <a:r>
              <a:rPr lang="en-US" sz="2000" dirty="0">
                <a:latin typeface="Times New Roman" panose="02020603050405020304" pitchFamily="18" charset="0"/>
                <a:cs typeface="Times New Roman" pitchFamily="18" charset="0"/>
              </a:rPr>
              <a:t> Outline Series) by Byron Gottfried  Jitender Chhabra, Tata McGraw Hill.</a:t>
            </a:r>
          </a:p>
          <a:p>
            <a:pPr>
              <a:lnSpc>
                <a:spcPct val="100000"/>
              </a:lnSpc>
              <a:buNone/>
            </a:pPr>
            <a:r>
              <a:rPr lang="en-IN" sz="2000" b="1" dirty="0">
                <a:latin typeface="Times New Roman" panose="02020603050405020304" pitchFamily="18" charset="0"/>
                <a:cs typeface="Times New Roman" panose="02020603050405020304" pitchFamily="18" charset="0"/>
              </a:rPr>
              <a:t>Websites:</a:t>
            </a:r>
          </a:p>
          <a:p>
            <a:pPr>
              <a:lnSpc>
                <a:spcPct val="100000"/>
              </a:lnSpc>
            </a:pPr>
            <a:r>
              <a:rPr lang="en-US" sz="2000" u="sng" dirty="0">
                <a:latin typeface="Times New Roman" panose="02020603050405020304" pitchFamily="18" charset="0"/>
                <a:cs typeface="Times New Roman" panose="02020603050405020304" pitchFamily="18" charset="0"/>
                <a:hlinkClick r:id="rId4"/>
              </a:rPr>
              <a:t>https://www.techiedelight.com/difference-between-static-dynamic-binding-cpp/</a:t>
            </a:r>
            <a:endParaRPr lang="en-US" sz="2000" u="sng" dirty="0">
              <a:latin typeface="Times New Roman" panose="02020603050405020304" pitchFamily="18" charset="0"/>
              <a:cs typeface="Times New Roman" panose="02020603050405020304" pitchFamily="18" charset="0"/>
            </a:endParaRPr>
          </a:p>
          <a:p>
            <a:pPr marL="0" indent="0">
              <a:lnSpc>
                <a:spcPct val="100000"/>
              </a:lnSpc>
              <a:buNone/>
            </a:pPr>
            <a:r>
              <a:rPr lang="en-IN" sz="2000" b="1" dirty="0">
                <a:latin typeface="Times New Roman" panose="02020603050405020304" pitchFamily="18" charset="0"/>
                <a:cs typeface="Times New Roman" panose="02020603050405020304" pitchFamily="18" charset="0"/>
              </a:rPr>
              <a:t>YouTube Links:</a:t>
            </a:r>
          </a:p>
          <a:p>
            <a:pPr fontAlgn="base">
              <a:lnSpc>
                <a:spcPct val="100000"/>
              </a:lnSpc>
            </a:pPr>
            <a:r>
              <a:rPr lang="en-US" sz="2000" dirty="0">
                <a:latin typeface="Times New Roman" panose="02020603050405020304" pitchFamily="18" charset="0"/>
                <a:cs typeface="Times New Roman" panose="02020603050405020304" pitchFamily="18" charset="0"/>
                <a:hlinkClick r:id="rId5"/>
              </a:rPr>
              <a:t>https://www.youtube.com/watch?v=m9p_shyDhY0</a:t>
            </a:r>
            <a:endParaRPr lang="en-US" sz="2000" dirty="0">
              <a:latin typeface="Times New Roman" panose="02020603050405020304" pitchFamily="18" charset="0"/>
              <a:cs typeface="Times New Roman" panose="02020603050405020304" pitchFamily="18" charset="0"/>
            </a:endParaRPr>
          </a:p>
          <a:p>
            <a:pPr marL="0" indent="0" fontAlgn="base">
              <a:lnSpc>
                <a:spcPct val="100000"/>
              </a:lnSpc>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41</a:t>
            </a:fld>
            <a:endParaRPr lang="en-US"/>
          </a:p>
        </p:txBody>
      </p:sp>
      <p:sp>
        <p:nvSpPr>
          <p:cNvPr id="5" name="Rectangle 4"/>
          <p:cNvSpPr/>
          <p:nvPr/>
        </p:nvSpPr>
        <p:spPr>
          <a:xfrm>
            <a:off x="628650" y="1803400"/>
            <a:ext cx="53721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28650" y="360362"/>
            <a:ext cx="78867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99934" y="1666923"/>
            <a:ext cx="2514600" cy="39147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7757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9144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7626846" y="0"/>
            <a:ext cx="49797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550070" y="6294598"/>
            <a:ext cx="418759"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292895" y="5129690"/>
            <a:ext cx="1296233"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114427" y="2249080"/>
            <a:ext cx="8043861"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1981200"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174081" y="1214279"/>
            <a:ext cx="1822847"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 name="Group 28"/>
          <p:cNvGrpSpPr/>
          <p:nvPr/>
        </p:nvGrpSpPr>
        <p:grpSpPr>
          <a:xfrm>
            <a:off x="8824173" y="5219959"/>
            <a:ext cx="307922"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xmlns=""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6146" name="CorelDRAW" r:id="rId5" imgW="2169000" imgH="2169360" progId="">
                    <p:embed/>
                  </p:oleObj>
                </mc:Choice>
                <mc:Fallback>
                  <p:oleObj name="CorelDRAW" r:id="rId5" imgW="2169000" imgH="2169360" progId="">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ustDataLst>
      <p:tags r:id="rId2"/>
    </p:custDataLst>
    <p:extLst>
      <p:ext uri="{BB962C8B-B14F-4D97-AF65-F5344CB8AC3E}">
        <p14:creationId xmlns:p14="http://schemas.microsoft.com/office/powerpoint/2010/main" val="55933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3" name="Rectangle 2"/>
          <p:cNvSpPr/>
          <p:nvPr/>
        </p:nvSpPr>
        <p:spPr>
          <a:xfrm>
            <a:off x="992776" y="1841862"/>
            <a:ext cx="6021977" cy="1200329"/>
          </a:xfrm>
          <a:prstGeom prst="rect">
            <a:avLst/>
          </a:prstGeom>
        </p:spPr>
        <p:txBody>
          <a:bodyPr wrap="square">
            <a:spAutoFit/>
          </a:bodyPr>
          <a:lstStyle/>
          <a:p>
            <a:pPr>
              <a:buFont typeface="Arial" pitchFamily="34" charset="0"/>
              <a:buChar char="•"/>
            </a:pPr>
            <a:r>
              <a:rPr lang="en-US" dirty="0"/>
              <a:t>Pointer to derived classes</a:t>
            </a:r>
          </a:p>
          <a:p>
            <a:pPr>
              <a:buFont typeface="Arial" pitchFamily="34" charset="0"/>
              <a:buChar char="•"/>
            </a:pPr>
            <a:r>
              <a:rPr lang="en-US" dirty="0"/>
              <a:t> Static and dynamic binding</a:t>
            </a:r>
          </a:p>
          <a:p>
            <a:endParaRPr lang="en-US" dirty="0"/>
          </a:p>
        </p:txBody>
      </p:sp>
      <p:sp>
        <p:nvSpPr>
          <p:cNvPr id="6" name="TextBox 5">
            <a:extLst>
              <a:ext uri="{FF2B5EF4-FFF2-40B4-BE49-F238E27FC236}">
                <a16:creationId xmlns:a16="http://schemas.microsoft.com/office/drawing/2014/main" xmlns="" id="{259F1298-01EB-4C24-A210-5464DB778174}"/>
              </a:ext>
            </a:extLst>
          </p:cNvPr>
          <p:cNvSpPr txBox="1"/>
          <p:nvPr/>
        </p:nvSpPr>
        <p:spPr>
          <a:xfrm>
            <a:off x="3232393" y="1100352"/>
            <a:ext cx="3225557" cy="646331"/>
          </a:xfrm>
          <a:prstGeom prst="rect">
            <a:avLst/>
          </a:prstGeom>
          <a:noFill/>
        </p:spPr>
        <p:txBody>
          <a:bodyPr wrap="square" rtlCol="0">
            <a:spAutoFit/>
          </a:bodyPr>
          <a:lstStyle/>
          <a:p>
            <a:r>
              <a:rPr lang="en-IN" sz="3600" b="1" dirty="0"/>
              <a:t>Contents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1600200"/>
            <a:ext cx="8229600" cy="4873625"/>
          </a:xfrm>
        </p:spPr>
        <p:txBody>
          <a:bodyPr/>
          <a:lstStyle/>
          <a:p>
            <a:pPr algn="just"/>
            <a:r>
              <a:rPr lang="en-US" sz="2800" dirty="0">
                <a:latin typeface="Times New Roman" pitchFamily="18" charset="0"/>
                <a:cs typeface="Times New Roman" pitchFamily="18" charset="0"/>
              </a:rPr>
              <a:t>It is possible to declare the pointer that points to base class as well as derived class.</a:t>
            </a:r>
          </a:p>
          <a:p>
            <a:pPr algn="just"/>
            <a:r>
              <a:rPr lang="en-US" sz="2800" dirty="0">
                <a:latin typeface="Times New Roman" pitchFamily="18" charset="0"/>
                <a:cs typeface="Times New Roman" pitchFamily="18" charset="0"/>
              </a:rPr>
              <a:t>One pointer can point to different classes.</a:t>
            </a:r>
          </a:p>
          <a:p>
            <a:pPr algn="just"/>
            <a:r>
              <a:rPr lang="en-US" sz="2800" dirty="0">
                <a:latin typeface="Times New Roman" pitchFamily="18" charset="0"/>
                <a:cs typeface="Times New Roman" pitchFamily="18" charset="0"/>
              </a:rPr>
              <a:t>For example, X is a base class and Y is a derived class.</a:t>
            </a:r>
          </a:p>
          <a:p>
            <a:pPr algn="just"/>
            <a:r>
              <a:rPr lang="en-US" sz="2800" dirty="0">
                <a:latin typeface="Times New Roman" pitchFamily="18" charset="0"/>
                <a:cs typeface="Times New Roman" pitchFamily="18" charset="0"/>
              </a:rPr>
              <a:t>The pointer pointing to X can also point to Y.</a:t>
            </a:r>
          </a:p>
          <a:p>
            <a:pPr algn="just"/>
            <a:endParaRPr lang="en-US" dirty="0"/>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34820E-7F5A-41A1-A78F-D59BEAC469AE}" type="slidenum">
              <a:rPr lang="en-US">
                <a:solidFill>
                  <a:srgbClr val="FFFFFF"/>
                </a:solidFill>
              </a:rPr>
              <a:pPr eaLnBrk="1" hangingPunct="1"/>
              <a:t>6</a:t>
            </a:fld>
            <a:endParaRPr lang="en-US">
              <a:solidFill>
                <a:srgbClr val="FFFFFF"/>
              </a:solidFill>
            </a:endParaRPr>
          </a:p>
        </p:txBody>
      </p:sp>
      <p:sp>
        <p:nvSpPr>
          <p:cNvPr id="5" name="Rectangle 4"/>
          <p:cNvSpPr/>
          <p:nvPr/>
        </p:nvSpPr>
        <p:spPr>
          <a:xfrm>
            <a:off x="1929020" y="706218"/>
            <a:ext cx="6586330" cy="646331"/>
          </a:xfrm>
          <a:prstGeom prst="rect">
            <a:avLst/>
          </a:prstGeom>
          <a:noFill/>
        </p:spPr>
        <p:txBody>
          <a:bodyPr wrap="square">
            <a:spAutoFit/>
          </a:bodyPr>
          <a:lstStyle/>
          <a:p>
            <a:r>
              <a:rPr lang="en-US" sz="3600" b="1" dirty="0"/>
              <a:t> Pointer to Derived Classes</a:t>
            </a:r>
          </a:p>
        </p:txBody>
      </p:sp>
    </p:spTree>
    <p:extLst>
      <p:ext uri="{BB962C8B-B14F-4D97-AF65-F5344CB8AC3E}">
        <p14:creationId xmlns:p14="http://schemas.microsoft.com/office/powerpoint/2010/main" val="24320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4"/>
          <p:cNvSpPr>
            <a:spLocks noGrp="1" noChangeArrowheads="1"/>
          </p:cNvSpPr>
          <p:nvPr>
            <p:ph sz="half" idx="1"/>
          </p:nvPr>
        </p:nvSpPr>
        <p:spPr>
          <a:xfrm>
            <a:off x="302079" y="1603556"/>
            <a:ext cx="3886200" cy="4351338"/>
          </a:xfrm>
          <a:ln>
            <a:solidFill>
              <a:schemeClr val="tx1"/>
            </a:solidFill>
            <a:miter lim="800000"/>
            <a:headEnd/>
            <a:tailEnd/>
          </a:ln>
        </p:spPr>
        <p:txBody>
          <a:bodyPr>
            <a:normAutofit lnSpcReduction="10000"/>
          </a:bodyPr>
          <a:lstStyle/>
          <a:p>
            <a:pPr>
              <a:lnSpc>
                <a:spcPct val="80000"/>
              </a:lnSpc>
              <a:buNone/>
            </a:pPr>
            <a:r>
              <a:rPr lang="en-US" sz="2000" dirty="0">
                <a:latin typeface="Times New Roman" pitchFamily="18" charset="0"/>
                <a:cs typeface="Times New Roman" pitchFamily="18" charset="0"/>
              </a:rPr>
              <a:t>class base {</a:t>
            </a:r>
          </a:p>
          <a:p>
            <a:pPr>
              <a:lnSpc>
                <a:spcPct val="80000"/>
              </a:lnSpc>
              <a:buNone/>
            </a:pPr>
            <a:r>
              <a:rPr lang="en-US" sz="2000" dirty="0">
                <a:latin typeface="Times New Roman" pitchFamily="18" charset="0"/>
                <a:cs typeface="Times New Roman" pitchFamily="18" charset="0"/>
              </a:rPr>
              <a:t>public:</a:t>
            </a:r>
          </a:p>
          <a:p>
            <a:pPr>
              <a:lnSpc>
                <a:spcPct val="80000"/>
              </a:lnSpc>
              <a:buNone/>
            </a:pPr>
            <a:r>
              <a:rPr lang="en-US" sz="2000" dirty="0">
                <a:latin typeface="Times New Roman" pitchFamily="18" charset="0"/>
                <a:cs typeface="Times New Roman" pitchFamily="18" charset="0"/>
              </a:rPr>
              <a:t>   void show() {</a:t>
            </a:r>
          </a:p>
          <a:p>
            <a:pPr>
              <a:lnSpc>
                <a:spcPct val="80000"/>
              </a:lnSpc>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 &lt;&lt; “base\n”;</a:t>
            </a:r>
          </a:p>
          <a:p>
            <a:pPr>
              <a:lnSpc>
                <a:spcPct val="80000"/>
              </a:lnSpc>
              <a:buNone/>
            </a:pPr>
            <a:r>
              <a:rPr lang="en-US" sz="2000" dirty="0">
                <a:latin typeface="Times New Roman" pitchFamily="18" charset="0"/>
                <a:cs typeface="Times New Roman" pitchFamily="18" charset="0"/>
              </a:rPr>
              <a:t>   }</a:t>
            </a:r>
          </a:p>
          <a:p>
            <a:pPr>
              <a:lnSpc>
                <a:spcPct val="80000"/>
              </a:lnSpc>
              <a:buNone/>
            </a:pPr>
            <a:r>
              <a:rPr lang="en-US" sz="2000" dirty="0">
                <a:latin typeface="Times New Roman" pitchFamily="18" charset="0"/>
                <a:cs typeface="Times New Roman" pitchFamily="18" charset="0"/>
              </a:rPr>
              <a:t>};</a:t>
            </a:r>
          </a:p>
          <a:p>
            <a:pPr>
              <a:lnSpc>
                <a:spcPct val="80000"/>
              </a:lnSpc>
              <a:buNone/>
            </a:pPr>
            <a:r>
              <a:rPr lang="en-US" sz="2000" dirty="0">
                <a:latin typeface="Times New Roman" pitchFamily="18" charset="0"/>
                <a:cs typeface="Times New Roman" pitchFamily="18" charset="0"/>
              </a:rPr>
              <a:t>class derived : public base {</a:t>
            </a:r>
          </a:p>
          <a:p>
            <a:pPr>
              <a:lnSpc>
                <a:spcPct val="80000"/>
              </a:lnSpc>
              <a:buNone/>
            </a:pPr>
            <a:r>
              <a:rPr lang="en-US" sz="2000" dirty="0">
                <a:latin typeface="Times New Roman" pitchFamily="18" charset="0"/>
                <a:cs typeface="Times New Roman" pitchFamily="18" charset="0"/>
              </a:rPr>
              <a:t>public:</a:t>
            </a:r>
          </a:p>
          <a:p>
            <a:pPr>
              <a:lnSpc>
                <a:spcPct val="80000"/>
              </a:lnSpc>
              <a:buNone/>
            </a:pPr>
            <a:r>
              <a:rPr lang="en-US" sz="2000" dirty="0">
                <a:latin typeface="Times New Roman" pitchFamily="18" charset="0"/>
                <a:cs typeface="Times New Roman" pitchFamily="18" charset="0"/>
              </a:rPr>
              <a:t>   void show() {</a:t>
            </a:r>
          </a:p>
          <a:p>
            <a:pPr>
              <a:lnSpc>
                <a:spcPct val="80000"/>
              </a:lnSpc>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 &lt;&lt; “derived\n”;</a:t>
            </a:r>
          </a:p>
          <a:p>
            <a:pPr>
              <a:lnSpc>
                <a:spcPct val="80000"/>
              </a:lnSpc>
              <a:buNone/>
            </a:pPr>
            <a:r>
              <a:rPr lang="en-US" sz="2000" dirty="0">
                <a:latin typeface="Times New Roman" pitchFamily="18" charset="0"/>
                <a:cs typeface="Times New Roman" pitchFamily="18" charset="0"/>
              </a:rPr>
              <a:t>   }</a:t>
            </a:r>
          </a:p>
          <a:p>
            <a:pPr>
              <a:lnSpc>
                <a:spcPct val="80000"/>
              </a:lnSpc>
              <a:buNone/>
            </a:pPr>
            <a:r>
              <a:rPr lang="en-US" sz="2000" dirty="0">
                <a:latin typeface="Times New Roman" pitchFamily="18" charset="0"/>
                <a:cs typeface="Times New Roman" pitchFamily="18" charset="0"/>
              </a:rPr>
              <a:t>};</a:t>
            </a:r>
          </a:p>
        </p:txBody>
      </p:sp>
      <p:sp>
        <p:nvSpPr>
          <p:cNvPr id="13318" name="Rectangle 5"/>
          <p:cNvSpPr>
            <a:spLocks noGrp="1" noChangeArrowheads="1"/>
          </p:cNvSpPr>
          <p:nvPr>
            <p:ph sz="half" idx="2"/>
          </p:nvPr>
        </p:nvSpPr>
        <p:spPr>
          <a:xfrm>
            <a:off x="4675323" y="1574074"/>
            <a:ext cx="3657600" cy="4572000"/>
          </a:xfrm>
          <a:ln>
            <a:solidFill>
              <a:schemeClr val="tx1"/>
            </a:solidFill>
            <a:miter lim="800000"/>
            <a:headEnd/>
            <a:tailEnd/>
          </a:ln>
        </p:spPr>
        <p:txBody>
          <a:bodyPr>
            <a:normAutofit lnSpcReduction="10000"/>
          </a:bodyPr>
          <a:lstStyle/>
          <a:p>
            <a:pPr>
              <a:lnSpc>
                <a:spcPct val="80000"/>
              </a:lnSpc>
              <a:buNone/>
            </a:pPr>
            <a:r>
              <a:rPr lang="en-US" sz="1800" dirty="0">
                <a:latin typeface="Times New Roman" pitchFamily="18" charset="0"/>
                <a:cs typeface="Times New Roman" pitchFamily="18" charset="0"/>
              </a:rPr>
              <a:t>void main() {</a:t>
            </a:r>
          </a:p>
          <a:p>
            <a:pPr>
              <a:lnSpc>
                <a:spcPct val="80000"/>
              </a:lnSpc>
              <a:buNone/>
            </a:pPr>
            <a:r>
              <a:rPr lang="en-US" sz="1800" dirty="0">
                <a:latin typeface="Times New Roman" pitchFamily="18" charset="0"/>
                <a:cs typeface="Times New Roman" pitchFamily="18" charset="0"/>
              </a:rPr>
              <a:t>   base b1;</a:t>
            </a:r>
          </a:p>
          <a:p>
            <a:pPr>
              <a:lnSpc>
                <a:spcPct val="80000"/>
              </a:lnSpc>
              <a:buNone/>
            </a:pPr>
            <a:r>
              <a:rPr lang="en-US" sz="1800" dirty="0">
                <a:latin typeface="Times New Roman" pitchFamily="18" charset="0"/>
                <a:cs typeface="Times New Roman" pitchFamily="18" charset="0"/>
              </a:rPr>
              <a:t>   b1.show(); // base</a:t>
            </a:r>
          </a:p>
          <a:p>
            <a:pPr>
              <a:lnSpc>
                <a:spcPct val="80000"/>
              </a:lnSpc>
              <a:buNone/>
            </a:pPr>
            <a:r>
              <a:rPr lang="en-US" sz="1800" dirty="0">
                <a:latin typeface="Times New Roman" pitchFamily="18" charset="0"/>
                <a:cs typeface="Times New Roman" pitchFamily="18" charset="0"/>
              </a:rPr>
              <a:t>   derived d1;</a:t>
            </a:r>
          </a:p>
          <a:p>
            <a:pPr>
              <a:lnSpc>
                <a:spcPct val="80000"/>
              </a:lnSpc>
              <a:buNone/>
            </a:pPr>
            <a:r>
              <a:rPr lang="en-US" sz="1800" dirty="0">
                <a:latin typeface="Times New Roman" pitchFamily="18" charset="0"/>
                <a:cs typeface="Times New Roman" pitchFamily="18" charset="0"/>
              </a:rPr>
              <a:t>   d1.show(); // derived</a:t>
            </a:r>
          </a:p>
          <a:p>
            <a:pPr>
              <a:lnSpc>
                <a:spcPct val="80000"/>
              </a:lnSpc>
              <a:buNone/>
            </a:pPr>
            <a:r>
              <a:rPr lang="en-US" sz="1800" dirty="0">
                <a:latin typeface="Times New Roman" pitchFamily="18" charset="0"/>
                <a:cs typeface="Times New Roman" pitchFamily="18" charset="0"/>
              </a:rPr>
              <a:t>   base *</a:t>
            </a:r>
            <a:r>
              <a:rPr lang="en-US" sz="1800" dirty="0" err="1">
                <a:latin typeface="Times New Roman" pitchFamily="18" charset="0"/>
                <a:cs typeface="Times New Roman" pitchFamily="18" charset="0"/>
              </a:rPr>
              <a:t>pb</a:t>
            </a:r>
            <a:r>
              <a:rPr lang="en-US" sz="1800" dirty="0">
                <a:latin typeface="Times New Roman" pitchFamily="18" charset="0"/>
                <a:cs typeface="Times New Roman" pitchFamily="18" charset="0"/>
              </a:rPr>
              <a:t> = &amp;b1;</a:t>
            </a:r>
          </a:p>
          <a:p>
            <a:pPr>
              <a:lnSpc>
                <a:spcPct val="80000"/>
              </a:lnSpc>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pb</a:t>
            </a:r>
            <a:r>
              <a:rPr lang="en-US" sz="1800" dirty="0">
                <a:latin typeface="Times New Roman" pitchFamily="18" charset="0"/>
                <a:cs typeface="Times New Roman" pitchFamily="18" charset="0"/>
              </a:rPr>
              <a:t>-&gt;show(); // base</a:t>
            </a:r>
          </a:p>
          <a:p>
            <a:pPr>
              <a:lnSpc>
                <a:spcPct val="80000"/>
              </a:lnSpc>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pb</a:t>
            </a:r>
            <a:r>
              <a:rPr lang="en-US" sz="1800" dirty="0">
                <a:latin typeface="Times New Roman" pitchFamily="18" charset="0"/>
                <a:cs typeface="Times New Roman" pitchFamily="18" charset="0"/>
              </a:rPr>
              <a:t> = &amp;d1;</a:t>
            </a:r>
          </a:p>
          <a:p>
            <a:pPr>
              <a:lnSpc>
                <a:spcPct val="80000"/>
              </a:lnSpc>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pb</a:t>
            </a:r>
            <a:r>
              <a:rPr lang="en-US" sz="1800" dirty="0">
                <a:latin typeface="Times New Roman" pitchFamily="18" charset="0"/>
                <a:cs typeface="Times New Roman" pitchFamily="18" charset="0"/>
              </a:rPr>
              <a:t>-&gt;show(); // base</a:t>
            </a:r>
          </a:p>
          <a:p>
            <a:pPr>
              <a:lnSpc>
                <a:spcPct val="80000"/>
              </a:lnSpc>
              <a:buNone/>
            </a:pPr>
            <a:r>
              <a:rPr lang="en-US" sz="1800" dirty="0">
                <a:latin typeface="Times New Roman" pitchFamily="18" charset="0"/>
                <a:cs typeface="Times New Roman" pitchFamily="18" charset="0"/>
              </a:rPr>
              <a:t>}</a:t>
            </a:r>
          </a:p>
          <a:p>
            <a:pPr>
              <a:lnSpc>
                <a:spcPct val="80000"/>
              </a:lnSpc>
              <a:buNone/>
            </a:pPr>
            <a:r>
              <a:rPr lang="en-US" sz="1800" dirty="0">
                <a:latin typeface="Times New Roman" pitchFamily="18" charset="0"/>
                <a:cs typeface="Times New Roman" pitchFamily="18" charset="0"/>
              </a:rPr>
              <a:t>All the function calls here are statically bound</a:t>
            </a:r>
          </a:p>
        </p:txBody>
      </p:sp>
      <p:sp>
        <p:nvSpPr>
          <p:cNvPr id="133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B4E450-0157-4198-826F-850900776C9B}" type="slidenum">
              <a:rPr lang="en-US">
                <a:solidFill>
                  <a:srgbClr val="FFFFFF"/>
                </a:solidFill>
              </a:rPr>
              <a:pPr eaLnBrk="1" hangingPunct="1"/>
              <a:t>7</a:t>
            </a:fld>
            <a:endParaRPr lang="en-US">
              <a:solidFill>
                <a:srgbClr val="FFFFFF"/>
              </a:solidFill>
            </a:endParaRPr>
          </a:p>
        </p:txBody>
      </p:sp>
      <p:sp>
        <p:nvSpPr>
          <p:cNvPr id="7" name="Rectangle 6">
            <a:extLst>
              <a:ext uri="{FF2B5EF4-FFF2-40B4-BE49-F238E27FC236}">
                <a16:creationId xmlns:a16="http://schemas.microsoft.com/office/drawing/2014/main" xmlns="" id="{B03D94DF-1F48-4276-9DAC-0E8396F71322}"/>
              </a:ext>
            </a:extLst>
          </p:cNvPr>
          <p:cNvSpPr/>
          <p:nvPr/>
        </p:nvSpPr>
        <p:spPr>
          <a:xfrm>
            <a:off x="1929020" y="706218"/>
            <a:ext cx="6586330" cy="646331"/>
          </a:xfrm>
          <a:prstGeom prst="rect">
            <a:avLst/>
          </a:prstGeom>
          <a:noFill/>
        </p:spPr>
        <p:txBody>
          <a:bodyPr wrap="square">
            <a:spAutoFit/>
          </a:bodyPr>
          <a:lstStyle/>
          <a:p>
            <a:r>
              <a:rPr lang="en-US" sz="3600" b="1" dirty="0"/>
              <a:t> Pointer to Derived Classes</a:t>
            </a:r>
          </a:p>
        </p:txBody>
      </p:sp>
    </p:spTree>
    <p:extLst>
      <p:ext uri="{BB962C8B-B14F-4D97-AF65-F5344CB8AC3E}">
        <p14:creationId xmlns:p14="http://schemas.microsoft.com/office/powerpoint/2010/main" val="400622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4000500" cy="4351338"/>
          </a:xfrm>
        </p:spPr>
        <p:txBody>
          <a:bodyPr/>
          <a:lstStyle/>
          <a:p>
            <a:r>
              <a:rPr lang="en-US" dirty="0"/>
              <a:t>In C++, we can declare a pointer points to the base class as well as derive class. </a:t>
            </a:r>
            <a:br>
              <a:rPr lang="en-US" dirty="0"/>
            </a:br>
            <a:r>
              <a:rPr lang="en-US" dirty="0"/>
              <a:t>Consider this example to understand pointer to derived class.</a:t>
            </a:r>
          </a:p>
        </p:txBody>
      </p:sp>
      <p:sp>
        <p:nvSpPr>
          <p:cNvPr id="4" name="Content Placeholder 3"/>
          <p:cNvSpPr>
            <a:spLocks noGrp="1"/>
          </p:cNvSpPr>
          <p:nvPr>
            <p:ph sz="half" idx="2"/>
          </p:nvPr>
        </p:nvSpPr>
        <p:spPr/>
        <p:txBody>
          <a:bodyPr/>
          <a:lstStyle/>
          <a:p>
            <a:r>
              <a:rPr lang="en-US" i="1" dirty="0"/>
              <a:t>#include&lt;</a:t>
            </a:r>
            <a:r>
              <a:rPr lang="en-US" i="1" dirty="0" err="1"/>
              <a:t>iostream.h</a:t>
            </a:r>
            <a:r>
              <a:rPr lang="en-US" i="1" dirty="0"/>
              <a:t>&gt;</a:t>
            </a:r>
            <a:br>
              <a:rPr lang="en-US" i="1" dirty="0"/>
            </a:br>
            <a:r>
              <a:rPr lang="en-US" i="1" dirty="0"/>
              <a:t>class base</a:t>
            </a:r>
            <a:br>
              <a:rPr lang="en-US" i="1" dirty="0"/>
            </a:br>
            <a:r>
              <a:rPr lang="en-US" i="1" dirty="0"/>
              <a:t>{</a:t>
            </a:r>
            <a:br>
              <a:rPr lang="en-US" i="1" dirty="0"/>
            </a:br>
            <a:r>
              <a:rPr lang="en-US" i="1" dirty="0"/>
              <a:t>     public:</a:t>
            </a:r>
            <a:br>
              <a:rPr lang="en-US" i="1" dirty="0"/>
            </a:br>
            <a:r>
              <a:rPr lang="en-US" i="1" dirty="0"/>
              <a:t>     </a:t>
            </a:r>
            <a:r>
              <a:rPr lang="en-US" i="1" dirty="0" err="1"/>
              <a:t>int</a:t>
            </a:r>
            <a:r>
              <a:rPr lang="en-US" i="1" dirty="0"/>
              <a:t> n1;</a:t>
            </a:r>
            <a:br>
              <a:rPr lang="en-US" i="1" dirty="0"/>
            </a:br>
            <a:r>
              <a:rPr lang="en-US" i="1" dirty="0"/>
              <a:t>     void show()</a:t>
            </a:r>
            <a:br>
              <a:rPr lang="en-US" i="1" dirty="0"/>
            </a:br>
            <a:r>
              <a:rPr lang="en-US" i="1" dirty="0"/>
              <a:t>     {</a:t>
            </a:r>
            <a:br>
              <a:rPr lang="en-US" i="1" dirty="0"/>
            </a:br>
            <a:r>
              <a:rPr lang="en-US" i="1" dirty="0"/>
              <a:t>         </a:t>
            </a:r>
            <a:r>
              <a:rPr lang="en-US" i="1" dirty="0" err="1"/>
              <a:t>cout</a:t>
            </a:r>
            <a:r>
              <a:rPr lang="en-US" i="1" dirty="0"/>
              <a:t>&lt;&lt;”\nn1 = “&lt;&lt;n1;</a:t>
            </a:r>
            <a:br>
              <a:rPr lang="en-US" i="1" dirty="0"/>
            </a:br>
            <a:r>
              <a:rPr lang="en-US" i="1" dirty="0"/>
              <a:t>     }</a:t>
            </a:r>
            <a:br>
              <a:rPr lang="en-US" i="1" dirty="0"/>
            </a:br>
            <a:r>
              <a:rPr lang="en-US" i="1" dirty="0"/>
              <a: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a:extLst>
              <a:ext uri="{FF2B5EF4-FFF2-40B4-BE49-F238E27FC236}">
                <a16:creationId xmlns:a16="http://schemas.microsoft.com/office/drawing/2014/main" xmlns="" id="{296BF59A-8904-46FF-B565-869243E9F028}"/>
              </a:ext>
            </a:extLst>
          </p:cNvPr>
          <p:cNvSpPr/>
          <p:nvPr/>
        </p:nvSpPr>
        <p:spPr>
          <a:xfrm>
            <a:off x="1929020" y="706218"/>
            <a:ext cx="6586330" cy="646331"/>
          </a:xfrm>
          <a:prstGeom prst="rect">
            <a:avLst/>
          </a:prstGeom>
          <a:noFill/>
        </p:spPr>
        <p:txBody>
          <a:bodyPr wrap="square">
            <a:spAutoFit/>
          </a:bodyPr>
          <a:lstStyle/>
          <a:p>
            <a:r>
              <a:rPr lang="en-US" sz="3600" b="1" dirty="0"/>
              <a:t> Pointer to Derived Classes</a:t>
            </a:r>
          </a:p>
        </p:txBody>
      </p:sp>
    </p:spTree>
    <p:extLst>
      <p:ext uri="{BB962C8B-B14F-4D97-AF65-F5344CB8AC3E}">
        <p14:creationId xmlns:p14="http://schemas.microsoft.com/office/powerpoint/2010/main" val="201321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4"/>
            <a:ext cx="3886200" cy="4751021"/>
          </a:xfrm>
        </p:spPr>
        <p:txBody>
          <a:bodyPr>
            <a:normAutofit fontScale="77500" lnSpcReduction="20000"/>
          </a:bodyPr>
          <a:lstStyle/>
          <a:p>
            <a:r>
              <a:rPr lang="en-US" i="1" dirty="0"/>
              <a:t>class derive : public base</a:t>
            </a:r>
            <a:br>
              <a:rPr lang="en-US" i="1" dirty="0"/>
            </a:br>
            <a:r>
              <a:rPr lang="en-US" i="1" dirty="0"/>
              <a:t>{</a:t>
            </a:r>
            <a:br>
              <a:rPr lang="en-US" i="1" dirty="0"/>
            </a:br>
            <a:r>
              <a:rPr lang="en-US" i="1" dirty="0"/>
              <a:t>     public:</a:t>
            </a:r>
            <a:br>
              <a:rPr lang="en-US" i="1" dirty="0"/>
            </a:br>
            <a:r>
              <a:rPr lang="en-US" i="1" dirty="0"/>
              <a:t>     </a:t>
            </a:r>
            <a:r>
              <a:rPr lang="en-US" i="1" dirty="0" err="1"/>
              <a:t>int</a:t>
            </a:r>
            <a:r>
              <a:rPr lang="en-US" i="1" dirty="0"/>
              <a:t> n2;</a:t>
            </a:r>
            <a:br>
              <a:rPr lang="en-US" i="1" dirty="0"/>
            </a:br>
            <a:r>
              <a:rPr lang="en-US" i="1" dirty="0"/>
              <a:t>     void show()</a:t>
            </a:r>
            <a:br>
              <a:rPr lang="en-US" i="1" dirty="0"/>
            </a:br>
            <a:r>
              <a:rPr lang="en-US" i="1" dirty="0"/>
              <a:t>     {</a:t>
            </a:r>
            <a:br>
              <a:rPr lang="en-US" i="1" dirty="0"/>
            </a:br>
            <a:r>
              <a:rPr lang="en-US" i="1" dirty="0"/>
              <a:t>         </a:t>
            </a:r>
            <a:r>
              <a:rPr lang="en-US" i="1" dirty="0" err="1"/>
              <a:t>cout</a:t>
            </a:r>
            <a:r>
              <a:rPr lang="en-US" i="1" dirty="0"/>
              <a:t>&lt;&lt;”\nn1 = “&lt;&lt;n1;</a:t>
            </a:r>
            <a:br>
              <a:rPr lang="en-US" i="1" dirty="0"/>
            </a:br>
            <a:r>
              <a:rPr lang="en-US" i="1" dirty="0"/>
              <a:t>         </a:t>
            </a:r>
            <a:r>
              <a:rPr lang="en-US" i="1" dirty="0" err="1"/>
              <a:t>cout</a:t>
            </a:r>
            <a:r>
              <a:rPr lang="en-US" i="1" dirty="0"/>
              <a:t>&lt;&lt;”\nn2 = “&lt;&lt;n2;          </a:t>
            </a:r>
            <a:br>
              <a:rPr lang="en-US" i="1" dirty="0"/>
            </a:br>
            <a:r>
              <a:rPr lang="en-US" i="1" dirty="0"/>
              <a:t>     }</a:t>
            </a:r>
            <a:br>
              <a:rPr lang="en-US" i="1" dirty="0"/>
            </a:br>
            <a:r>
              <a:rPr lang="en-US" i="1" dirty="0"/>
              <a:t>};</a:t>
            </a:r>
          </a:p>
          <a:p>
            <a:r>
              <a:rPr lang="en-US" i="1" dirty="0" err="1"/>
              <a:t>int</a:t>
            </a:r>
            <a:r>
              <a:rPr lang="en-US" i="1" dirty="0"/>
              <a:t> main()</a:t>
            </a:r>
            <a:br>
              <a:rPr lang="en-US" i="1" dirty="0"/>
            </a:br>
            <a:r>
              <a:rPr lang="en-US" i="1" dirty="0"/>
              <a:t>{</a:t>
            </a:r>
            <a:br>
              <a:rPr lang="en-US" i="1" dirty="0"/>
            </a:br>
            <a:r>
              <a:rPr lang="en-US" i="1" dirty="0"/>
              <a:t>    base b;</a:t>
            </a:r>
            <a:br>
              <a:rPr lang="en-US" i="1" dirty="0"/>
            </a:br>
            <a:r>
              <a:rPr lang="en-US" i="1" dirty="0"/>
              <a:t>    base *</a:t>
            </a:r>
            <a:r>
              <a:rPr lang="en-US" i="1" dirty="0" err="1"/>
              <a:t>bptr</a:t>
            </a:r>
            <a:r>
              <a:rPr lang="en-US" i="1" dirty="0"/>
              <a:t>;      //base pointer</a:t>
            </a:r>
            <a:br>
              <a:rPr lang="en-US" i="1" dirty="0"/>
            </a:br>
            <a:r>
              <a:rPr lang="en-US" i="1" dirty="0"/>
              <a:t>    </a:t>
            </a:r>
            <a:r>
              <a:rPr lang="en-US" i="1" dirty="0" err="1"/>
              <a:t>cout</a:t>
            </a:r>
            <a:r>
              <a:rPr lang="en-US" i="1" dirty="0"/>
              <a:t>&lt;&lt;”Pointer of base class points to it”;</a:t>
            </a:r>
            <a:br>
              <a:rPr lang="en-US" i="1" dirty="0"/>
            </a:br>
            <a:endParaRPr lang="en-US" dirty="0"/>
          </a:p>
        </p:txBody>
      </p:sp>
      <p:sp>
        <p:nvSpPr>
          <p:cNvPr id="4" name="Content Placeholder 3"/>
          <p:cNvSpPr>
            <a:spLocks noGrp="1"/>
          </p:cNvSpPr>
          <p:nvPr>
            <p:ph sz="half" idx="2"/>
          </p:nvPr>
        </p:nvSpPr>
        <p:spPr>
          <a:xfrm>
            <a:off x="4652596" y="1805353"/>
            <a:ext cx="3886200" cy="4923693"/>
          </a:xfrm>
        </p:spPr>
        <p:txBody>
          <a:bodyPr>
            <a:normAutofit fontScale="77500" lnSpcReduction="20000"/>
          </a:bodyPr>
          <a:lstStyle/>
          <a:p>
            <a:r>
              <a:rPr lang="en-US" i="1" dirty="0"/>
              <a:t>    </a:t>
            </a:r>
            <a:r>
              <a:rPr lang="en-US" i="1" dirty="0" err="1"/>
              <a:t>bptr</a:t>
            </a:r>
            <a:r>
              <a:rPr lang="en-US" i="1" dirty="0"/>
              <a:t>=&amp;b;          //address of base class</a:t>
            </a:r>
            <a:br>
              <a:rPr lang="en-US" i="1" dirty="0"/>
            </a:br>
            <a:r>
              <a:rPr lang="en-US" i="1" dirty="0"/>
              <a:t>    </a:t>
            </a:r>
            <a:r>
              <a:rPr lang="en-US" i="1" dirty="0" err="1"/>
              <a:t>bptr</a:t>
            </a:r>
            <a:r>
              <a:rPr lang="en-US" i="1" dirty="0"/>
              <a:t>-&gt;n1=44;              //access base class via base pointer</a:t>
            </a:r>
            <a:br>
              <a:rPr lang="en-US" i="1" dirty="0"/>
            </a:br>
            <a:r>
              <a:rPr lang="en-US" i="1" dirty="0"/>
              <a:t>    </a:t>
            </a:r>
            <a:r>
              <a:rPr lang="en-US" i="1" dirty="0" err="1"/>
              <a:t>bptr</a:t>
            </a:r>
            <a:r>
              <a:rPr lang="en-US" i="1" dirty="0"/>
              <a:t>-&gt;show();</a:t>
            </a:r>
            <a:br>
              <a:rPr lang="en-US" i="1" dirty="0"/>
            </a:br>
            <a:r>
              <a:rPr lang="en-US" i="1" dirty="0"/>
              <a:t>    derive d;</a:t>
            </a:r>
            <a:br>
              <a:rPr lang="en-US" i="1" dirty="0"/>
            </a:br>
            <a:r>
              <a:rPr lang="en-US" i="1" dirty="0"/>
              <a:t>    </a:t>
            </a:r>
            <a:r>
              <a:rPr lang="en-US" i="1" dirty="0" err="1"/>
              <a:t>cout</a:t>
            </a:r>
            <a:r>
              <a:rPr lang="en-US" i="1" dirty="0"/>
              <a:t>&lt;&lt;”\n”;</a:t>
            </a:r>
            <a:br>
              <a:rPr lang="en-US" i="1" dirty="0"/>
            </a:br>
            <a:r>
              <a:rPr lang="en-US" i="1" dirty="0"/>
              <a:t>    </a:t>
            </a:r>
            <a:r>
              <a:rPr lang="en-US" i="1" dirty="0" err="1"/>
              <a:t>bptr</a:t>
            </a:r>
            <a:r>
              <a:rPr lang="en-US" i="1" dirty="0"/>
              <a:t>=&amp;d;          //address of derive class</a:t>
            </a:r>
            <a:br>
              <a:rPr lang="en-US" i="1" dirty="0"/>
            </a:br>
            <a:r>
              <a:rPr lang="en-US" i="1" dirty="0"/>
              <a:t>    </a:t>
            </a:r>
            <a:r>
              <a:rPr lang="en-US" i="1" dirty="0" err="1"/>
              <a:t>bptr</a:t>
            </a:r>
            <a:r>
              <a:rPr lang="en-US" i="1" dirty="0"/>
              <a:t>-&gt;n1=66;              //access derive class via base pointer</a:t>
            </a:r>
            <a:br>
              <a:rPr lang="en-US" i="1" dirty="0"/>
            </a:br>
            <a:r>
              <a:rPr lang="en-US" i="1" dirty="0"/>
              <a:t>    </a:t>
            </a:r>
            <a:r>
              <a:rPr lang="en-US" i="1" dirty="0" err="1"/>
              <a:t>bptr</a:t>
            </a:r>
            <a:r>
              <a:rPr lang="en-US" i="1" dirty="0"/>
              <a:t>-&gt;show();</a:t>
            </a:r>
            <a:br>
              <a:rPr lang="en-US" i="1" dirty="0"/>
            </a:br>
            <a:r>
              <a:rPr lang="en-US" i="1" dirty="0"/>
              <a:t>    return 0;</a:t>
            </a:r>
            <a:br>
              <a:rPr lang="en-US" i="1" dirty="0"/>
            </a:br>
            <a:r>
              <a:rPr lang="en-US" i="1" dirty="0"/>
              <a: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Rectangle 5">
            <a:extLst>
              <a:ext uri="{FF2B5EF4-FFF2-40B4-BE49-F238E27FC236}">
                <a16:creationId xmlns:a16="http://schemas.microsoft.com/office/drawing/2014/main" xmlns="" id="{60C30513-3E93-4626-B139-B18CC4A4D379}"/>
              </a:ext>
            </a:extLst>
          </p:cNvPr>
          <p:cNvSpPr/>
          <p:nvPr/>
        </p:nvSpPr>
        <p:spPr>
          <a:xfrm>
            <a:off x="1929020" y="706218"/>
            <a:ext cx="6586330" cy="646331"/>
          </a:xfrm>
          <a:prstGeom prst="rect">
            <a:avLst/>
          </a:prstGeom>
          <a:noFill/>
        </p:spPr>
        <p:txBody>
          <a:bodyPr wrap="square">
            <a:spAutoFit/>
          </a:bodyPr>
          <a:lstStyle/>
          <a:p>
            <a:r>
              <a:rPr lang="en-US" sz="3600" b="1" dirty="0"/>
              <a:t> Pointer to Derived Classes</a:t>
            </a:r>
          </a:p>
        </p:txBody>
      </p:sp>
    </p:spTree>
    <p:extLst>
      <p:ext uri="{BB962C8B-B14F-4D97-AF65-F5344CB8AC3E}">
        <p14:creationId xmlns:p14="http://schemas.microsoft.com/office/powerpoint/2010/main" val="13283146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GENSWF_SLIDE_UID" val="{8E86B8E2-AF63-4739-B4E6-95D3E719C70B}:391"/>
</p:tagLst>
</file>

<file path=ppt/tags/tag10.xml><?xml version="1.0" encoding="utf-8"?>
<p:tagLst xmlns:a="http://schemas.openxmlformats.org/drawingml/2006/main" xmlns:r="http://schemas.openxmlformats.org/officeDocument/2006/relationships" xmlns:p="http://schemas.openxmlformats.org/presentationml/2006/main">
  <p:tag name="GENSWF_SLIDE_UID" val="{4C9CAF51-F75B-440D-B0C9-4478807CDAEA}:392"/>
</p:tagLst>
</file>

<file path=ppt/tags/tag2.xml><?xml version="1.0" encoding="utf-8"?>
<p:tagLst xmlns:a="http://schemas.openxmlformats.org/drawingml/2006/main" xmlns:r="http://schemas.openxmlformats.org/officeDocument/2006/relationships" xmlns:p="http://schemas.openxmlformats.org/presentationml/2006/main">
  <p:tag name="GENSWF_SLIDE_UID" val="{8F35AEB5-62B0-437F-83F2-27A7C0C5EFA6}:355"/>
</p:tagLst>
</file>

<file path=ppt/tags/tag3.xml><?xml version="1.0" encoding="utf-8"?>
<p:tagLst xmlns:a="http://schemas.openxmlformats.org/drawingml/2006/main" xmlns:r="http://schemas.openxmlformats.org/officeDocument/2006/relationships" xmlns:p="http://schemas.openxmlformats.org/presentationml/2006/main">
  <p:tag name="GENSWF_SLIDE_UID" val="{835A992E-FB64-4F9A-BC87-8D7465566CA1}:356"/>
</p:tagLst>
</file>

<file path=ppt/tags/tag4.xml><?xml version="1.0" encoding="utf-8"?>
<p:tagLst xmlns:a="http://schemas.openxmlformats.org/drawingml/2006/main" xmlns:r="http://schemas.openxmlformats.org/officeDocument/2006/relationships" xmlns:p="http://schemas.openxmlformats.org/presentationml/2006/main">
  <p:tag name="GENSWF_SLIDE_UID" val="{ECA7FF31-CDEC-44CC-A435-3DB53CD57F22}:363"/>
</p:tagLst>
</file>

<file path=ppt/tags/tag5.xml><?xml version="1.0" encoding="utf-8"?>
<p:tagLst xmlns:a="http://schemas.openxmlformats.org/drawingml/2006/main" xmlns:r="http://schemas.openxmlformats.org/officeDocument/2006/relationships" xmlns:p="http://schemas.openxmlformats.org/presentationml/2006/main">
  <p:tag name="GENSWF_SLIDE_UID" val="{EB8BB940-3244-4993-8701-7EF57A97904C}:351"/>
</p:tagLst>
</file>

<file path=ppt/tags/tag6.xml><?xml version="1.0" encoding="utf-8"?>
<p:tagLst xmlns:a="http://schemas.openxmlformats.org/drawingml/2006/main" xmlns:r="http://schemas.openxmlformats.org/officeDocument/2006/relationships" xmlns:p="http://schemas.openxmlformats.org/presentationml/2006/main">
  <p:tag name="GENSWF_SLIDE_UID" val="{F71DA535-18EE-44CA-BD17-76B6E88AAE6A}:359"/>
</p:tagLst>
</file>

<file path=ppt/tags/tag7.xml><?xml version="1.0" encoding="utf-8"?>
<p:tagLst xmlns:a="http://schemas.openxmlformats.org/drawingml/2006/main" xmlns:r="http://schemas.openxmlformats.org/officeDocument/2006/relationships" xmlns:p="http://schemas.openxmlformats.org/presentationml/2006/main">
  <p:tag name="GENSWF_SLIDE_UID" val="{33ED6CF8-3053-4BAE-AE70-FA048CFCA0DB}:329"/>
</p:tagLst>
</file>

<file path=ppt/tags/tag8.xml><?xml version="1.0" encoding="utf-8"?>
<p:tagLst xmlns:a="http://schemas.openxmlformats.org/drawingml/2006/main" xmlns:r="http://schemas.openxmlformats.org/officeDocument/2006/relationships" xmlns:p="http://schemas.openxmlformats.org/presentationml/2006/main">
  <p:tag name="GENSWF_SLIDE_UID" val="{9E5058CD-94BB-40D0-83B0-B6041C5FD062}:352"/>
</p:tagLst>
</file>

<file path=ppt/tags/tag9.xml><?xml version="1.0" encoding="utf-8"?>
<p:tagLst xmlns:a="http://schemas.openxmlformats.org/drawingml/2006/main" xmlns:r="http://schemas.openxmlformats.org/officeDocument/2006/relationships" xmlns:p="http://schemas.openxmlformats.org/presentationml/2006/main">
  <p:tag name="GENSWF_SLIDE_UID" val="{9978E83E-A597-4EA1-A2FB-B861ECA35D0E}:284"/>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finalGRID</Template>
  <TotalTime>6864</TotalTime>
  <Words>2946</Words>
  <Application>Microsoft Office PowerPoint</Application>
  <PresentationFormat>On-screen Show (4:3)</PresentationFormat>
  <Paragraphs>384</Paragraphs>
  <Slides>42</Slides>
  <Notes>34</Notes>
  <HiddenSlides>0</HiddenSlides>
  <MMClips>0</MMClips>
  <ScaleCrop>false</ScaleCrop>
  <HeadingPairs>
    <vt:vector size="6" baseType="variant">
      <vt:variant>
        <vt:lpstr>Theme</vt:lpstr>
      </vt:variant>
      <vt:variant>
        <vt:i4>5</vt:i4>
      </vt:variant>
      <vt:variant>
        <vt:lpstr>Embedded OLE Servers</vt:lpstr>
      </vt:variant>
      <vt:variant>
        <vt:i4>2</vt:i4>
      </vt:variant>
      <vt:variant>
        <vt:lpstr>Slide Titles</vt:lpstr>
      </vt:variant>
      <vt:variant>
        <vt:i4>42</vt:i4>
      </vt:variant>
    </vt:vector>
  </HeadingPairs>
  <TitlesOfParts>
    <vt:vector size="49" baseType="lpstr">
      <vt:lpstr>2_Office Theme</vt:lpstr>
      <vt:lpstr>Office Theme</vt:lpstr>
      <vt:lpstr>1_Office Theme</vt:lpstr>
      <vt:lpstr>3_Office Theme</vt:lpstr>
      <vt:lpstr>Theme1</vt:lpstr>
      <vt:lpstr>CorelDRAW</vt:lpstr>
      <vt:lpstr>Document</vt:lpstr>
      <vt:lpstr>PowerPoint Presentation</vt:lpstr>
      <vt:lpstr>Object Oriented Programming using C++ </vt:lpstr>
      <vt:lpstr>PowerPoint Presentation</vt:lpstr>
      <vt:lpstr> Scheme of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Upcasting</vt:lpstr>
      <vt:lpstr>PowerPoint Presentation</vt:lpstr>
      <vt:lpstr>PowerPoint Presentation</vt:lpstr>
      <vt:lpstr>Upcasting w/ Static Binding</vt:lpstr>
      <vt:lpstr>Dynamic Binding</vt:lpstr>
      <vt:lpstr>Dynamic Binding</vt:lpstr>
      <vt:lpstr>Dynamic Binding Rules</vt:lpstr>
      <vt:lpstr>But...back to static binding if...</vt:lpstr>
      <vt:lpstr>Using Dynamic Binding</vt:lpstr>
      <vt:lpstr> </vt:lpstr>
      <vt:lpstr> </vt:lpstr>
      <vt:lpstr>Dynamic Binding Example</vt:lpstr>
      <vt:lpstr> </vt:lpstr>
      <vt:lpstr> </vt:lpstr>
      <vt:lpstr> </vt:lpstr>
      <vt:lpstr> </vt:lpstr>
      <vt:lpstr>Frequently Asked question</vt:lpstr>
      <vt:lpstr>PowerPoint Presentation</vt:lpstr>
      <vt:lpstr>Assessment Questions:</vt:lpstr>
      <vt:lpstr>PowerPoint Presentation</vt:lpstr>
      <vt:lpstr>PowerPoint Presentation</vt:lpstr>
      <vt:lpstr>Discussion forum.</vt:lpstr>
      <vt:lpstr>REFERENCES   </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pallavij</dc:creator>
  <cp:lastModifiedBy>HP</cp:lastModifiedBy>
  <cp:revision>1367</cp:revision>
  <dcterms:created xsi:type="dcterms:W3CDTF">2004-09-03T08:53:39Z</dcterms:created>
  <dcterms:modified xsi:type="dcterms:W3CDTF">2021-04-10T20:07:02Z</dcterms:modified>
</cp:coreProperties>
</file>