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 id="2147483735" r:id="rId3"/>
    <p:sldMasterId id="2147483748" r:id="rId4"/>
    <p:sldMasterId id="2147483812" r:id="rId5"/>
  </p:sldMasterIdLst>
  <p:notesMasterIdLst>
    <p:notesMasterId r:id="rId39"/>
  </p:notesMasterIdLst>
  <p:handoutMasterIdLst>
    <p:handoutMasterId r:id="rId40"/>
  </p:handoutMasterIdLst>
  <p:sldIdLst>
    <p:sldId id="391" r:id="rId6"/>
    <p:sldId id="392" r:id="rId7"/>
    <p:sldId id="563" r:id="rId8"/>
    <p:sldId id="394" r:id="rId9"/>
    <p:sldId id="422" r:id="rId10"/>
    <p:sldId id="367" r:id="rId11"/>
    <p:sldId id="371" r:id="rId12"/>
    <p:sldId id="372" r:id="rId13"/>
    <p:sldId id="551" r:id="rId14"/>
    <p:sldId id="552" r:id="rId15"/>
    <p:sldId id="553" r:id="rId16"/>
    <p:sldId id="554" r:id="rId17"/>
    <p:sldId id="555" r:id="rId18"/>
    <p:sldId id="369" r:id="rId19"/>
    <p:sldId id="525" r:id="rId20"/>
    <p:sldId id="526" r:id="rId21"/>
    <p:sldId id="527" r:id="rId22"/>
    <p:sldId id="528" r:id="rId23"/>
    <p:sldId id="529" r:id="rId24"/>
    <p:sldId id="530" r:id="rId25"/>
    <p:sldId id="531" r:id="rId26"/>
    <p:sldId id="532" r:id="rId27"/>
    <p:sldId id="556" r:id="rId28"/>
    <p:sldId id="557" r:id="rId29"/>
    <p:sldId id="558" r:id="rId30"/>
    <p:sldId id="559" r:id="rId31"/>
    <p:sldId id="545" r:id="rId32"/>
    <p:sldId id="546" r:id="rId33"/>
    <p:sldId id="547" r:id="rId34"/>
    <p:sldId id="560" r:id="rId35"/>
    <p:sldId id="548" r:id="rId36"/>
    <p:sldId id="549" r:id="rId37"/>
    <p:sldId id="550"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056">
          <p15:clr>
            <a:srgbClr val="A4A3A4"/>
          </p15:clr>
        </p15:guide>
        <p15:guide id="2" pos="96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ECFF"/>
    <a:srgbClr val="FFBE9D"/>
    <a:srgbClr val="FFCC66"/>
    <a:srgbClr val="CEDEE0"/>
    <a:srgbClr val="FF3300"/>
    <a:srgbClr val="FFFF99"/>
    <a:srgbClr val="C8D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4" autoAdjust="0"/>
    <p:restoredTop sz="74687" autoAdjust="0"/>
  </p:normalViewPr>
  <p:slideViewPr>
    <p:cSldViewPr snapToGrid="0">
      <p:cViewPr>
        <p:scale>
          <a:sx n="81" d="100"/>
          <a:sy n="81" d="100"/>
        </p:scale>
        <p:origin x="-1128" y="-36"/>
      </p:cViewPr>
      <p:guideLst>
        <p:guide orient="horz" pos="1056"/>
        <p:guide pos="960"/>
      </p:guideLst>
    </p:cSldViewPr>
  </p:slideViewPr>
  <p:outlineViewPr>
    <p:cViewPr>
      <p:scale>
        <a:sx n="33" d="100"/>
        <a:sy n="33" d="100"/>
      </p:scale>
      <p:origin x="0" y="19674"/>
    </p:cViewPr>
  </p:outlineViewPr>
  <p:notesTextViewPr>
    <p:cViewPr>
      <p:scale>
        <a:sx n="100" d="100"/>
        <a:sy n="100" d="100"/>
      </p:scale>
      <p:origin x="0" y="0"/>
    </p:cViewPr>
  </p:notesTextViewPr>
  <p:sorterViewPr>
    <p:cViewPr>
      <p:scale>
        <a:sx n="66" d="100"/>
        <a:sy n="66" d="100"/>
      </p:scale>
      <p:origin x="0" y="846"/>
    </p:cViewPr>
  </p:sorterViewPr>
  <p:notesViewPr>
    <p:cSldViewPr snapToGrid="0">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81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81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81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A5E0774-68AC-4744-99FF-248F581EBBE0}" type="slidenum">
              <a:rPr lang="en-US"/>
              <a:pPr>
                <a:defRPr/>
              </a:pPr>
              <a:t>‹#›</a:t>
            </a:fld>
            <a:endParaRPr lang="en-US"/>
          </a:p>
        </p:txBody>
      </p:sp>
    </p:spTree>
    <p:extLst>
      <p:ext uri="{BB962C8B-B14F-4D97-AF65-F5344CB8AC3E}">
        <p14:creationId xmlns:p14="http://schemas.microsoft.com/office/powerpoint/2010/main" val="3048366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2051"/>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205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205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7" name="Rectangle 205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8E3550E-D2D3-402C-9457-0E10A955C610}" type="slidenum">
              <a:rPr lang="en-US"/>
              <a:pPr>
                <a:defRPr/>
              </a:pPr>
              <a:t>‹#›</a:t>
            </a:fld>
            <a:endParaRPr lang="en-US"/>
          </a:p>
        </p:txBody>
      </p:sp>
    </p:spTree>
    <p:extLst>
      <p:ext uri="{BB962C8B-B14F-4D97-AF65-F5344CB8AC3E}">
        <p14:creationId xmlns:p14="http://schemas.microsoft.com/office/powerpoint/2010/main" val="1496224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33</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372528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2B6A92-7445-40BB-963F-491D0C49E150}"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0AC7136-1D83-4ABA-9EC9-EB26B764D8ED}"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B708F9-9709-44CE-9830-C6E1155F91CA}"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74B393-917F-4054-93B6-7DA78DEB40E9}"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645D50-9176-4092-B3D9-9050EBD447CB}"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4D0A9-76E1-4D81-842C-E632E860F2D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DFC9D7-448C-49BC-9766-600E12BC6E19}"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6BE0C9-E492-4781-8FC7-91B1CE825771}" type="datetime1">
              <a:rPr lang="en-US" smtClean="0"/>
              <a:pPr/>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9C15E-A3FA-41C2-93D3-10DB1EA58B19}" type="datetime1">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269C121-D11B-46BC-A572-55EB4A10839E}"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D878-920E-4C9A-A55E-00A7B058F33A}" type="datetime1">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64A12-00F3-4BAA-AC31-8FBDD4FC3B92}"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AA1F9-9D41-4F95-9EAC-5573F47AFC20}"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CCE79-6491-40FD-BAE1-A25C083822F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0154-5EE8-490B-AD6D-56E8A7387D1F}"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7940F2-953F-4D2B-BB47-351C55C4ED7F}"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6BDBD5-1402-41B3-907F-9425E9047A3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B9245D-7D24-4A87-919D-1CDE444EC1BA}"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E4C01F-FBAC-433D-99C0-76F5112EE2A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A377052-AC08-4A3A-A9E1-F9F4080DCCD9}"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AD6A71-7F14-4802-9DEB-9AB432F5F1C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BCDC70-360E-49EB-81BC-E5C701F79788}"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0D9D20-A4E1-4FF2-91D5-63B7B56D234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F517AF0-9803-4EE9-847B-03353558E144}"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F5A977-EB9E-447F-8B96-8D40364342D4}" type="datetime1">
              <a:rPr lang="en-US" smtClean="0">
                <a:solidFill>
                  <a:prstClr val="black">
                    <a:tint val="75000"/>
                  </a:prstClr>
                </a:solidFill>
              </a:rPr>
              <a:pPr>
                <a:defRPr/>
              </a:pPr>
              <a:t>4/11/2021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9469F5C-6A55-4EB4-BE46-EA3168D964C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9547B81-5F57-451D-8D2F-B966C337E362}" type="datetime1">
              <a:rPr lang="en-US" smtClean="0">
                <a:solidFill>
                  <a:prstClr val="black">
                    <a:tint val="75000"/>
                  </a:prstClr>
                </a:solidFill>
              </a:rPr>
              <a:pPr>
                <a:defRPr/>
              </a:pPr>
              <a:t>4/11/2021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67E14C6-8D07-4A9D-9C4C-DA0C3F8AD38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309039-C4D6-431A-B07F-78F4039010BA}" type="datetime1">
              <a:rPr lang="en-US" smtClean="0">
                <a:solidFill>
                  <a:prstClr val="black">
                    <a:tint val="75000"/>
                  </a:prstClr>
                </a:solidFill>
              </a:rPr>
              <a:pPr>
                <a:defRPr/>
              </a:pPr>
              <a:t>4/11/2021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E297A05-15B9-4D01-84D7-0BCBEB15DAC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016BA8-2ABC-4110-A75B-F43E5ECD7F0C}"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420985-FB9F-4868-9269-566F05688E9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933E3A-DDDB-4262-B887-A83EDEB4DEE7}"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35F580-2B41-40A5-843E-7E9400FA539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122972C-8211-4017-9662-C131DD0E002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2AE8AE-0E7E-41F0-A168-449873640EF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D09372-F098-4C71-A392-AD291CF159E7}"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70DDDD-ABCA-4BD2-A5CF-42C966C52B0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userDrawn="1"/>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userDrawn="1"/>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userDrawn="1"/>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A15C310-1D4C-4380-8690-02934A8C027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6BDBD5-1402-41B3-907F-9425E9047A3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05F5-F01B-4353-BB98-4BAE8804ED90}"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E4C01F-FBAC-433D-99C0-76F5112EE2A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B449B520-E471-4660-A013-FE026B589BAF}"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EFCDD8D-A75D-4184-A4DF-15BAF07B4E5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AD6A71-7F14-4802-9DEB-9AB432F5F1C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AE4EAE2-1AA1-4EAC-97D3-F288F8D199AE}"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0D9D20-A4E1-4FF2-91D5-63B7B56D234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36DF23-27FE-4C88-BE01-4CA6DB57B5B4}" type="datetime1">
              <a:rPr lang="en-US" smtClean="0">
                <a:solidFill>
                  <a:prstClr val="black">
                    <a:tint val="75000"/>
                  </a:prstClr>
                </a:solidFill>
              </a:rPr>
              <a:pPr>
                <a:defRPr/>
              </a:pPr>
              <a:t>4/11/2021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9469F5C-6A55-4EB4-BE46-EA3168D964C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01FC0A3-C4B2-4781-A02E-4C6583730460}" type="datetime1">
              <a:rPr lang="en-US" smtClean="0">
                <a:solidFill>
                  <a:prstClr val="black">
                    <a:tint val="75000"/>
                  </a:prstClr>
                </a:solidFill>
              </a:rPr>
              <a:pPr>
                <a:defRPr/>
              </a:pPr>
              <a:t>4/11/2021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67E14C6-8D07-4A9D-9C4C-DA0C3F8AD38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10E4F14-896A-4034-A360-36ED1E69BBBE}" type="datetime1">
              <a:rPr lang="en-US" smtClean="0">
                <a:solidFill>
                  <a:prstClr val="black">
                    <a:tint val="75000"/>
                  </a:prstClr>
                </a:solidFill>
              </a:rPr>
              <a:pPr>
                <a:defRPr/>
              </a:pPr>
              <a:t>4/11/2021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E297A05-15B9-4D01-84D7-0BCBEB15DAC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F13A2C-F5FD-495C-9DE6-66166C5AE66F}"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420985-FB9F-4868-9269-566F05688E9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211202-A487-43D1-BB57-7755F34EC690}"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35F580-2B41-40A5-843E-7E9400FA539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436D8D-E17F-4F49-86A2-439E2F254D5F}"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2AE8AE-0E7E-41F0-A168-449873640EF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7F3F863-F532-4806-ADA4-F936382CBC4E}"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70DDDD-ABCA-4BD2-A5CF-42C966C52B0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userDrawn="1"/>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userDrawn="1"/>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userDrawn="1"/>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4305120A-2EC3-49C0-B259-E81A7DE75342}" type="datetime1">
              <a:rPr lang="en-US" smtClean="0"/>
              <a:pPr/>
              <a:t>4/11/2021</a:t>
            </a:fld>
            <a:endParaRPr lang="en-US"/>
          </a:p>
        </p:txBody>
      </p:sp>
      <p:sp>
        <p:nvSpPr>
          <p:cNvPr id="8" name="Footer Placeholder 4"/>
          <p:cNvSpPr>
            <a:spLocks noGrp="1"/>
          </p:cNvSpPr>
          <p:nvPr>
            <p:ph type="ftr" sz="quarter" idx="11"/>
          </p:nvPr>
        </p:nvSpPr>
        <p:spPr/>
        <p:txBody>
          <a:bodyPr/>
          <a:lstStyle>
            <a:lvl1pPr>
              <a:defRPr/>
            </a:lvl1pPr>
          </a:lstStyle>
          <a:p>
            <a:endParaRPr kumimoji="0" lang="en-US" dirty="0"/>
          </a:p>
        </p:txBody>
      </p:sp>
      <p:sp>
        <p:nvSpPr>
          <p:cNvPr id="9"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574B393-917F-4054-93B6-7DA78DEB40E9}"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35871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645D50-9176-4092-B3D9-9050EBD447CB}"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4453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4D0A9-76E1-4D81-842C-E632E860F2D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85000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DFC9D7-448C-49BC-9766-600E12BC6E19}"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21470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6BE0C9-E492-4781-8FC7-91B1CE825771}" type="datetime1">
              <a:rPr lang="en-US" smtClean="0"/>
              <a:pPr/>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4722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19C15E-A3FA-41C2-93D3-10DB1EA58B19}" type="datetime1">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15176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D878-920E-4C9A-A55E-00A7B058F33A}" type="datetime1">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4050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264A12-00F3-4BAA-AC31-8FBDD4FC3B92}"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1363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AA1F9-9D41-4F95-9EAC-5573F47AFC20}"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5568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2CCE79-6491-40FD-BAE1-A25C083822F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270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3BA684C-0BF2-4CC7-AAA6-F8831293C846}" type="datetime1">
              <a:rPr lang="en-US" smtClean="0"/>
              <a:pPr/>
              <a:t>4/11/2021</a:t>
            </a:fld>
            <a:endParaRPr lang="en-US"/>
          </a:p>
        </p:txBody>
      </p:sp>
      <p:sp>
        <p:nvSpPr>
          <p:cNvPr id="4" name="Footer Placeholder 4"/>
          <p:cNvSpPr>
            <a:spLocks noGrp="1"/>
          </p:cNvSpPr>
          <p:nvPr>
            <p:ph type="ftr" sz="quarter" idx="11"/>
          </p:nvPr>
        </p:nvSpPr>
        <p:spPr/>
        <p:txBody>
          <a:bodyPr/>
          <a:lstStyle>
            <a:lvl1pPr>
              <a:defRPr/>
            </a:lvl1pPr>
          </a:lstStyle>
          <a:p>
            <a:endParaRPr kumimoji="0" lang="en-US"/>
          </a:p>
        </p:txBody>
      </p:sp>
      <p:sp>
        <p:nvSpPr>
          <p:cNvPr id="5"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750154-5EE8-490B-AD6D-56E8A7387D1F}"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5794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52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7CB03DB-E14A-4C83-88F8-ECF6C9F0888F}" type="datetime1">
              <a:rPr lang="en-US" smtClean="0"/>
              <a:pPr/>
              <a:t>4/11/2021</a:t>
            </a:fld>
            <a:endParaRPr lang="en-US"/>
          </a:p>
        </p:txBody>
      </p:sp>
      <p:sp>
        <p:nvSpPr>
          <p:cNvPr id="3" name="Footer Placeholder 4"/>
          <p:cNvSpPr>
            <a:spLocks noGrp="1"/>
          </p:cNvSpPr>
          <p:nvPr>
            <p:ph type="ftr" sz="quarter" idx="11"/>
          </p:nvPr>
        </p:nvSpPr>
        <p:spPr/>
        <p:txBody>
          <a:bodyPr/>
          <a:lstStyle>
            <a:lvl1pPr>
              <a:defRPr/>
            </a:lvl1pPr>
          </a:lstStyle>
          <a:p>
            <a:endParaRPr kumimoji="0" lang="en-US"/>
          </a:p>
        </p:txBody>
      </p:sp>
      <p:sp>
        <p:nvSpPr>
          <p:cNvPr id="4"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6CEAFA0-2A19-47E4-898C-AE6A7AF1B673}"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16AF9F2-F480-4F65-B298-CC588BB25F0F}"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9B94FBF7-E42E-4366-A448-9B3500421553}" type="datetime1">
              <a:rPr lang="en-US" smtClean="0"/>
              <a:pPr/>
              <a:t>4/11/2021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7" name="Picture 23" descr="IEC_BG02"/>
          <p:cNvPicPr>
            <a:picLocks noChangeAspect="1" noChangeArrowheads="1"/>
          </p:cNvPicPr>
          <p:nvPr userDrawn="1"/>
        </p:nvPicPr>
        <p:blipFill>
          <a:blip r:embed="rId16" cstate="print"/>
          <a:srcRect/>
          <a:stretch>
            <a:fillRect/>
          </a:stretch>
        </p:blipFill>
        <p:spPr bwMode="auto">
          <a:xfrm>
            <a:off x="0" y="6350"/>
            <a:ext cx="9144000" cy="6337300"/>
          </a:xfrm>
          <a:prstGeom prst="rect">
            <a:avLst/>
          </a:prstGeom>
          <a:noFill/>
          <a:ln w="9525">
            <a:noFill/>
            <a:miter lim="800000"/>
            <a:headEnd/>
            <a:tailEnd/>
          </a:ln>
        </p:spPr>
      </p:pic>
      <p:sp>
        <p:nvSpPr>
          <p:cNvPr id="8" name="Text Box 24"/>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p>
            <a:pPr algn="ctr">
              <a:spcBef>
                <a:spcPct val="50000"/>
              </a:spcBef>
              <a:defRPr/>
            </a:pPr>
            <a:r>
              <a:rPr lang="en-US" sz="1200" b="1" dirty="0">
                <a:solidFill>
                  <a:schemeClr val="bg1">
                    <a:lumMod val="75000"/>
                    <a:alpha val="55000"/>
                  </a:schemeClr>
                </a:solidFill>
                <a:latin typeface="Arial" charset="0"/>
              </a:rPr>
              <a:t>Slide </a:t>
            </a:r>
            <a:fld id="{E245C5A5-62DE-42E0-A875-D46D973EBBF8}" type="slidenum">
              <a:rPr lang="en-US" sz="1200" b="1">
                <a:solidFill>
                  <a:schemeClr val="bg1">
                    <a:lumMod val="75000"/>
                    <a:alpha val="55000"/>
                  </a:schemeClr>
                </a:solidFill>
                <a:latin typeface="Arial" charset="0"/>
              </a:rPr>
              <a:pPr algn="ctr">
                <a:spcBef>
                  <a:spcPct val="50000"/>
                </a:spcBef>
                <a:defRPr/>
              </a:pPr>
              <a:t>‹#›</a:t>
            </a:fld>
            <a:r>
              <a:rPr lang="en-US" sz="1200" b="1" dirty="0">
                <a:solidFill>
                  <a:schemeClr val="bg1">
                    <a:lumMod val="75000"/>
                    <a:alpha val="55000"/>
                  </a:schemeClr>
                </a:solidFill>
                <a:latin typeface="Arial" charset="0"/>
              </a:rPr>
              <a:t> of 35</a:t>
            </a:r>
          </a:p>
        </p:txBody>
      </p:sp>
      <p:pic>
        <p:nvPicPr>
          <p:cNvPr id="9" name="Picture 4" descr="microsoft"/>
          <p:cNvPicPr>
            <a:picLocks noChangeAspect="1" noChangeArrowheads="1"/>
          </p:cNvPicPr>
          <p:nvPr userDrawn="1"/>
        </p:nvPicPr>
        <p:blipFill>
          <a:blip r:embed="rId17" cstate="print"/>
          <a:srcRect/>
          <a:stretch>
            <a:fillRect/>
          </a:stretch>
        </p:blipFill>
        <p:spPr bwMode="auto">
          <a:xfrm>
            <a:off x="8229600" y="152400"/>
            <a:ext cx="914400" cy="762000"/>
          </a:xfrm>
          <a:prstGeom prst="rect">
            <a:avLst/>
          </a:prstGeom>
          <a:noFill/>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50" r:id="rId13"/>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8A5B7-C1C9-4EE8-A3ED-BC349C438569}" type="datetime1">
              <a:rPr lang="en-US" smtClean="0"/>
              <a:pPr/>
              <a:t>4/11/2021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9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EB85EB2-E4C9-476C-8F25-C999DB5BB0C2}"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E06EF26-0A6D-462D-BDEC-22DE278E0D5B}"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58A908C-71FE-43B0-B979-48B8E76A9881}"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E06EF26-0A6D-462D-BDEC-22DE278E0D5B}"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FBF7-E42E-4366-A448-9B3500421553}" type="datetime1">
              <a:rPr lang="en-US" smtClean="0"/>
              <a:pPr/>
              <a:t>4/11/2021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7" name="Picture 2" descr="http://www.cuchd.in/about/images/chandigarh-university-seal.png"/>
          <p:cNvPicPr>
            <a:picLocks noChangeAspect="1" noChangeArrowheads="1"/>
          </p:cNvPicPr>
          <p:nvPr/>
        </p:nvPicPr>
        <p:blipFill>
          <a:blip r:embed="rId14" cstate="print"/>
          <a:srcRect/>
          <a:stretch>
            <a:fillRect/>
          </a:stretch>
        </p:blipFill>
        <p:spPr bwMode="auto">
          <a:xfrm>
            <a:off x="0" y="0"/>
            <a:ext cx="1840229" cy="876300"/>
          </a:xfrm>
          <a:prstGeom prst="rect">
            <a:avLst/>
          </a:prstGeom>
          <a:noFill/>
          <a:ln w="9525">
            <a:noFill/>
            <a:miter lim="800000"/>
            <a:headEnd/>
            <a:tailEnd/>
          </a:ln>
        </p:spPr>
      </p:pic>
    </p:spTree>
    <p:extLst>
      <p:ext uri="{BB962C8B-B14F-4D97-AF65-F5344CB8AC3E}">
        <p14:creationId xmlns:p14="http://schemas.microsoft.com/office/powerpoint/2010/main" val="78752798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7.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7.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9.xml"/><Relationship Id="rId5" Type="http://schemas.openxmlformats.org/officeDocument/2006/relationships/image" Target="../media/image12.jpeg"/><Relationship Id="rId4" Type="http://schemas.openxmlformats.org/officeDocument/2006/relationships/hyperlink" Target="http://www.infobrother.com/Tutorial/C++/C++_Pointer_Object"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prstClr val="black">
                  <a:tint val="75000"/>
                </a:prstClr>
              </a:solidFill>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26" name="CorelDRAW" r:id="rId5" imgW="2169000" imgH="2169360" progId="">
                  <p:embed/>
                </p:oleObj>
              </mc:Choice>
              <mc:Fallback>
                <p:oleObj name="CorelDRAW" r:id="rId5"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6">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endParaRPr lang="en-US" sz="1200" b="1" dirty="0">
              <a:solidFill>
                <a:prstClr val="black"/>
              </a:solidFill>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TextBox 52"/>
          <p:cNvSpPr txBox="1">
            <a:spLocks noChangeArrowheads="1"/>
          </p:cNvSpPr>
          <p:nvPr/>
        </p:nvSpPr>
        <p:spPr bwMode="auto">
          <a:xfrm>
            <a:off x="281650" y="5374381"/>
            <a:ext cx="4824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Pointers &amp; Virtual Functions</a:t>
            </a:r>
            <a:endParaRPr lang="en-US" sz="1400" dirty="0">
              <a:solidFill>
                <a:prstClr val="black"/>
              </a:solidFill>
              <a:latin typeface="Raleway ExtraBold" pitchFamily="34" charset="-52"/>
            </a:endParaRPr>
          </a:p>
        </p:txBody>
      </p:sp>
      <p:sp>
        <p:nvSpPr>
          <p:cNvPr id="26" name="TextBox 25"/>
          <p:cNvSpPr txBox="1">
            <a:spLocks noChangeArrowheads="1"/>
          </p:cNvSpPr>
          <p:nvPr/>
        </p:nvSpPr>
        <p:spPr bwMode="auto">
          <a:xfrm>
            <a:off x="1105262" y="1363797"/>
            <a:ext cx="7095517" cy="478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800" b="1" dirty="0">
                <a:solidFill>
                  <a:prstClr val="black"/>
                </a:solidFill>
                <a:latin typeface="Arial Black" panose="020B0A04020102020204" pitchFamily="34" charset="0"/>
                <a:ea typeface="Karla" pitchFamily="2" charset="0"/>
                <a:cs typeface="Karla" pitchFamily="2" charset="0"/>
              </a:rPr>
              <a:t>INSTITUTE - UIE</a:t>
            </a:r>
          </a:p>
          <a:p>
            <a:pPr algn="ctr" defTabSz="466725">
              <a:lnSpc>
                <a:spcPct val="90000"/>
              </a:lnSpc>
              <a:spcAft>
                <a:spcPct val="35000"/>
              </a:spcAft>
            </a:pPr>
            <a:r>
              <a:rPr lang="en-US" sz="2800" b="1" dirty="0">
                <a:solidFill>
                  <a:prstClr val="black"/>
                </a:solidFill>
                <a:latin typeface="Arial Black" panose="020B0A04020102020204" pitchFamily="34" charset="0"/>
                <a:ea typeface="Karla" pitchFamily="2" charset="0"/>
                <a:cs typeface="Karla" pitchFamily="2" charset="0"/>
              </a:rPr>
              <a:t>DEPARTMENT- ACADEMIC UNIT-2</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Subject Code:20CST151</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Unit-2</a:t>
            </a:r>
            <a:endPar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Aft>
                <a:spcPct val="35000"/>
              </a:spcAft>
            </a:pPr>
            <a:endParaRPr lang="en-US"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 </a:t>
            </a:r>
          </a:p>
          <a:p>
            <a:endParaRPr lang="en-US" sz="1200" dirty="0">
              <a:solidFill>
                <a:prstClr val="black"/>
              </a:solidFill>
              <a:latin typeface="Raleway ExtraBold" pitchFamily="34" charset="-52"/>
            </a:endParaRPr>
          </a:p>
        </p:txBody>
      </p:sp>
    </p:spTree>
    <p:custDataLst>
      <p:tags r:id="rId2"/>
    </p:custDataLst>
    <p:extLst>
      <p:ext uri="{BB962C8B-B14F-4D97-AF65-F5344CB8AC3E}">
        <p14:creationId xmlns:p14="http://schemas.microsoft.com/office/powerpoint/2010/main" val="118338131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922" y="954157"/>
            <a:ext cx="7468428" cy="736532"/>
          </a:xfrm>
        </p:spPr>
        <p:txBody>
          <a:bodyPr>
            <a:normAutofit fontScale="90000"/>
          </a:bodyPr>
          <a:lstStyle/>
          <a:p>
            <a:r>
              <a:rPr lang="en-US" dirty="0"/>
              <a:t/>
            </a:r>
            <a:br>
              <a:rPr lang="en-US" dirty="0"/>
            </a:br>
            <a:r>
              <a:rPr lang="en-US" sz="4000" b="1" dirty="0">
                <a:latin typeface="Times New Roman" panose="02020603050405020304" pitchFamily="18" charset="0"/>
                <a:cs typeface="Times New Roman" panose="02020603050405020304" pitchFamily="18" charset="0"/>
              </a:rPr>
              <a:t>Pointer to Data Members of Class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We can use pointer to point to class's data members (Member variables).</a:t>
            </a:r>
          </a:p>
          <a:p>
            <a:r>
              <a:rPr lang="en-US" b="1" dirty="0"/>
              <a:t>Syntax for Declaration :</a:t>
            </a:r>
            <a:endParaRPr lang="en-US" dirty="0"/>
          </a:p>
          <a:p>
            <a:pPr marL="0" indent="0">
              <a:buNone/>
            </a:pPr>
            <a:r>
              <a:rPr lang="en-US" dirty="0" err="1"/>
              <a:t>datatype</a:t>
            </a:r>
            <a:r>
              <a:rPr lang="en-US" dirty="0"/>
              <a:t> </a:t>
            </a:r>
            <a:r>
              <a:rPr lang="en-US" dirty="0" err="1"/>
              <a:t>class_name</a:t>
            </a:r>
            <a:r>
              <a:rPr lang="en-US" dirty="0"/>
              <a:t> :: *</a:t>
            </a:r>
            <a:r>
              <a:rPr lang="en-US" dirty="0" err="1"/>
              <a:t>pointer_name</a:t>
            </a:r>
            <a:r>
              <a:rPr lang="en-US" dirty="0"/>
              <a:t>;</a:t>
            </a:r>
          </a:p>
          <a:p>
            <a:r>
              <a:rPr lang="en-US" b="1" dirty="0"/>
              <a:t>Syntax for Assignment:</a:t>
            </a:r>
            <a:endParaRPr lang="en-US" dirty="0"/>
          </a:p>
          <a:p>
            <a:r>
              <a:rPr lang="en-US" dirty="0" err="1"/>
              <a:t>pointer_name</a:t>
            </a:r>
            <a:r>
              <a:rPr lang="en-US" dirty="0"/>
              <a:t> = &amp;</a:t>
            </a:r>
            <a:r>
              <a:rPr lang="en-US" dirty="0" err="1"/>
              <a:t>class_name</a:t>
            </a:r>
            <a:r>
              <a:rPr lang="en-US" dirty="0"/>
              <a:t> :: </a:t>
            </a:r>
            <a:r>
              <a:rPr lang="en-US" dirty="0" err="1"/>
              <a:t>datamember_name</a:t>
            </a:r>
            <a:r>
              <a:rPr lang="en-US" dirty="0"/>
              <a:t>;</a:t>
            </a:r>
            <a:br>
              <a:rPr lang="en-US" dirty="0"/>
            </a:br>
            <a:r>
              <a:rPr lang="en-US" dirty="0"/>
              <a:t>Both declaration and assignment can be done in a single statement too.</a:t>
            </a:r>
          </a:p>
          <a:p>
            <a:r>
              <a:rPr lang="en-US" dirty="0" err="1"/>
              <a:t>datatype</a:t>
            </a:r>
            <a:r>
              <a:rPr lang="en-US" dirty="0"/>
              <a:t> </a:t>
            </a:r>
            <a:r>
              <a:rPr lang="en-US" dirty="0" err="1"/>
              <a:t>class_name</a:t>
            </a:r>
            <a:r>
              <a:rPr lang="en-US" dirty="0"/>
              <a:t>::*</a:t>
            </a:r>
            <a:r>
              <a:rPr lang="en-US" dirty="0" err="1"/>
              <a:t>pointer_name</a:t>
            </a:r>
            <a:r>
              <a:rPr lang="en-US" dirty="0"/>
              <a:t> = &amp;</a:t>
            </a:r>
            <a:r>
              <a:rPr lang="en-US" dirty="0" err="1"/>
              <a:t>class_name</a:t>
            </a:r>
            <a:r>
              <a:rPr lang="en-US" dirty="0"/>
              <a:t>::</a:t>
            </a:r>
            <a:r>
              <a:rPr lang="en-US" dirty="0" err="1"/>
              <a:t>datamember_name</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0618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04" y="861392"/>
            <a:ext cx="6964846" cy="964234"/>
          </a:xfrm>
        </p:spPr>
        <p:txBody>
          <a:bodyPr>
            <a:normAutofit/>
          </a:bodyPr>
          <a:lstStyle/>
          <a:p>
            <a:r>
              <a:rPr lang="en-US" sz="3600" b="1" dirty="0">
                <a:latin typeface="Times New Roman" panose="02020603050405020304" pitchFamily="18" charset="0"/>
                <a:cs typeface="Times New Roman" panose="02020603050405020304" pitchFamily="18" charset="0"/>
              </a:rPr>
              <a:t>Using Pointers with Objects</a:t>
            </a:r>
          </a:p>
        </p:txBody>
      </p:sp>
      <p:sp>
        <p:nvSpPr>
          <p:cNvPr id="3" name="Content Placeholder 2"/>
          <p:cNvSpPr>
            <a:spLocks noGrp="1"/>
          </p:cNvSpPr>
          <p:nvPr>
            <p:ph idx="1"/>
          </p:nvPr>
        </p:nvSpPr>
        <p:spPr/>
        <p:txBody>
          <a:bodyPr/>
          <a:lstStyle/>
          <a:p>
            <a:pPr algn="just"/>
            <a:r>
              <a:rPr lang="en-US" dirty="0"/>
              <a:t>For accessing normal data members we use the dot . operator with object and -&gt; </a:t>
            </a:r>
            <a:r>
              <a:rPr lang="en-US" dirty="0" err="1"/>
              <a:t>qith</a:t>
            </a:r>
            <a:r>
              <a:rPr lang="en-US" dirty="0"/>
              <a:t> pointer to object. But when we have a pointer to data member, we have to dereference that pointer to get what its pointing to, hence it becomes, Object.*pointer To Member and with pointer to object, </a:t>
            </a:r>
          </a:p>
          <a:p>
            <a:r>
              <a:rPr lang="en-US" dirty="0"/>
              <a:t>it can be accessed by writing,</a:t>
            </a:r>
          </a:p>
          <a:p>
            <a:r>
              <a:rPr lang="en-US" dirty="0" err="1"/>
              <a:t>ObjectPointer</a:t>
            </a:r>
            <a:r>
              <a:rPr lang="en-US" dirty="0"/>
              <a:t>-&gt;*</a:t>
            </a:r>
            <a:r>
              <a:rPr lang="en-US" dirty="0" err="1"/>
              <a:t>pointerToMember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8099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class Data </a:t>
            </a:r>
          </a:p>
          <a:p>
            <a:pPr marL="0" indent="0">
              <a:buNone/>
            </a:pPr>
            <a:r>
              <a:rPr lang="en-US" dirty="0"/>
              <a:t>{ </a:t>
            </a:r>
          </a:p>
          <a:p>
            <a:pPr marL="0" indent="0">
              <a:buNone/>
            </a:pPr>
            <a:r>
              <a:rPr lang="en-US" dirty="0"/>
              <a:t>public: </a:t>
            </a:r>
          </a:p>
          <a:p>
            <a:pPr marL="0" indent="0">
              <a:buNone/>
            </a:pPr>
            <a:r>
              <a:rPr lang="en-US" dirty="0" err="1"/>
              <a:t>int</a:t>
            </a:r>
            <a:r>
              <a:rPr lang="en-US" dirty="0"/>
              <a:t> a; </a:t>
            </a:r>
          </a:p>
          <a:p>
            <a:pPr marL="0" indent="0">
              <a:buNone/>
            </a:pPr>
            <a:r>
              <a:rPr lang="en-US" dirty="0"/>
              <a:t>void print()</a:t>
            </a:r>
          </a:p>
          <a:p>
            <a:pPr marL="0" indent="0">
              <a:buNone/>
            </a:pPr>
            <a:r>
              <a:rPr lang="en-US" dirty="0"/>
              <a:t> { </a:t>
            </a:r>
          </a:p>
          <a:p>
            <a:pPr marL="0" indent="0">
              <a:buNone/>
            </a:pPr>
            <a:r>
              <a:rPr lang="en-US" dirty="0" err="1"/>
              <a:t>cout</a:t>
            </a:r>
            <a:r>
              <a:rPr lang="en-US" dirty="0"/>
              <a:t> &lt;&lt; "a is "&lt;&lt; a; </a:t>
            </a:r>
          </a:p>
          <a:p>
            <a:pPr marL="0" indent="0">
              <a:buNone/>
            </a:pPr>
            <a:r>
              <a:rPr lang="en-US" dirty="0"/>
              <a:t>}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a:extLst>
              <a:ext uri="{FF2B5EF4-FFF2-40B4-BE49-F238E27FC236}">
                <a16:creationId xmlns:a16="http://schemas.microsoft.com/office/drawing/2014/main" xmlns="" id="{36022EDD-4EDE-43D5-97BC-1D044EF0CAF5}"/>
              </a:ext>
            </a:extLst>
          </p:cNvPr>
          <p:cNvSpPr>
            <a:spLocks noGrp="1"/>
          </p:cNvSpPr>
          <p:nvPr>
            <p:ph type="title"/>
          </p:nvPr>
        </p:nvSpPr>
        <p:spPr>
          <a:xfrm>
            <a:off x="1550504" y="861392"/>
            <a:ext cx="6964846" cy="964234"/>
          </a:xfrm>
        </p:spPr>
        <p:txBody>
          <a:bodyPr>
            <a:normAutofit/>
          </a:bodyPr>
          <a:lstStyle/>
          <a:p>
            <a:r>
              <a:rPr lang="en-US" sz="3600" b="1" dirty="0">
                <a:latin typeface="Times New Roman" panose="02020603050405020304" pitchFamily="18" charset="0"/>
                <a:cs typeface="Times New Roman" panose="02020603050405020304" pitchFamily="18" charset="0"/>
              </a:rPr>
              <a:t>Using Pointers with Objects</a:t>
            </a:r>
          </a:p>
        </p:txBody>
      </p:sp>
    </p:spTree>
    <p:extLst>
      <p:ext uri="{BB962C8B-B14F-4D97-AF65-F5344CB8AC3E}">
        <p14:creationId xmlns:p14="http://schemas.microsoft.com/office/powerpoint/2010/main" val="105988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t>int</a:t>
            </a:r>
            <a:r>
              <a:rPr lang="en-US" dirty="0"/>
              <a:t> main() </a:t>
            </a:r>
          </a:p>
          <a:p>
            <a:pPr marL="0" indent="0">
              <a:buNone/>
            </a:pPr>
            <a:r>
              <a:rPr lang="en-US" dirty="0"/>
              <a:t>{ </a:t>
            </a:r>
          </a:p>
          <a:p>
            <a:pPr marL="0" indent="0">
              <a:buNone/>
            </a:pPr>
            <a:r>
              <a:rPr lang="en-US" dirty="0"/>
              <a:t>Data d, *</a:t>
            </a:r>
            <a:r>
              <a:rPr lang="en-US" dirty="0" err="1"/>
              <a:t>dp</a:t>
            </a:r>
            <a:r>
              <a:rPr lang="en-US" dirty="0"/>
              <a:t>; </a:t>
            </a:r>
            <a:r>
              <a:rPr lang="en-US" dirty="0" err="1"/>
              <a:t>dp</a:t>
            </a:r>
            <a:r>
              <a:rPr lang="en-US" dirty="0"/>
              <a:t> = &amp;d; // pointer to object </a:t>
            </a:r>
            <a:r>
              <a:rPr lang="en-US" dirty="0" err="1"/>
              <a:t>int</a:t>
            </a:r>
            <a:r>
              <a:rPr lang="en-US" dirty="0"/>
              <a:t> Data::*</a:t>
            </a:r>
            <a:r>
              <a:rPr lang="en-US" dirty="0" err="1"/>
              <a:t>ptr</a:t>
            </a:r>
            <a:r>
              <a:rPr lang="en-US" dirty="0"/>
              <a:t>=&amp;Data::a; // pointer to data member 'a' d.*</a:t>
            </a:r>
            <a:r>
              <a:rPr lang="en-US" dirty="0" err="1"/>
              <a:t>ptr</a:t>
            </a:r>
            <a:r>
              <a:rPr lang="en-US" dirty="0"/>
              <a:t>=10; </a:t>
            </a:r>
            <a:r>
              <a:rPr lang="en-US" dirty="0" err="1"/>
              <a:t>d.print</a:t>
            </a:r>
            <a:r>
              <a:rPr lang="en-US" dirty="0"/>
              <a:t>(); </a:t>
            </a:r>
          </a:p>
          <a:p>
            <a:pPr marL="0" indent="0">
              <a:buNone/>
            </a:pPr>
            <a:r>
              <a:rPr lang="en-US" dirty="0" err="1"/>
              <a:t>dp</a:t>
            </a:r>
            <a:r>
              <a:rPr lang="en-US" dirty="0"/>
              <a:t>-&gt;*</a:t>
            </a:r>
            <a:r>
              <a:rPr lang="en-US" dirty="0" err="1"/>
              <a:t>ptr</a:t>
            </a:r>
            <a:r>
              <a:rPr lang="en-US" dirty="0"/>
              <a:t>=20;</a:t>
            </a:r>
          </a:p>
          <a:p>
            <a:pPr marL="0" indent="0">
              <a:buNone/>
            </a:pPr>
            <a:r>
              <a:rPr lang="en-US" dirty="0"/>
              <a:t> </a:t>
            </a:r>
            <a:r>
              <a:rPr lang="en-US" dirty="0" err="1"/>
              <a:t>dp</a:t>
            </a:r>
            <a:r>
              <a:rPr lang="en-US" dirty="0"/>
              <a:t>-&gt;print(); </a:t>
            </a:r>
          </a:p>
          <a:p>
            <a:pPr marL="0" indent="0">
              <a:buNone/>
            </a:pP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a:extLst>
              <a:ext uri="{FF2B5EF4-FFF2-40B4-BE49-F238E27FC236}">
                <a16:creationId xmlns:a16="http://schemas.microsoft.com/office/drawing/2014/main" xmlns="" id="{C71954C3-DF78-4649-B68F-8801ECF38D95}"/>
              </a:ext>
            </a:extLst>
          </p:cNvPr>
          <p:cNvSpPr>
            <a:spLocks noGrp="1"/>
          </p:cNvSpPr>
          <p:nvPr>
            <p:ph type="title"/>
          </p:nvPr>
        </p:nvSpPr>
        <p:spPr>
          <a:xfrm>
            <a:off x="1550504" y="861392"/>
            <a:ext cx="6964846" cy="964234"/>
          </a:xfrm>
        </p:spPr>
        <p:txBody>
          <a:bodyPr>
            <a:normAutofit/>
          </a:bodyPr>
          <a:lstStyle/>
          <a:p>
            <a:r>
              <a:rPr lang="en-US" sz="3600" b="1" dirty="0">
                <a:latin typeface="Times New Roman" panose="02020603050405020304" pitchFamily="18" charset="0"/>
                <a:cs typeface="Times New Roman" panose="02020603050405020304" pitchFamily="18" charset="0"/>
              </a:rPr>
              <a:t>Using Pointers with Objects</a:t>
            </a:r>
          </a:p>
        </p:txBody>
      </p:sp>
    </p:spTree>
    <p:extLst>
      <p:ext uri="{BB962C8B-B14F-4D97-AF65-F5344CB8AC3E}">
        <p14:creationId xmlns:p14="http://schemas.microsoft.com/office/powerpoint/2010/main" val="392262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0009" y="1529941"/>
            <a:ext cx="8229600" cy="4525963"/>
          </a:xfrm>
        </p:spPr>
        <p:txBody>
          <a:bodyPr>
            <a:normAutofit/>
          </a:bodyPr>
          <a:lstStyle/>
          <a:p>
            <a:pPr algn="just"/>
            <a:r>
              <a:rPr lang="en-US" sz="2400" dirty="0">
                <a:latin typeface="Times New Roman" pitchFamily="18" charset="0"/>
                <a:cs typeface="Times New Roman" pitchFamily="18" charset="0"/>
              </a:rPr>
              <a:t> this pointer is a pointer accessible only within the non static member functions of a class, </a:t>
            </a:r>
            <a:r>
              <a:rPr lang="en-US" sz="2400" dirty="0" err="1">
                <a:latin typeface="Times New Roman" pitchFamily="18" charset="0"/>
                <a:cs typeface="Times New Roman" pitchFamily="18" charset="0"/>
              </a:rPr>
              <a:t>struct</a:t>
            </a:r>
            <a:r>
              <a:rPr lang="en-US" sz="2400" dirty="0">
                <a:latin typeface="Times New Roman" pitchFamily="18" charset="0"/>
                <a:cs typeface="Times New Roman" pitchFamily="18" charset="0"/>
              </a:rPr>
              <a:t>, or union type. </a:t>
            </a:r>
          </a:p>
          <a:p>
            <a:pPr algn="just"/>
            <a:r>
              <a:rPr lang="en-US" sz="2400" dirty="0">
                <a:latin typeface="Times New Roman" pitchFamily="18" charset="0"/>
                <a:cs typeface="Times New Roman" pitchFamily="18" charset="0"/>
              </a:rPr>
              <a:t>It points to the object for which the member function is called. Static member functions do not have a this pointer.</a:t>
            </a:r>
            <a:r>
              <a:rPr lang="en-US" sz="2400" dirty="0"/>
              <a:t> </a:t>
            </a:r>
            <a:r>
              <a:rPr lang="en-US" sz="2400" b="1" dirty="0"/>
              <a:t>this</a:t>
            </a:r>
            <a:r>
              <a:rPr lang="en-US" sz="2400" dirty="0"/>
              <a:t> is a keyword that refers to the current instance of the class. It can be used </a:t>
            </a:r>
            <a:r>
              <a:rPr lang="en-US" sz="2400" b="1" dirty="0"/>
              <a:t>to pass current object as a parameter to another method.</a:t>
            </a:r>
            <a:r>
              <a:rPr lang="en-US" sz="2400" dirty="0"/>
              <a:t> It can be used </a:t>
            </a:r>
            <a:r>
              <a:rPr lang="en-US" sz="2400" b="1" dirty="0"/>
              <a:t>to refer current class instance variable.</a:t>
            </a:r>
            <a:endParaRPr lang="en-US" sz="24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Syntax:</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14</a:t>
            </a:fld>
            <a:endParaRPr lang="en-US">
              <a:solidFill>
                <a:prstClr val="black">
                  <a:tint val="75000"/>
                </a:prstClr>
              </a:solidFill>
            </a:endParaRPr>
          </a:p>
        </p:txBody>
      </p:sp>
      <p:sp>
        <p:nvSpPr>
          <p:cNvPr id="3" name="Rectangle 1"/>
          <p:cNvSpPr>
            <a:spLocks noChangeArrowheads="1"/>
          </p:cNvSpPr>
          <p:nvPr/>
        </p:nvSpPr>
        <p:spPr bwMode="auto">
          <a:xfrm>
            <a:off x="699247" y="5344894"/>
            <a:ext cx="66966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this-&gt;member-identifier</a:t>
            </a:r>
            <a:r>
              <a:rPr kumimoji="0" lang="en-US" b="0" i="0" u="none" strike="noStrike" cap="none" normalizeH="0" baseline="0" dirty="0">
                <a:ln>
                  <a:noFill/>
                </a:ln>
                <a:solidFill>
                  <a:schemeClr val="tx1"/>
                </a:solidFill>
                <a:effectLst/>
              </a:rPr>
              <a:t> </a:t>
            </a:r>
            <a:endParaRPr kumimoji="0" lang="en-US" sz="60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3037114" y="583163"/>
            <a:ext cx="3069771" cy="646331"/>
          </a:xfrm>
          <a:prstGeom prst="rect">
            <a:avLst/>
          </a:prstGeom>
          <a:noFill/>
        </p:spPr>
        <p:txBody>
          <a:bodyPr wrap="square">
            <a:spAutoFit/>
          </a:bodyPr>
          <a:lstStyle/>
          <a:p>
            <a:r>
              <a:rPr lang="en-US" sz="3600" b="1" dirty="0"/>
              <a:t>This Pointer</a:t>
            </a:r>
          </a:p>
        </p:txBody>
      </p:sp>
      <p:sp>
        <p:nvSpPr>
          <p:cNvPr id="9" name="Footer Placeholder 4"/>
          <p:cNvSpPr txBox="1">
            <a:spLocks/>
          </p:cNvSpPr>
          <p:nvPr/>
        </p:nvSpPr>
        <p:spPr>
          <a:xfrm>
            <a:off x="357158" y="6215082"/>
            <a:ext cx="3086100" cy="365125"/>
          </a:xfrm>
          <a:prstGeom prst="rect">
            <a:avLst/>
          </a:prstGeom>
          <a:noFill/>
          <a:ln w="9525">
            <a:solidFill>
              <a:srgbClr val="C00000"/>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University Institute of Engineering</a:t>
            </a:r>
          </a:p>
        </p:txBody>
      </p:sp>
    </p:spTree>
    <p:extLst>
      <p:ext uri="{BB962C8B-B14F-4D97-AF65-F5344CB8AC3E}">
        <p14:creationId xmlns:p14="http://schemas.microsoft.com/office/powerpoint/2010/main" val="44278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74643"/>
            <a:ext cx="7886700" cy="980661"/>
          </a:xfrm>
        </p:spPr>
        <p:txBody>
          <a:bodyPr>
            <a:normAutofit/>
          </a:bodyPr>
          <a:lstStyle/>
          <a:p>
            <a:r>
              <a:rPr lang="en-US" sz="3400" b="1" dirty="0">
                <a:latin typeface="Times New Roman" panose="02020603050405020304" pitchFamily="18" charset="0"/>
                <a:cs typeface="Times New Roman" panose="02020603050405020304" pitchFamily="18" charset="0"/>
              </a:rPr>
              <a:t>Situations where ‘this’ pointer is used</a:t>
            </a:r>
          </a:p>
        </p:txBody>
      </p:sp>
      <p:sp>
        <p:nvSpPr>
          <p:cNvPr id="3" name="Content Placeholder 2"/>
          <p:cNvSpPr>
            <a:spLocks noGrp="1"/>
          </p:cNvSpPr>
          <p:nvPr>
            <p:ph idx="1"/>
          </p:nvPr>
        </p:nvSpPr>
        <p:spPr>
          <a:xfrm>
            <a:off x="628650" y="2005013"/>
            <a:ext cx="7886700" cy="4351338"/>
          </a:xfrm>
        </p:spPr>
        <p:txBody>
          <a:bodyPr>
            <a:normAutofit fontScale="85000" lnSpcReduction="20000"/>
          </a:bodyPr>
          <a:lstStyle/>
          <a:p>
            <a:pPr fontAlgn="base"/>
            <a:r>
              <a:rPr lang="en-US" dirty="0"/>
              <a:t>1) When local variable’s name is same as member name</a:t>
            </a:r>
          </a:p>
          <a:p>
            <a:pPr marL="0" indent="0" fontAlgn="base">
              <a:buNone/>
            </a:pPr>
            <a:r>
              <a:rPr lang="en-US" dirty="0"/>
              <a:t>   class Test </a:t>
            </a:r>
          </a:p>
          <a:p>
            <a:pPr marL="0" indent="0" fontAlgn="base">
              <a:buNone/>
            </a:pPr>
            <a:r>
              <a:rPr lang="en-US" dirty="0"/>
              <a:t>{ </a:t>
            </a:r>
          </a:p>
          <a:p>
            <a:pPr marL="0" indent="0" fontAlgn="base">
              <a:buNone/>
            </a:pPr>
            <a:r>
              <a:rPr lang="en-US" dirty="0"/>
              <a:t>private: </a:t>
            </a:r>
          </a:p>
          <a:p>
            <a:pPr marL="0" indent="0" fontAlgn="base">
              <a:buNone/>
            </a:pPr>
            <a:r>
              <a:rPr lang="en-US" dirty="0" err="1"/>
              <a:t>int</a:t>
            </a:r>
            <a:r>
              <a:rPr lang="en-US" dirty="0"/>
              <a:t> x; </a:t>
            </a:r>
          </a:p>
          <a:p>
            <a:pPr marL="0" indent="0" fontAlgn="base">
              <a:buNone/>
            </a:pPr>
            <a:r>
              <a:rPr lang="en-US" dirty="0"/>
              <a:t>public: </a:t>
            </a:r>
          </a:p>
          <a:p>
            <a:pPr marL="0" indent="0" fontAlgn="base">
              <a:buNone/>
            </a:pPr>
            <a:r>
              <a:rPr lang="en-US" dirty="0"/>
              <a:t>void </a:t>
            </a:r>
            <a:r>
              <a:rPr lang="en-US" dirty="0" err="1"/>
              <a:t>setX</a:t>
            </a:r>
            <a:r>
              <a:rPr lang="en-US" dirty="0"/>
              <a:t> (</a:t>
            </a:r>
            <a:r>
              <a:rPr lang="en-US" dirty="0" err="1"/>
              <a:t>int</a:t>
            </a:r>
            <a:r>
              <a:rPr lang="en-US" dirty="0"/>
              <a:t> x) </a:t>
            </a:r>
          </a:p>
          <a:p>
            <a:pPr marL="0" indent="0" fontAlgn="base">
              <a:buNone/>
            </a:pPr>
            <a:r>
              <a:rPr lang="en-US" dirty="0"/>
              <a:t>{ </a:t>
            </a:r>
          </a:p>
          <a:p>
            <a:pPr marL="0" indent="0" fontAlgn="base">
              <a:buNone/>
            </a:pPr>
            <a:r>
              <a:rPr lang="en-US" dirty="0"/>
              <a:t>	// The 'this' pointer is used to retrieve the object's x </a:t>
            </a:r>
          </a:p>
          <a:p>
            <a:pPr marL="0" indent="0" fontAlgn="base">
              <a:buNone/>
            </a:pPr>
            <a:r>
              <a:rPr lang="en-US" dirty="0"/>
              <a:t>	// hidden by the local variable 'x' </a:t>
            </a:r>
          </a:p>
          <a:p>
            <a:pPr marL="0" indent="0" fontAlgn="base">
              <a:buNone/>
            </a:pPr>
            <a:r>
              <a:rPr lang="en-US" dirty="0"/>
              <a:t>	this-&gt;x = x; } </a:t>
            </a:r>
          </a:p>
          <a:p>
            <a:pPr fontAlgn="base"/>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2722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fontAlgn="base">
              <a:buNone/>
            </a:pPr>
            <a:r>
              <a:rPr lang="en-US" dirty="0"/>
              <a:t>void print() { </a:t>
            </a:r>
            <a:r>
              <a:rPr lang="en-US" dirty="0" err="1"/>
              <a:t>cout</a:t>
            </a:r>
            <a:r>
              <a:rPr lang="en-US" dirty="0"/>
              <a:t> &lt;&lt; "x = " &lt;&lt; x &lt;&lt; </a:t>
            </a:r>
            <a:r>
              <a:rPr lang="en-US" dirty="0" err="1"/>
              <a:t>endl</a:t>
            </a:r>
            <a:r>
              <a:rPr lang="en-US" dirty="0"/>
              <a:t>; } </a:t>
            </a:r>
          </a:p>
          <a:p>
            <a:pPr marL="0" indent="0" fontAlgn="base">
              <a:buNone/>
            </a:pPr>
            <a:r>
              <a:rPr lang="en-US" dirty="0"/>
              <a:t>}; </a:t>
            </a:r>
          </a:p>
          <a:p>
            <a:pPr marL="0" indent="0" fontAlgn="base">
              <a:buNone/>
            </a:pPr>
            <a:r>
              <a:rPr lang="en-US" dirty="0" err="1"/>
              <a:t>int</a:t>
            </a:r>
            <a:r>
              <a:rPr lang="en-US" dirty="0"/>
              <a:t> main() </a:t>
            </a:r>
          </a:p>
          <a:p>
            <a:pPr marL="0" indent="0" fontAlgn="base">
              <a:buNone/>
            </a:pPr>
            <a:r>
              <a:rPr lang="en-US" dirty="0"/>
              <a:t>{ </a:t>
            </a:r>
          </a:p>
          <a:p>
            <a:pPr marL="0" indent="0" fontAlgn="base">
              <a:buNone/>
            </a:pPr>
            <a:r>
              <a:rPr lang="en-US" dirty="0"/>
              <a:t>Test </a:t>
            </a:r>
            <a:r>
              <a:rPr lang="en-US" dirty="0" err="1"/>
              <a:t>obj</a:t>
            </a:r>
            <a:r>
              <a:rPr lang="en-US" dirty="0"/>
              <a:t>; </a:t>
            </a:r>
          </a:p>
          <a:p>
            <a:pPr marL="0" indent="0" fontAlgn="base">
              <a:buNone/>
            </a:pPr>
            <a:r>
              <a:rPr lang="en-US" dirty="0" err="1"/>
              <a:t>int</a:t>
            </a:r>
            <a:r>
              <a:rPr lang="en-US" dirty="0"/>
              <a:t> x = 20; </a:t>
            </a:r>
          </a:p>
          <a:p>
            <a:pPr marL="0" indent="0" fontAlgn="base">
              <a:buNone/>
            </a:pPr>
            <a:r>
              <a:rPr lang="en-US" dirty="0" err="1"/>
              <a:t>obj.setX</a:t>
            </a:r>
            <a:r>
              <a:rPr lang="en-US" dirty="0"/>
              <a:t>(x); </a:t>
            </a:r>
          </a:p>
          <a:p>
            <a:pPr marL="0" indent="0" fontAlgn="base">
              <a:buNone/>
            </a:pPr>
            <a:r>
              <a:rPr lang="en-US" dirty="0" err="1"/>
              <a:t>obj.print</a:t>
            </a:r>
            <a:r>
              <a:rPr lang="en-US" dirty="0"/>
              <a:t>(); </a:t>
            </a:r>
          </a:p>
          <a:p>
            <a:pPr marL="0" indent="0" fontAlgn="base">
              <a:buNone/>
            </a:pPr>
            <a:r>
              <a:rPr lang="en-US" dirty="0"/>
              <a:t>return 0; </a:t>
            </a:r>
          </a:p>
          <a:p>
            <a:pPr marL="0" indent="0"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0035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dirty="0"/>
              <a:t>Output:</a:t>
            </a:r>
          </a:p>
          <a:p>
            <a:pPr marL="0" indent="0" fontAlgn="base">
              <a:buNone/>
            </a:pPr>
            <a:r>
              <a:rPr lang="en-US" dirty="0"/>
              <a:t>x = 20</a:t>
            </a:r>
          </a:p>
          <a:p>
            <a:pPr marL="0" indent="0" fontAlgn="base">
              <a:buNone/>
            </a:pPr>
            <a:r>
              <a:rPr lang="en-US" dirty="0"/>
              <a:t>For constructors, initializer list can also be used when parameter name is same as member’s name.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7788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2) To return reference to the calling object</a:t>
            </a:r>
            <a:endParaRPr lang="en-US" dirty="0"/>
          </a:p>
          <a:p>
            <a:pPr marL="0" indent="0" fontAlgn="base">
              <a:buNone/>
            </a:pPr>
            <a:r>
              <a:rPr lang="en-US" dirty="0"/>
              <a:t>/* Reference to the calling object can be returned */ </a:t>
            </a:r>
          </a:p>
          <a:p>
            <a:pPr marL="0" indent="0" fontAlgn="base">
              <a:buNone/>
            </a:pPr>
            <a:r>
              <a:rPr lang="en-US" dirty="0"/>
              <a:t>Test&amp; Test::</a:t>
            </a:r>
            <a:r>
              <a:rPr lang="en-US" dirty="0" err="1"/>
              <a:t>func</a:t>
            </a:r>
            <a:r>
              <a:rPr lang="en-US" dirty="0"/>
              <a:t> () </a:t>
            </a:r>
          </a:p>
          <a:p>
            <a:pPr marL="0" indent="0" fontAlgn="base">
              <a:buNone/>
            </a:pPr>
            <a:r>
              <a:rPr lang="en-US" dirty="0"/>
              <a:t>{ </a:t>
            </a:r>
          </a:p>
          <a:p>
            <a:pPr marL="0" indent="0" fontAlgn="base">
              <a:buNone/>
            </a:pPr>
            <a:r>
              <a:rPr lang="en-US" dirty="0"/>
              <a:t>   // Some processing </a:t>
            </a:r>
          </a:p>
          <a:p>
            <a:pPr marL="0" indent="0" fontAlgn="base">
              <a:buNone/>
            </a:pPr>
            <a:r>
              <a:rPr lang="en-US" dirty="0"/>
              <a:t>   return *this; </a:t>
            </a:r>
          </a:p>
          <a:p>
            <a:pPr marL="0" indent="0" fontAlgn="base">
              <a:buNone/>
            </a:pPr>
            <a:r>
              <a:rPr lang="en-US" dirty="0"/>
              <a:t>}  </a:t>
            </a:r>
          </a:p>
          <a:p>
            <a:pPr marL="0" indent="0">
              <a:buNone/>
            </a:pPr>
            <a:r>
              <a:rPr lang="en-US" b="1" dirty="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itle 1">
            <a:extLst>
              <a:ext uri="{FF2B5EF4-FFF2-40B4-BE49-F238E27FC236}">
                <a16:creationId xmlns:a16="http://schemas.microsoft.com/office/drawing/2014/main" xmlns="" id="{A937178F-0418-4835-816E-B72962E587C5}"/>
              </a:ext>
            </a:extLst>
          </p:cNvPr>
          <p:cNvSpPr>
            <a:spLocks noGrp="1"/>
          </p:cNvSpPr>
          <p:nvPr>
            <p:ph type="title"/>
          </p:nvPr>
        </p:nvSpPr>
        <p:spPr>
          <a:xfrm>
            <a:off x="628650" y="679450"/>
            <a:ext cx="7886700" cy="1325563"/>
          </a:xfrm>
        </p:spPr>
        <p:txBody>
          <a:bodyPr>
            <a:normAutofit fontScale="90000"/>
          </a:bodyPr>
          <a:lstStyle/>
          <a:p>
            <a:r>
              <a:rPr lang="en-US" dirty="0"/>
              <a:t/>
            </a:r>
            <a:br>
              <a:rPr lang="en-US" dirty="0"/>
            </a:br>
            <a:r>
              <a:rPr lang="en-US" b="1" dirty="0"/>
              <a:t>Example 2</a:t>
            </a:r>
            <a:r>
              <a:rPr lang="en-US" dirty="0"/>
              <a:t/>
            </a:r>
            <a:br>
              <a:rPr lang="en-US" dirty="0"/>
            </a:br>
            <a:endParaRPr lang="en-US" dirty="0"/>
          </a:p>
        </p:txBody>
      </p:sp>
    </p:spTree>
    <p:extLst>
      <p:ext uri="{BB962C8B-B14F-4D97-AF65-F5344CB8AC3E}">
        <p14:creationId xmlns:p14="http://schemas.microsoft.com/office/powerpoint/2010/main" val="51062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a reference to a local object is returned, the returned reference can be used to chain function calls on a single object.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5222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D4AFE-B27C-4A9A-A9F5-7F62354B01A2}"/>
              </a:ext>
            </a:extLst>
          </p:cNvPr>
          <p:cNvSpPr>
            <a:spLocks noGrp="1"/>
          </p:cNvSpPr>
          <p:nvPr>
            <p:ph type="title"/>
          </p:nvPr>
        </p:nvSpPr>
        <p:spPr>
          <a:xfrm>
            <a:off x="450057" y="1485900"/>
            <a:ext cx="2949178" cy="1964531"/>
          </a:xfrm>
        </p:spPr>
        <p:txBody>
          <a:bodyPr>
            <a:normAutofit fontScale="90000"/>
          </a:bodyPr>
          <a:lstStyle/>
          <a:p>
            <a:pPr algn="ctr"/>
            <a:r>
              <a:rPr lang="en-US" sz="3300" b="1" dirty="0">
                <a:latin typeface="+mn-lt"/>
                <a:ea typeface="Karla" pitchFamily="2" charset="0"/>
                <a:cs typeface="Karla" pitchFamily="2" charset="0"/>
              </a:rPr>
              <a:t>Object Oriented Programming using C++</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A09B5602-926A-470D-BC2B-78EBF425FF1F}"/>
              </a:ext>
            </a:extLst>
          </p:cNvPr>
          <p:cNvSpPr>
            <a:spLocks noGrp="1"/>
          </p:cNvSpPr>
          <p:nvPr>
            <p:ph idx="1"/>
          </p:nvPr>
        </p:nvSpPr>
        <p:spPr/>
        <p:txBody>
          <a:bodyPr>
            <a:normAutofit/>
          </a:bodyPr>
          <a:lstStyle/>
          <a:p>
            <a:pPr mar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xmlns="" id="{467BF1DB-555C-464C-9D63-BB68417BDF76}"/>
              </a:ext>
            </a:extLst>
          </p:cNvPr>
          <p:cNvSpPr>
            <a:spLocks noGrp="1"/>
          </p:cNvSpPr>
          <p:nvPr>
            <p:ph type="body" sz="half" idx="2"/>
          </p:nvPr>
        </p:nvSpPr>
        <p:spPr>
          <a:xfrm>
            <a:off x="337686" y="3450431"/>
            <a:ext cx="2762702" cy="250032"/>
          </a:xfrm>
        </p:spPr>
        <p:txBody>
          <a:bodyPr>
            <a:normAutofit fontScale="77500" lnSpcReduction="20000"/>
          </a:bodyPr>
          <a:lstStyle/>
          <a:p>
            <a:r>
              <a:rPr lang="en-US" sz="18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xmlns=""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xmlns="" id="{61791A24-3CC5-4ACD-B2EC-2F300FCC8BF6}"/>
              </a:ext>
            </a:extLst>
          </p:cNvPr>
          <p:cNvGraphicFramePr>
            <a:graphicFrameLocks noGrp="1"/>
          </p:cNvGraphicFramePr>
          <p:nvPr/>
        </p:nvGraphicFramePr>
        <p:xfrm>
          <a:off x="337686" y="3821908"/>
          <a:ext cx="4084846" cy="1737360"/>
        </p:xfrm>
        <a:graphic>
          <a:graphicData uri="http://schemas.openxmlformats.org/drawingml/2006/table">
            <a:tbl>
              <a:tblPr firstRow="1" bandRow="1">
                <a:tableStyleId>{5940675A-B579-460E-94D1-54222C63F5DA}</a:tableStyleId>
              </a:tblPr>
              <a:tblGrid>
                <a:gridCol w="4084846">
                  <a:extLst>
                    <a:ext uri="{9D8B030D-6E8A-4147-A177-3AD203B41FA5}">
                      <a16:colId xmlns:a16="http://schemas.microsoft.com/office/drawing/2014/main" xmlns="" val="529727568"/>
                    </a:ext>
                  </a:extLst>
                </a:gridCol>
              </a:tblGrid>
              <a:tr h="9829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1"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p>
                  </a:txBody>
                  <a:tcPr marL="68580" marR="68580" marT="34290" marB="34290"/>
                </a:tc>
                <a:extLst>
                  <a:ext uri="{0D108BD9-81ED-4DB2-BD59-A6C34878D82A}">
                    <a16:rowId xmlns:a16="http://schemas.microsoft.com/office/drawing/2014/main" xmlns="" val="1055258708"/>
                  </a:ext>
                </a:extLst>
              </a:tr>
              <a:tr h="754380">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500" b="1" kern="1200" dirty="0">
                          <a:solidFill>
                            <a:srgbClr val="FF0000"/>
                          </a:solidFill>
                          <a:effectLst/>
                          <a:latin typeface="+mn-lt"/>
                          <a:ea typeface="+mn-ea"/>
                          <a:cs typeface="+mn-cs"/>
                        </a:rPr>
                        <a:t>To improve their ability to analyze and address variety of problems in programming domains.</a:t>
                      </a:r>
                    </a:p>
                    <a:p>
                      <a:pPr marL="0" lvl="0" indent="0" algn="just">
                        <a:buFont typeface="Arial" panose="020B0604020202020204" pitchFamily="34" charset="0"/>
                        <a:buNone/>
                      </a:pPr>
                      <a:endParaRPr lang="en-IN" sz="1500" b="1" kern="1200" dirty="0">
                        <a:solidFill>
                          <a:srgbClr val="FF0000"/>
                        </a:solidFill>
                        <a:effectLst/>
                        <a:latin typeface="+mn-lt"/>
                        <a:ea typeface="+mn-ea"/>
                        <a:cs typeface="+mn-cs"/>
                      </a:endParaRPr>
                    </a:p>
                  </a:txBody>
                  <a:tcPr marL="68580" marR="68580" marT="34290" marB="34290"/>
                </a:tc>
                <a:extLst>
                  <a:ext uri="{0D108BD9-81ED-4DB2-BD59-A6C34878D82A}">
                    <a16:rowId xmlns:a16="http://schemas.microsoft.com/office/drawing/2014/main" xmlns="" val="2990456970"/>
                  </a:ext>
                </a:extLst>
              </a:tr>
            </a:tbl>
          </a:graphicData>
        </a:graphic>
      </p:graphicFrame>
      <p:pic>
        <p:nvPicPr>
          <p:cNvPr id="7" name="Picture 6">
            <a:extLst>
              <a:ext uri="{FF2B5EF4-FFF2-40B4-BE49-F238E27FC236}">
                <a16:creationId xmlns:a16="http://schemas.microsoft.com/office/drawing/2014/main" xmlns="" id="{4F45ED97-A37D-4BD5-9BB8-9A010CD2A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997" y="3783245"/>
            <a:ext cx="1936456" cy="1890713"/>
          </a:xfrm>
          <a:prstGeom prst="rect">
            <a:avLst/>
          </a:prstGeom>
        </p:spPr>
      </p:pic>
      <p:pic>
        <p:nvPicPr>
          <p:cNvPr id="9" name="Picture 8">
            <a:extLst>
              <a:ext uri="{FF2B5EF4-FFF2-40B4-BE49-F238E27FC236}">
                <a16:creationId xmlns:a16="http://schemas.microsoft.com/office/drawing/2014/main" xmlns="" id="{E4C0D224-3882-4701-BE24-7AC23C1C37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6263" y="1218075"/>
            <a:ext cx="4359617" cy="2543110"/>
          </a:xfrm>
          <a:prstGeom prst="rect">
            <a:avLst/>
          </a:prstGeom>
        </p:spPr>
      </p:pic>
    </p:spTree>
    <p:custDataLst>
      <p:tags r:id="rId1"/>
    </p:custDataLst>
    <p:extLst>
      <p:ext uri="{BB962C8B-B14F-4D97-AF65-F5344CB8AC3E}">
        <p14:creationId xmlns:p14="http://schemas.microsoft.com/office/powerpoint/2010/main" val="39829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78524"/>
            <a:ext cx="7886700" cy="5098440"/>
          </a:xfrm>
        </p:spPr>
        <p:txBody>
          <a:bodyPr>
            <a:normAutofit fontScale="92500" lnSpcReduction="10000"/>
          </a:bodyPr>
          <a:lstStyle/>
          <a:p>
            <a:pPr marL="0" indent="0" fontAlgn="base">
              <a:buNone/>
            </a:pPr>
            <a:r>
              <a:rPr lang="en-US" dirty="0"/>
              <a:t>  class Test </a:t>
            </a:r>
          </a:p>
          <a:p>
            <a:pPr marL="0" indent="0" fontAlgn="base">
              <a:buNone/>
            </a:pPr>
            <a:r>
              <a:rPr lang="en-US" dirty="0"/>
              <a:t>{ </a:t>
            </a:r>
          </a:p>
          <a:p>
            <a:pPr marL="0" indent="0" fontAlgn="base">
              <a:buNone/>
            </a:pPr>
            <a:r>
              <a:rPr lang="en-US" dirty="0"/>
              <a:t>private: </a:t>
            </a:r>
          </a:p>
          <a:p>
            <a:pPr marL="0" indent="0" fontAlgn="base">
              <a:buNone/>
            </a:pPr>
            <a:r>
              <a:rPr lang="en-US" dirty="0"/>
              <a:t>  </a:t>
            </a:r>
            <a:r>
              <a:rPr lang="en-US" dirty="0" err="1"/>
              <a:t>int</a:t>
            </a:r>
            <a:r>
              <a:rPr lang="en-US" dirty="0"/>
              <a:t> x; </a:t>
            </a:r>
          </a:p>
          <a:p>
            <a:pPr marL="0" indent="0" fontAlgn="base">
              <a:buNone/>
            </a:pPr>
            <a:r>
              <a:rPr lang="en-US" dirty="0"/>
              <a:t>  </a:t>
            </a:r>
            <a:r>
              <a:rPr lang="en-US" dirty="0" err="1"/>
              <a:t>int</a:t>
            </a:r>
            <a:r>
              <a:rPr lang="en-US" dirty="0"/>
              <a:t> y; </a:t>
            </a:r>
          </a:p>
          <a:p>
            <a:pPr marL="0" indent="0" fontAlgn="base">
              <a:buNone/>
            </a:pPr>
            <a:r>
              <a:rPr lang="en-US" dirty="0"/>
              <a:t>public: </a:t>
            </a:r>
          </a:p>
          <a:p>
            <a:pPr marL="0" indent="0" fontAlgn="base">
              <a:buNone/>
            </a:pPr>
            <a:r>
              <a:rPr lang="en-US" dirty="0"/>
              <a:t>  Test(</a:t>
            </a:r>
            <a:r>
              <a:rPr lang="en-US" dirty="0" err="1"/>
              <a:t>int</a:t>
            </a:r>
            <a:r>
              <a:rPr lang="en-US" dirty="0"/>
              <a:t> x = 0, </a:t>
            </a:r>
            <a:r>
              <a:rPr lang="en-US" dirty="0" err="1"/>
              <a:t>int</a:t>
            </a:r>
            <a:r>
              <a:rPr lang="en-US" dirty="0"/>
              <a:t> y = 0) { this-&gt;x = x; this-&gt;y = y; } </a:t>
            </a:r>
          </a:p>
          <a:p>
            <a:pPr marL="0" indent="0" fontAlgn="base">
              <a:buNone/>
            </a:pPr>
            <a:r>
              <a:rPr lang="en-US" dirty="0"/>
              <a:t>  Test &amp;</a:t>
            </a:r>
            <a:r>
              <a:rPr lang="en-US" dirty="0" err="1"/>
              <a:t>setX</a:t>
            </a:r>
            <a:r>
              <a:rPr lang="en-US" dirty="0"/>
              <a:t>(</a:t>
            </a:r>
            <a:r>
              <a:rPr lang="en-US" dirty="0" err="1"/>
              <a:t>int</a:t>
            </a:r>
            <a:r>
              <a:rPr lang="en-US" dirty="0"/>
              <a:t> a) { x = a; return *this; } </a:t>
            </a:r>
          </a:p>
          <a:p>
            <a:pPr marL="0" indent="0" fontAlgn="base">
              <a:buNone/>
            </a:pPr>
            <a:r>
              <a:rPr lang="en-US" dirty="0"/>
              <a:t>  Test &amp;</a:t>
            </a:r>
            <a:r>
              <a:rPr lang="en-US" dirty="0" err="1"/>
              <a:t>setY</a:t>
            </a:r>
            <a:r>
              <a:rPr lang="en-US" dirty="0"/>
              <a:t>(</a:t>
            </a:r>
            <a:r>
              <a:rPr lang="en-US" dirty="0" err="1"/>
              <a:t>int</a:t>
            </a:r>
            <a:r>
              <a:rPr lang="en-US" dirty="0"/>
              <a:t> b) { y = b; return *this; } </a:t>
            </a:r>
          </a:p>
          <a:p>
            <a:pPr marL="0" indent="0" fontAlgn="base">
              <a:buNone/>
            </a:pPr>
            <a:r>
              <a:rPr lang="en-US" dirty="0"/>
              <a:t>  void print() { </a:t>
            </a:r>
            <a:r>
              <a:rPr lang="en-US" dirty="0" err="1"/>
              <a:t>cout</a:t>
            </a:r>
            <a:r>
              <a:rPr lang="en-US" dirty="0"/>
              <a:t> &lt;&lt; "x = " &lt;&lt; x &lt;&lt; " y = " &lt;&lt; y &lt;&lt; </a:t>
            </a:r>
            <a:r>
              <a:rPr lang="en-US" dirty="0" err="1"/>
              <a:t>endl</a:t>
            </a:r>
            <a:r>
              <a:rPr lang="en-US" dirty="0"/>
              <a:t>; } </a:t>
            </a:r>
          </a:p>
          <a:p>
            <a:pPr marL="0" indent="0"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itle 1">
            <a:extLst>
              <a:ext uri="{FF2B5EF4-FFF2-40B4-BE49-F238E27FC236}">
                <a16:creationId xmlns:a16="http://schemas.microsoft.com/office/drawing/2014/main" xmlns="" id="{1B9CBA62-AC5A-437C-B1FA-652F5D8CB6B0}"/>
              </a:ext>
            </a:extLst>
          </p:cNvPr>
          <p:cNvSpPr>
            <a:spLocks noGrp="1"/>
          </p:cNvSpPr>
          <p:nvPr>
            <p:ph type="title"/>
          </p:nvPr>
        </p:nvSpPr>
        <p:spPr>
          <a:xfrm>
            <a:off x="628650" y="679451"/>
            <a:ext cx="7886700" cy="399074"/>
          </a:xfrm>
        </p:spPr>
        <p:txBody>
          <a:bodyPr>
            <a:normAutofit fontScale="90000"/>
          </a:bodyPr>
          <a:lstStyle/>
          <a:p>
            <a:r>
              <a:rPr lang="en-US" dirty="0"/>
              <a:t/>
            </a:r>
            <a:br>
              <a:rPr lang="en-US" dirty="0"/>
            </a:br>
            <a:r>
              <a:rPr lang="en-US" dirty="0"/>
              <a:t>			</a:t>
            </a:r>
            <a:r>
              <a:rPr lang="en-US" b="1" dirty="0"/>
              <a:t>Example 3</a:t>
            </a:r>
            <a:r>
              <a:rPr lang="en-US" dirty="0"/>
              <a:t/>
            </a:r>
            <a:br>
              <a:rPr lang="en-US" dirty="0"/>
            </a:br>
            <a:endParaRPr lang="en-US" dirty="0"/>
          </a:p>
        </p:txBody>
      </p:sp>
    </p:spTree>
    <p:extLst>
      <p:ext uri="{BB962C8B-B14F-4D97-AF65-F5344CB8AC3E}">
        <p14:creationId xmlns:p14="http://schemas.microsoft.com/office/powerpoint/2010/main" val="256640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18492"/>
            <a:ext cx="7886700" cy="4758471"/>
          </a:xfrm>
        </p:spPr>
        <p:txBody>
          <a:bodyPr>
            <a:normAutofit lnSpcReduction="10000"/>
          </a:bodyPr>
          <a:lstStyle/>
          <a:p>
            <a:pPr marL="0" indent="0" fontAlgn="base">
              <a:buNone/>
            </a:pPr>
            <a:r>
              <a:rPr lang="en-US" dirty="0" err="1"/>
              <a:t>int</a:t>
            </a:r>
            <a:r>
              <a:rPr lang="en-US" dirty="0"/>
              <a:t> main() </a:t>
            </a:r>
          </a:p>
          <a:p>
            <a:pPr marL="0" indent="0" fontAlgn="base">
              <a:buNone/>
            </a:pPr>
            <a:r>
              <a:rPr lang="en-US" dirty="0"/>
              <a:t>{ </a:t>
            </a:r>
          </a:p>
          <a:p>
            <a:pPr marL="0" indent="0" fontAlgn="base">
              <a:buNone/>
            </a:pPr>
            <a:r>
              <a:rPr lang="en-US" dirty="0"/>
              <a:t>  Test obj1(5, 5); </a:t>
            </a:r>
          </a:p>
          <a:p>
            <a:pPr marL="0" indent="0" fontAlgn="base">
              <a:buNone/>
            </a:pPr>
            <a:r>
              <a:rPr lang="en-US" dirty="0"/>
              <a:t>  // Chained function calls.  All calls modify the same object </a:t>
            </a:r>
          </a:p>
          <a:p>
            <a:pPr marL="0" indent="0" fontAlgn="base">
              <a:buNone/>
            </a:pPr>
            <a:r>
              <a:rPr lang="en-US" dirty="0"/>
              <a:t>  // as the same object is returned by reference </a:t>
            </a:r>
          </a:p>
          <a:p>
            <a:pPr marL="0" indent="0" fontAlgn="base">
              <a:buNone/>
            </a:pPr>
            <a:r>
              <a:rPr lang="en-US" dirty="0"/>
              <a:t>  obj1.setX(10).</a:t>
            </a:r>
            <a:r>
              <a:rPr lang="en-US" dirty="0" err="1"/>
              <a:t>setY</a:t>
            </a:r>
            <a:r>
              <a:rPr lang="en-US" dirty="0"/>
              <a:t>(20);   </a:t>
            </a:r>
          </a:p>
          <a:p>
            <a:pPr marL="0" indent="0" fontAlgn="base">
              <a:buNone/>
            </a:pPr>
            <a:r>
              <a:rPr lang="en-US" dirty="0"/>
              <a:t>  obj1.print(); </a:t>
            </a:r>
          </a:p>
          <a:p>
            <a:pPr marL="0" indent="0" fontAlgn="base">
              <a:buNone/>
            </a:pPr>
            <a:r>
              <a:rPr lang="en-US" dirty="0"/>
              <a:t>  return 0; </a:t>
            </a:r>
          </a:p>
          <a:p>
            <a:pPr marL="0" indent="0"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7383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Output:</a:t>
            </a:r>
          </a:p>
          <a:p>
            <a:r>
              <a:rPr lang="en-US" dirty="0"/>
              <a:t>x = 10 y = 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5432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052" y="365126"/>
            <a:ext cx="6673298" cy="1325563"/>
          </a:xfrm>
        </p:spPr>
        <p:txBody>
          <a:bodyPr>
            <a:normAutofit/>
          </a:bodyPr>
          <a:lstStyle/>
          <a:p>
            <a:r>
              <a:rPr lang="en-US" b="1" dirty="0"/>
              <a:t>Program to implement pointer to class and object</a:t>
            </a:r>
          </a:p>
        </p:txBody>
      </p:sp>
      <p:sp>
        <p:nvSpPr>
          <p:cNvPr id="3" name="Content Placeholder 2"/>
          <p:cNvSpPr>
            <a:spLocks noGrp="1"/>
          </p:cNvSpPr>
          <p:nvPr>
            <p:ph idx="1"/>
          </p:nvPr>
        </p:nvSpPr>
        <p:spPr>
          <a:xfrm>
            <a:off x="628650" y="1825624"/>
            <a:ext cx="7886700" cy="4774467"/>
          </a:xfrm>
        </p:spPr>
        <p:txBody>
          <a:bodyPr>
            <a:normAutofit fontScale="6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pPr marL="0" indent="0">
              <a:buNone/>
            </a:pPr>
            <a:r>
              <a:rPr lang="en-US" dirty="0"/>
              <a:t>class Box {</a:t>
            </a:r>
          </a:p>
          <a:p>
            <a:pPr marL="0" indent="0">
              <a:buNone/>
            </a:pPr>
            <a:r>
              <a:rPr lang="en-US" dirty="0"/>
              <a:t>   public:</a:t>
            </a:r>
          </a:p>
          <a:p>
            <a:pPr marL="0" indent="0">
              <a:buNone/>
            </a:pPr>
            <a:r>
              <a:rPr lang="en-US" dirty="0"/>
              <a:t>      // Constructor definition</a:t>
            </a:r>
          </a:p>
          <a:p>
            <a:pPr marL="0" indent="0">
              <a:buNone/>
            </a:pPr>
            <a:r>
              <a:rPr lang="en-US" dirty="0"/>
              <a:t>      Box(double l = 2.0, double b = 2.0, double h = 2.0) {</a:t>
            </a:r>
          </a:p>
          <a:p>
            <a:pPr marL="0" indent="0">
              <a:buNone/>
            </a:pPr>
            <a:r>
              <a:rPr lang="en-US" dirty="0"/>
              <a:t>         </a:t>
            </a:r>
            <a:r>
              <a:rPr lang="en-US" dirty="0" err="1"/>
              <a:t>cout</a:t>
            </a:r>
            <a:r>
              <a:rPr lang="en-US" dirty="0"/>
              <a:t> &lt;&lt;"Constructor called." &lt;&lt; </a:t>
            </a:r>
            <a:r>
              <a:rPr lang="en-US" dirty="0" err="1"/>
              <a:t>endl</a:t>
            </a:r>
            <a:r>
              <a:rPr lang="en-US" dirty="0"/>
              <a:t>;</a:t>
            </a:r>
          </a:p>
          <a:p>
            <a:pPr marL="0" indent="0">
              <a:buNone/>
            </a:pPr>
            <a:r>
              <a:rPr lang="en-US" dirty="0"/>
              <a:t>         length = l;</a:t>
            </a:r>
          </a:p>
          <a:p>
            <a:pPr marL="0" indent="0">
              <a:buNone/>
            </a:pPr>
            <a:r>
              <a:rPr lang="en-US" dirty="0"/>
              <a:t>         breadth = b;</a:t>
            </a:r>
          </a:p>
          <a:p>
            <a:pPr marL="0" indent="0">
              <a:buNone/>
            </a:pPr>
            <a:r>
              <a:rPr lang="en-US" dirty="0"/>
              <a:t>         height = h;</a:t>
            </a:r>
          </a:p>
          <a:p>
            <a:pPr marL="0" indent="0">
              <a:buNone/>
            </a:pPr>
            <a:r>
              <a:rPr lang="en-US" dirty="0"/>
              <a:t>      }</a:t>
            </a:r>
          </a:p>
          <a:p>
            <a:pPr marL="0" indent="0">
              <a:buNone/>
            </a:pPr>
            <a:r>
              <a:rPr lang="en-US" dirty="0"/>
              <a:t>      double Volume() {</a:t>
            </a:r>
          </a:p>
          <a:p>
            <a:pPr marL="0" indent="0">
              <a:buNone/>
            </a:pPr>
            <a:r>
              <a:rPr lang="en-US" dirty="0"/>
              <a:t>         return length * breadth * height;</a:t>
            </a:r>
          </a:p>
          <a:p>
            <a:pPr marL="0" indent="0">
              <a:buNone/>
            </a:pPr>
            <a:r>
              <a:rPr lang="en-US" dirty="0"/>
              <a:t>      }</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5873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 private:</a:t>
            </a:r>
          </a:p>
          <a:p>
            <a:pPr marL="0" indent="0">
              <a:buNone/>
            </a:pPr>
            <a:r>
              <a:rPr lang="en-US" dirty="0"/>
              <a:t>      double length;     // Length of a box</a:t>
            </a:r>
          </a:p>
          <a:p>
            <a:pPr marL="0" indent="0">
              <a:buNone/>
            </a:pPr>
            <a:r>
              <a:rPr lang="en-US" dirty="0"/>
              <a:t>      double breadth;    // Breadth of a box</a:t>
            </a:r>
          </a:p>
          <a:p>
            <a:pPr marL="0" indent="0">
              <a:buNone/>
            </a:pPr>
            <a:r>
              <a:rPr lang="en-US" dirty="0"/>
              <a:t>      double height;     // Height of a box</a:t>
            </a:r>
          </a:p>
          <a:p>
            <a:pPr marL="0" indent="0">
              <a:buNone/>
            </a:pPr>
            <a:r>
              <a:rPr lang="en-US" dirty="0"/>
              <a:t>};</a:t>
            </a:r>
          </a:p>
          <a:p>
            <a:endParaRPr lang="en-US" dirty="0"/>
          </a:p>
          <a:p>
            <a:pPr marL="0" indent="0">
              <a:buNone/>
            </a:pPr>
            <a:r>
              <a:rPr lang="en-US" dirty="0" err="1"/>
              <a:t>int</a:t>
            </a:r>
            <a:r>
              <a:rPr lang="en-US" dirty="0"/>
              <a:t> main(void) {</a:t>
            </a:r>
          </a:p>
          <a:p>
            <a:pPr marL="0" indent="0">
              <a:buNone/>
            </a:pPr>
            <a:r>
              <a:rPr lang="en-US" dirty="0"/>
              <a:t>   Box Box1(3.3, 1.2, 1.5);    // Declare box1</a:t>
            </a:r>
          </a:p>
          <a:p>
            <a:pPr marL="0" indent="0">
              <a:buNone/>
            </a:pPr>
            <a:r>
              <a:rPr lang="en-US" dirty="0"/>
              <a:t>   Box Box2(8.5, 6.0, 2.0);    // Declare box2</a:t>
            </a:r>
          </a:p>
          <a:p>
            <a:pPr marL="0" indent="0">
              <a:buNone/>
            </a:pPr>
            <a:r>
              <a:rPr lang="en-US" dirty="0"/>
              <a:t>   Box *</a:t>
            </a:r>
            <a:r>
              <a:rPr lang="en-US" dirty="0" err="1"/>
              <a:t>ptrBox</a:t>
            </a:r>
            <a:r>
              <a:rPr lang="en-US" dirty="0"/>
              <a:t>;                // Declare pointer to a class.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3733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a:t> // Save the address of first object</a:t>
            </a:r>
          </a:p>
          <a:p>
            <a:pPr marL="0" indent="0">
              <a:buNone/>
            </a:pPr>
            <a:r>
              <a:rPr lang="en-US" dirty="0"/>
              <a:t>   </a:t>
            </a:r>
            <a:r>
              <a:rPr lang="en-US" dirty="0" err="1"/>
              <a:t>ptrBox</a:t>
            </a:r>
            <a:r>
              <a:rPr lang="en-US" dirty="0"/>
              <a:t> = &amp;Box1;</a:t>
            </a:r>
          </a:p>
          <a:p>
            <a:endParaRPr lang="en-US" dirty="0"/>
          </a:p>
          <a:p>
            <a:pPr marL="0" indent="0">
              <a:buNone/>
            </a:pPr>
            <a:r>
              <a:rPr lang="en-US" dirty="0"/>
              <a:t>   // Now try to access a member using member access operator</a:t>
            </a:r>
          </a:p>
          <a:p>
            <a:pPr marL="0" indent="0">
              <a:buNone/>
            </a:pPr>
            <a:r>
              <a:rPr lang="en-US" dirty="0"/>
              <a:t>   </a:t>
            </a:r>
            <a:r>
              <a:rPr lang="en-US" dirty="0" err="1"/>
              <a:t>cout</a:t>
            </a:r>
            <a:r>
              <a:rPr lang="en-US" dirty="0"/>
              <a:t> &lt;&lt; "Volume of Box1: " &lt;&lt; </a:t>
            </a:r>
            <a:r>
              <a:rPr lang="en-US" dirty="0" err="1"/>
              <a:t>ptrBox</a:t>
            </a:r>
            <a:r>
              <a:rPr lang="en-US" dirty="0"/>
              <a:t>-&gt;Volume() &lt;&lt; </a:t>
            </a:r>
            <a:r>
              <a:rPr lang="en-US" dirty="0" err="1"/>
              <a:t>endl</a:t>
            </a:r>
            <a:r>
              <a:rPr lang="en-US" dirty="0"/>
              <a:t>;</a:t>
            </a:r>
          </a:p>
          <a:p>
            <a:pPr marL="0" indent="0">
              <a:buNone/>
            </a:pPr>
            <a:endParaRPr lang="en-US" dirty="0"/>
          </a:p>
          <a:p>
            <a:pPr marL="0" indent="0">
              <a:buNone/>
            </a:pPr>
            <a:r>
              <a:rPr lang="en-US" dirty="0"/>
              <a:t>   // Save the address of second object</a:t>
            </a:r>
          </a:p>
          <a:p>
            <a:pPr marL="0" indent="0">
              <a:buNone/>
            </a:pPr>
            <a:r>
              <a:rPr lang="en-US" dirty="0"/>
              <a:t>   </a:t>
            </a:r>
            <a:r>
              <a:rPr lang="en-US" dirty="0" err="1"/>
              <a:t>ptrBox</a:t>
            </a:r>
            <a:r>
              <a:rPr lang="en-US" dirty="0"/>
              <a:t> = &amp;Box2;</a:t>
            </a:r>
          </a:p>
          <a:p>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61138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dirty="0"/>
              <a:t>// Now try to access a member using member access operator</a:t>
            </a:r>
          </a:p>
          <a:p>
            <a:pPr marL="0" indent="0">
              <a:buNone/>
            </a:pPr>
            <a:r>
              <a:rPr lang="en-US" dirty="0"/>
              <a:t>   </a:t>
            </a:r>
            <a:r>
              <a:rPr lang="en-US" dirty="0" err="1"/>
              <a:t>cout</a:t>
            </a:r>
            <a:r>
              <a:rPr lang="en-US" dirty="0"/>
              <a:t> &lt;&lt; "Volume of Box2: " &lt;&lt; </a:t>
            </a:r>
            <a:r>
              <a:rPr lang="en-US" dirty="0" err="1"/>
              <a:t>ptrBox</a:t>
            </a:r>
            <a:r>
              <a:rPr lang="en-US" dirty="0"/>
              <a:t>-&gt;Volume() &lt;&lt; </a:t>
            </a:r>
            <a:r>
              <a:rPr lang="en-US" dirty="0" err="1"/>
              <a:t>endl</a:t>
            </a:r>
            <a:r>
              <a:rPr lang="en-US" dirty="0"/>
              <a:t>;</a:t>
            </a:r>
          </a:p>
          <a:p>
            <a:pPr marL="0" indent="0">
              <a:buNone/>
            </a:pPr>
            <a:r>
              <a:rPr lang="en-US" dirty="0"/>
              <a:t>  </a:t>
            </a:r>
          </a:p>
          <a:p>
            <a:pPr marL="0" indent="0">
              <a:buNone/>
            </a:pPr>
            <a:r>
              <a:rPr lang="en-US" dirty="0"/>
              <a:t>   return 0;</a:t>
            </a:r>
          </a:p>
          <a:p>
            <a:pPr marL="0" indent="0">
              <a:buNone/>
            </a:pPr>
            <a:r>
              <a:rPr lang="en-US" dirty="0"/>
              <a:t>}</a:t>
            </a:r>
          </a:p>
          <a:p>
            <a:pPr marL="0" indent="0">
              <a:buNone/>
            </a:pPr>
            <a:r>
              <a:rPr lang="en-US" dirty="0"/>
              <a:t>When the above code is compiled and executed, it produces the following result −</a:t>
            </a:r>
          </a:p>
          <a:p>
            <a:endParaRPr lang="en-US" dirty="0"/>
          </a:p>
          <a:p>
            <a:pPr marL="0" indent="0">
              <a:buNone/>
            </a:pPr>
            <a:r>
              <a:rPr lang="en-US" dirty="0"/>
              <a:t>Constructor called.</a:t>
            </a:r>
          </a:p>
          <a:p>
            <a:pPr marL="0" indent="0">
              <a:buNone/>
            </a:pPr>
            <a:r>
              <a:rPr lang="en-US" dirty="0"/>
              <a:t>Constructor called.</a:t>
            </a:r>
          </a:p>
          <a:p>
            <a:pPr marL="0" indent="0">
              <a:buNone/>
            </a:pPr>
            <a:r>
              <a:rPr lang="en-US" dirty="0"/>
              <a:t>Volume of Box1: 5.94</a:t>
            </a:r>
          </a:p>
          <a:p>
            <a:pPr marL="0" indent="0">
              <a:buNone/>
            </a:pPr>
            <a:r>
              <a:rPr lang="en-US" dirty="0"/>
              <a:t>Volume of Box2: 102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5487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8E2F6-A89B-465A-A1BD-AB3595FE99C5}"/>
              </a:ext>
            </a:extLst>
          </p:cNvPr>
          <p:cNvSpPr>
            <a:spLocks noGrp="1"/>
          </p:cNvSpPr>
          <p:nvPr>
            <p:ph type="title"/>
          </p:nvPr>
        </p:nvSpPr>
        <p:spPr/>
        <p:txBody>
          <a:bodyPr>
            <a:normAutofit/>
          </a:bodyPr>
          <a:lstStyle/>
          <a:p>
            <a:r>
              <a:rPr lang="en-US" sz="2800" b="1" dirty="0"/>
              <a:t>Frequently Asked question</a:t>
            </a:r>
            <a:endParaRPr lang="en-IN" sz="2800" b="1" dirty="0"/>
          </a:p>
        </p:txBody>
      </p:sp>
      <p:sp>
        <p:nvSpPr>
          <p:cNvPr id="3" name="Content Placeholder 2">
            <a:extLst>
              <a:ext uri="{FF2B5EF4-FFF2-40B4-BE49-F238E27FC236}">
                <a16:creationId xmlns:a16="http://schemas.microsoft.com/office/drawing/2014/main" xmlns="" id="{7E006E3E-5DF9-4790-B5C6-ECD785B8D0E7}"/>
              </a:ext>
            </a:extLst>
          </p:cNvPr>
          <p:cNvSpPr>
            <a:spLocks noGrp="1"/>
          </p:cNvSpPr>
          <p:nvPr>
            <p:ph idx="1"/>
          </p:nvPr>
        </p:nvSpPr>
        <p:spPr>
          <a:xfrm>
            <a:off x="335445" y="1690687"/>
            <a:ext cx="8644431" cy="4592881"/>
          </a:xfrm>
        </p:spPr>
        <p:txBody>
          <a:bodyPr>
            <a:noAutofit/>
          </a:bodyPr>
          <a:lstStyle/>
          <a:p>
            <a:r>
              <a:rPr lang="en-IN" sz="2400" b="1" dirty="0">
                <a:latin typeface="Times New Roman" pitchFamily="18" charset="0"/>
                <a:cs typeface="Times New Roman" pitchFamily="18" charset="0"/>
              </a:rPr>
              <a:t>Q1 </a:t>
            </a:r>
            <a:r>
              <a:rPr lang="en-US" sz="2400" dirty="0"/>
              <a:t>What is Pointer Object C++?</a:t>
            </a:r>
          </a:p>
          <a:p>
            <a:r>
              <a:rPr lang="en-US" sz="2400" dirty="0"/>
              <a:t>In C++, a pointer holds the address of an object stored in memory. The pointer then simply “points” to the object. The type of the object must correspond with the type of the pointer.</a:t>
            </a:r>
          </a:p>
          <a:p>
            <a:r>
              <a:rPr lang="en-IN" sz="2400" b="1" dirty="0">
                <a:latin typeface="Times New Roman" pitchFamily="18" charset="0"/>
                <a:cs typeface="Times New Roman" pitchFamily="18" charset="0"/>
              </a:rPr>
              <a:t>Q2 </a:t>
            </a:r>
            <a:r>
              <a:rPr lang="en-US" sz="2400" dirty="0"/>
              <a:t>Is a pointer an object?</a:t>
            </a:r>
          </a:p>
          <a:p>
            <a:r>
              <a:rPr lang="en-US" sz="2400" dirty="0"/>
              <a:t>A pointer is a type of variable that carries location information. In this case, the example variable will store the address of an Order object that we want to interact with. We initialize the pointer variable by using the C++ new operator to construct a new object of type Order.</a:t>
            </a:r>
          </a:p>
        </p:txBody>
      </p:sp>
      <p:sp>
        <p:nvSpPr>
          <p:cNvPr id="4" name="Slide Number Placeholder 3">
            <a:extLst>
              <a:ext uri="{FF2B5EF4-FFF2-40B4-BE49-F238E27FC236}">
                <a16:creationId xmlns:a16="http://schemas.microsoft.com/office/drawing/2014/main" xmlns="" id="{1A7B4CF3-EBCB-4313-9D42-E3317606C387}"/>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custDataLst>
      <p:tags r:id="rId1"/>
    </p:custDataLst>
    <p:extLst>
      <p:ext uri="{BB962C8B-B14F-4D97-AF65-F5344CB8AC3E}">
        <p14:creationId xmlns:p14="http://schemas.microsoft.com/office/powerpoint/2010/main" val="3550899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B4B594-F373-4FAE-A658-17A4132BDAC7}"/>
              </a:ext>
            </a:extLst>
          </p:cNvPr>
          <p:cNvSpPr>
            <a:spLocks noGrp="1"/>
          </p:cNvSpPr>
          <p:nvPr>
            <p:ph idx="1"/>
          </p:nvPr>
        </p:nvSpPr>
        <p:spPr>
          <a:xfrm>
            <a:off x="628650" y="838200"/>
            <a:ext cx="7886700" cy="5338763"/>
          </a:xfrm>
        </p:spPr>
        <p:txBody>
          <a:bodyPr>
            <a:normAutofit/>
          </a:bodyPr>
          <a:lstStyle/>
          <a:p>
            <a:r>
              <a:rPr lang="en-IN" sz="2400" b="1" dirty="0">
                <a:latin typeface="Times New Roman" pitchFamily="18" charset="0"/>
                <a:cs typeface="Times New Roman" pitchFamily="18" charset="0"/>
              </a:rPr>
              <a:t>Q3 </a:t>
            </a:r>
            <a:r>
              <a:rPr lang="en-US" sz="2400" dirty="0"/>
              <a:t>What is use of this pointer?</a:t>
            </a:r>
          </a:p>
          <a:p>
            <a:r>
              <a:rPr lang="en-US" sz="2400" dirty="0"/>
              <a:t>Every object in C++ has access to its own address through an important pointer called this pointer. The this pointer is an implicit parameter to all member functions. Therefore, inside a member function, this may be used to refer to the invoking object.</a:t>
            </a:r>
          </a:p>
        </p:txBody>
      </p:sp>
      <p:sp>
        <p:nvSpPr>
          <p:cNvPr id="4" name="Slide Number Placeholder 3">
            <a:extLst>
              <a:ext uri="{FF2B5EF4-FFF2-40B4-BE49-F238E27FC236}">
                <a16:creationId xmlns:a16="http://schemas.microsoft.com/office/drawing/2014/main" xmlns="" id="{4D49BC22-1010-4A54-ACD6-4D30AA9A929E}"/>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custDataLst>
      <p:tags r:id="rId1"/>
    </p:custDataLst>
    <p:extLst>
      <p:ext uri="{BB962C8B-B14F-4D97-AF65-F5344CB8AC3E}">
        <p14:creationId xmlns:p14="http://schemas.microsoft.com/office/powerpoint/2010/main" val="36752520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1BE98-18FB-4FB3-8B9F-0C785ABEDA0D}"/>
              </a:ext>
            </a:extLst>
          </p:cNvPr>
          <p:cNvSpPr>
            <a:spLocks noGrp="1"/>
          </p:cNvSpPr>
          <p:nvPr>
            <p:ph type="title"/>
          </p:nvPr>
        </p:nvSpPr>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xmlns="" id="{C82694DC-3131-4CF1-80DA-F51EC2FBB8E3}"/>
              </a:ext>
            </a:extLst>
          </p:cNvPr>
          <p:cNvSpPr>
            <a:spLocks noGrp="1"/>
          </p:cNvSpPr>
          <p:nvPr>
            <p:ph type="sldNum" sz="quarter" idx="12"/>
          </p:nvPr>
        </p:nvSpPr>
        <p:spPr/>
        <p:txBody>
          <a:bodyPr/>
          <a:lstStyle/>
          <a:p>
            <a:fld id="{BDCDBBEF-AA6C-4BA6-85B2-A17D7F280E38}" type="slidenum">
              <a:rPr lang="en-US" smtClean="0"/>
              <a:pPr/>
              <a:t>29</a:t>
            </a:fld>
            <a:endParaRPr lang="en-US"/>
          </a:p>
        </p:txBody>
      </p:sp>
      <p:sp>
        <p:nvSpPr>
          <p:cNvPr id="7" name="Content Placeholder 6">
            <a:extLst>
              <a:ext uri="{FF2B5EF4-FFF2-40B4-BE49-F238E27FC236}">
                <a16:creationId xmlns:a16="http://schemas.microsoft.com/office/drawing/2014/main" xmlns="" id="{879F1566-03CD-417B-B4D0-B0BF250D449A}"/>
              </a:ext>
            </a:extLst>
          </p:cNvPr>
          <p:cNvSpPr>
            <a:spLocks noGrp="1"/>
          </p:cNvSpPr>
          <p:nvPr>
            <p:ph idx="1"/>
          </p:nvPr>
        </p:nvSpPr>
        <p:spPr>
          <a:xfrm>
            <a:off x="350044" y="1242646"/>
            <a:ext cx="7886700" cy="5615353"/>
          </a:xfrm>
        </p:spPr>
        <p:txBody>
          <a:bodyPr>
            <a:normAutofit fontScale="92500" lnSpcReduction="10000"/>
          </a:bodyPr>
          <a:lstStyle/>
          <a:p>
            <a:pPr marL="0" lvl="0" indent="0">
              <a:buNone/>
            </a:pPr>
            <a:r>
              <a:rPr lang="en-US" sz="1300" dirty="0">
                <a:latin typeface="Times New Roman" pitchFamily="18" charset="0"/>
                <a:cs typeface="Times New Roman" pitchFamily="18" charset="0"/>
              </a:rPr>
              <a:t>1. </a:t>
            </a:r>
            <a:r>
              <a:rPr lang="en-US" sz="1400" dirty="0"/>
              <a:t>Which of the following is true about this pointer?</a:t>
            </a:r>
          </a:p>
          <a:p>
            <a:pPr marL="0" indent="0">
              <a:buNone/>
            </a:pPr>
            <a:r>
              <a:rPr lang="en-US" sz="1400" dirty="0"/>
              <a:t>A     It is passed as a hidden argument to all function calls</a:t>
            </a:r>
          </a:p>
          <a:p>
            <a:pPr marL="0" indent="0">
              <a:buNone/>
            </a:pPr>
            <a:r>
              <a:rPr lang="en-US" sz="1400" dirty="0"/>
              <a:t>B     It is passed as a hidden argument to all non-static function calls</a:t>
            </a:r>
          </a:p>
          <a:p>
            <a:pPr marL="0" indent="0">
              <a:buNone/>
            </a:pPr>
            <a:r>
              <a:rPr lang="en-US" sz="1400" dirty="0"/>
              <a:t>C     It is passed as a hidden argument to all static functions</a:t>
            </a:r>
          </a:p>
          <a:p>
            <a:pPr marL="0" indent="0">
              <a:buNone/>
            </a:pPr>
            <a:r>
              <a:rPr lang="en-US" sz="1400" dirty="0"/>
              <a:t>D    None of the above</a:t>
            </a:r>
          </a:p>
          <a:p>
            <a:pPr marL="0" indent="0">
              <a:buNone/>
            </a:pPr>
            <a:r>
              <a:rPr lang="en-US" sz="1400" dirty="0" err="1"/>
              <a:t>Ans</a:t>
            </a:r>
            <a:r>
              <a:rPr lang="en-US" sz="1400" dirty="0"/>
              <a:t>: B </a:t>
            </a:r>
          </a:p>
          <a:p>
            <a:pPr marL="0" lvl="0" indent="0">
              <a:buNone/>
            </a:pPr>
            <a:r>
              <a:rPr lang="en-US" sz="1400" b="1" dirty="0"/>
              <a:t>2. Predict the output of following C++ program.</a:t>
            </a:r>
          </a:p>
          <a:p>
            <a:pPr marL="0" indent="0">
              <a:buNone/>
            </a:pPr>
            <a:r>
              <a:rPr lang="en-US" sz="1400" dirty="0"/>
              <a:t>#include&lt;</a:t>
            </a:r>
            <a:r>
              <a:rPr lang="en-US" sz="1400" dirty="0" err="1"/>
              <a:t>iostream</a:t>
            </a:r>
            <a:r>
              <a:rPr lang="en-US" sz="1400" dirty="0"/>
              <a:t>&gt;</a:t>
            </a:r>
          </a:p>
          <a:p>
            <a:pPr marL="0" indent="0">
              <a:buNone/>
            </a:pPr>
            <a:r>
              <a:rPr lang="en-US" sz="1400" dirty="0"/>
              <a:t>using namespace </a:t>
            </a:r>
            <a:r>
              <a:rPr lang="en-US" sz="1400" dirty="0" err="1"/>
              <a:t>std</a:t>
            </a:r>
            <a:r>
              <a:rPr lang="en-US" sz="1400" dirty="0"/>
              <a:t>;</a:t>
            </a:r>
          </a:p>
          <a:p>
            <a:pPr marL="0" indent="0">
              <a:buNone/>
            </a:pPr>
            <a:r>
              <a:rPr lang="en-US" sz="1400" dirty="0"/>
              <a:t>class Test</a:t>
            </a:r>
          </a:p>
          <a:p>
            <a:pPr marL="0" indent="0">
              <a:buNone/>
            </a:pPr>
            <a:r>
              <a:rPr lang="en-US" sz="1400" dirty="0"/>
              <a:t>{</a:t>
            </a:r>
          </a:p>
          <a:p>
            <a:pPr marL="0" indent="0">
              <a:buNone/>
            </a:pPr>
            <a:r>
              <a:rPr lang="en-US" sz="1400" dirty="0"/>
              <a:t>private:</a:t>
            </a:r>
          </a:p>
          <a:p>
            <a:pPr marL="0" indent="0">
              <a:buNone/>
            </a:pPr>
            <a:r>
              <a:rPr lang="en-US" sz="1400" dirty="0"/>
              <a:t>  </a:t>
            </a:r>
            <a:r>
              <a:rPr lang="en-US" sz="1400" dirty="0" err="1"/>
              <a:t>int</a:t>
            </a:r>
            <a:r>
              <a:rPr lang="en-US" sz="1400" dirty="0"/>
              <a:t> x;</a:t>
            </a:r>
          </a:p>
          <a:p>
            <a:pPr marL="0" indent="0">
              <a:buNone/>
            </a:pPr>
            <a:r>
              <a:rPr lang="en-US" sz="1400" dirty="0"/>
              <a:t>public:</a:t>
            </a:r>
          </a:p>
          <a:p>
            <a:pPr marL="0" indent="0">
              <a:buNone/>
            </a:pPr>
            <a:r>
              <a:rPr lang="en-US" sz="1400" dirty="0"/>
              <a:t>  Test(</a:t>
            </a:r>
            <a:r>
              <a:rPr lang="en-US" sz="1400" dirty="0" err="1"/>
              <a:t>int</a:t>
            </a:r>
            <a:r>
              <a:rPr lang="en-US" sz="1400" dirty="0"/>
              <a:t> x = 0) { this-&gt;x = x; }</a:t>
            </a:r>
          </a:p>
          <a:p>
            <a:pPr marL="0" indent="0">
              <a:buNone/>
            </a:pPr>
            <a:r>
              <a:rPr lang="en-US" sz="1400" dirty="0"/>
              <a:t>  void change(Test *t) { this = t; }</a:t>
            </a:r>
          </a:p>
          <a:p>
            <a:pPr marL="0" indent="0">
              <a:buNone/>
            </a:pPr>
            <a:r>
              <a:rPr lang="en-US" sz="1400" dirty="0"/>
              <a:t>  void print() { </a:t>
            </a:r>
            <a:r>
              <a:rPr lang="en-US" sz="1400" dirty="0" err="1"/>
              <a:t>cout</a:t>
            </a:r>
            <a:r>
              <a:rPr lang="en-US" sz="1400" dirty="0"/>
              <a:t> &lt;&lt; "x = " &lt;&lt; x &lt;&lt; </a:t>
            </a:r>
            <a:r>
              <a:rPr lang="en-US" sz="1400" dirty="0" err="1"/>
              <a:t>endl</a:t>
            </a:r>
            <a:r>
              <a:rPr lang="en-US" sz="1400" dirty="0"/>
              <a:t>; }</a:t>
            </a:r>
          </a:p>
          <a:p>
            <a:pPr marL="0" indent="0">
              <a:buNone/>
            </a:pPr>
            <a:r>
              <a:rPr lang="en-US" sz="1400" dirty="0"/>
              <a:t>};</a:t>
            </a:r>
          </a:p>
          <a:p>
            <a:pPr marL="0" indent="0">
              <a:buNone/>
            </a:pPr>
            <a:r>
              <a:rPr lang="en-US" sz="1400" dirty="0"/>
              <a:t> </a:t>
            </a:r>
          </a:p>
          <a:p>
            <a:pPr lvl="0"/>
            <a:endParaRPr lang="en-US" sz="1400" dirty="0"/>
          </a:p>
        </p:txBody>
      </p:sp>
    </p:spTree>
    <p:custDataLst>
      <p:tags r:id="rId1"/>
    </p:custDataLst>
    <p:extLst>
      <p:ext uri="{BB962C8B-B14F-4D97-AF65-F5344CB8AC3E}">
        <p14:creationId xmlns:p14="http://schemas.microsoft.com/office/powerpoint/2010/main" val="261331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4299" y="1028701"/>
            <a:ext cx="3668176" cy="4873625"/>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3</a:t>
            </a:fld>
            <a:endParaRPr lang="en-US" dirty="0"/>
          </a:p>
        </p:txBody>
      </p:sp>
      <p:sp>
        <p:nvSpPr>
          <p:cNvPr id="2" name="Rectangle 1"/>
          <p:cNvSpPr/>
          <p:nvPr/>
        </p:nvSpPr>
        <p:spPr>
          <a:xfrm>
            <a:off x="5099538" y="838200"/>
            <a:ext cx="3272937"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298937" y="1582616"/>
          <a:ext cx="4542693" cy="4928179"/>
        </p:xfrm>
        <a:graphic>
          <a:graphicData uri="http://schemas.openxmlformats.org/drawingml/2006/table">
            <a:tbl>
              <a:tblPr firstRow="1" firstCol="1" bandRow="1">
                <a:tableStyleId>{5940675A-B579-460E-94D1-54222C63F5DA}</a:tableStyleId>
              </a:tblPr>
              <a:tblGrid>
                <a:gridCol w="791725">
                  <a:extLst>
                    <a:ext uri="{9D8B030D-6E8A-4147-A177-3AD203B41FA5}">
                      <a16:colId xmlns:a16="http://schemas.microsoft.com/office/drawing/2014/main" xmlns="" val="20000"/>
                    </a:ext>
                  </a:extLst>
                </a:gridCol>
                <a:gridCol w="2778176">
                  <a:extLst>
                    <a:ext uri="{9D8B030D-6E8A-4147-A177-3AD203B41FA5}">
                      <a16:colId xmlns:a16="http://schemas.microsoft.com/office/drawing/2014/main" xmlns="" val="20001"/>
                    </a:ext>
                  </a:extLst>
                </a:gridCol>
                <a:gridCol w="972792">
                  <a:extLst>
                    <a:ext uri="{9D8B030D-6E8A-4147-A177-3AD203B41FA5}">
                      <a16:colId xmlns:a16="http://schemas.microsoft.com/office/drawing/2014/main" xmlns="" val="20002"/>
                    </a:ext>
                  </a:extLst>
                </a:gridCol>
              </a:tblGrid>
              <a:tr h="351692">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 Number</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Title </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Level </a:t>
                      </a:r>
                    </a:p>
                  </a:txBody>
                  <a:tcPr marL="51435" marR="51435" marT="0" marB="0"/>
                </a:tc>
                <a:extLst>
                  <a:ext uri="{0D108BD9-81ED-4DB2-BD59-A6C34878D82A}">
                    <a16:rowId xmlns:a16="http://schemas.microsoft.com/office/drawing/2014/main" xmlns="" val="10000"/>
                  </a:ext>
                </a:extLst>
              </a:tr>
              <a:tr h="769033">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CO1</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IN" sz="1200" b="1" kern="1200" dirty="0">
                          <a:solidFill>
                            <a:srgbClr val="FF0000"/>
                          </a:solidFill>
                          <a:effectLst/>
                          <a:latin typeface="+mn-lt"/>
                          <a:ea typeface="+mn-ea"/>
                          <a:cs typeface="+mn-cs"/>
                        </a:rPr>
                        <a:t>provide the environment that allows students to understand object-oriented programming Concepts</a:t>
                      </a: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1"/>
                  </a:ext>
                </a:extLst>
              </a:tr>
              <a:tr h="1310639">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CO2</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Remember </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2"/>
                  </a:ext>
                </a:extLst>
              </a:tr>
              <a:tr h="1012873">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CO3</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txBody>
                  <a:tcPr marL="51435" marR="51435" marT="0" marB="0"/>
                </a:tc>
                <a:extLst>
                  <a:ext uri="{0D108BD9-81ED-4DB2-BD59-A6C34878D82A}">
                    <a16:rowId xmlns:a16="http://schemas.microsoft.com/office/drawing/2014/main" xmlns="" val="10003"/>
                  </a:ext>
                </a:extLst>
              </a:tr>
              <a:tr h="1469874">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CO4</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 handling, file operations and handling.</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4"/>
                  </a:ext>
                </a:extLst>
              </a:tr>
            </a:tbl>
          </a:graphicData>
        </a:graphic>
      </p:graphicFrame>
      <p:pic>
        <p:nvPicPr>
          <p:cNvPr id="16" name="Picture 15"/>
          <p:cNvPicPr>
            <a:picLocks noChangeAspect="1"/>
          </p:cNvPicPr>
          <p:nvPr/>
        </p:nvPicPr>
        <p:blipFill>
          <a:blip r:embed="rId4" cstate="print"/>
          <a:stretch>
            <a:fillRect/>
          </a:stretch>
        </p:blipFill>
        <p:spPr>
          <a:xfrm>
            <a:off x="5134708" y="853283"/>
            <a:ext cx="3237767" cy="5487987"/>
          </a:xfrm>
          <a:prstGeom prst="rect">
            <a:avLst/>
          </a:prstGeom>
        </p:spPr>
      </p:pic>
      <p:pic>
        <p:nvPicPr>
          <p:cNvPr id="18" name="Picture 17"/>
          <p:cNvPicPr>
            <a:picLocks noChangeAspect="1"/>
          </p:cNvPicPr>
          <p:nvPr/>
        </p:nvPicPr>
        <p:blipFill>
          <a:blip r:embed="rId5" cstate="print"/>
          <a:stretch>
            <a:fillRect/>
          </a:stretch>
        </p:blipFill>
        <p:spPr>
          <a:xfrm>
            <a:off x="5355766" y="798022"/>
            <a:ext cx="1081284" cy="1475502"/>
          </a:xfrm>
          <a:prstGeom prst="rect">
            <a:avLst/>
          </a:prstGeom>
        </p:spPr>
      </p:pic>
      <p:pic>
        <p:nvPicPr>
          <p:cNvPr id="9" name="Picture 8">
            <a:extLst>
              <a:ext uri="{FF2B5EF4-FFF2-40B4-BE49-F238E27FC236}">
                <a16:creationId xmlns:a16="http://schemas.microsoft.com/office/drawing/2014/main" xmlns="" id="{39FBA091-1FD7-4CFB-ACD7-85BE3251E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669" y="0"/>
            <a:ext cx="2014538" cy="1457325"/>
          </a:xfrm>
          <a:prstGeom prst="rect">
            <a:avLst/>
          </a:prstGeom>
        </p:spPr>
      </p:pic>
    </p:spTree>
    <p:custDataLst>
      <p:tags r:id="rId1"/>
    </p:custDataLst>
    <p:extLst>
      <p:ext uri="{BB962C8B-B14F-4D97-AF65-F5344CB8AC3E}">
        <p14:creationId xmlns:p14="http://schemas.microsoft.com/office/powerpoint/2010/main" val="42371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dirty="0" err="1"/>
              <a:t>int</a:t>
            </a:r>
            <a:r>
              <a:rPr lang="en-US" dirty="0"/>
              <a:t> main()</a:t>
            </a:r>
          </a:p>
          <a:p>
            <a:pPr marL="0" indent="0">
              <a:buNone/>
            </a:pPr>
            <a:r>
              <a:rPr lang="en-US" dirty="0"/>
              <a:t>{</a:t>
            </a:r>
          </a:p>
          <a:p>
            <a:pPr marL="0" indent="0">
              <a:buNone/>
            </a:pPr>
            <a:r>
              <a:rPr lang="en-US" dirty="0"/>
              <a:t>  Test </a:t>
            </a:r>
            <a:r>
              <a:rPr lang="en-US" dirty="0" err="1"/>
              <a:t>obj</a:t>
            </a:r>
            <a:r>
              <a:rPr lang="en-US" dirty="0"/>
              <a:t>(5);</a:t>
            </a:r>
          </a:p>
          <a:p>
            <a:pPr marL="0" indent="0">
              <a:buNone/>
            </a:pPr>
            <a:r>
              <a:rPr lang="en-US" dirty="0"/>
              <a:t>  Test *</a:t>
            </a:r>
            <a:r>
              <a:rPr lang="en-US" dirty="0" err="1"/>
              <a:t>ptr</a:t>
            </a:r>
            <a:r>
              <a:rPr lang="en-US" dirty="0"/>
              <a:t> = new Test (10);</a:t>
            </a:r>
          </a:p>
          <a:p>
            <a:pPr marL="0" indent="0">
              <a:buNone/>
            </a:pPr>
            <a:r>
              <a:rPr lang="en-US" dirty="0"/>
              <a:t>  </a:t>
            </a:r>
            <a:r>
              <a:rPr lang="en-US" dirty="0" err="1"/>
              <a:t>obj.change</a:t>
            </a:r>
            <a:r>
              <a:rPr lang="en-US" dirty="0"/>
              <a:t>(</a:t>
            </a:r>
            <a:r>
              <a:rPr lang="en-US" dirty="0" err="1"/>
              <a:t>ptr</a:t>
            </a:r>
            <a:r>
              <a:rPr lang="en-US" dirty="0"/>
              <a:t>);</a:t>
            </a:r>
          </a:p>
          <a:p>
            <a:pPr marL="0" indent="0">
              <a:buNone/>
            </a:pPr>
            <a:r>
              <a:rPr lang="en-US" dirty="0"/>
              <a:t>  </a:t>
            </a:r>
            <a:r>
              <a:rPr lang="en-US" dirty="0" err="1"/>
              <a:t>obj.print</a:t>
            </a:r>
            <a:r>
              <a:rPr lang="en-US" dirty="0"/>
              <a:t>();</a:t>
            </a:r>
          </a:p>
          <a:p>
            <a:pPr marL="0" indent="0">
              <a:buNone/>
            </a:pPr>
            <a:r>
              <a:rPr lang="en-US" dirty="0"/>
              <a:t>  return 0;</a:t>
            </a:r>
          </a:p>
          <a:p>
            <a:pPr marL="0" indent="0">
              <a:buNone/>
            </a:pPr>
            <a:r>
              <a:rPr lang="en-US" dirty="0"/>
              <a:t>}</a:t>
            </a:r>
          </a:p>
          <a:p>
            <a:pPr marL="0" indent="0">
              <a:buNone/>
            </a:pPr>
            <a:r>
              <a:rPr lang="en-US" dirty="0"/>
              <a:t>A.  x = 5</a:t>
            </a:r>
          </a:p>
          <a:p>
            <a:pPr marL="0" indent="0">
              <a:buNone/>
            </a:pPr>
            <a:r>
              <a:rPr lang="en-US" dirty="0"/>
              <a:t>B. x = 10</a:t>
            </a:r>
          </a:p>
          <a:p>
            <a:pPr marL="0" indent="0">
              <a:buNone/>
            </a:pPr>
            <a:r>
              <a:rPr lang="en-US" dirty="0"/>
              <a:t>C. Compiler Error</a:t>
            </a:r>
          </a:p>
          <a:p>
            <a:pPr marL="0" indent="0">
              <a:buNone/>
            </a:pPr>
            <a:r>
              <a:rPr lang="en-US" dirty="0"/>
              <a:t>D None of above</a:t>
            </a:r>
          </a:p>
          <a:p>
            <a:pPr marL="0" indent="0">
              <a:buNone/>
            </a:pPr>
            <a:r>
              <a:rPr lang="en-US" dirty="0" err="1"/>
              <a:t>Ans</a:t>
            </a:r>
            <a:r>
              <a:rPr lang="en-US" dirty="0"/>
              <a:t>:-C</a:t>
            </a:r>
          </a:p>
          <a:p>
            <a:pPr>
              <a:buNone/>
            </a:pPr>
            <a:r>
              <a:rPr lang="en-US" dirty="0">
                <a:solidFill>
                  <a:srgbClr val="C00000"/>
                </a:solidFill>
              </a:rPr>
              <a:t/>
            </a:r>
            <a:br>
              <a:rPr lang="en-US" dirty="0">
                <a:solidFill>
                  <a:srgbClr val="C00000"/>
                </a:solidFill>
              </a:rPr>
            </a:br>
            <a:endParaRPr lang="en-US" dirty="0">
              <a:solidFill>
                <a:srgbClr val="C00000"/>
              </a:solidFill>
            </a:endParaRPr>
          </a:p>
          <a:p>
            <a:pPr marL="0" indent="0">
              <a:buNone/>
            </a:pPr>
            <a:r>
              <a:rPr lang="en-US" sz="1600" dirty="0">
                <a:solidFill>
                  <a:srgbClr val="C00000"/>
                </a:solidFill>
              </a:rPr>
              <a:t/>
            </a:r>
            <a:br>
              <a:rPr lang="en-US" sz="1600" dirty="0">
                <a:solidFill>
                  <a:srgbClr val="C00000"/>
                </a:solidFill>
              </a:rPr>
            </a:br>
            <a:endParaRPr lang="en-IN" sz="1600"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09785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591E3-02DA-4066-9127-2B9D821C4DAB}"/>
              </a:ext>
            </a:extLst>
          </p:cNvPr>
          <p:cNvSpPr>
            <a:spLocks noGrp="1"/>
          </p:cNvSpPr>
          <p:nvPr>
            <p:ph type="title"/>
          </p:nvPr>
        </p:nvSpPr>
        <p:spPr/>
        <p:txBody>
          <a:bodyPr>
            <a:normAutofit/>
          </a:bodyPr>
          <a:lstStyle/>
          <a:p>
            <a:r>
              <a:rPr lang="en-US" sz="3200" b="1" dirty="0"/>
              <a:t>Discussion forum</a:t>
            </a:r>
            <a:r>
              <a:rPr lang="en-US" sz="3200" dirty="0"/>
              <a:t>.</a:t>
            </a:r>
            <a:endParaRPr lang="en-IN" sz="3200" dirty="0"/>
          </a:p>
        </p:txBody>
      </p:sp>
      <p:sp>
        <p:nvSpPr>
          <p:cNvPr id="3" name="Content Placeholder 2">
            <a:extLst>
              <a:ext uri="{FF2B5EF4-FFF2-40B4-BE49-F238E27FC236}">
                <a16:creationId xmlns:a16="http://schemas.microsoft.com/office/drawing/2014/main" xmlns="" id="{75A2FD90-1CA1-4A43-803B-2F922D4B9EC4}"/>
              </a:ext>
            </a:extLst>
          </p:cNvPr>
          <p:cNvSpPr>
            <a:spLocks noGrp="1"/>
          </p:cNvSpPr>
          <p:nvPr>
            <p:ph idx="1"/>
          </p:nvPr>
        </p:nvSpPr>
        <p:spPr>
          <a:xfrm>
            <a:off x="507889" y="1524000"/>
            <a:ext cx="8015909" cy="2698026"/>
          </a:xfrm>
        </p:spPr>
        <p:txBody>
          <a:bodyPr/>
          <a:lstStyle/>
          <a:p>
            <a:pPr marL="0" indent="0">
              <a:buNone/>
            </a:pPr>
            <a:r>
              <a:rPr lang="en-US" dirty="0"/>
              <a:t>What is the size of an object </a:t>
            </a:r>
            <a:r>
              <a:rPr lang="en-US" dirty="0" err="1"/>
              <a:t>pointer?Justify</a:t>
            </a:r>
            <a:r>
              <a:rPr lang="en-US" dirty="0"/>
              <a:t>?</a:t>
            </a:r>
            <a:endParaRPr lang="en-IN" dirty="0"/>
          </a:p>
        </p:txBody>
      </p:sp>
      <p:sp>
        <p:nvSpPr>
          <p:cNvPr id="4" name="Slide Number Placeholder 3">
            <a:extLst>
              <a:ext uri="{FF2B5EF4-FFF2-40B4-BE49-F238E27FC236}">
                <a16:creationId xmlns:a16="http://schemas.microsoft.com/office/drawing/2014/main" xmlns="" id="{B4DFB7C1-5531-4CBA-AA56-069AD25EF56C}"/>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5" name="Rectangle 4">
            <a:extLst>
              <a:ext uri="{FF2B5EF4-FFF2-40B4-BE49-F238E27FC236}">
                <a16:creationId xmlns:a16="http://schemas.microsoft.com/office/drawing/2014/main" xmlns="" id="{2286B93F-AE56-4538-971E-9E2B9276A0B1}"/>
              </a:ext>
            </a:extLst>
          </p:cNvPr>
          <p:cNvSpPr/>
          <p:nvPr/>
        </p:nvSpPr>
        <p:spPr>
          <a:xfrm>
            <a:off x="2146853" y="3838853"/>
            <a:ext cx="5440310" cy="461665"/>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xmlns="" id="{41188ABF-04C6-4D24-AE32-F9EFFF363BA6}"/>
              </a:ext>
            </a:extLst>
          </p:cNvPr>
          <p:cNvSpPr/>
          <p:nvPr/>
        </p:nvSpPr>
        <p:spPr>
          <a:xfrm>
            <a:off x="2346877" y="2895601"/>
            <a:ext cx="756807" cy="984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p:cNvSpPr/>
          <p:nvPr/>
        </p:nvSpPr>
        <p:spPr>
          <a:xfrm>
            <a:off x="1992923" y="4185809"/>
            <a:ext cx="4572000" cy="830997"/>
          </a:xfrm>
          <a:prstGeom prst="rect">
            <a:avLst/>
          </a:prstGeom>
        </p:spPr>
        <p:txBody>
          <a:bodyPr>
            <a:spAutoFit/>
          </a:bodyPr>
          <a:lstStyle/>
          <a:p>
            <a:r>
              <a:rPr lang="en-US" dirty="0"/>
              <a:t>https://www.youtube.com/watch?v=TQaVkQ5LTYk</a:t>
            </a:r>
          </a:p>
        </p:txBody>
      </p:sp>
    </p:spTree>
    <p:custDataLst>
      <p:tags r:id="rId1"/>
    </p:custDataLst>
    <p:extLst>
      <p:ext uri="{BB962C8B-B14F-4D97-AF65-F5344CB8AC3E}">
        <p14:creationId xmlns:p14="http://schemas.microsoft.com/office/powerpoint/2010/main" val="4715875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0362"/>
            <a:ext cx="78867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630283" y="1276350"/>
            <a:ext cx="5372100" cy="5445125"/>
          </a:xfrm>
        </p:spPr>
        <p:txBody>
          <a:bodyPr>
            <a:normAutofit/>
          </a:bodyPr>
          <a:lstStyle/>
          <a:p>
            <a:pPr lvl="0">
              <a:lnSpc>
                <a:spcPct val="100000"/>
              </a:lnSpc>
              <a:buNone/>
            </a:pPr>
            <a:r>
              <a:rPr lang="en-US" sz="2000" dirty="0">
                <a:latin typeface="Times New Roman" pitchFamily="18" charset="0"/>
                <a:cs typeface="Times New Roman" pitchFamily="18" charset="0"/>
              </a:rPr>
              <a:t>Reference Books</a:t>
            </a:r>
          </a:p>
          <a:p>
            <a:pPr>
              <a:lnSpc>
                <a:spcPct val="100000"/>
              </a:lnSpc>
              <a:buNone/>
            </a:pPr>
            <a:r>
              <a:rPr lang="en-US" sz="2000" dirty="0">
                <a:latin typeface="Times New Roman" pitchFamily="18" charset="0"/>
                <a:cs typeface="Times New Roman" pitchFamily="18" charset="0"/>
              </a:rPr>
              <a:t>[1] Programming in C++ by Reema </a:t>
            </a:r>
            <a:r>
              <a:rPr lang="en-US" sz="2000" dirty="0" err="1">
                <a:latin typeface="Times New Roman" pitchFamily="18" charset="0"/>
                <a:cs typeface="Times New Roman" pitchFamily="18" charset="0"/>
              </a:rPr>
              <a:t>Thareja</a:t>
            </a:r>
            <a:r>
              <a:rPr lang="en-US" sz="2000" dirty="0">
                <a:latin typeface="Times New Roman" pitchFamily="18" charset="0"/>
                <a:cs typeface="Times New Roman" pitchFamily="18" charset="0"/>
              </a:rPr>
              <a:t>.</a:t>
            </a:r>
          </a:p>
          <a:p>
            <a:pPr>
              <a:lnSpc>
                <a:spcPct val="100000"/>
              </a:lnSpc>
              <a:buNone/>
            </a:pPr>
            <a:r>
              <a:rPr lang="en-US" sz="2000" dirty="0">
                <a:latin typeface="Times New Roman" pitchFamily="18" charset="0"/>
                <a:cs typeface="Times New Roman" pitchFamily="18" charset="0"/>
              </a:rPr>
              <a:t>[2] Programming in ANSI C++ by E. </a:t>
            </a:r>
            <a:r>
              <a:rPr lang="en-US" sz="2000" dirty="0" err="1">
                <a:latin typeface="Times New Roman" pitchFamily="18" charset="0"/>
                <a:cs typeface="Times New Roman" pitchFamily="18" charset="0"/>
              </a:rPr>
              <a:t>Balaguruswamy</a:t>
            </a:r>
            <a:r>
              <a:rPr lang="en-US" sz="2000" dirty="0">
                <a:latin typeface="Times New Roman" pitchFamily="18" charset="0"/>
                <a:cs typeface="Times New Roman" pitchFamily="18" charset="0"/>
              </a:rPr>
              <a:t>, Tata McGraw Hill.</a:t>
            </a:r>
          </a:p>
          <a:p>
            <a:pPr>
              <a:lnSpc>
                <a:spcPct val="100000"/>
              </a:lnSpc>
              <a:buNone/>
            </a:pPr>
            <a:r>
              <a:rPr lang="en-US" sz="2000" dirty="0">
                <a:latin typeface="Times New Roman" pitchFamily="18" charset="0"/>
                <a:cs typeface="Times New Roman" pitchFamily="18" charset="0"/>
              </a:rPr>
              <a:t>[3] Programming with C++ (</a:t>
            </a:r>
            <a:r>
              <a:rPr lang="en-US" sz="2000" dirty="0" err="1">
                <a:latin typeface="Times New Roman" pitchFamily="18" charset="0"/>
                <a:cs typeface="Times New Roman" pitchFamily="18" charset="0"/>
              </a:rPr>
              <a:t>Schaum's</a:t>
            </a:r>
            <a:r>
              <a:rPr lang="en-US" sz="2000" dirty="0">
                <a:latin typeface="Times New Roman" pitchFamily="18" charset="0"/>
                <a:cs typeface="Times New Roman" pitchFamily="18" charset="0"/>
              </a:rPr>
              <a:t> Outline Series) by Byron Gottfried  Jitender Chhabra, Tata McGraw Hill.</a:t>
            </a:r>
          </a:p>
          <a:p>
            <a:pPr>
              <a:lnSpc>
                <a:spcPct val="100000"/>
              </a:lnSpc>
              <a:buNone/>
            </a:pPr>
            <a:r>
              <a:rPr lang="en-IN" sz="2000" b="1" dirty="0"/>
              <a:t>Websites:</a:t>
            </a:r>
          </a:p>
          <a:p>
            <a:pPr>
              <a:lnSpc>
                <a:spcPct val="100000"/>
              </a:lnSpc>
            </a:pPr>
            <a:r>
              <a:rPr lang="en-US" sz="2000" u="sng" dirty="0">
                <a:hlinkClick r:id="rId4"/>
              </a:rPr>
              <a:t>http://www.infobrother.com/Tutorial/C++/C++_Pointer_Object</a:t>
            </a:r>
            <a:endParaRPr lang="en-US" sz="2000" u="sng" dirty="0"/>
          </a:p>
          <a:p>
            <a:pPr marL="0" indent="0">
              <a:lnSpc>
                <a:spcPct val="100000"/>
              </a:lnSpc>
              <a:buNone/>
            </a:pPr>
            <a:r>
              <a:rPr lang="en-IN" sz="2000" b="1" dirty="0"/>
              <a:t>YouTube Links:</a:t>
            </a:r>
          </a:p>
          <a:p>
            <a:pPr fontAlgn="base">
              <a:lnSpc>
                <a:spcPct val="100000"/>
              </a:lnSpc>
            </a:pPr>
            <a:r>
              <a:rPr lang="en-US" sz="2000" dirty="0"/>
              <a:t>https://www.youtube.com/watch?v=TQaVkQ5LTYk</a:t>
            </a:r>
            <a:endParaRPr lang="en-IN"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
        <p:nvSpPr>
          <p:cNvPr id="5" name="Rectangle 4"/>
          <p:cNvSpPr/>
          <p:nvPr/>
        </p:nvSpPr>
        <p:spPr>
          <a:xfrm>
            <a:off x="628650" y="1803400"/>
            <a:ext cx="53721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8650" y="360362"/>
            <a:ext cx="78867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934" y="1666923"/>
            <a:ext cx="2514600" cy="3914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2955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 name="Group 28"/>
          <p:cNvGrpSpPr/>
          <p:nvPr/>
        </p:nvGrpSpPr>
        <p:grpSpPr>
          <a:xfrm>
            <a:off x="8786191" y="52451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5" imgW="2169000" imgH="2169360" progId="">
                    <p:embed/>
                  </p:oleObj>
                </mc:Choice>
                <mc:Fallback>
                  <p:oleObj name="CorelDRAW" r:id="rId5" imgW="2169000" imgH="2169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43631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032" y="1117109"/>
            <a:ext cx="5763986" cy="860520"/>
          </a:xfrm>
        </p:spPr>
        <p:txBody>
          <a:bodyPr>
            <a:normAutofit fontScale="90000"/>
          </a:bodyPr>
          <a:lstStyle/>
          <a:p>
            <a:r>
              <a:rPr lang="en-US" b="1" dirty="0"/>
              <a:t/>
            </a:r>
            <a:br>
              <a:rPr lang="en-US" b="1" dirty="0"/>
            </a:br>
            <a:r>
              <a:rPr lang="en-US" sz="3675"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653796" y="1053407"/>
            <a:ext cx="7886700" cy="92422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txBox="1">
            <a:spLocks/>
          </p:cNvSpPr>
          <p:nvPr/>
        </p:nvSpPr>
        <p:spPr>
          <a:xfrm>
            <a:off x="811530" y="2199208"/>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00" dirty="0"/>
          </a:p>
        </p:txBody>
      </p:sp>
      <p:graphicFrame>
        <p:nvGraphicFramePr>
          <p:cNvPr id="3" name="Table 2">
            <a:extLst>
              <a:ext uri="{FF2B5EF4-FFF2-40B4-BE49-F238E27FC236}">
                <a16:creationId xmlns:a16="http://schemas.microsoft.com/office/drawing/2014/main" xmlns="" id="{D7477AAF-A07C-4596-A48D-8E485D58D469}"/>
              </a:ext>
            </a:extLst>
          </p:cNvPr>
          <p:cNvGraphicFramePr>
            <a:graphicFrameLocks noGrp="1"/>
          </p:cNvGraphicFramePr>
          <p:nvPr/>
        </p:nvGraphicFramePr>
        <p:xfrm>
          <a:off x="956181" y="2207338"/>
          <a:ext cx="7231640" cy="4029837"/>
        </p:xfrm>
        <a:graphic>
          <a:graphicData uri="http://schemas.openxmlformats.org/drawingml/2006/table">
            <a:tbl>
              <a:tblPr firstRow="1" firstCol="1" lastRow="1" lastCol="1" bandRow="1" bandCol="1"/>
              <a:tblGrid>
                <a:gridCol w="421070">
                  <a:extLst>
                    <a:ext uri="{9D8B030D-6E8A-4147-A177-3AD203B41FA5}">
                      <a16:colId xmlns:a16="http://schemas.microsoft.com/office/drawing/2014/main" xmlns="" val="2474331142"/>
                    </a:ext>
                  </a:extLst>
                </a:gridCol>
                <a:gridCol w="1381593">
                  <a:extLst>
                    <a:ext uri="{9D8B030D-6E8A-4147-A177-3AD203B41FA5}">
                      <a16:colId xmlns:a16="http://schemas.microsoft.com/office/drawing/2014/main" xmlns="" val="1184856305"/>
                    </a:ext>
                  </a:extLst>
                </a:gridCol>
                <a:gridCol w="1277450">
                  <a:extLst>
                    <a:ext uri="{9D8B030D-6E8A-4147-A177-3AD203B41FA5}">
                      <a16:colId xmlns:a16="http://schemas.microsoft.com/office/drawing/2014/main" xmlns="" val="2645493871"/>
                    </a:ext>
                  </a:extLst>
                </a:gridCol>
                <a:gridCol w="1242986">
                  <a:extLst>
                    <a:ext uri="{9D8B030D-6E8A-4147-A177-3AD203B41FA5}">
                      <a16:colId xmlns:a16="http://schemas.microsoft.com/office/drawing/2014/main" xmlns="" val="3841429667"/>
                    </a:ext>
                  </a:extLst>
                </a:gridCol>
                <a:gridCol w="1638584">
                  <a:extLst>
                    <a:ext uri="{9D8B030D-6E8A-4147-A177-3AD203B41FA5}">
                      <a16:colId xmlns:a16="http://schemas.microsoft.com/office/drawing/2014/main" xmlns="" val="2238627060"/>
                    </a:ext>
                  </a:extLst>
                </a:gridCol>
                <a:gridCol w="1269957">
                  <a:extLst>
                    <a:ext uri="{9D8B030D-6E8A-4147-A177-3AD203B41FA5}">
                      <a16:colId xmlns:a16="http://schemas.microsoft.com/office/drawing/2014/main" xmlns="" val="1949201981"/>
                    </a:ext>
                  </a:extLst>
                </a:gridCol>
              </a:tblGrid>
              <a:tr h="489898">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Sr.</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74228872"/>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Assignment*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10 marks</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of</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each </a:t>
                      </a:r>
                      <a:r>
                        <a:rPr lang="en-US" sz="9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10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to</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900" b="1" spc="40">
                          <a:effectLst/>
                          <a:latin typeface="Cambria" panose="02040503050406030204" pitchFamily="18" charset="0"/>
                          <a:ea typeface="Cambria" panose="02040503050406030204" pitchFamily="18" charset="0"/>
                          <a:cs typeface="Cambria" panose="02040503050406030204" pitchFamily="18" charset="0"/>
                        </a:rPr>
                        <a:t> </a:t>
                      </a:r>
                      <a:r>
                        <a:rPr lang="en-US" sz="900" b="1" spc="-20">
                          <a:effectLst/>
                          <a:latin typeface="Cambria" panose="02040503050406030204" pitchFamily="18" charset="0"/>
                          <a:ea typeface="Cambria" panose="02040503050406030204" pitchFamily="18" charset="0"/>
                          <a:cs typeface="Cambria" panose="02040503050406030204" pitchFamily="18" charset="0"/>
                        </a:rPr>
                        <a:t>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50270279"/>
                  </a:ext>
                </a:extLst>
              </a:tr>
              <a:tr h="383096">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Test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9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4318392"/>
                  </a:ext>
                </a:extLst>
              </a:tr>
              <a:tr h="383096">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3.</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Quiz</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8423615"/>
                  </a:ext>
                </a:extLst>
              </a:tr>
              <a:tr h="373571">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20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127541"/>
                  </a:ext>
                </a:extLst>
              </a:tr>
              <a:tr h="367050">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5.</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Presentation***</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a:effectLst/>
                          <a:latin typeface="Times New Roman" panose="02020603050405020304" pitchFamily="18" charset="0"/>
                          <a:ea typeface="Cambria" panose="02040503050406030204" pitchFamily="18" charset="0"/>
                          <a:cs typeface="Cambria" panose="02040503050406030204" pitchFamily="18" charset="0"/>
                        </a:rPr>
                        <a:t> </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a:effectLst/>
                          <a:latin typeface="Times New Roman" panose="02020603050405020304" pitchFamily="18" charset="0"/>
                          <a:ea typeface="Cambria" panose="02040503050406030204" pitchFamily="18" charset="0"/>
                          <a:cs typeface="Cambria" panose="02040503050406030204" pitchFamily="18" charset="0"/>
                        </a:rPr>
                        <a:t> </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MNGCourses.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2513427"/>
                  </a:ext>
                </a:extLst>
              </a:tr>
              <a:tr h="379095">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6.</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Homework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a:t>
                      </a:r>
                      <a:r>
                        <a:rPr lang="en-US" sz="900" b="1" spc="-15">
                          <a:effectLst/>
                          <a:latin typeface="Cambria" panose="02040503050406030204" pitchFamily="18" charset="0"/>
                          <a:ea typeface="Cambria" panose="02040503050406030204" pitchFamily="18" charset="0"/>
                          <a:cs typeface="Cambria" panose="02040503050406030204" pitchFamily="18" charset="0"/>
                        </a:rPr>
                        <a:t>lecture </a:t>
                      </a:r>
                      <a:r>
                        <a:rPr lang="en-US" sz="900" b="1">
                          <a:effectLst/>
                          <a:latin typeface="Cambria" panose="02040503050406030204" pitchFamily="18" charset="0"/>
                          <a:ea typeface="Cambria" panose="02040503050406030204" pitchFamily="18" charset="0"/>
                          <a:cs typeface="Cambria" panose="02040503050406030204" pitchFamily="18" charset="0"/>
                        </a:rPr>
                        <a:t>topic (of</a:t>
                      </a:r>
                      <a:r>
                        <a:rPr lang="en-US" sz="900" b="1" spc="-10">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2</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questions)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4953821"/>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7.</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to</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900" b="1" spc="40">
                          <a:effectLst/>
                          <a:latin typeface="Cambria" panose="02040503050406030204" pitchFamily="18" charset="0"/>
                          <a:ea typeface="Cambria" panose="02040503050406030204" pitchFamily="18" charset="0"/>
                          <a:cs typeface="Cambria" panose="02040503050406030204" pitchFamily="18" charset="0"/>
                        </a:rPr>
                        <a:t> </a:t>
                      </a:r>
                      <a:r>
                        <a:rPr lang="en-US" sz="900" b="1" spc="-20">
                          <a:effectLst/>
                          <a:latin typeface="Cambria" panose="02040503050406030204" pitchFamily="18" charset="0"/>
                          <a:ea typeface="Cambria" panose="02040503050406030204" pitchFamily="18" charset="0"/>
                          <a:cs typeface="Cambria" panose="02040503050406030204" pitchFamily="18" charset="0"/>
                        </a:rPr>
                        <a:t>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23220233"/>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8.</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2552667"/>
                  </a:ext>
                </a:extLst>
              </a:tr>
            </a:tbl>
          </a:graphicData>
        </a:graphic>
      </p:graphicFrame>
    </p:spTree>
    <p:custDataLst>
      <p:tags r:id="rId1"/>
    </p:custDataLst>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3" name="Rectangle 2"/>
          <p:cNvSpPr/>
          <p:nvPr/>
        </p:nvSpPr>
        <p:spPr>
          <a:xfrm>
            <a:off x="992776" y="1841862"/>
            <a:ext cx="6021977" cy="1569660"/>
          </a:xfrm>
          <a:prstGeom prst="rect">
            <a:avLst/>
          </a:prstGeom>
        </p:spPr>
        <p:txBody>
          <a:bodyPr wrap="square">
            <a:spAutoFit/>
          </a:bodyPr>
          <a:lstStyle/>
          <a:p>
            <a:pPr>
              <a:buFont typeface="Arial" pitchFamily="34" charset="0"/>
              <a:buChar char="•"/>
            </a:pPr>
            <a:r>
              <a:rPr lang="en-US" dirty="0"/>
              <a:t>Pointer to objects</a:t>
            </a:r>
          </a:p>
          <a:p>
            <a:pPr>
              <a:buFont typeface="Arial" pitchFamily="34" charset="0"/>
              <a:buChar char="•"/>
            </a:pPr>
            <a:r>
              <a:rPr lang="en-US" dirty="0"/>
              <a:t> This pointer</a:t>
            </a:r>
          </a:p>
          <a:p>
            <a:pPr>
              <a:buFont typeface="Arial" pitchFamily="34" charset="0"/>
              <a:buChar char="•"/>
            </a:pPr>
            <a:endParaRPr lang="en-US" dirty="0"/>
          </a:p>
          <a:p>
            <a:endParaRPr lang="en-US" dirty="0"/>
          </a:p>
        </p:txBody>
      </p:sp>
      <p:sp>
        <p:nvSpPr>
          <p:cNvPr id="6" name="TextBox 5">
            <a:extLst>
              <a:ext uri="{FF2B5EF4-FFF2-40B4-BE49-F238E27FC236}">
                <a16:creationId xmlns:a16="http://schemas.microsoft.com/office/drawing/2014/main" xmlns="" id="{193C0ED7-4851-4FF9-97B4-A8F0A0CADEF0}"/>
              </a:ext>
            </a:extLst>
          </p:cNvPr>
          <p:cNvSpPr txBox="1"/>
          <p:nvPr/>
        </p:nvSpPr>
        <p:spPr>
          <a:xfrm>
            <a:off x="3232393" y="1100352"/>
            <a:ext cx="3225557" cy="646331"/>
          </a:xfrm>
          <a:prstGeom prst="rect">
            <a:avLst/>
          </a:prstGeom>
          <a:noFill/>
        </p:spPr>
        <p:txBody>
          <a:bodyPr wrap="square" rtlCol="0">
            <a:spAutoFit/>
          </a:bodyPr>
          <a:lstStyle/>
          <a:p>
            <a:r>
              <a:rPr lang="en-IN" sz="3600" b="1" dirty="0"/>
              <a:t>Contents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just"/>
            <a:r>
              <a:rPr lang="en-US" dirty="0">
                <a:latin typeface="Times New Roman" pitchFamily="18" charset="0"/>
                <a:cs typeface="Times New Roman" pitchFamily="18" charset="0"/>
              </a:rPr>
              <a:t>Pointers can point to objects as well as to simple data types and arrays. We’ve seen many examples of objects defined and given a name, in statements like</a:t>
            </a:r>
          </a:p>
          <a:p>
            <a:pPr marL="0" indent="0">
              <a:buNone/>
            </a:pPr>
            <a:r>
              <a:rPr lang="en-US" dirty="0">
                <a:latin typeface="Times New Roman" pitchFamily="18" charset="0"/>
                <a:cs typeface="Times New Roman" pitchFamily="18" charset="0"/>
              </a:rPr>
              <a:t>	Distance </a:t>
            </a:r>
            <a:r>
              <a:rPr lang="en-US" dirty="0" err="1">
                <a:latin typeface="Times New Roman" pitchFamily="18" charset="0"/>
                <a:cs typeface="Times New Roman" pitchFamily="18" charset="0"/>
              </a:rPr>
              <a:t>dist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where an object called ‘</a:t>
            </a:r>
            <a:r>
              <a:rPr lang="en-US" dirty="0" err="1">
                <a:latin typeface="Times New Roman" pitchFamily="18" charset="0"/>
                <a:cs typeface="Times New Roman" pitchFamily="18" charset="0"/>
              </a:rPr>
              <a:t>dist</a:t>
            </a:r>
            <a:r>
              <a:rPr lang="en-US" dirty="0">
                <a:latin typeface="Times New Roman" pitchFamily="18" charset="0"/>
                <a:cs typeface="Times New Roman" pitchFamily="18" charset="0"/>
              </a:rPr>
              <a:t>’ is defined to be of the Distance class</a:t>
            </a:r>
          </a:p>
        </p:txBody>
      </p:sp>
      <p:sp>
        <p:nvSpPr>
          <p:cNvPr id="5" name="Slide Number Placeholder 4"/>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6</a:t>
            </a:fld>
            <a:endParaRPr lang="en-US">
              <a:solidFill>
                <a:prstClr val="black">
                  <a:tint val="75000"/>
                </a:prstClr>
              </a:solidFill>
            </a:endParaRPr>
          </a:p>
        </p:txBody>
      </p:sp>
      <p:sp>
        <p:nvSpPr>
          <p:cNvPr id="6" name="Rectangle 5"/>
          <p:cNvSpPr/>
          <p:nvPr/>
        </p:nvSpPr>
        <p:spPr>
          <a:xfrm>
            <a:off x="2572815" y="585786"/>
            <a:ext cx="4702629" cy="707886"/>
          </a:xfrm>
          <a:prstGeom prst="rect">
            <a:avLst/>
          </a:prstGeom>
          <a:noFill/>
        </p:spPr>
        <p:txBody>
          <a:bodyPr wrap="square">
            <a:spAutoFit/>
          </a:bodyPr>
          <a:lstStyle/>
          <a:p>
            <a:r>
              <a:rPr lang="en-US" sz="4000" b="1" dirty="0"/>
              <a:t>Pointers to Objects</a:t>
            </a:r>
          </a:p>
        </p:txBody>
      </p:sp>
    </p:spTree>
    <p:extLst>
      <p:ext uri="{BB962C8B-B14F-4D97-AF65-F5344CB8AC3E}">
        <p14:creationId xmlns:p14="http://schemas.microsoft.com/office/powerpoint/2010/main" val="47507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62594" y="1298713"/>
            <a:ext cx="6992471" cy="5559287"/>
          </a:xfrm>
        </p:spPr>
        <p:txBody>
          <a:bodyPr>
            <a:normAutofit/>
          </a:bodyPr>
          <a:lstStyle/>
          <a:p>
            <a:pPr marL="0" indent="0">
              <a:buNone/>
            </a:pPr>
            <a:endParaRPr lang="en-US" sz="2000" b="1" dirty="0">
              <a:latin typeface="Times New Roman" pitchFamily="18" charset="0"/>
              <a:cs typeface="Times New Roman" pitchFamily="18" charset="0"/>
            </a:endParaRPr>
          </a:p>
          <a:p>
            <a:pPr marL="457200" indent="-457200">
              <a:buNone/>
            </a:pP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iostream</a:t>
            </a:r>
            <a:r>
              <a:rPr lang="en-US" sz="2000" dirty="0">
                <a:latin typeface="Times New Roman" pitchFamily="18" charset="0"/>
                <a:cs typeface="Times New Roman" pitchFamily="18" charset="0"/>
              </a:rPr>
              <a:t>&gt;</a:t>
            </a:r>
          </a:p>
          <a:p>
            <a:pPr marL="457200" indent="-457200">
              <a:buNone/>
            </a:pPr>
            <a:r>
              <a:rPr lang="en-US" sz="2000" dirty="0">
                <a:latin typeface="Times New Roman" pitchFamily="18" charset="0"/>
                <a:cs typeface="Times New Roman" pitchFamily="18" charset="0"/>
              </a:rPr>
              <a:t>using namespace </a:t>
            </a:r>
            <a:r>
              <a:rPr lang="en-US" sz="2000" dirty="0" err="1">
                <a:latin typeface="Times New Roman" pitchFamily="18" charset="0"/>
                <a:cs typeface="Times New Roman" pitchFamily="18" charset="0"/>
              </a:rPr>
              <a:t>std</a:t>
            </a: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class Distance // Distance class</a:t>
            </a:r>
          </a:p>
          <a:p>
            <a:pPr marL="457200" indent="-457200">
              <a:buNone/>
            </a:pP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private:</a:t>
            </a:r>
          </a:p>
          <a:p>
            <a:pPr marL="457200" indent="-457200">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feet;</a:t>
            </a:r>
          </a:p>
          <a:p>
            <a:pPr marL="457200" indent="-457200">
              <a:buNone/>
            </a:pPr>
            <a:r>
              <a:rPr lang="en-US" sz="2000" dirty="0">
                <a:latin typeface="Times New Roman" pitchFamily="18" charset="0"/>
                <a:cs typeface="Times New Roman" pitchFamily="18" charset="0"/>
              </a:rPr>
              <a:t>float inches;</a:t>
            </a:r>
          </a:p>
          <a:p>
            <a:pPr marL="457200" indent="-457200">
              <a:buNone/>
            </a:pPr>
            <a:r>
              <a:rPr lang="en-US" sz="2000" dirty="0">
                <a:latin typeface="Times New Roman" pitchFamily="18" charset="0"/>
                <a:cs typeface="Times New Roman" pitchFamily="18" charset="0"/>
              </a:rPr>
              <a:t>public:</a:t>
            </a:r>
          </a:p>
          <a:p>
            <a:pPr marL="457200" indent="-457200">
              <a:buNone/>
            </a:pPr>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getdist</a:t>
            </a:r>
            <a:r>
              <a:rPr lang="en-US" sz="2000" dirty="0">
                <a:latin typeface="Times New Roman" pitchFamily="18" charset="0"/>
                <a:cs typeface="Times New Roman" pitchFamily="18" charset="0"/>
              </a:rPr>
              <a:t>() //get length from user</a:t>
            </a:r>
          </a:p>
          <a:p>
            <a:pPr marL="457200" indent="-457200">
              <a:buNone/>
            </a:pPr>
            <a:r>
              <a:rPr lang="en-US" sz="2000" dirty="0">
                <a:latin typeface="Times New Roman" pitchFamily="18" charset="0"/>
                <a:cs typeface="Times New Roman" pitchFamily="18" charset="0"/>
              </a:rPr>
              <a:t>{</a:t>
            </a:r>
          </a:p>
          <a:p>
            <a:pPr marL="457200" indent="-457200">
              <a:buNone/>
            </a:pP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a:t>
            </a:r>
            <a:r>
              <a:rPr lang="en-US" sz="2000" dirty="0" err="1">
                <a:latin typeface="Times New Roman" pitchFamily="18" charset="0"/>
                <a:cs typeface="Times New Roman" pitchFamily="18" charset="0"/>
              </a:rPr>
              <a:t>nEnter</a:t>
            </a:r>
            <a:r>
              <a:rPr lang="en-US" sz="2000" dirty="0">
                <a:latin typeface="Times New Roman" pitchFamily="18" charset="0"/>
                <a:cs typeface="Times New Roman" pitchFamily="18" charset="0"/>
              </a:rPr>
              <a:t> feet: “; </a:t>
            </a:r>
            <a:r>
              <a:rPr lang="en-US" sz="2000" dirty="0" err="1">
                <a:latin typeface="Times New Roman" pitchFamily="18" charset="0"/>
                <a:cs typeface="Times New Roman" pitchFamily="18" charset="0"/>
              </a:rPr>
              <a:t>cin</a:t>
            </a:r>
            <a:r>
              <a:rPr lang="en-US" sz="2000" dirty="0">
                <a:latin typeface="Times New Roman" pitchFamily="18" charset="0"/>
                <a:cs typeface="Times New Roman" pitchFamily="18" charset="0"/>
              </a:rPr>
              <a:t> &gt;&gt; feet;</a:t>
            </a:r>
          </a:p>
          <a:p>
            <a:pPr marL="457200" indent="-457200">
              <a:buNone/>
            </a:pP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“Enter inches: “; </a:t>
            </a:r>
            <a:r>
              <a:rPr lang="en-US" sz="2000" dirty="0" err="1">
                <a:latin typeface="Times New Roman" pitchFamily="18" charset="0"/>
                <a:cs typeface="Times New Roman" pitchFamily="18" charset="0"/>
              </a:rPr>
              <a:t>cin</a:t>
            </a:r>
            <a:r>
              <a:rPr lang="en-US" sz="2000" dirty="0">
                <a:latin typeface="Times New Roman" pitchFamily="18" charset="0"/>
                <a:cs typeface="Times New Roman" pitchFamily="18" charset="0"/>
              </a:rPr>
              <a:t> &gt;&gt; inches;}</a:t>
            </a:r>
          </a:p>
          <a:p>
            <a:pPr marL="457200" indent="-457200">
              <a:buNone/>
            </a:pP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7</a:t>
            </a:fld>
            <a:endParaRPr lang="en-US">
              <a:solidFill>
                <a:prstClr val="black">
                  <a:tint val="75000"/>
                </a:prstClr>
              </a:solidFill>
            </a:endParaRPr>
          </a:p>
        </p:txBody>
      </p:sp>
      <p:sp>
        <p:nvSpPr>
          <p:cNvPr id="4" name="Rectangle 3"/>
          <p:cNvSpPr/>
          <p:nvPr/>
        </p:nvSpPr>
        <p:spPr>
          <a:xfrm>
            <a:off x="1162594" y="851208"/>
            <a:ext cx="7981406" cy="584775"/>
          </a:xfrm>
          <a:prstGeom prst="rect">
            <a:avLst/>
          </a:prstGeom>
          <a:noFill/>
        </p:spPr>
        <p:txBody>
          <a:bodyPr wrap="square">
            <a:spAutoFit/>
          </a:bodyPr>
          <a:lstStyle/>
          <a:p>
            <a:r>
              <a:rPr lang="en-US" sz="3200" b="1" dirty="0"/>
              <a:t>Accessing Member Functions by Pointer</a:t>
            </a:r>
          </a:p>
        </p:txBody>
      </p:sp>
    </p:spTree>
    <p:extLst>
      <p:ext uri="{BB962C8B-B14F-4D97-AF65-F5344CB8AC3E}">
        <p14:creationId xmlns:p14="http://schemas.microsoft.com/office/powerpoint/2010/main" val="367216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81809" y="1091425"/>
            <a:ext cx="6034284" cy="5596757"/>
          </a:xfrm>
        </p:spPr>
        <p:txBody>
          <a:bodyPr>
            <a:normAutofit/>
          </a:bodyPr>
          <a:lstStyle/>
          <a:p>
            <a:pPr marL="457200" indent="-457200">
              <a:buNone/>
            </a:pPr>
            <a:r>
              <a:rPr lang="en-US" sz="2000" dirty="0">
                <a:latin typeface="Times New Roman" pitchFamily="18" charset="0"/>
                <a:cs typeface="Times New Roman" pitchFamily="18" charset="0"/>
              </a:rPr>
              <a:t>void </a:t>
            </a:r>
            <a:r>
              <a:rPr lang="en-US" sz="2000" dirty="0" err="1">
                <a:latin typeface="Times New Roman" pitchFamily="18" charset="0"/>
                <a:cs typeface="Times New Roman" pitchFamily="18" charset="0"/>
              </a:rPr>
              <a:t>showdist</a:t>
            </a:r>
            <a:r>
              <a:rPr lang="en-US" sz="2000" dirty="0">
                <a:latin typeface="Times New Roman" pitchFamily="18" charset="0"/>
                <a:cs typeface="Times New Roman" pitchFamily="18" charset="0"/>
              </a:rPr>
              <a:t>() //display distance</a:t>
            </a:r>
          </a:p>
          <a:p>
            <a:pPr marL="457200" indent="-45720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feet &lt;&lt; “\’-” &lt;&lt; inches &lt;&lt; ‘\”’; }</a:t>
            </a:r>
          </a:p>
          <a:p>
            <a:pPr marL="457200" indent="-457200">
              <a:buNone/>
            </a:pPr>
            <a:r>
              <a:rPr lang="en-US" sz="2000" dirty="0">
                <a:latin typeface="Times New Roman" pitchFamily="18" charset="0"/>
                <a:cs typeface="Times New Roman" pitchFamily="18" charset="0"/>
              </a:rPr>
              <a:t>}</a:t>
            </a:r>
          </a:p>
          <a:p>
            <a:pPr marL="457200" indent="-457200">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main()</a:t>
            </a:r>
          </a:p>
          <a:p>
            <a:pPr marL="457200" indent="-457200">
              <a:buNone/>
            </a:pP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Distance </a:t>
            </a:r>
            <a:r>
              <a:rPr lang="en-US" sz="2000" dirty="0" err="1">
                <a:latin typeface="Times New Roman" pitchFamily="18" charset="0"/>
                <a:cs typeface="Times New Roman" pitchFamily="18" charset="0"/>
              </a:rPr>
              <a:t>dist</a:t>
            </a:r>
            <a:r>
              <a:rPr lang="en-US" sz="2000" dirty="0">
                <a:latin typeface="Times New Roman" pitchFamily="18" charset="0"/>
                <a:cs typeface="Times New Roman" pitchFamily="18" charset="0"/>
              </a:rPr>
              <a:t>; //define a named Distance object</a:t>
            </a:r>
          </a:p>
          <a:p>
            <a:pPr marL="457200" indent="-457200">
              <a:buNone/>
            </a:pPr>
            <a:r>
              <a:rPr lang="en-US" sz="2000" dirty="0" err="1">
                <a:latin typeface="Times New Roman" pitchFamily="18" charset="0"/>
                <a:cs typeface="Times New Roman" pitchFamily="18" charset="0"/>
              </a:rPr>
              <a:t>dist.getdist</a:t>
            </a:r>
            <a:r>
              <a:rPr lang="en-US" sz="2000" dirty="0">
                <a:latin typeface="Times New Roman" pitchFamily="18" charset="0"/>
                <a:cs typeface="Times New Roman" pitchFamily="18" charset="0"/>
              </a:rPr>
              <a:t>(); //access object members</a:t>
            </a:r>
          </a:p>
          <a:p>
            <a:pPr marL="457200" indent="-457200">
              <a:buNone/>
            </a:pPr>
            <a:r>
              <a:rPr lang="en-US" sz="2000" dirty="0" err="1">
                <a:latin typeface="Times New Roman" pitchFamily="18" charset="0"/>
                <a:cs typeface="Times New Roman" pitchFamily="18" charset="0"/>
              </a:rPr>
              <a:t>dist.showdist</a:t>
            </a:r>
            <a:r>
              <a:rPr lang="en-US" sz="2000" dirty="0">
                <a:latin typeface="Times New Roman" pitchFamily="18" charset="0"/>
                <a:cs typeface="Times New Roman" pitchFamily="18" charset="0"/>
              </a:rPr>
              <a:t>(); // with dot operator</a:t>
            </a:r>
          </a:p>
          <a:p>
            <a:pPr marL="457200" indent="-457200">
              <a:buNone/>
            </a:pPr>
            <a:r>
              <a:rPr lang="en-US" sz="2000" dirty="0">
                <a:latin typeface="Times New Roman" pitchFamily="18" charset="0"/>
                <a:cs typeface="Times New Roman" pitchFamily="18" charset="0"/>
              </a:rPr>
              <a:t>Distance* </a:t>
            </a:r>
            <a:r>
              <a:rPr lang="en-US" sz="2000" dirty="0" err="1">
                <a:latin typeface="Times New Roman" pitchFamily="18" charset="0"/>
                <a:cs typeface="Times New Roman" pitchFamily="18" charset="0"/>
              </a:rPr>
              <a:t>distptr</a:t>
            </a:r>
            <a:r>
              <a:rPr lang="en-US" sz="2000" dirty="0">
                <a:latin typeface="Times New Roman" pitchFamily="18" charset="0"/>
                <a:cs typeface="Times New Roman" pitchFamily="18" charset="0"/>
              </a:rPr>
              <a:t>; //pointer to Distance</a:t>
            </a:r>
          </a:p>
          <a:p>
            <a:pPr marL="457200" indent="-457200">
              <a:buNone/>
            </a:pPr>
            <a:r>
              <a:rPr lang="en-US" sz="2000" dirty="0" err="1">
                <a:latin typeface="Times New Roman" pitchFamily="18" charset="0"/>
                <a:cs typeface="Times New Roman" pitchFamily="18" charset="0"/>
              </a:rPr>
              <a:t>distptr</a:t>
            </a:r>
            <a:r>
              <a:rPr lang="en-US" sz="2000" dirty="0">
                <a:latin typeface="Times New Roman" pitchFamily="18" charset="0"/>
                <a:cs typeface="Times New Roman" pitchFamily="18" charset="0"/>
              </a:rPr>
              <a:t> = new Distance; //points to new Distance object</a:t>
            </a:r>
          </a:p>
          <a:p>
            <a:pPr marL="457200" indent="-457200">
              <a:buNone/>
            </a:pPr>
            <a:r>
              <a:rPr lang="en-US" sz="2000" dirty="0" err="1">
                <a:latin typeface="Times New Roman" pitchFamily="18" charset="0"/>
                <a:cs typeface="Times New Roman" pitchFamily="18" charset="0"/>
              </a:rPr>
              <a:t>distptr</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getdist</a:t>
            </a:r>
            <a:r>
              <a:rPr lang="en-US" sz="2000" dirty="0">
                <a:latin typeface="Times New Roman" pitchFamily="18" charset="0"/>
                <a:cs typeface="Times New Roman" pitchFamily="18" charset="0"/>
              </a:rPr>
              <a:t>(); //access object members</a:t>
            </a:r>
          </a:p>
          <a:p>
            <a:pPr marL="457200" indent="-457200">
              <a:buNone/>
            </a:pPr>
            <a:r>
              <a:rPr lang="en-US" sz="2000" dirty="0" err="1">
                <a:latin typeface="Times New Roman" pitchFamily="18" charset="0"/>
                <a:cs typeface="Times New Roman" pitchFamily="18" charset="0"/>
              </a:rPr>
              <a:t>distptr</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showdist</a:t>
            </a:r>
            <a:r>
              <a:rPr lang="en-US" sz="2000" dirty="0">
                <a:latin typeface="Times New Roman" pitchFamily="18" charset="0"/>
                <a:cs typeface="Times New Roman" pitchFamily="18" charset="0"/>
              </a:rPr>
              <a:t>(); // with -&gt; operator</a:t>
            </a:r>
          </a:p>
          <a:p>
            <a:pPr marL="457200" indent="-457200">
              <a:buNone/>
            </a:pP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457200" indent="-457200">
              <a:buNone/>
            </a:pPr>
            <a:r>
              <a:rPr lang="en-US" sz="2000" dirty="0">
                <a:latin typeface="Times New Roman" pitchFamily="18" charset="0"/>
                <a:cs typeface="Times New Roman" pitchFamily="18" charset="0"/>
              </a:rPr>
              <a:t>return 0;}</a:t>
            </a:r>
          </a:p>
          <a:p>
            <a:pPr marL="457200" indent="-457200">
              <a:buNone/>
            </a:pP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8</a:t>
            </a:fld>
            <a:endParaRPr lang="en-US">
              <a:solidFill>
                <a:prstClr val="black">
                  <a:tint val="75000"/>
                </a:prstClr>
              </a:solidFill>
            </a:endParaRPr>
          </a:p>
        </p:txBody>
      </p:sp>
      <p:sp>
        <p:nvSpPr>
          <p:cNvPr id="7" name="Rectangle 6">
            <a:extLst>
              <a:ext uri="{FF2B5EF4-FFF2-40B4-BE49-F238E27FC236}">
                <a16:creationId xmlns:a16="http://schemas.microsoft.com/office/drawing/2014/main" xmlns="" id="{A6F55DC2-AEB7-44B3-B6EF-A5228A2E8283}"/>
              </a:ext>
            </a:extLst>
          </p:cNvPr>
          <p:cNvSpPr/>
          <p:nvPr/>
        </p:nvSpPr>
        <p:spPr>
          <a:xfrm>
            <a:off x="1533655" y="506651"/>
            <a:ext cx="7981406" cy="584775"/>
          </a:xfrm>
          <a:prstGeom prst="rect">
            <a:avLst/>
          </a:prstGeom>
          <a:noFill/>
        </p:spPr>
        <p:txBody>
          <a:bodyPr wrap="square">
            <a:spAutoFit/>
          </a:bodyPr>
          <a:lstStyle/>
          <a:p>
            <a:r>
              <a:rPr lang="en-US" sz="3200" b="1" dirty="0"/>
              <a:t>Accessing Member Functions by Pointer</a:t>
            </a:r>
          </a:p>
        </p:txBody>
      </p:sp>
    </p:spTree>
    <p:extLst>
      <p:ext uri="{BB962C8B-B14F-4D97-AF65-F5344CB8AC3E}">
        <p14:creationId xmlns:p14="http://schemas.microsoft.com/office/powerpoint/2010/main" val="112297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7895"/>
            <a:ext cx="7886700" cy="802793"/>
          </a:xfrm>
        </p:spPr>
        <p:txBody>
          <a:bodyPr>
            <a:normAutofit fontScale="90000"/>
          </a:bodyPr>
          <a:lstStyle/>
          <a:p>
            <a:r>
              <a:rPr lang="en-US" dirty="0"/>
              <a:t/>
            </a:r>
            <a:br>
              <a:rPr lang="en-US" dirty="0"/>
            </a:br>
            <a:r>
              <a:rPr lang="en-US" sz="4000" b="1" dirty="0">
                <a:latin typeface="Times New Roman" panose="02020603050405020304" pitchFamily="18" charset="0"/>
                <a:cs typeface="Times New Roman" panose="02020603050405020304" pitchFamily="18" charset="0"/>
              </a:rPr>
              <a:t>Defining a Pointer of Class type</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We can define pointer of class type, which can be used to point to class objects.</a:t>
            </a:r>
          </a:p>
          <a:p>
            <a:pPr marL="0" indent="0">
              <a:buNone/>
            </a:pPr>
            <a:r>
              <a:rPr lang="en-US" dirty="0"/>
              <a:t>class Simple  { public: </a:t>
            </a:r>
            <a:r>
              <a:rPr lang="en-US" dirty="0" err="1"/>
              <a:t>int</a:t>
            </a:r>
            <a:r>
              <a:rPr lang="en-US" dirty="0"/>
              <a:t> a; }; </a:t>
            </a:r>
          </a:p>
          <a:p>
            <a:pPr marL="0" indent="0">
              <a:buNone/>
            </a:pPr>
            <a:r>
              <a:rPr lang="en-US" dirty="0" err="1"/>
              <a:t>int</a:t>
            </a:r>
            <a:r>
              <a:rPr lang="en-US" dirty="0"/>
              <a:t> main()</a:t>
            </a:r>
          </a:p>
          <a:p>
            <a:pPr marL="0" indent="0">
              <a:buNone/>
            </a:pPr>
            <a:r>
              <a:rPr lang="en-US" dirty="0"/>
              <a:t> { Simple </a:t>
            </a:r>
            <a:r>
              <a:rPr lang="en-US" dirty="0" err="1"/>
              <a:t>obj</a:t>
            </a:r>
            <a:r>
              <a:rPr lang="en-US" dirty="0"/>
              <a:t>;</a:t>
            </a:r>
          </a:p>
          <a:p>
            <a:pPr marL="0" indent="0">
              <a:buNone/>
            </a:pPr>
            <a:r>
              <a:rPr lang="en-US" dirty="0"/>
              <a:t> Simple* </a:t>
            </a:r>
            <a:r>
              <a:rPr lang="en-US" dirty="0" err="1"/>
              <a:t>ptr</a:t>
            </a:r>
            <a:r>
              <a:rPr lang="en-US" dirty="0"/>
              <a:t>; </a:t>
            </a:r>
          </a:p>
          <a:p>
            <a:pPr marL="0" indent="0">
              <a:buNone/>
            </a:pPr>
            <a:r>
              <a:rPr lang="en-US" dirty="0"/>
              <a:t>// Pointer of class type </a:t>
            </a:r>
            <a:r>
              <a:rPr lang="en-US" dirty="0" err="1"/>
              <a:t>ptr</a:t>
            </a:r>
            <a:r>
              <a:rPr lang="en-US" dirty="0"/>
              <a:t> = &amp;</a:t>
            </a:r>
            <a:r>
              <a:rPr lang="en-US" dirty="0" err="1"/>
              <a:t>obj</a:t>
            </a:r>
            <a:r>
              <a:rPr lang="en-US" dirty="0"/>
              <a:t>; </a:t>
            </a:r>
          </a:p>
          <a:p>
            <a:pPr marL="0" indent="0">
              <a:buNone/>
            </a:pPr>
            <a:r>
              <a:rPr lang="en-US" dirty="0" err="1"/>
              <a:t>cout</a:t>
            </a:r>
            <a:r>
              <a:rPr lang="en-US" dirty="0"/>
              <a:t> &lt;&lt; </a:t>
            </a:r>
            <a:r>
              <a:rPr lang="en-US" dirty="0" err="1"/>
              <a:t>obj.a</a:t>
            </a:r>
            <a:r>
              <a:rPr lang="en-US" dirty="0"/>
              <a:t>; </a:t>
            </a:r>
            <a:r>
              <a:rPr lang="en-US" dirty="0" err="1"/>
              <a:t>cout</a:t>
            </a:r>
            <a:r>
              <a:rPr lang="en-US" dirty="0"/>
              <a:t> &lt;&lt; </a:t>
            </a:r>
            <a:r>
              <a:rPr lang="en-US" dirty="0" err="1"/>
              <a:t>ptr</a:t>
            </a:r>
            <a:r>
              <a:rPr lang="en-US" dirty="0"/>
              <a:t>-&gt;a; </a:t>
            </a:r>
          </a:p>
          <a:p>
            <a:pPr marL="0" indent="0">
              <a:buNone/>
            </a:pPr>
            <a:r>
              <a:rPr lang="en-US" dirty="0"/>
              <a:t>// Accessing member with pointer</a:t>
            </a:r>
          </a:p>
          <a:p>
            <a:pPr marL="0" indent="0">
              <a:buNone/>
            </a:pPr>
            <a:r>
              <a:rPr lang="en-US" dirty="0"/>
              <a:t> } </a:t>
            </a:r>
          </a:p>
          <a:p>
            <a:pPr marL="0" indent="0">
              <a:buNone/>
            </a:pPr>
            <a:r>
              <a:rPr lang="en-US" dirty="0"/>
              <a:t>Here you can see that we have declared a pointer of class type which points to class's object. We can access data members and member functions using pointer name with arrow -&gt; symbol.</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073971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SLIDE_UID" val="{8E86B8E2-AF63-4739-B4E6-95D3E719C70B}:391"/>
</p:tagLst>
</file>

<file path=ppt/tags/tag10.xml><?xml version="1.0" encoding="utf-8"?>
<p:tagLst xmlns:a="http://schemas.openxmlformats.org/drawingml/2006/main" xmlns:r="http://schemas.openxmlformats.org/officeDocument/2006/relationships" xmlns:p="http://schemas.openxmlformats.org/presentationml/2006/main">
  <p:tag name="GENSWF_SLIDE_UID" val="{4C9CAF51-F75B-440D-B0C9-4478807CDAEA}:392"/>
</p:tagLst>
</file>

<file path=ppt/tags/tag2.xml><?xml version="1.0" encoding="utf-8"?>
<p:tagLst xmlns:a="http://schemas.openxmlformats.org/drawingml/2006/main" xmlns:r="http://schemas.openxmlformats.org/officeDocument/2006/relationships" xmlns:p="http://schemas.openxmlformats.org/presentationml/2006/main">
  <p:tag name="GENSWF_SLIDE_UID" val="{8F35AEB5-62B0-437F-83F2-27A7C0C5EFA6}:355"/>
</p:tagLst>
</file>

<file path=ppt/tags/tag3.xml><?xml version="1.0" encoding="utf-8"?>
<p:tagLst xmlns:a="http://schemas.openxmlformats.org/drawingml/2006/main" xmlns:r="http://schemas.openxmlformats.org/officeDocument/2006/relationships" xmlns:p="http://schemas.openxmlformats.org/presentationml/2006/main">
  <p:tag name="GENSWF_SLIDE_UID" val="{835A992E-FB64-4F9A-BC87-8D7465566CA1}:356"/>
</p:tagLst>
</file>

<file path=ppt/tags/tag4.xml><?xml version="1.0" encoding="utf-8"?>
<p:tagLst xmlns:a="http://schemas.openxmlformats.org/drawingml/2006/main" xmlns:r="http://schemas.openxmlformats.org/officeDocument/2006/relationships" xmlns:p="http://schemas.openxmlformats.org/presentationml/2006/main">
  <p:tag name="GENSWF_SLIDE_UID" val="{ECA7FF31-CDEC-44CC-A435-3DB53CD57F22}:363"/>
</p:tagLst>
</file>

<file path=ppt/tags/tag5.xml><?xml version="1.0" encoding="utf-8"?>
<p:tagLst xmlns:a="http://schemas.openxmlformats.org/drawingml/2006/main" xmlns:r="http://schemas.openxmlformats.org/officeDocument/2006/relationships" xmlns:p="http://schemas.openxmlformats.org/presentationml/2006/main">
  <p:tag name="GENSWF_SLIDE_UID" val="{EB8BB940-3244-4993-8701-7EF57A97904C}:351"/>
</p:tagLst>
</file>

<file path=ppt/tags/tag6.xml><?xml version="1.0" encoding="utf-8"?>
<p:tagLst xmlns:a="http://schemas.openxmlformats.org/drawingml/2006/main" xmlns:r="http://schemas.openxmlformats.org/officeDocument/2006/relationships" xmlns:p="http://schemas.openxmlformats.org/presentationml/2006/main">
  <p:tag name="GENSWF_SLIDE_UID" val="{F71DA535-18EE-44CA-BD17-76B6E88AAE6A}:359"/>
</p:tagLst>
</file>

<file path=ppt/tags/tag7.xml><?xml version="1.0" encoding="utf-8"?>
<p:tagLst xmlns:a="http://schemas.openxmlformats.org/drawingml/2006/main" xmlns:r="http://schemas.openxmlformats.org/officeDocument/2006/relationships" xmlns:p="http://schemas.openxmlformats.org/presentationml/2006/main">
  <p:tag name="GENSWF_SLIDE_UID" val="{33ED6CF8-3053-4BAE-AE70-FA048CFCA0DB}:329"/>
</p:tagLst>
</file>

<file path=ppt/tags/tag8.xml><?xml version="1.0" encoding="utf-8"?>
<p:tagLst xmlns:a="http://schemas.openxmlformats.org/drawingml/2006/main" xmlns:r="http://schemas.openxmlformats.org/officeDocument/2006/relationships" xmlns:p="http://schemas.openxmlformats.org/presentationml/2006/main">
  <p:tag name="GENSWF_SLIDE_UID" val="{9E5058CD-94BB-40D0-83B0-B6041C5FD062}:352"/>
</p:tagLst>
</file>

<file path=ppt/tags/tag9.xml><?xml version="1.0" encoding="utf-8"?>
<p:tagLst xmlns:a="http://schemas.openxmlformats.org/drawingml/2006/main" xmlns:r="http://schemas.openxmlformats.org/officeDocument/2006/relationships" xmlns:p="http://schemas.openxmlformats.org/presentationml/2006/main">
  <p:tag name="GENSWF_SLIDE_UID" val="{9978E83E-A597-4EA1-A2FB-B861ECA35D0E}:284"/>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finalGRID</Template>
  <TotalTime>6874</TotalTime>
  <Words>1617</Words>
  <Application>Microsoft Office PowerPoint</Application>
  <PresentationFormat>On-screen Show (4:3)</PresentationFormat>
  <Paragraphs>383</Paragraphs>
  <Slides>33</Slides>
  <Notes>10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33</vt:i4>
      </vt:variant>
    </vt:vector>
  </HeadingPairs>
  <TitlesOfParts>
    <vt:vector size="39" baseType="lpstr">
      <vt:lpstr>2_Office Theme</vt:lpstr>
      <vt:lpstr>Office Theme</vt:lpstr>
      <vt:lpstr>1_Office Theme</vt:lpstr>
      <vt:lpstr>3_Office Theme</vt:lpstr>
      <vt:lpstr>Theme1</vt:lpstr>
      <vt:lpstr>CorelDRAW</vt:lpstr>
      <vt:lpstr>PowerPoint Presentation</vt:lpstr>
      <vt:lpstr>Object Oriented Programming using C++ </vt:lpstr>
      <vt:lpstr>PowerPoint Presentation</vt:lpstr>
      <vt:lpstr> Scheme of Evaluation  </vt:lpstr>
      <vt:lpstr>PowerPoint Presentation</vt:lpstr>
      <vt:lpstr>PowerPoint Presentation</vt:lpstr>
      <vt:lpstr>PowerPoint Presentation</vt:lpstr>
      <vt:lpstr>PowerPoint Presentation</vt:lpstr>
      <vt:lpstr> Defining a Pointer of Class type </vt:lpstr>
      <vt:lpstr> Pointer to Data Members of Class </vt:lpstr>
      <vt:lpstr>Using Pointers with Objects</vt:lpstr>
      <vt:lpstr>Using Pointers with Objects</vt:lpstr>
      <vt:lpstr>Using Pointers with Objects</vt:lpstr>
      <vt:lpstr>PowerPoint Presentation</vt:lpstr>
      <vt:lpstr>Situations where ‘this’ pointer is used</vt:lpstr>
      <vt:lpstr>PowerPoint Presentation</vt:lpstr>
      <vt:lpstr>PowerPoint Presentation</vt:lpstr>
      <vt:lpstr> Example 2 </vt:lpstr>
      <vt:lpstr>PowerPoint Presentation</vt:lpstr>
      <vt:lpstr>    Example 3 </vt:lpstr>
      <vt:lpstr>PowerPoint Presentation</vt:lpstr>
      <vt:lpstr>PowerPoint Presentation</vt:lpstr>
      <vt:lpstr>Program to implement pointer to class and object</vt:lpstr>
      <vt:lpstr>PowerPoint Presentation</vt:lpstr>
      <vt:lpstr>PowerPoint Presentation</vt:lpstr>
      <vt:lpstr>PowerPoint Presentation</vt:lpstr>
      <vt:lpstr>Frequently Asked question</vt:lpstr>
      <vt:lpstr>PowerPoint Presentation</vt:lpstr>
      <vt:lpstr>Assessment Questions:</vt:lpstr>
      <vt:lpstr>PowerPoint Presentation</vt:lpstr>
      <vt:lpstr>Discussion forum.</vt:lpstr>
      <vt:lpstr>REFERENCES   </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HP</cp:lastModifiedBy>
  <cp:revision>1370</cp:revision>
  <dcterms:created xsi:type="dcterms:W3CDTF">2004-09-03T08:53:39Z</dcterms:created>
  <dcterms:modified xsi:type="dcterms:W3CDTF">2021-04-10T19:50:43Z</dcterms:modified>
</cp:coreProperties>
</file>