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2" r:id="rId2"/>
    <p:sldId id="355" r:id="rId3"/>
    <p:sldId id="356" r:id="rId4"/>
    <p:sldId id="375" r:id="rId5"/>
    <p:sldId id="376" r:id="rId6"/>
    <p:sldId id="378" r:id="rId7"/>
    <p:sldId id="393" r:id="rId8"/>
    <p:sldId id="405" r:id="rId9"/>
    <p:sldId id="394" r:id="rId10"/>
    <p:sldId id="407" r:id="rId11"/>
    <p:sldId id="395" r:id="rId12"/>
    <p:sldId id="396" r:id="rId13"/>
    <p:sldId id="408" r:id="rId14"/>
    <p:sldId id="409" r:id="rId15"/>
    <p:sldId id="397" r:id="rId16"/>
    <p:sldId id="398" r:id="rId17"/>
    <p:sldId id="410" r:id="rId18"/>
    <p:sldId id="411" r:id="rId19"/>
    <p:sldId id="399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Friend Function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the characteristics of friend function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A01C6F03-8F64-4572-A415-227584B1F1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examples of Friend Function</a:t>
          </a:r>
        </a:p>
      </dgm:t>
    </dgm:pt>
    <dgm:pt modelId="{4DA968A8-0948-417F-9134-FA754EAB92DA}" type="parTrans" cxnId="{9495434F-F7C9-45D7-B8C6-CCE0B7994591}">
      <dgm:prSet/>
      <dgm:spPr/>
      <dgm:t>
        <a:bodyPr/>
        <a:lstStyle/>
        <a:p>
          <a:endParaRPr lang="en-IN"/>
        </a:p>
      </dgm:t>
    </dgm:pt>
    <dgm:pt modelId="{14056E56-91CB-4AD0-BDAA-2A69C7D39824}" type="sibTrans" cxnId="{9495434F-F7C9-45D7-B8C6-CCE0B7994591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</dgm:pt>
    <dgm:pt modelId="{2F0A59F6-A053-4340-A4F0-E60DDF039046}" type="pres">
      <dgm:prSet presAssocID="{72067E99-1C3B-406E-B0E9-FC347F914FA8}" presName="node" presStyleLbl="node1" presStyleIdx="0" presStyleCnt="3" custLinFactNeighborX="-5593" custLinFactNeighborY="843">
        <dgm:presLayoutVars>
          <dgm:bulletEnabled val="1"/>
        </dgm:presLayoutVars>
      </dgm:prSet>
      <dgm:spPr/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3">
        <dgm:presLayoutVars>
          <dgm:bulletEnabled val="1"/>
        </dgm:presLayoutVars>
      </dgm:prSet>
      <dgm:spPr/>
    </dgm:pt>
    <dgm:pt modelId="{E15D8264-6CE6-4D91-B2D2-1EAC00783183}" type="pres">
      <dgm:prSet presAssocID="{EA51BD59-3F69-42AA-902C-6B9694E16D92}" presName="sibTrans" presStyleCnt="0"/>
      <dgm:spPr/>
    </dgm:pt>
    <dgm:pt modelId="{125214B9-F360-433C-AD02-087D02D43A08}" type="pres">
      <dgm:prSet presAssocID="{A01C6F03-8F64-4572-A415-227584B1F1D4}" presName="node" presStyleLbl="node1" presStyleIdx="2" presStyleCnt="3">
        <dgm:presLayoutVars>
          <dgm:bulletEnabled val="1"/>
        </dgm:presLayoutVars>
      </dgm:prSet>
      <dgm:spPr/>
    </dgm:pt>
  </dgm:ptLst>
  <dgm:cxnLst>
    <dgm:cxn modelId="{7DDA5D15-540F-4782-AC07-9170D87AA5BA}" type="presOf" srcId="{A7DE4063-2DA9-4CA0-9DDC-11769B7332D8}" destId="{DE45F2CF-0A49-462B-B901-AD08FACBBB0E}" srcOrd="0" destOrd="0" presId="urn:microsoft.com/office/officeart/2005/8/layout/default"/>
    <dgm:cxn modelId="{537F3816-8AD7-4A36-A251-136F9CB6EDBD}" type="presOf" srcId="{A01C6F03-8F64-4572-A415-227584B1F1D4}" destId="{125214B9-F360-433C-AD02-087D02D43A08}" srcOrd="0" destOrd="0" presId="urn:microsoft.com/office/officeart/2005/8/layout/default"/>
    <dgm:cxn modelId="{9495434F-F7C9-45D7-B8C6-CCE0B7994591}" srcId="{A30D818A-DE61-492C-9F49-4330F19690E3}" destId="{A01C6F03-8F64-4572-A415-227584B1F1D4}" srcOrd="2" destOrd="0" parTransId="{4DA968A8-0948-417F-9134-FA754EAB92DA}" sibTransId="{14056E56-91CB-4AD0-BDAA-2A69C7D39824}"/>
    <dgm:cxn modelId="{ECCE3782-0BA7-4D11-9D3C-49385FC334F5}" type="presOf" srcId="{72067E99-1C3B-406E-B0E9-FC347F914FA8}" destId="{2F0A59F6-A053-4340-A4F0-E60DDF039046}" srcOrd="0" destOrd="0" presId="urn:microsoft.com/office/officeart/2005/8/layout/default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699A32D2-8395-47D4-BE2B-5B8EF202D093}" type="presParOf" srcId="{097EF926-1259-452F-A448-711C22076917}" destId="{2F0A59F6-A053-4340-A4F0-E60DDF039046}" srcOrd="0" destOrd="0" presId="urn:microsoft.com/office/officeart/2005/8/layout/default"/>
    <dgm:cxn modelId="{02491696-24B3-49AC-8F8C-9C3FB5FD4A79}" type="presParOf" srcId="{097EF926-1259-452F-A448-711C22076917}" destId="{B7110241-4B56-449E-BE7E-CE03E41DECBD}" srcOrd="1" destOrd="0" presId="urn:microsoft.com/office/officeart/2005/8/layout/default"/>
    <dgm:cxn modelId="{74690019-F115-4FDC-B1CB-756CF730DB81}" type="presParOf" srcId="{097EF926-1259-452F-A448-711C22076917}" destId="{DE45F2CF-0A49-462B-B901-AD08FACBBB0E}" srcOrd="2" destOrd="0" presId="urn:microsoft.com/office/officeart/2005/8/layout/default"/>
    <dgm:cxn modelId="{5AB02E86-EE83-4357-B54B-6448622334B5}" type="presParOf" srcId="{097EF926-1259-452F-A448-711C22076917}" destId="{E15D8264-6CE6-4D91-B2D2-1EAC00783183}" srcOrd="3" destOrd="0" presId="urn:microsoft.com/office/officeart/2005/8/layout/default"/>
    <dgm:cxn modelId="{CEF43F2E-179B-44AB-B9A4-9CF127E089EE}" type="presParOf" srcId="{097EF926-1259-452F-A448-711C22076917}" destId="{125214B9-F360-433C-AD02-087D02D43A0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22329"/>
          <a:ext cx="4166272" cy="2499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Friend Function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22329"/>
        <a:ext cx="4166272" cy="2499763"/>
      </dsp:txXfrm>
    </dsp:sp>
    <dsp:sp modelId="{DE45F2CF-0A49-462B-B901-AD08FACBBB0E}">
      <dsp:nvSpPr>
        <dsp:cNvPr id="0" name=""/>
        <dsp:cNvSpPr/>
      </dsp:nvSpPr>
      <dsp:spPr>
        <a:xfrm>
          <a:off x="4656972" y="1256"/>
          <a:ext cx="4166272" cy="2499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the characteristics of friend function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6972" y="1256"/>
        <a:ext cx="4166272" cy="2499763"/>
      </dsp:txXfrm>
    </dsp:sp>
    <dsp:sp modelId="{125214B9-F360-433C-AD02-087D02D43A08}">
      <dsp:nvSpPr>
        <dsp:cNvPr id="0" name=""/>
        <dsp:cNvSpPr/>
      </dsp:nvSpPr>
      <dsp:spPr>
        <a:xfrm>
          <a:off x="2365522" y="2917647"/>
          <a:ext cx="4166272" cy="249976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examples of Friend Function</a:t>
          </a:r>
        </a:p>
      </dsp:txBody>
      <dsp:txXfrm>
        <a:off x="2365522" y="2917647"/>
        <a:ext cx="4166272" cy="249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1DCF3-E68B-4E15-B3E7-C816F0FEC80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2E23A-59AA-4B24-8087-73DF526AA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9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1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the diagram is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r>
              <a:rPr lang="en-US" baseline="0" dirty="0"/>
              <a:t> computer. The period of third generation was from 1965-1971. The computers of third generation used Integrated Circuits (ICs) in place of transistors. A single IC has many transistors, resistors, and capacitors along with the associated circuitry. The main features of third generation are −</a:t>
            </a:r>
          </a:p>
          <a:p>
            <a:r>
              <a:rPr lang="en-US" baseline="0" dirty="0"/>
              <a:t>IC used</a:t>
            </a:r>
          </a:p>
          <a:p>
            <a:r>
              <a:rPr lang="en-US" baseline="0" dirty="0"/>
              <a:t>More reliable in comparison to previous two generations</a:t>
            </a:r>
          </a:p>
          <a:p>
            <a:r>
              <a:rPr lang="en-US" baseline="0" dirty="0"/>
              <a:t>Smaller size</a:t>
            </a:r>
          </a:p>
          <a:p>
            <a:r>
              <a:rPr lang="en-US" baseline="0" dirty="0"/>
              <a:t>Generated less heat</a:t>
            </a:r>
          </a:p>
          <a:p>
            <a:r>
              <a:rPr lang="en-US" baseline="0" dirty="0"/>
              <a:t>Faster</a:t>
            </a:r>
          </a:p>
          <a:p>
            <a:r>
              <a:rPr lang="en-US" baseline="0" dirty="0"/>
              <a:t>Lesser maintenance</a:t>
            </a:r>
          </a:p>
          <a:p>
            <a:r>
              <a:rPr lang="en-US" baseline="0" dirty="0"/>
              <a:t>Costly</a:t>
            </a:r>
          </a:p>
          <a:p>
            <a:r>
              <a:rPr lang="en-US" baseline="0" dirty="0"/>
              <a:t>AC required</a:t>
            </a:r>
          </a:p>
          <a:p>
            <a:r>
              <a:rPr lang="en-US" baseline="0" dirty="0"/>
              <a:t>Consumed lesser electricity</a:t>
            </a:r>
          </a:p>
          <a:p>
            <a:r>
              <a:rPr lang="en-US" baseline="0" dirty="0"/>
              <a:t>Supported high-level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DBAE-D7A3-4A88-9B81-C04E29297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0A32-C65E-4D60-8D16-475F7483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2AC5-2592-4926-BA17-B6062A8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4347-9C4E-4506-A1B4-7D9DDB8A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C247-840F-48C5-B5E4-1128FBA2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AF9-CA28-4275-B16B-709AD6AB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682EB-F600-4D84-9314-4ABECE54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688B-1BAB-4DCB-8F08-E1449046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7517-D7F6-45CD-A741-C76574EE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C58F-0040-4906-9A82-CC5A2325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559B7-7CF2-4F4D-AFC9-0521117C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0B946-338A-4381-84D3-479E90A9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25BC-7A45-420C-AE02-6987963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4D7D-4E63-4664-8A0B-8F98191A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46F2-E623-431C-952B-6C28BC20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7FDE-AD35-4F5C-83A5-B080B858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6288-32F6-4A33-ABD1-46319D80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DE76-E14F-4536-B489-5CBF7669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5C5D-377F-4271-8CC7-B9A1A508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570E-824C-4684-8FDE-FC00789A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BD44-46DC-4AE8-950C-19BEDCD3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FDE7-1687-4CEA-80FA-25BB7F6A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0925-EABE-4384-B8A0-0F11CC2D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28EC-B321-43E6-A0A3-5BFEA695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E0D7-98A0-47D1-817A-99E4EFC8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3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AC75-74D5-4673-B5F9-EB0C767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D66D-DC63-4F23-AAB8-6DB6774AF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AB82-C04A-41B3-89B6-3649A713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2F67-A99D-4640-945E-F82C1765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7BCB-4B60-4A8C-AAAD-E4C218E0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E419D-4CFD-401C-93E5-D6D85F14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7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90C9-02AF-4048-8EB4-5D69011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AD7AD-B607-4C60-8411-A4F0517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AFB4-223E-4F38-BA3C-F46E2FEE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61A69-888E-4237-9589-01722290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7913-BC76-42F7-B40E-8B0FAA5AC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29B41-E536-44E6-971A-5C88D5EE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ABCB2-5867-4DD2-8E86-CA2EDAAB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326D3-3D08-4C32-8464-B17B55AC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892-B3DF-4E9A-9167-C3372A25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001F9-A158-4C27-A573-5BD88AA4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C5EF7-FF30-4688-9650-88755BC1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476CE-9FFF-41B3-9966-C5CF4D90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C4254-236B-4666-ACCC-6FE428B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C8C36-60FA-4E78-9D02-BAC5937A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32DDB-F445-40EF-AFDD-1008ED79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7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EBEC-0FC7-456D-8C70-8B5BDA3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697A-5FF9-4D38-94C3-29671E07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D86E2-67D5-495D-BEDE-749E678F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0D600-2FFC-4373-A409-261BE589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4E43-17E7-445D-8C5A-54D81554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5707-6AF3-4C00-8FE2-B3B04790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7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0C2E-F322-4200-A7A5-CC49F410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333F5-6AF5-4065-BCE3-4E49DB5CF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F0CB-97F6-4302-A3D6-6B5B0B6C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5695B-E7A3-41C1-9793-8C466EDC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5B3BB-612B-4600-A741-4AD96DC4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50D5-F86C-4763-B22C-4A498136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4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1D5C0-DC57-4638-BD31-C9E3675C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5F29-41F4-4D97-BAE7-F29D85E7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0ADE-5B83-42A3-8CB8-67A2EDFC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61D1-ED65-4E85-9D03-207A1F95A7F7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7739-AE80-40C1-A392-BD892801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1E28-FFF2-4121-97D5-86B2CDEF0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74F-8F91-41C1-AB8D-3C550DF71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3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friend-function-cla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Friend Function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CE43-2B94-49D3-9948-A297B0FB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1" y="1246323"/>
            <a:ext cx="9884238" cy="386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Object Oriented Programming using C++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Code:20CST151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D12F-556A-4CCF-85A9-4D12D17A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2ABA-6B09-4816-93C7-DC9073BE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dirty="0"/>
              <a:t>int temp( Temperature t )     // friend function definition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err="1"/>
              <a:t>t.celsius</a:t>
            </a:r>
            <a:r>
              <a:rPr lang="en-IN" sz="2200" dirty="0"/>
              <a:t> = 40;</a:t>
            </a:r>
          </a:p>
          <a:p>
            <a:pPr marL="0" indent="0">
              <a:buNone/>
            </a:pPr>
            <a:r>
              <a:rPr lang="en-IN" sz="2200" dirty="0"/>
              <a:t>	return </a:t>
            </a:r>
            <a:r>
              <a:rPr lang="en-IN" sz="2200" dirty="0" err="1"/>
              <a:t>t.celsius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int main()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	Temperature tm;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err="1"/>
              <a:t>cout</a:t>
            </a:r>
            <a:r>
              <a:rPr lang="en-IN" sz="2200" dirty="0"/>
              <a:t> &lt;&lt; "Temperature in </a:t>
            </a:r>
            <a:r>
              <a:rPr lang="en-IN" sz="2200" dirty="0" err="1"/>
              <a:t>celsius</a:t>
            </a:r>
            <a:r>
              <a:rPr lang="en-IN" sz="2200" dirty="0"/>
              <a:t> : " &lt;&lt; temp( tm ) &lt;&lt; </a:t>
            </a:r>
            <a:r>
              <a:rPr lang="en-IN" sz="2200" dirty="0" err="1"/>
              <a:t>endl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	return 0;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87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067C-5069-4159-875A-2D9C5743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0C499-61DE-4405-8081-3B20BE4FD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123555" cy="29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A630-2950-4DA2-BD82-00A32D6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83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Addition of two numbers using friend function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0946A-9CA5-4262-9F4B-166158C9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300" dirty="0"/>
              <a:t>#include&lt;iostream.h&gt;</a:t>
            </a:r>
          </a:p>
          <a:p>
            <a:pPr marL="0" indent="0">
              <a:buNone/>
            </a:pPr>
            <a:r>
              <a:rPr lang="en-IN" sz="2300" dirty="0"/>
              <a:t>#include&lt;conio.h&gt;</a:t>
            </a:r>
          </a:p>
          <a:p>
            <a:pPr marL="0" indent="0">
              <a:buNone/>
            </a:pPr>
            <a:r>
              <a:rPr lang="en-IN" sz="2300" dirty="0"/>
              <a:t>using namespace std;</a:t>
            </a:r>
          </a:p>
          <a:p>
            <a:pPr marL="0" indent="0">
              <a:buNone/>
            </a:pPr>
            <a:r>
              <a:rPr lang="en-IN" sz="2300" dirty="0"/>
              <a:t>class temp </a:t>
            </a:r>
          </a:p>
          <a:p>
            <a:pPr marL="0" indent="0">
              <a:buNone/>
            </a:pPr>
            <a:r>
              <a:rPr lang="en-IN" sz="2300" dirty="0"/>
              <a:t>{</a:t>
            </a:r>
          </a:p>
          <a:p>
            <a:pPr marL="0" indent="0">
              <a:buNone/>
            </a:pPr>
            <a:r>
              <a:rPr lang="en-IN" sz="2300" dirty="0"/>
              <a:t>  int a, b, add;</a:t>
            </a:r>
          </a:p>
          <a:p>
            <a:pPr marL="0" indent="0">
              <a:buNone/>
            </a:pPr>
            <a:r>
              <a:rPr lang="en-IN" sz="2300" dirty="0"/>
              <a:t>  public:</a:t>
            </a:r>
          </a:p>
          <a:p>
            <a:pPr marL="0" indent="0">
              <a:buNone/>
            </a:pPr>
            <a:r>
              <a:rPr lang="en-IN" sz="2300" dirty="0"/>
              <a:t>  void input() </a:t>
            </a:r>
          </a:p>
          <a:p>
            <a:pPr marL="0" indent="0">
              <a:buNone/>
            </a:pPr>
            <a:r>
              <a:rPr lang="en-IN" sz="2300" dirty="0"/>
              <a:t>{</a:t>
            </a:r>
          </a:p>
          <a:p>
            <a:pPr marL="0" indent="0">
              <a:buNone/>
            </a:pPr>
            <a:r>
              <a:rPr lang="en-IN" sz="2300" dirty="0"/>
              <a:t>  </a:t>
            </a:r>
            <a:r>
              <a:rPr lang="en-IN" sz="2300" dirty="0" err="1"/>
              <a:t>cout</a:t>
            </a:r>
            <a:r>
              <a:rPr lang="en-IN" sz="2300" dirty="0"/>
              <a:t> &lt;&lt; "Enter the value of x and y:";</a:t>
            </a:r>
          </a:p>
          <a:p>
            <a:pPr marL="0" indent="0">
              <a:buNone/>
            </a:pPr>
            <a:r>
              <a:rPr lang="en-IN" sz="2300" dirty="0"/>
              <a:t>  </a:t>
            </a:r>
            <a:r>
              <a:rPr lang="en-IN" sz="2300" dirty="0" err="1"/>
              <a:t>cin</a:t>
            </a:r>
            <a:r>
              <a:rPr lang="en-IN" sz="2300" dirty="0"/>
              <a:t> &gt;&gt; x&gt;&gt;y;</a:t>
            </a:r>
          </a:p>
          <a:p>
            <a:pPr marL="0" indent="0">
              <a:buNone/>
            </a:pPr>
            <a:r>
              <a:rPr lang="en-IN" sz="2300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2C0D-57E3-4B7C-A1AF-0AAC1B39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747E-4D77-4CAD-9324-D2AE4CFD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friend void add(temp &amp;t);</a:t>
            </a:r>
          </a:p>
          <a:p>
            <a:pPr marL="0" indent="0">
              <a:buNone/>
            </a:pPr>
            <a:r>
              <a:rPr lang="en-IN" sz="2200" dirty="0"/>
              <a:t>  void display() </a:t>
            </a:r>
          </a:p>
          <a:p>
            <a:pPr marL="0" indent="0">
              <a:buNone/>
            </a:pP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cout</a:t>
            </a:r>
            <a:r>
              <a:rPr lang="en-IN" sz="2200" dirty="0"/>
              <a:t> &lt;&lt; "The sum is :" &lt;&lt; z;</a:t>
            </a:r>
          </a:p>
          <a:p>
            <a:pPr marL="0" indent="0">
              <a:buNone/>
            </a:pPr>
            <a:r>
              <a:rPr lang="en-IN" sz="2200" dirty="0"/>
              <a:t> }</a:t>
            </a:r>
          </a:p>
          <a:p>
            <a:pPr marL="0" indent="0">
              <a:buNone/>
            </a:pPr>
            <a:r>
              <a:rPr lang="en-IN" sz="2200" dirty="0"/>
              <a:t>};</a:t>
            </a:r>
          </a:p>
          <a:p>
            <a:pPr marL="0" indent="0">
              <a:buNone/>
            </a:pPr>
            <a:r>
              <a:rPr lang="en-IN" sz="2200" dirty="0"/>
              <a:t>  void add(temp &amp;t) 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t.add</a:t>
            </a:r>
            <a:r>
              <a:rPr lang="en-IN" sz="2200" dirty="0"/>
              <a:t> = </a:t>
            </a:r>
            <a:r>
              <a:rPr lang="en-IN" sz="2200" dirty="0" err="1"/>
              <a:t>t.a</a:t>
            </a:r>
            <a:r>
              <a:rPr lang="en-IN" sz="2200" dirty="0"/>
              <a:t> + </a:t>
            </a:r>
            <a:r>
              <a:rPr lang="en-IN" sz="2200" dirty="0" err="1"/>
              <a:t>t.b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89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D745-642C-4194-8200-F8DB1701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7E44-435A-4578-AB40-4F5E7E20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int main()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temp t1;</a:t>
            </a:r>
          </a:p>
          <a:p>
            <a:pPr marL="0" indent="0">
              <a:buNone/>
            </a:pPr>
            <a:r>
              <a:rPr lang="en-IN" sz="2000" dirty="0"/>
              <a:t>   t1.input();</a:t>
            </a:r>
          </a:p>
          <a:p>
            <a:pPr marL="0" indent="0">
              <a:buNone/>
            </a:pPr>
            <a:r>
              <a:rPr lang="en-IN" sz="2000" dirty="0"/>
              <a:t>   add(t1);</a:t>
            </a:r>
          </a:p>
          <a:p>
            <a:pPr marL="0" indent="0">
              <a:buNone/>
            </a:pPr>
            <a:r>
              <a:rPr lang="en-IN" sz="2000" dirty="0"/>
              <a:t>   t1.display();</a:t>
            </a:r>
          </a:p>
          <a:p>
            <a:pPr marL="0" indent="0">
              <a:buNone/>
            </a:pPr>
            <a:r>
              <a:rPr lang="en-IN" sz="2000" dirty="0"/>
              <a:t>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30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83B-ADFF-4A09-8EC7-F535933C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20E03-7AF6-4275-99C4-59149853C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19540"/>
            <a:ext cx="8123555" cy="26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6CEF-C611-4789-A426-AB2D4FEF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Program to add two complex numbers using friend function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B273-0A6C-4868-897D-1C8EDDB5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 #include&lt;iostream&gt;</a:t>
            </a:r>
          </a:p>
          <a:p>
            <a:pPr marL="0" indent="0">
              <a:buNone/>
            </a:pPr>
            <a:r>
              <a:rPr lang="en-IN" sz="2000" dirty="0"/>
              <a:t>using namespace std;</a:t>
            </a:r>
          </a:p>
          <a:p>
            <a:pPr marL="0" indent="0">
              <a:buNone/>
            </a:pPr>
            <a:r>
              <a:rPr lang="en-IN" sz="2000" dirty="0"/>
              <a:t>class complex</a:t>
            </a:r>
          </a:p>
          <a:p>
            <a:pPr marL="0" indent="0">
              <a:buNone/>
            </a:pPr>
            <a:r>
              <a:rPr lang="en-IN" sz="2000" dirty="0"/>
              <a:t>{ int </a:t>
            </a:r>
            <a:r>
              <a:rPr lang="en-IN" sz="2000" dirty="0" err="1"/>
              <a:t>real,imag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public:</a:t>
            </a:r>
          </a:p>
          <a:p>
            <a:pPr marL="0" indent="0">
              <a:buNone/>
            </a:pPr>
            <a:r>
              <a:rPr lang="en-IN" sz="2000" dirty="0"/>
              <a:t>void set()</a:t>
            </a:r>
          </a:p>
          <a:p>
            <a:pPr marL="0" indent="0">
              <a:buNone/>
            </a:pPr>
            <a:r>
              <a:rPr lang="en-IN" sz="2000" dirty="0"/>
              <a:t>{</a:t>
            </a:r>
            <a:r>
              <a:rPr lang="en-IN" sz="2000" dirty="0" err="1"/>
              <a:t>cout</a:t>
            </a:r>
            <a:r>
              <a:rPr lang="en-IN" sz="2000" dirty="0"/>
              <a:t>&lt;&lt;"enter real and </a:t>
            </a:r>
            <a:r>
              <a:rPr lang="en-IN" sz="2000" dirty="0" err="1"/>
              <a:t>imag</a:t>
            </a:r>
            <a:r>
              <a:rPr lang="en-IN" sz="2000" dirty="0"/>
              <a:t> part";</a:t>
            </a:r>
          </a:p>
          <a:p>
            <a:pPr marL="0" indent="0">
              <a:buNone/>
            </a:pPr>
            <a:r>
              <a:rPr lang="en-IN" sz="2000" dirty="0" err="1"/>
              <a:t>cin</a:t>
            </a:r>
            <a:r>
              <a:rPr lang="en-IN" sz="2000" dirty="0"/>
              <a:t>&gt;&gt;real&gt;&gt;</a:t>
            </a:r>
            <a:r>
              <a:rPr lang="en-IN" sz="2000" dirty="0" err="1"/>
              <a:t>imag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friend complex sum(</a:t>
            </a:r>
            <a:r>
              <a:rPr lang="en-IN" sz="2000" dirty="0" err="1"/>
              <a:t>complex,complex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void display(); };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936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0439-D7EB-413F-BAB1-A1E8091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7DD1-920E-482F-952E-D4FD3083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void complex::display()</a:t>
            </a:r>
          </a:p>
          <a:p>
            <a:pPr marL="0" indent="0">
              <a:buNone/>
            </a:pPr>
            <a:r>
              <a:rPr lang="en-IN" sz="8000" dirty="0"/>
              <a:t>{</a:t>
            </a:r>
          </a:p>
          <a:p>
            <a:pPr marL="0" indent="0">
              <a:buNone/>
            </a:pPr>
            <a:r>
              <a:rPr lang="en-IN" sz="8000" dirty="0" err="1"/>
              <a:t>cout</a:t>
            </a:r>
            <a:r>
              <a:rPr lang="en-IN" sz="8000" dirty="0"/>
              <a:t>&lt;&lt;"the sum of complex </a:t>
            </a:r>
            <a:r>
              <a:rPr lang="en-IN" sz="8000" dirty="0" err="1"/>
              <a:t>num</a:t>
            </a:r>
            <a:r>
              <a:rPr lang="en-IN" sz="8000" dirty="0"/>
              <a:t> is"&lt;&lt;real&lt;&lt;"+</a:t>
            </a:r>
            <a:r>
              <a:rPr lang="en-IN" sz="8000" dirty="0" err="1"/>
              <a:t>i</a:t>
            </a:r>
            <a:r>
              <a:rPr lang="en-IN" sz="8000" dirty="0"/>
              <a:t>"&lt;&lt;</a:t>
            </a:r>
            <a:r>
              <a:rPr lang="en-IN" sz="8000" dirty="0" err="1"/>
              <a:t>imag</a:t>
            </a:r>
            <a:r>
              <a:rPr lang="en-IN" sz="8000" dirty="0"/>
              <a:t>;</a:t>
            </a:r>
          </a:p>
          <a:p>
            <a:pPr marL="0" indent="0">
              <a:buNone/>
            </a:pPr>
            <a:r>
              <a:rPr lang="en-IN" sz="8000" dirty="0"/>
              <a:t>   }</a:t>
            </a:r>
          </a:p>
          <a:p>
            <a:pPr marL="0" indent="0">
              <a:buNone/>
            </a:pPr>
            <a:r>
              <a:rPr lang="en-IN" sz="8000" dirty="0"/>
              <a:t>complex sum(complex </a:t>
            </a:r>
            <a:r>
              <a:rPr lang="en-IN" sz="8000" dirty="0" err="1"/>
              <a:t>a,complex</a:t>
            </a:r>
            <a:r>
              <a:rPr lang="en-IN" sz="8000" dirty="0"/>
              <a:t> b)</a:t>
            </a:r>
          </a:p>
          <a:p>
            <a:pPr marL="0" indent="0">
              <a:buNone/>
            </a:pPr>
            <a:r>
              <a:rPr lang="en-IN" sz="8000" dirty="0"/>
              <a:t>{</a:t>
            </a:r>
          </a:p>
          <a:p>
            <a:pPr marL="0" indent="0">
              <a:buNone/>
            </a:pPr>
            <a:r>
              <a:rPr lang="en-IN" sz="8000" dirty="0"/>
              <a:t>complex t;</a:t>
            </a:r>
          </a:p>
          <a:p>
            <a:pPr marL="0" indent="0">
              <a:buNone/>
            </a:pPr>
            <a:r>
              <a:rPr lang="en-IN" sz="8000" dirty="0" err="1"/>
              <a:t>t.real</a:t>
            </a:r>
            <a:r>
              <a:rPr lang="en-IN" sz="8000" dirty="0"/>
              <a:t>=</a:t>
            </a:r>
            <a:r>
              <a:rPr lang="en-IN" sz="8000" dirty="0" err="1"/>
              <a:t>a.real+b.real</a:t>
            </a:r>
            <a:r>
              <a:rPr lang="en-IN" sz="8000" dirty="0"/>
              <a:t>;</a:t>
            </a:r>
          </a:p>
          <a:p>
            <a:pPr marL="0" indent="0">
              <a:buNone/>
            </a:pPr>
            <a:r>
              <a:rPr lang="en-IN" sz="8000" dirty="0" err="1"/>
              <a:t>t.imag</a:t>
            </a:r>
            <a:r>
              <a:rPr lang="en-IN" sz="8000" dirty="0"/>
              <a:t>=</a:t>
            </a:r>
            <a:r>
              <a:rPr lang="en-IN" sz="8000" dirty="0" err="1"/>
              <a:t>a.imag+b.imag</a:t>
            </a:r>
            <a:r>
              <a:rPr lang="en-IN" sz="8000" dirty="0"/>
              <a:t>;</a:t>
            </a:r>
          </a:p>
          <a:p>
            <a:pPr marL="0" indent="0">
              <a:buNone/>
            </a:pPr>
            <a:r>
              <a:rPr lang="en-IN" sz="8000" dirty="0"/>
              <a:t>return t;</a:t>
            </a:r>
          </a:p>
          <a:p>
            <a:pPr marL="0" indent="0">
              <a:buNone/>
            </a:pPr>
            <a:r>
              <a:rPr lang="en-IN" sz="8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3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A7FF-3839-42B2-8A55-36C7B7FE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A67C-C084-44F2-BCDE-25ADCE91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84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int main()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n-US" sz="3600" dirty="0"/>
              <a:t>complex </a:t>
            </a:r>
            <a:r>
              <a:rPr lang="en-US" sz="3600" dirty="0" err="1"/>
              <a:t>a,b,c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 err="1"/>
              <a:t>a.set</a:t>
            </a:r>
            <a:r>
              <a:rPr lang="en-US" sz="3600" dirty="0"/>
              <a:t>();</a:t>
            </a:r>
          </a:p>
          <a:p>
            <a:pPr marL="0" indent="0">
              <a:buNone/>
            </a:pPr>
            <a:r>
              <a:rPr lang="en-US" sz="3600" dirty="0" err="1"/>
              <a:t>b.set</a:t>
            </a:r>
            <a:r>
              <a:rPr lang="en-US" sz="3600" dirty="0"/>
              <a:t>();</a:t>
            </a:r>
          </a:p>
          <a:p>
            <a:pPr marL="0" indent="0">
              <a:buNone/>
            </a:pPr>
            <a:r>
              <a:rPr lang="en-US" sz="3600" dirty="0"/>
              <a:t>c=sum(</a:t>
            </a:r>
            <a:r>
              <a:rPr lang="en-US" sz="3600" dirty="0" err="1"/>
              <a:t>a,b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r>
              <a:rPr lang="en-US" sz="3600" dirty="0" err="1"/>
              <a:t>c.display</a:t>
            </a:r>
            <a:r>
              <a:rPr lang="en-US" sz="3600" dirty="0"/>
              <a:t>();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return(0);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6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9E8C-CF3C-4E9C-9085-C35320DA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DCE3F-68CC-455D-85D4-2FB63AF6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9" y="1981384"/>
            <a:ext cx="7562850" cy="34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38200"/>
            <a:ext cx="3932237" cy="2209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ea typeface="Karla" pitchFamily="2" charset="0"/>
                <a:cs typeface="Karla" pitchFamily="2" charset="0"/>
              </a:rPr>
              <a:t>Object Oriented Programming using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33" y="3825531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A82640A5-2231-4AFB-8485-E0B914CD594E}"/>
              </a:ext>
            </a:extLst>
          </p:cNvPr>
          <p:cNvGraphicFramePr>
            <a:graphicFrameLocks noGrp="1"/>
          </p:cNvGraphicFramePr>
          <p:nvPr/>
        </p:nvGraphicFramePr>
        <p:xfrm>
          <a:off x="119133" y="4308909"/>
          <a:ext cx="7752657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52657">
                  <a:extLst>
                    <a:ext uri="{9D8B030D-6E8A-4147-A177-3AD203B41FA5}">
                      <a16:colId xmlns:a16="http://schemas.microsoft.com/office/drawing/2014/main" val="39851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enable the students to understand various stages and constructs of C++ programming language and relate them to engineering programming problems.</a:t>
                      </a:r>
                      <a:endParaRPr lang="en-IN" sz="20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8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their ability to analyze and address variety of problems in programming domains.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4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20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919469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49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64"/>
            <a:ext cx="10515600" cy="1325563"/>
          </a:xfrm>
        </p:spPr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1" y="1345248"/>
            <a:ext cx="1144325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Q1</a:t>
            </a:r>
            <a:r>
              <a:rPr lang="en-US" b="1" dirty="0"/>
              <a:t>. 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What will be the output of the following C++ code?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A3A3A"/>
              </a:solidFill>
              <a:effectLst/>
              <a:latin typeface="Open Sans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8B562-F3AA-4B41-9D73-B9DD9FD1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1" y="1889760"/>
            <a:ext cx="6067706" cy="4968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12656B-EFEB-40C4-A337-769815F1F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42" y="1889760"/>
            <a:ext cx="554355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Q2 </a:t>
            </a:r>
            <a:r>
              <a:rPr lang="en-US" b="1" dirty="0"/>
              <a:t>What are the characteristics of friend functions?</a:t>
            </a:r>
          </a:p>
          <a:p>
            <a:pPr marL="0" indent="0">
              <a:buNone/>
            </a:pPr>
            <a:r>
              <a:rPr lang="en-US" b="1" dirty="0"/>
              <a:t>Answer: A friend function is not in the scope of the class, in which it has been declared as friend.</a:t>
            </a:r>
          </a:p>
          <a:p>
            <a:pPr marL="0" indent="0">
              <a:buNone/>
            </a:pPr>
            <a:r>
              <a:rPr lang="en-US" b="1" dirty="0"/>
              <a:t> It cannot be called using the object of that class.</a:t>
            </a:r>
          </a:p>
          <a:p>
            <a:pPr marL="0" indent="0">
              <a:buNone/>
            </a:pPr>
            <a:r>
              <a:rPr lang="en-US" b="1" dirty="0"/>
              <a:t> It can be invoked like a normal function without any object.</a:t>
            </a:r>
          </a:p>
          <a:p>
            <a:pPr marL="0" indent="0">
              <a:buNone/>
            </a:pPr>
            <a:r>
              <a:rPr lang="en-US" b="1" dirty="0"/>
              <a:t> Unlike member functions, it cannot use the member names directly.</a:t>
            </a:r>
          </a:p>
          <a:p>
            <a:pPr marL="0" indent="0">
              <a:buNone/>
            </a:pPr>
            <a:r>
              <a:rPr lang="en-US" b="1" dirty="0"/>
              <a:t> It can be declared in public or private part without affecting its meaning.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1274-42AE-4010-AC1C-B912B35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8082F-0FE2-46F7-B5F0-242E08DCB58C}"/>
              </a:ext>
            </a:extLst>
          </p:cNvPr>
          <p:cNvSpPr/>
          <p:nvPr/>
        </p:nvSpPr>
        <p:spPr>
          <a:xfrm>
            <a:off x="1047749" y="898788"/>
            <a:ext cx="10656571" cy="601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Guideline that should be followed while using friend function?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Answer:  When the application is needed to access a private member of another class, the only way is to utilize the friend functions.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the guidelines to handle friend functions 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Declare the function with the keyword ‘friend’ that is followed by return type and followed by the function name.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Specify the class whose private members are to be accessed in the friend function within parenthesis of the friend function.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Write the code of the friend function in the class.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following code snippet illustrates the use of friend function 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 void display(car); //Friend of the class 'car'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display(car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myCar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of my car is : "&lt;&lt;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myCar.color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speed of my car is : "&lt;&lt;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myCar.speed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01774"/>
            <a:ext cx="10515600" cy="48545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Q1:Pick out the correct statement.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a) A friend function may be a member of another class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b) A friend function may not be a member of another class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c) A friend function may or may not be a member of another class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d) None of the mentioned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2. Where does keyword ‘friend’ should be placed?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a) function declaration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b) function definition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c) main function</a:t>
            </a: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d) block function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br>
              <a:rPr lang="en-US" sz="62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124EF-F8EA-4921-9976-B9A80A2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EE1F6-906F-4246-88DA-D2EC0433E995}"/>
              </a:ext>
            </a:extLst>
          </p:cNvPr>
          <p:cNvSpPr/>
          <p:nvPr/>
        </p:nvSpPr>
        <p:spPr>
          <a:xfrm>
            <a:off x="838200" y="352603"/>
            <a:ext cx="10791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. What is the syntax of friend function?</a:t>
            </a:r>
          </a:p>
          <a:p>
            <a:r>
              <a:rPr lang="en-US" dirty="0">
                <a:solidFill>
                  <a:srgbClr val="C00000"/>
                </a:solidFill>
              </a:rPr>
              <a:t>a) friend class1 Class2;</a:t>
            </a:r>
          </a:p>
          <a:p>
            <a:r>
              <a:rPr lang="en-US" dirty="0">
                <a:solidFill>
                  <a:srgbClr val="C00000"/>
                </a:solidFill>
              </a:rPr>
              <a:t>b) friend class;</a:t>
            </a:r>
          </a:p>
          <a:p>
            <a:r>
              <a:rPr lang="en-US" dirty="0">
                <a:solidFill>
                  <a:srgbClr val="C00000"/>
                </a:solidFill>
              </a:rPr>
              <a:t>c) friend class</a:t>
            </a:r>
          </a:p>
          <a:p>
            <a:r>
              <a:rPr lang="en-US" dirty="0">
                <a:solidFill>
                  <a:srgbClr val="C00000"/>
                </a:solidFill>
              </a:rPr>
              <a:t>d) friend class()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4. Which rule will not affect the friend function?</a:t>
            </a:r>
          </a:p>
          <a:p>
            <a:r>
              <a:rPr lang="en-US" dirty="0">
                <a:solidFill>
                  <a:srgbClr val="C00000"/>
                </a:solidFill>
              </a:rPr>
              <a:t>a) private and protected members of a class cannot be accessed from outside</a:t>
            </a:r>
          </a:p>
          <a:p>
            <a:r>
              <a:rPr lang="en-US" dirty="0">
                <a:solidFill>
                  <a:srgbClr val="C00000"/>
                </a:solidFill>
              </a:rPr>
              <a:t>b) private and protected member can be accessed anywhere</a:t>
            </a:r>
          </a:p>
          <a:p>
            <a:r>
              <a:rPr lang="en-US" dirty="0">
                <a:solidFill>
                  <a:srgbClr val="C00000"/>
                </a:solidFill>
              </a:rPr>
              <a:t>c) protected member can be accessed anywhere</a:t>
            </a:r>
          </a:p>
          <a:p>
            <a:r>
              <a:rPr lang="en-US" dirty="0">
                <a:solidFill>
                  <a:srgbClr val="C00000"/>
                </a:solidFill>
              </a:rPr>
              <a:t>d) private member can be accessed anywhere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5. What is a friend function in C++?</a:t>
            </a:r>
          </a:p>
          <a:p>
            <a:r>
              <a:rPr lang="en-US" dirty="0">
                <a:solidFill>
                  <a:srgbClr val="C00000"/>
                </a:solidFill>
              </a:rPr>
              <a:t>a) A function which can access all the private, protected and public members of a class</a:t>
            </a:r>
          </a:p>
          <a:p>
            <a:r>
              <a:rPr lang="en-US" dirty="0">
                <a:solidFill>
                  <a:srgbClr val="C00000"/>
                </a:solidFill>
              </a:rPr>
              <a:t>b) A function which is not allowed to access any member of any class</a:t>
            </a:r>
          </a:p>
          <a:p>
            <a:r>
              <a:rPr lang="en-US" dirty="0">
                <a:solidFill>
                  <a:srgbClr val="C00000"/>
                </a:solidFill>
              </a:rPr>
              <a:t>c) A function which is allowed to access public and protected members of a class</a:t>
            </a:r>
          </a:p>
          <a:p>
            <a:r>
              <a:rPr lang="en-US" dirty="0">
                <a:solidFill>
                  <a:srgbClr val="C00000"/>
                </a:solidFill>
              </a:rPr>
              <a:t>d) A function which is allowed to access only public members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61" y="894112"/>
            <a:ext cx="10687878" cy="3363084"/>
          </a:xfrm>
        </p:spPr>
        <p:txBody>
          <a:bodyPr>
            <a:noAutofit/>
          </a:bodyPr>
          <a:lstStyle/>
          <a:p>
            <a:endParaRPr lang="en-IN" sz="1200" b="1" dirty="0"/>
          </a:p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4856F-C733-4EED-B0EB-0985B22D27CE}"/>
              </a:ext>
            </a:extLst>
          </p:cNvPr>
          <p:cNvSpPr txBox="1"/>
          <p:nvPr/>
        </p:nvSpPr>
        <p:spPr>
          <a:xfrm>
            <a:off x="1003016" y="1816935"/>
            <a:ext cx="94472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</a:t>
            </a:r>
          </a:p>
          <a:p>
            <a:endParaRPr lang="en-US" sz="2400" b="1" dirty="0"/>
          </a:p>
          <a:p>
            <a:r>
              <a:rPr lang="en-US" sz="2400" b="1" dirty="0"/>
              <a:t> Program for addition of two times values given in </a:t>
            </a:r>
            <a:r>
              <a:rPr lang="en-US" sz="2400" b="1" dirty="0" err="1"/>
              <a:t>hh:mm:ss</a:t>
            </a:r>
            <a:r>
              <a:rPr lang="en-US" sz="2400" b="1" dirty="0"/>
              <a:t> format using friend function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518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>
                <a:latin typeface="Casper"/>
              </a:rPr>
              <a:t>Reference Books:</a:t>
            </a:r>
          </a:p>
          <a:p>
            <a:pPr marL="0" lvl="0" indent="0">
              <a:buNone/>
            </a:pPr>
            <a:endParaRPr lang="en-US" sz="1800" dirty="0">
              <a:latin typeface="Casper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Programming in C by Reema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 Programming in ANSI C by 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[3] Programming with C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[4] The C Programming Language by Brian W. Kernighan, Dennis Ritchie, Pearson education.</a:t>
            </a:r>
          </a:p>
          <a:p>
            <a:pPr marL="0" indent="0">
              <a:buNone/>
            </a:pPr>
            <a:r>
              <a:rPr lang="en-IN" sz="1800" b="1" dirty="0"/>
              <a:t>Websites: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https://www.programiz.com/cpp-programming/friend-function-class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https://www.softwaretestinghelp.com/friend-functions-in-cpp/</a:t>
            </a:r>
          </a:p>
          <a:p>
            <a:pPr marL="0" indent="0">
              <a:buNone/>
            </a:pPr>
            <a:r>
              <a:rPr lang="en-IN" sz="1800" b="1" dirty="0"/>
              <a:t>YouTube Links:</a:t>
            </a:r>
            <a:endParaRPr lang="en-IN" sz="1800" dirty="0"/>
          </a:p>
          <a:p>
            <a:pPr marL="0" lvl="0" indent="0">
              <a:buNone/>
            </a:pPr>
            <a:r>
              <a:rPr lang="en-IN" sz="1800" dirty="0"/>
              <a:t>What is Friend Function? </a:t>
            </a:r>
            <a:r>
              <a:rPr lang="en-IN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http://www.infocobuild.com/education/audio-video-courses/computer-science/ProgrammingInCpp-IIT-Kharagpur/lecture-32.html</a:t>
            </a:r>
            <a:endParaRPr lang="en-US" sz="1800" u="sng" dirty="0">
              <a:solidFill>
                <a:schemeClr val="accent1">
                  <a:lumMod val="60000"/>
                  <a:lumOff val="40000"/>
                </a:schemeClr>
              </a:solidFill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980" y="1566862"/>
          <a:ext cx="7702359" cy="50617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0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Title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Level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environment that allows students to understand object-oriented programming Concepts.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0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basic experimental skills for differentiating between object-oriented and procedural programming paradigms and the advantages of object-oriented programs.</a:t>
                      </a:r>
                      <a:r>
                        <a:rPr lang="en-IN" sz="1800" b="1" i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Remember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33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their coding skill on complex programming concepts and use it for generating solutions for engineering and mathematical problems.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00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skills to understand the application of classes, objects, constructors, destructors, inheritance, operator overloading and polymorphism, pointers, virtual functions, exception</a:t>
                      </a:r>
                      <a:r>
                        <a:rPr lang="en-I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handling, file operations and handling.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77AAF-A07C-4596-A48D-8E485D58D469}"/>
              </a:ext>
            </a:extLst>
          </p:cNvPr>
          <p:cNvGraphicFramePr>
            <a:graphicFrameLocks noGrp="1"/>
          </p:cNvGraphicFramePr>
          <p:nvPr/>
        </p:nvGraphicFramePr>
        <p:xfrm>
          <a:off x="1274907" y="1800116"/>
          <a:ext cx="9642185" cy="46359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427">
                  <a:extLst>
                    <a:ext uri="{9D8B030D-6E8A-4147-A177-3AD203B41FA5}">
                      <a16:colId xmlns:a16="http://schemas.microsoft.com/office/drawing/2014/main" val="2474331142"/>
                    </a:ext>
                  </a:extLst>
                </a:gridCol>
                <a:gridCol w="1842124">
                  <a:extLst>
                    <a:ext uri="{9D8B030D-6E8A-4147-A177-3AD203B41FA5}">
                      <a16:colId xmlns:a16="http://schemas.microsoft.com/office/drawing/2014/main" val="1184856305"/>
                    </a:ext>
                  </a:extLst>
                </a:gridCol>
                <a:gridCol w="1703266">
                  <a:extLst>
                    <a:ext uri="{9D8B030D-6E8A-4147-A177-3AD203B41FA5}">
                      <a16:colId xmlns:a16="http://schemas.microsoft.com/office/drawing/2014/main" val="2645493871"/>
                    </a:ext>
                  </a:extLst>
                </a:gridCol>
                <a:gridCol w="1657314">
                  <a:extLst>
                    <a:ext uri="{9D8B030D-6E8A-4147-A177-3AD203B41FA5}">
                      <a16:colId xmlns:a16="http://schemas.microsoft.com/office/drawing/2014/main" val="3841429667"/>
                    </a:ext>
                  </a:extLst>
                </a:gridCol>
                <a:gridCol w="2184778">
                  <a:extLst>
                    <a:ext uri="{9D8B030D-6E8A-4147-A177-3AD203B41FA5}">
                      <a16:colId xmlns:a16="http://schemas.microsoft.com/office/drawing/2014/main" val="2238627060"/>
                    </a:ext>
                  </a:extLst>
                </a:gridCol>
                <a:gridCol w="1693276">
                  <a:extLst>
                    <a:ext uri="{9D8B030D-6E8A-4147-A177-3AD203B41FA5}">
                      <a16:colId xmlns:a16="http://schemas.microsoft.com/office/drawing/2014/main" val="1949201981"/>
                    </a:ext>
                  </a:extLst>
                </a:gridCol>
              </a:tblGrid>
              <a:tr h="653197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Sr.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258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 of Assessment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8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Weightage of actual conduct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954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Frequency of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83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Final Weightage in Internal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marR="227965" algn="ctr">
                        <a:lnSpc>
                          <a:spcPts val="122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Assessment (Prorated Marks)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Remarks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2887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of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310" marR="3498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each 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70279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798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Time Bound Surprise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 marks for each test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1839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23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 of each 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23615"/>
                  </a:ext>
                </a:extLst>
              </a:tr>
              <a:tr h="488074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956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Mid-Semester Test**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 for one MST.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semester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12754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Presentation***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33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Only for Self Study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MNGCourses.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13427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Homework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</a:t>
                      </a:r>
                      <a:r>
                        <a:rPr lang="en-US" sz="1200" b="1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lecture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topic (of</a:t>
                      </a:r>
                      <a:r>
                        <a:rPr lang="en-US" sz="1200" b="1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675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questions)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Non-Graded: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5382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Discussion Forum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1435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Chapter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2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Attendance and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marR="3752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Engagement Score on BB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3652" y="2932509"/>
            <a:ext cx="3932237" cy="20454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Concept of Friend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Characteristics of friend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Examples to Understand the concept of Friend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51488" y="153548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8390" y="2694781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BB0-9640-45D7-BE47-5526C1E4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B6BF-96C1-468B-B172-C6ED2780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function is defined as a friend function in C++, then the protected and private data of a class can be accessed using the function.</a:t>
            </a:r>
          </a:p>
          <a:p>
            <a:pPr marL="0" indent="0">
              <a:buNone/>
            </a:pPr>
            <a:r>
              <a:rPr lang="en-US" dirty="0"/>
              <a:t>By using the keyword friend compiler knows the given function is a friend function.</a:t>
            </a:r>
          </a:p>
          <a:p>
            <a:pPr marL="0" indent="0">
              <a:buNone/>
            </a:pPr>
            <a:r>
              <a:rPr lang="en-US" dirty="0"/>
              <a:t>For accessing the data, the declaration of a friend function should be done inside the body of a class starting with the keyword friend.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F55F-9F0C-4452-A9BE-D064177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197B-68F6-4E2B-8BD1-859BF6A1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7E87-AEEA-416B-B346-21C95DE3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Declaration of friend function in C++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class_name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    friend 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(argument/s);           // syntax of friend function. 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In the above declaration, the friend function is preceded by the keyword friend. The function can be defined anywhere in the program like a normal C++ function. The function definition does not use either the keyword friend or scope resolution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2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396E-2092-43A9-B947-DE2B5220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Friend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48F-0443-42F3-9998-EE3141E4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•The function is not in the scope of the class to which it has been declared as a friend.</a:t>
            </a:r>
          </a:p>
          <a:p>
            <a:pPr marL="0" indent="0">
              <a:buNone/>
            </a:pPr>
            <a:r>
              <a:rPr lang="en-US" dirty="0"/>
              <a:t>•It cannot be called using the object as it is not in the scope of that class.</a:t>
            </a:r>
          </a:p>
          <a:p>
            <a:pPr marL="0" indent="0">
              <a:buNone/>
            </a:pPr>
            <a:r>
              <a:rPr lang="en-US" dirty="0"/>
              <a:t>•It can be invoked like a normal function without using the object.</a:t>
            </a:r>
          </a:p>
          <a:p>
            <a:pPr marL="0" indent="0">
              <a:buNone/>
            </a:pPr>
            <a:r>
              <a:rPr lang="en-US" dirty="0"/>
              <a:t>•It cannot access the member names directly and has to use an object name and dot membership operator with the member name.</a:t>
            </a:r>
          </a:p>
          <a:p>
            <a:pPr marL="0" indent="0">
              <a:buNone/>
            </a:pPr>
            <a:r>
              <a:rPr lang="en-US" dirty="0"/>
              <a:t>•It can be declared either in the private or the public part.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72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F9A4-7F82-4C3F-BC4E-355276FA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1753-04D6-4E42-849A-3CD926BB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000" dirty="0"/>
              <a:t>#include &lt;iostream&gt;</a:t>
            </a:r>
          </a:p>
          <a:p>
            <a:endParaRPr lang="en-IN" sz="5000" dirty="0"/>
          </a:p>
          <a:p>
            <a:pPr marL="0" indent="0">
              <a:buNone/>
            </a:pPr>
            <a:r>
              <a:rPr lang="en-IN" sz="5000" dirty="0"/>
              <a:t>using namespace std;</a:t>
            </a:r>
          </a:p>
          <a:p>
            <a:pPr marL="0" indent="0">
              <a:buNone/>
            </a:pPr>
            <a:endParaRPr lang="en-IN" sz="5000" dirty="0"/>
          </a:p>
          <a:p>
            <a:pPr marL="0" indent="0">
              <a:buNone/>
            </a:pPr>
            <a:r>
              <a:rPr lang="en-IN" sz="5000" dirty="0"/>
              <a:t>class Temperature</a:t>
            </a:r>
          </a:p>
          <a:p>
            <a:pPr marL="0" indent="0">
              <a:buNone/>
            </a:pPr>
            <a:r>
              <a:rPr lang="en-IN" sz="5000" dirty="0"/>
              <a:t>{</a:t>
            </a:r>
          </a:p>
          <a:p>
            <a:pPr marL="0" indent="0">
              <a:buNone/>
            </a:pPr>
            <a:r>
              <a:rPr lang="en-IN" sz="5000" dirty="0"/>
              <a:t>	int </a:t>
            </a:r>
            <a:r>
              <a:rPr lang="en-IN" sz="5000" dirty="0" err="1"/>
              <a:t>celsius</a:t>
            </a:r>
            <a:r>
              <a:rPr lang="en-IN" sz="5000" dirty="0"/>
              <a:t>;</a:t>
            </a:r>
          </a:p>
          <a:p>
            <a:pPr marL="0" indent="0">
              <a:buNone/>
            </a:pPr>
            <a:r>
              <a:rPr lang="en-IN" sz="5000" dirty="0"/>
              <a:t>	public:</a:t>
            </a:r>
          </a:p>
          <a:p>
            <a:pPr marL="0" indent="0">
              <a:buNone/>
            </a:pPr>
            <a:r>
              <a:rPr lang="en-IN" sz="5000" dirty="0"/>
              <a:t>	Temperature()</a:t>
            </a:r>
          </a:p>
          <a:p>
            <a:pPr marL="0" indent="0">
              <a:buNone/>
            </a:pPr>
            <a:r>
              <a:rPr lang="en-IN" sz="5000" dirty="0"/>
              <a:t>	{</a:t>
            </a:r>
          </a:p>
          <a:p>
            <a:pPr marL="0" indent="0">
              <a:buNone/>
            </a:pPr>
            <a:r>
              <a:rPr lang="en-IN" sz="5000" dirty="0"/>
              <a:t>	</a:t>
            </a:r>
            <a:r>
              <a:rPr lang="en-IN" sz="5000" dirty="0" err="1"/>
              <a:t>celsius</a:t>
            </a:r>
            <a:r>
              <a:rPr lang="en-IN" sz="5000" dirty="0"/>
              <a:t> = 0;</a:t>
            </a:r>
          </a:p>
          <a:p>
            <a:pPr marL="0" indent="0">
              <a:buNone/>
            </a:pPr>
            <a:r>
              <a:rPr lang="en-IN" sz="5000" dirty="0"/>
              <a:t>	}</a:t>
            </a:r>
          </a:p>
          <a:p>
            <a:pPr marL="0" indent="0">
              <a:buNone/>
            </a:pPr>
            <a:r>
              <a:rPr lang="en-IN" sz="5000" dirty="0"/>
              <a:t>	friend int temp( Temperature );   // declaring friend function</a:t>
            </a:r>
          </a:p>
          <a:p>
            <a:pPr marL="0" indent="0">
              <a:buNone/>
            </a:pPr>
            <a:r>
              <a:rPr lang="en-IN" sz="5000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1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1879</Words>
  <Application>Microsoft Office PowerPoint</Application>
  <PresentationFormat>Widescreen</PresentationFormat>
  <Paragraphs>329</Paragraphs>
  <Slides>27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Cambria</vt:lpstr>
      <vt:lpstr>Casper</vt:lpstr>
      <vt:lpstr>Casper Bold</vt:lpstr>
      <vt:lpstr>Karla</vt:lpstr>
      <vt:lpstr>Open Sans</vt:lpstr>
      <vt:lpstr>Raleway ExtraBold</vt:lpstr>
      <vt:lpstr>Symbol</vt:lpstr>
      <vt:lpstr>Times New Roman</vt:lpstr>
      <vt:lpstr>Wingdings</vt:lpstr>
      <vt:lpstr>Office Theme</vt:lpstr>
      <vt:lpstr>CorelDRAW</vt:lpstr>
      <vt:lpstr>PowerPoint Presentation</vt:lpstr>
      <vt:lpstr>Object Oriented Programming using C++</vt:lpstr>
      <vt:lpstr>PowerPoint Presentation</vt:lpstr>
      <vt:lpstr> Scheme of Evaluation  </vt:lpstr>
      <vt:lpstr>CONTENTS </vt:lpstr>
      <vt:lpstr>Friend Function</vt:lpstr>
      <vt:lpstr>Friend Function</vt:lpstr>
      <vt:lpstr>Characteristics of a Friend function </vt:lpstr>
      <vt:lpstr>Example</vt:lpstr>
      <vt:lpstr>Example Contd…</vt:lpstr>
      <vt:lpstr>OUTPUT</vt:lpstr>
      <vt:lpstr>Example: Addition of two numbers using friend function</vt:lpstr>
      <vt:lpstr>Example Contd…</vt:lpstr>
      <vt:lpstr>Example Contd…</vt:lpstr>
      <vt:lpstr>Output</vt:lpstr>
      <vt:lpstr>Example: Program to add two complex numbers using friend function</vt:lpstr>
      <vt:lpstr>Example Contd…</vt:lpstr>
      <vt:lpstr>Example Contd…</vt:lpstr>
      <vt:lpstr>Output</vt:lpstr>
      <vt:lpstr>PowerPoint Presentation</vt:lpstr>
      <vt:lpstr>Frequently Asked question</vt:lpstr>
      <vt:lpstr>PowerPoint Presentation</vt:lpstr>
      <vt:lpstr>PowerPoint Presentation</vt:lpstr>
      <vt:lpstr>Assessment Questions:</vt:lpstr>
      <vt:lpstr>PowerPoint Presentation</vt:lpstr>
      <vt:lpstr>Discussion forum.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hary kaur</dc:creator>
  <cp:lastModifiedBy>Nishu</cp:lastModifiedBy>
  <cp:revision>18</cp:revision>
  <dcterms:created xsi:type="dcterms:W3CDTF">2020-12-28T14:22:08Z</dcterms:created>
  <dcterms:modified xsi:type="dcterms:W3CDTF">2021-01-03T17:28:04Z</dcterms:modified>
</cp:coreProperties>
</file>