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6"/>
  </p:notesMasterIdLst>
  <p:handoutMasterIdLst>
    <p:handoutMasterId r:id="rId27"/>
  </p:handoutMasterIdLst>
  <p:sldIdLst>
    <p:sldId id="354" r:id="rId3"/>
    <p:sldId id="355" r:id="rId4"/>
    <p:sldId id="356" r:id="rId5"/>
    <p:sldId id="363" r:id="rId6"/>
    <p:sldId id="281" r:id="rId7"/>
    <p:sldId id="328" r:id="rId8"/>
    <p:sldId id="364" r:id="rId9"/>
    <p:sldId id="365" r:id="rId10"/>
    <p:sldId id="315" r:id="rId11"/>
    <p:sldId id="316" r:id="rId12"/>
    <p:sldId id="317" r:id="rId13"/>
    <p:sldId id="318" r:id="rId14"/>
    <p:sldId id="319" r:id="rId15"/>
    <p:sldId id="270" r:id="rId16"/>
    <p:sldId id="366" r:id="rId17"/>
    <p:sldId id="350" r:id="rId18"/>
    <p:sldId id="351" r:id="rId19"/>
    <p:sldId id="359" r:id="rId20"/>
    <p:sldId id="367" r:id="rId21"/>
    <p:sldId id="329" r:id="rId22"/>
    <p:sldId id="352" r:id="rId23"/>
    <p:sldId id="284" r:id="rId24"/>
    <p:sldId id="353"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434" autoAdjust="0"/>
  </p:normalViewPr>
  <p:slideViewPr>
    <p:cSldViewPr snapToGrid="0">
      <p:cViewPr varScale="1">
        <p:scale>
          <a:sx n="72" d="100"/>
          <a:sy n="72" d="100"/>
        </p:scale>
        <p:origin x="504" y="72"/>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C++  programming language.</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about some features of C++</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US" sz="2400" b="1" dirty="0">
              <a:solidFill>
                <a:schemeClr val="tx1">
                  <a:lumMod val="95000"/>
                  <a:lumOff val="5000"/>
                </a:schemeClr>
              </a:solidFill>
            </a:rPr>
            <a:t>Moreover, we have learnt about difference between Procedure-Oriented and Object-Oriented Programming</a:t>
          </a:r>
          <a:endParaRPr lang="en-IN" sz="2400" b="1" dirty="0">
            <a:solidFill>
              <a:schemeClr val="tx1">
                <a:lumMod val="95000"/>
                <a:lumOff val="5000"/>
              </a:schemeClr>
            </a:solidFill>
          </a:endParaRP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pt>
    <dgm:pt modelId="{2F0A59F6-A053-4340-A4F0-E60DDF039046}" type="pres">
      <dgm:prSet presAssocID="{72067E99-1C3B-406E-B0E9-FC347F914FA8}" presName="node" presStyleLbl="node1" presStyleIdx="0" presStyleCnt="3" custLinFactNeighborX="-5593" custLinFactNeighborY="843">
        <dgm:presLayoutVars>
          <dgm:bulletEnabled val="1"/>
        </dgm:presLayoutVars>
      </dgm:prSet>
      <dgm:spPr/>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3">
        <dgm:presLayoutVars>
          <dgm:bulletEnabled val="1"/>
        </dgm:presLayoutVars>
      </dgm:prSet>
      <dgm:spPr/>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3" custLinFactNeighborX="229" custLinFactNeighborY="-776">
        <dgm:presLayoutVars>
          <dgm:bulletEnabled val="1"/>
        </dgm:presLayoutVars>
      </dgm:prSet>
      <dgm:spPr/>
    </dgm:pt>
  </dgm:ptLst>
  <dgm:cxnLst>
    <dgm:cxn modelId="{7DDA5D15-540F-4782-AC07-9170D87AA5BA}" type="presOf" srcId="{A7DE4063-2DA9-4CA0-9DDC-11769B7332D8}" destId="{DE45F2CF-0A49-462B-B901-AD08FACBBB0E}" srcOrd="0" destOrd="0" presId="urn:microsoft.com/office/officeart/2005/8/layout/default"/>
    <dgm:cxn modelId="{57421435-2741-45ED-8B76-658C1BDCB734}" srcId="{A30D818A-DE61-492C-9F49-4330F19690E3}" destId="{0621545F-95F6-44EB-825F-83C24ABAE76E}" srcOrd="2" destOrd="0" parTransId="{0DC4AED1-1C4B-492D-B362-E4F34DA21582}" sibTransId="{93AF2E2B-5524-48E6-96A4-F1B0B555DF04}"/>
    <dgm:cxn modelId="{FB907561-3042-443C-9925-0235425570A1}" type="presOf" srcId="{0621545F-95F6-44EB-825F-83C24ABAE76E}" destId="{45C74EF1-9A11-4F71-A1B7-79F2B3452A9C}" srcOrd="0" destOrd="0" presId="urn:microsoft.com/office/officeart/2005/8/layout/default"/>
    <dgm:cxn modelId="{ECCE3782-0BA7-4D11-9D3C-49385FC334F5}" type="presOf" srcId="{72067E99-1C3B-406E-B0E9-FC347F914FA8}" destId="{2F0A59F6-A053-4340-A4F0-E60DDF039046}" srcOrd="0" destOrd="0" presId="urn:microsoft.com/office/officeart/2005/8/layout/default"/>
    <dgm:cxn modelId="{CB715DCB-B8A2-400C-A562-D0851701E2C1}" srcId="{A30D818A-DE61-492C-9F49-4330F19690E3}" destId="{A7DE4063-2DA9-4CA0-9DDC-11769B7332D8}" srcOrd="1" destOrd="0" parTransId="{ED3D644F-FD3E-48AA-A0DA-12CED9DB591C}" sibTransId="{EA51BD59-3F69-42AA-902C-6B9694E16D92}"/>
    <dgm:cxn modelId="{D00252CB-9D61-4788-A959-DB99FAB8CBDB}" type="presOf" srcId="{A30D818A-DE61-492C-9F49-4330F19690E3}" destId="{097EF926-1259-452F-A448-711C22076917}"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5E671BA3-C945-46E3-8A16-A759A8BB1E41}" type="presParOf" srcId="{097EF926-1259-452F-A448-711C22076917}" destId="{45C74EF1-9A11-4F71-A1B7-79F2B3452A9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In this lecture we have discussed about C++  programming language.</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We have discussed about some features of C++</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2375062" y="2898248"/>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lumMod val="95000"/>
                  <a:lumOff val="5000"/>
                </a:schemeClr>
              </a:solidFill>
            </a:rPr>
            <a:t>Moreover, we have learnt about difference between Procedure-Oriented and Object-Oriented Programming</a:t>
          </a:r>
          <a:endParaRPr lang="en-IN" sz="2400" b="1" kern="1200" dirty="0">
            <a:solidFill>
              <a:schemeClr val="tx1">
                <a:lumMod val="95000"/>
                <a:lumOff val="5000"/>
              </a:schemeClr>
            </a:solidFill>
          </a:endParaRPr>
        </a:p>
      </dsp:txBody>
      <dsp:txXfrm>
        <a:off x="2375062" y="2898248"/>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290262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100757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162212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12/31/2020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nfoundry.com/cplusplus-programming-questions-answers-basic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hyperlink" Target="https://www.geeksforgeeks.org/object-oriented-programming-in-cpp/" TargetMode="External"/><Relationship Id="rId4" Type="http://schemas.openxmlformats.org/officeDocument/2006/relationships/hyperlink" Target="https://www.cppbuzz.com/100-mcq-on-c" TargetMode="Externa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14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a:t>
            </a: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Features of object-oriented programming, Difference between object oriented and procedure-oriented programming </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TextBox 1">
            <a:extLst>
              <a:ext uri="{FF2B5EF4-FFF2-40B4-BE49-F238E27FC236}">
                <a16:creationId xmlns:a16="http://schemas.microsoft.com/office/drawing/2014/main" id="{0329CE43-2B94-49D3-9948-A297B0FB52BF}"/>
              </a:ext>
            </a:extLst>
          </p:cNvPr>
          <p:cNvSpPr txBox="1">
            <a:spLocks noChangeArrowheads="1"/>
          </p:cNvSpPr>
          <p:nvPr/>
        </p:nvSpPr>
        <p:spPr bwMode="auto">
          <a:xfrm>
            <a:off x="914391" y="1246323"/>
            <a:ext cx="9884238"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Unit-1</a:t>
            </a:r>
          </a:p>
          <a:p>
            <a:pPr lvl="0" algn="ctr" defTabSz="622300">
              <a:lnSpc>
                <a:spcPct val="90000"/>
              </a:lnSpc>
              <a:spcBef>
                <a:spcPct val="0"/>
              </a:spcBef>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D65C0DFE-DAC8-4043-94EF-3057B9013932}" type="datetime1">
              <a:rPr lang="en-IN" sz="1400" b="1" smtClean="0">
                <a:solidFill>
                  <a:schemeClr val="bg1"/>
                </a:solidFill>
                <a:latin typeface="Times New Roman" panose="02020603050405020304" pitchFamily="18" charset="0"/>
                <a:cs typeface="Times New Roman" panose="02020603050405020304" pitchFamily="18" charset="0"/>
              </a:rPr>
              <a:pPr/>
              <a:t>31-12-2020</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449978"/>
            <a:ext cx="10515600" cy="5133702"/>
          </a:xfrm>
        </p:spPr>
        <p:txBody>
          <a:bodyPr>
            <a:normAutofit/>
          </a:bodyPr>
          <a:lstStyle/>
          <a:p>
            <a:pPr algn="just"/>
            <a:r>
              <a:rPr lang="en-IN" sz="2400" dirty="0">
                <a:latin typeface="Times New Roman" pitchFamily="18" charset="0"/>
                <a:cs typeface="Times New Roman" pitchFamily="18" charset="0"/>
              </a:rPr>
              <a:t>Set of data &amp; code of an object -&gt;user-defined data type –&gt;class.</a:t>
            </a:r>
          </a:p>
          <a:p>
            <a:pPr algn="just"/>
            <a:r>
              <a:rPr lang="en-IN" sz="2400" dirty="0">
                <a:latin typeface="Times New Roman" pitchFamily="18" charset="0"/>
                <a:cs typeface="Times New Roman" pitchFamily="18" charset="0"/>
              </a:rPr>
              <a:t>Once a class has been defined, we can create any number of objects belonging to that class.</a:t>
            </a:r>
          </a:p>
          <a:p>
            <a:pPr algn="just"/>
            <a:r>
              <a:rPr lang="en-IN" sz="2400" dirty="0">
                <a:latin typeface="Times New Roman" pitchFamily="18" charset="0"/>
                <a:cs typeface="Times New Roman" pitchFamily="18" charset="0"/>
              </a:rPr>
              <a:t>A class is collection of objects of similar type.</a:t>
            </a:r>
          </a:p>
          <a:p>
            <a:pPr algn="just"/>
            <a:r>
              <a:rPr lang="en-IN" sz="2400" dirty="0">
                <a:latin typeface="Times New Roman" pitchFamily="18" charset="0"/>
                <a:cs typeface="Times New Roman" pitchFamily="18" charset="0"/>
              </a:rPr>
              <a:t>Syntax used to create an object is no different than the syntax used to create an integer object in C.</a:t>
            </a:r>
          </a:p>
          <a:p>
            <a:pPr algn="just"/>
            <a:endParaRPr lang="en-IN" sz="2400" dirty="0">
              <a:latin typeface="Times New Roman" pitchFamily="18" charset="0"/>
              <a:cs typeface="Times New Roman" pitchFamily="18" charset="0"/>
            </a:endParaRPr>
          </a:p>
          <a:p>
            <a:pPr algn="just">
              <a:buNone/>
            </a:pPr>
            <a:r>
              <a:rPr lang="en-IN" sz="2400" dirty="0">
                <a:latin typeface="Times New Roman" pitchFamily="18" charset="0"/>
                <a:cs typeface="Times New Roman" pitchFamily="18" charset="0"/>
              </a:rPr>
              <a:t>Example-- If fruit has been defined as a class, then the statement</a:t>
            </a:r>
          </a:p>
          <a:p>
            <a:pPr algn="just">
              <a:buNone/>
            </a:pPr>
            <a:r>
              <a:rPr lang="en-IN" sz="2400" dirty="0">
                <a:latin typeface="Times New Roman" pitchFamily="18" charset="0"/>
                <a:cs typeface="Times New Roman" pitchFamily="18" charset="0"/>
              </a:rPr>
              <a:t>			</a:t>
            </a:r>
            <a:r>
              <a:rPr lang="en-IN" sz="2400" b="1" dirty="0">
                <a:solidFill>
                  <a:srgbClr val="C00000"/>
                </a:solidFill>
                <a:latin typeface="Times New Roman" pitchFamily="18" charset="0"/>
                <a:cs typeface="Times New Roman" pitchFamily="18" charset="0"/>
              </a:rPr>
              <a:t>fruit</a:t>
            </a:r>
            <a:r>
              <a:rPr lang="en-IN" sz="2400" b="1" dirty="0">
                <a:latin typeface="Times New Roman" pitchFamily="18" charset="0"/>
                <a:cs typeface="Times New Roman" pitchFamily="18" charset="0"/>
              </a:rPr>
              <a:t> </a:t>
            </a:r>
            <a:r>
              <a:rPr lang="en-IN" sz="2400" b="1" dirty="0">
                <a:solidFill>
                  <a:srgbClr val="00B0F0"/>
                </a:solidFill>
                <a:latin typeface="Times New Roman" pitchFamily="18" charset="0"/>
                <a:cs typeface="Times New Roman" pitchFamily="18" charset="0"/>
              </a:rPr>
              <a:t>mango;</a:t>
            </a:r>
          </a:p>
          <a:p>
            <a:pPr algn="just">
              <a:buNone/>
            </a:pPr>
            <a:r>
              <a:rPr lang="en-IN" sz="2400" dirty="0">
                <a:latin typeface="Times New Roman" pitchFamily="18" charset="0"/>
                <a:cs typeface="Times New Roman" pitchFamily="18" charset="0"/>
              </a:rPr>
              <a:t>	will create an object </a:t>
            </a:r>
            <a:r>
              <a:rPr lang="en-IN" sz="2400" b="1" dirty="0">
                <a:solidFill>
                  <a:srgbClr val="00B0F0"/>
                </a:solidFill>
                <a:latin typeface="Times New Roman" pitchFamily="18" charset="0"/>
                <a:cs typeface="Times New Roman" pitchFamily="18" charset="0"/>
              </a:rPr>
              <a:t>mango</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belonging to the class </a:t>
            </a:r>
            <a:r>
              <a:rPr lang="en-IN" sz="2400" b="1" dirty="0">
                <a:solidFill>
                  <a:srgbClr val="C00000"/>
                </a:solidFill>
                <a:latin typeface="Times New Roman" pitchFamily="18" charset="0"/>
                <a:cs typeface="Times New Roman" pitchFamily="18" charset="0"/>
              </a:rPr>
              <a:t>fruit</a:t>
            </a:r>
            <a:r>
              <a:rPr lang="en-IN" sz="2400" b="1" dirty="0">
                <a:latin typeface="Times New Roman" pitchFamily="18" charset="0"/>
                <a:cs typeface="Times New Roman" pitchFamily="18" charset="0"/>
              </a:rPr>
              <a:t>.</a:t>
            </a:r>
          </a:p>
          <a:p>
            <a:pPr algn="just">
              <a:buFont typeface="Wingdings" pitchFamily="2" charset="2"/>
              <a:buChar char="q"/>
            </a:pPr>
            <a:endParaRPr lang="en-IN" sz="2400" dirty="0">
              <a:latin typeface="Times New Roman" pitchFamily="18" charset="0"/>
              <a:cs typeface="Times New Roman" pitchFamily="18" charset="0"/>
            </a:endParaRPr>
          </a:p>
          <a:p>
            <a:pPr algn="just">
              <a:buNone/>
            </a:pPr>
            <a:endParaRPr lang="en-IN" dirty="0"/>
          </a:p>
          <a:p>
            <a:pPr>
              <a:buNone/>
            </a:pPr>
            <a:endParaRPr lang="en-IN" dirty="0"/>
          </a:p>
        </p:txBody>
      </p:sp>
      <p:sp>
        <p:nvSpPr>
          <p:cNvPr id="5" name="Slide Number Placeholder 4"/>
          <p:cNvSpPr>
            <a:spLocks noGrp="1"/>
          </p:cNvSpPr>
          <p:nvPr>
            <p:ph type="sldNum" sz="quarter" idx="12"/>
          </p:nvPr>
        </p:nvSpPr>
        <p:spPr/>
        <p:txBody>
          <a:bodyPr/>
          <a:lstStyle/>
          <a:p>
            <a:r>
              <a:rPr lang="en-IN" dirty="0"/>
              <a:t>5</a:t>
            </a:r>
          </a:p>
        </p:txBody>
      </p:sp>
      <p:sp>
        <p:nvSpPr>
          <p:cNvPr id="8" name="Title 11">
            <a:extLst>
              <a:ext uri="{FF2B5EF4-FFF2-40B4-BE49-F238E27FC236}">
                <a16:creationId xmlns:a16="http://schemas.microsoft.com/office/drawing/2014/main" id="{A50494E0-51CB-42E0-BA3F-A96D476BB8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Class</a:t>
            </a:r>
          </a:p>
        </p:txBody>
      </p:sp>
    </p:spTree>
    <p:extLst>
      <p:ext uri="{BB962C8B-B14F-4D97-AF65-F5344CB8AC3E}">
        <p14:creationId xmlns:p14="http://schemas.microsoft.com/office/powerpoint/2010/main" val="25736785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A151D094-0B71-4337-B78B-2B5808DDAA77}" type="datetime1">
              <a:rPr lang="en-IN" sz="1400" b="1" smtClean="0">
                <a:solidFill>
                  <a:schemeClr val="bg1"/>
                </a:solidFill>
                <a:latin typeface="Times New Roman" panose="02020603050405020304" pitchFamily="18" charset="0"/>
                <a:cs typeface="Times New Roman" panose="02020603050405020304" pitchFamily="18" charset="0"/>
              </a:rPr>
              <a:pPr/>
              <a:t>31-12-2020</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85503" y="1198608"/>
            <a:ext cx="10515600" cy="4351338"/>
          </a:xfrm>
        </p:spPr>
        <p:txBody>
          <a:bodyPr/>
          <a:lstStyle/>
          <a:p>
            <a:pPr algn="just">
              <a:buFont typeface="Wingdings" pitchFamily="2" charset="2"/>
              <a:buChar char="q"/>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Wrapping up of data &amp; functions into a single unit (called class) -encapsulation.</a:t>
            </a:r>
          </a:p>
          <a:p>
            <a:pPr algn="just"/>
            <a:r>
              <a:rPr lang="en-IN" sz="2400" dirty="0">
                <a:latin typeface="Times New Roman" pitchFamily="18" charset="0"/>
                <a:cs typeface="Times New Roman" pitchFamily="18" charset="0"/>
              </a:rPr>
              <a:t>Data is not accessible to the outside world</a:t>
            </a:r>
          </a:p>
          <a:p>
            <a:pPr algn="just"/>
            <a:r>
              <a:rPr lang="en-IN" sz="2400" dirty="0">
                <a:latin typeface="Times New Roman" pitchFamily="18" charset="0"/>
                <a:cs typeface="Times New Roman" pitchFamily="18" charset="0"/>
              </a:rPr>
              <a:t>Functions which are wrapped in the class can access it.</a:t>
            </a:r>
          </a:p>
          <a:p>
            <a:pPr algn="just"/>
            <a:r>
              <a:rPr lang="en-IN" sz="2400" dirty="0">
                <a:latin typeface="Times New Roman" pitchFamily="18" charset="0"/>
                <a:cs typeface="Times New Roman" pitchFamily="18" charset="0"/>
              </a:rPr>
              <a:t>Abstraction - act of representing essential features without background details.</a:t>
            </a:r>
          </a:p>
          <a:p>
            <a:pPr algn="just"/>
            <a:endParaRPr lang="en-IN" dirty="0"/>
          </a:p>
          <a:p>
            <a:pPr algn="just"/>
            <a:endParaRPr lang="en-IN" dirty="0"/>
          </a:p>
          <a:p>
            <a:endParaRPr lang="en-IN" dirty="0"/>
          </a:p>
        </p:txBody>
      </p:sp>
      <p:pic>
        <p:nvPicPr>
          <p:cNvPr id="32770" name="Picture 2" descr="Image result for data abstraction and encapsulation example"/>
          <p:cNvPicPr>
            <a:picLocks noChangeAspect="1" noChangeArrowheads="1"/>
          </p:cNvPicPr>
          <p:nvPr/>
        </p:nvPicPr>
        <p:blipFill>
          <a:blip r:embed="rId2" cstate="print"/>
          <a:srcRect/>
          <a:stretch>
            <a:fillRect/>
          </a:stretch>
        </p:blipFill>
        <p:spPr bwMode="auto">
          <a:xfrm>
            <a:off x="1718425" y="3525863"/>
            <a:ext cx="6558733" cy="2209801"/>
          </a:xfrm>
          <a:prstGeom prst="rect">
            <a:avLst/>
          </a:prstGeom>
          <a:noFill/>
        </p:spPr>
      </p:pic>
      <p:sp>
        <p:nvSpPr>
          <p:cNvPr id="8" name="Rectangle 7"/>
          <p:cNvSpPr/>
          <p:nvPr/>
        </p:nvSpPr>
        <p:spPr>
          <a:xfrm>
            <a:off x="4381583" y="5739339"/>
            <a:ext cx="2045368" cy="369332"/>
          </a:xfrm>
          <a:prstGeom prst="rect">
            <a:avLst/>
          </a:prstGeom>
        </p:spPr>
        <p:txBody>
          <a:bodyPr wrap="none">
            <a:spAutoFit/>
          </a:bodyPr>
          <a:lstStyle/>
          <a:p>
            <a:pPr algn="ctr"/>
            <a:r>
              <a:rPr lang="en-IN" dirty="0"/>
              <a:t>Fig.2. Encapsulation</a:t>
            </a:r>
          </a:p>
        </p:txBody>
      </p:sp>
      <p:sp>
        <p:nvSpPr>
          <p:cNvPr id="9" name="Slide Number Placeholder 8"/>
          <p:cNvSpPr>
            <a:spLocks noGrp="1"/>
          </p:cNvSpPr>
          <p:nvPr>
            <p:ph type="sldNum" sz="quarter" idx="12"/>
          </p:nvPr>
        </p:nvSpPr>
        <p:spPr/>
        <p:txBody>
          <a:bodyPr/>
          <a:lstStyle/>
          <a:p>
            <a:r>
              <a:rPr lang="en-IN" dirty="0"/>
              <a:t>6</a:t>
            </a:r>
          </a:p>
        </p:txBody>
      </p:sp>
      <p:sp>
        <p:nvSpPr>
          <p:cNvPr id="11" name="Title 11">
            <a:extLst>
              <a:ext uri="{FF2B5EF4-FFF2-40B4-BE49-F238E27FC236}">
                <a16:creationId xmlns:a16="http://schemas.microsoft.com/office/drawing/2014/main" id="{B419DF33-7BD0-4921-B3F9-31FE27E64F2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Abstraction &amp; Encapsulation</a:t>
            </a:r>
            <a:endParaRPr lang="en-IN" dirty="0"/>
          </a:p>
        </p:txBody>
      </p:sp>
    </p:spTree>
    <p:extLst>
      <p:ext uri="{BB962C8B-B14F-4D97-AF65-F5344CB8AC3E}">
        <p14:creationId xmlns:p14="http://schemas.microsoft.com/office/powerpoint/2010/main" val="37456166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16D8BB44-FF88-4B3B-9C28-026D34DF5B07}" type="datetime1">
              <a:rPr lang="en-IN" sz="1400" b="1" smtClean="0">
                <a:solidFill>
                  <a:schemeClr val="bg1"/>
                </a:solidFill>
                <a:latin typeface="Times New Roman" panose="02020603050405020304" pitchFamily="18" charset="0"/>
                <a:cs typeface="Times New Roman" panose="02020603050405020304" pitchFamily="18" charset="0"/>
              </a:rPr>
              <a:pPr/>
              <a:t>31-12-2020</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1393234"/>
            <a:ext cx="10515600" cy="4351338"/>
          </a:xfrm>
        </p:spPr>
        <p:txBody>
          <a:bodyPr/>
          <a:lstStyle/>
          <a:p>
            <a:pPr>
              <a:buFont typeface="Wingdings" pitchFamily="2" charset="2"/>
              <a:buChar char="q"/>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Insulation of data from direct access by the program – data or information hiding.</a:t>
            </a:r>
          </a:p>
          <a:p>
            <a:pPr algn="just"/>
            <a:r>
              <a:rPr lang="en-IN" sz="2400" dirty="0">
                <a:latin typeface="Times New Roman" pitchFamily="18" charset="0"/>
                <a:cs typeface="Times New Roman" pitchFamily="18" charset="0"/>
              </a:rPr>
              <a:t>Attributes are - data members because they hold information.</a:t>
            </a:r>
          </a:p>
          <a:p>
            <a:pPr algn="just"/>
            <a:r>
              <a:rPr lang="en-IN" sz="2400" dirty="0">
                <a:latin typeface="Times New Roman" pitchFamily="18" charset="0"/>
                <a:cs typeface="Times New Roman" pitchFamily="18" charset="0"/>
              </a:rPr>
              <a:t>Functions are - member functions.</a:t>
            </a:r>
          </a:p>
          <a:p>
            <a:endParaRPr lang="en-IN" dirty="0"/>
          </a:p>
          <a:p>
            <a:endParaRPr lang="en-IN" dirty="0"/>
          </a:p>
        </p:txBody>
      </p:sp>
      <p:pic>
        <p:nvPicPr>
          <p:cNvPr id="31746" name="Picture 2" descr="Image result for information hiding example in c++"/>
          <p:cNvPicPr>
            <a:picLocks noChangeAspect="1" noChangeArrowheads="1"/>
          </p:cNvPicPr>
          <p:nvPr/>
        </p:nvPicPr>
        <p:blipFill>
          <a:blip r:embed="rId2" cstate="print"/>
          <a:srcRect/>
          <a:stretch>
            <a:fillRect/>
          </a:stretch>
        </p:blipFill>
        <p:spPr bwMode="auto">
          <a:xfrm>
            <a:off x="3186973" y="3205983"/>
            <a:ext cx="4612367" cy="2440962"/>
          </a:xfrm>
          <a:prstGeom prst="rect">
            <a:avLst/>
          </a:prstGeom>
          <a:noFill/>
        </p:spPr>
      </p:pic>
      <p:sp>
        <p:nvSpPr>
          <p:cNvPr id="6" name="Rectangle 5"/>
          <p:cNvSpPr/>
          <p:nvPr/>
        </p:nvSpPr>
        <p:spPr>
          <a:xfrm>
            <a:off x="3702314" y="5713213"/>
            <a:ext cx="3581686" cy="369332"/>
          </a:xfrm>
          <a:prstGeom prst="rect">
            <a:avLst/>
          </a:prstGeom>
        </p:spPr>
        <p:txBody>
          <a:bodyPr wrap="none">
            <a:spAutoFit/>
          </a:bodyPr>
          <a:lstStyle/>
          <a:p>
            <a:pPr algn="ctr"/>
            <a:r>
              <a:rPr lang="en-IN" dirty="0"/>
              <a:t>Fig.3. Concept of Information Hiding</a:t>
            </a:r>
          </a:p>
        </p:txBody>
      </p:sp>
      <p:sp>
        <p:nvSpPr>
          <p:cNvPr id="8" name="Slide Number Placeholder 7"/>
          <p:cNvSpPr>
            <a:spLocks noGrp="1"/>
          </p:cNvSpPr>
          <p:nvPr>
            <p:ph type="sldNum" sz="quarter" idx="12"/>
          </p:nvPr>
        </p:nvSpPr>
        <p:spPr/>
        <p:txBody>
          <a:bodyPr/>
          <a:lstStyle/>
          <a:p>
            <a:r>
              <a:rPr lang="en-IN" dirty="0"/>
              <a:t>7</a:t>
            </a:r>
          </a:p>
        </p:txBody>
      </p:sp>
      <p:sp>
        <p:nvSpPr>
          <p:cNvPr id="11" name="Title 11">
            <a:extLst>
              <a:ext uri="{FF2B5EF4-FFF2-40B4-BE49-F238E27FC236}">
                <a16:creationId xmlns:a16="http://schemas.microsoft.com/office/drawing/2014/main" id="{EA08CFE7-0156-4D05-B54E-64B604E2BE2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Information Hiding</a:t>
            </a:r>
            <a:endParaRPr lang="en-IN" dirty="0"/>
          </a:p>
        </p:txBody>
      </p:sp>
    </p:spTree>
    <p:extLst>
      <p:ext uri="{BB962C8B-B14F-4D97-AF65-F5344CB8AC3E}">
        <p14:creationId xmlns:p14="http://schemas.microsoft.com/office/powerpoint/2010/main" val="5963008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B491B30F-5B43-4A10-9AD1-21BBA0CAF1E8}" type="datetime1">
              <a:rPr lang="en-IN" sz="1400" b="1" smtClean="0">
                <a:solidFill>
                  <a:schemeClr val="bg1"/>
                </a:solidFill>
                <a:latin typeface="Times New Roman" panose="02020603050405020304" pitchFamily="18" charset="0"/>
                <a:cs typeface="Times New Roman" panose="02020603050405020304" pitchFamily="18" charset="0"/>
              </a:rPr>
              <a:pPr/>
              <a:t>31-12-2020</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707572" y="924288"/>
            <a:ext cx="10515600" cy="2707186"/>
          </a:xfrm>
        </p:spPr>
        <p:txBody>
          <a:bodyPr>
            <a:normAutofit/>
          </a:bodyPr>
          <a:lstStyle/>
          <a:p>
            <a:pPr algn="just">
              <a:buFont typeface="Wingdings" pitchFamily="2" charset="2"/>
              <a:buChar char="q"/>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Process by which objects of one class acquire the properties of objects of another class.</a:t>
            </a:r>
          </a:p>
          <a:p>
            <a:pPr algn="just"/>
            <a:r>
              <a:rPr lang="en-IN" sz="2400" dirty="0">
                <a:latin typeface="Times New Roman" pitchFamily="18" charset="0"/>
                <a:cs typeface="Times New Roman" pitchFamily="18" charset="0"/>
              </a:rPr>
              <a:t>Each derived class shares common characteristics with the class from which it is derived(fig.4).</a:t>
            </a:r>
          </a:p>
          <a:p>
            <a:r>
              <a:rPr lang="en-IN" sz="2400" dirty="0">
                <a:latin typeface="Times New Roman" pitchFamily="18" charset="0"/>
                <a:cs typeface="Times New Roman" pitchFamily="18" charset="0"/>
              </a:rPr>
              <a:t>Inheritance provides reusability and expandability. </a:t>
            </a:r>
          </a:p>
          <a:p>
            <a:endParaRPr lang="en-IN" dirty="0"/>
          </a:p>
        </p:txBody>
      </p:sp>
      <p:pic>
        <p:nvPicPr>
          <p:cNvPr id="5" name="Picture 2"/>
          <p:cNvPicPr>
            <a:picLocks noChangeAspect="1" noChangeArrowheads="1"/>
          </p:cNvPicPr>
          <p:nvPr/>
        </p:nvPicPr>
        <p:blipFill>
          <a:blip r:embed="rId2" cstate="print"/>
          <a:srcRect/>
          <a:stretch>
            <a:fillRect/>
          </a:stretch>
        </p:blipFill>
        <p:spPr bwMode="auto">
          <a:xfrm>
            <a:off x="2634397" y="3322670"/>
            <a:ext cx="5976203" cy="2819431"/>
          </a:xfrm>
          <a:prstGeom prst="rect">
            <a:avLst/>
          </a:prstGeom>
          <a:noFill/>
          <a:ln w="9525">
            <a:noFill/>
            <a:miter lim="800000"/>
            <a:headEnd/>
            <a:tailEnd/>
          </a:ln>
        </p:spPr>
      </p:pic>
      <p:sp>
        <p:nvSpPr>
          <p:cNvPr id="8" name="TextBox 7"/>
          <p:cNvSpPr txBox="1"/>
          <p:nvPr/>
        </p:nvSpPr>
        <p:spPr>
          <a:xfrm>
            <a:off x="4121624" y="6114198"/>
            <a:ext cx="3574461" cy="369332"/>
          </a:xfrm>
          <a:prstGeom prst="rect">
            <a:avLst/>
          </a:prstGeom>
          <a:noFill/>
        </p:spPr>
        <p:txBody>
          <a:bodyPr wrap="square" rtlCol="0">
            <a:spAutoFit/>
          </a:bodyPr>
          <a:lstStyle/>
          <a:p>
            <a:pPr algn="ctr"/>
            <a:r>
              <a:rPr lang="en-IN" dirty="0"/>
              <a:t>Fig. 4. Property Inheritance</a:t>
            </a:r>
          </a:p>
        </p:txBody>
      </p:sp>
      <p:sp>
        <p:nvSpPr>
          <p:cNvPr id="10" name="Slide Number Placeholder 4"/>
          <p:cNvSpPr>
            <a:spLocks noGrp="1"/>
          </p:cNvSpPr>
          <p:nvPr>
            <p:ph type="sldNum" sz="quarter" idx="12"/>
          </p:nvPr>
        </p:nvSpPr>
        <p:spPr>
          <a:xfrm>
            <a:off x="8610600" y="6356350"/>
            <a:ext cx="2743200" cy="365125"/>
          </a:xfrm>
        </p:spPr>
        <p:txBody>
          <a:bodyPr/>
          <a:lstStyle/>
          <a:p>
            <a:r>
              <a:rPr lang="en-IN" dirty="0"/>
              <a:t>8</a:t>
            </a:r>
          </a:p>
        </p:txBody>
      </p:sp>
      <p:sp>
        <p:nvSpPr>
          <p:cNvPr id="11" name="Title 11">
            <a:extLst>
              <a:ext uri="{FF2B5EF4-FFF2-40B4-BE49-F238E27FC236}">
                <a16:creationId xmlns:a16="http://schemas.microsoft.com/office/drawing/2014/main" id="{DABE98E8-ED15-487A-AF33-91806E4352B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Inheritance</a:t>
            </a:r>
            <a:endParaRPr lang="en-IN" dirty="0"/>
          </a:p>
        </p:txBody>
      </p:sp>
    </p:spTree>
    <p:extLst>
      <p:ext uri="{BB962C8B-B14F-4D97-AF65-F5344CB8AC3E}">
        <p14:creationId xmlns:p14="http://schemas.microsoft.com/office/powerpoint/2010/main" val="26880858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D1082993-8EE4-4289-B265-8A125D7FF78D}" type="datetime1">
              <a:rPr lang="en-IN" sz="1400" b="1" smtClean="0">
                <a:solidFill>
                  <a:schemeClr val="bg1"/>
                </a:solidFill>
                <a:latin typeface="Times New Roman" panose="02020603050405020304" pitchFamily="18" charset="0"/>
                <a:cs typeface="Times New Roman" panose="02020603050405020304" pitchFamily="18" charset="0"/>
              </a:rPr>
              <a:pPr/>
              <a:t>31-12-2020</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63880" y="1133293"/>
            <a:ext cx="10515600" cy="2302238"/>
          </a:xfrm>
        </p:spPr>
        <p:txBody>
          <a:bodyPr/>
          <a:lstStyle/>
          <a:p>
            <a:pPr algn="just">
              <a:buFont typeface="Wingdings" pitchFamily="2" charset="2"/>
              <a:buChar char="q"/>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Ability to take more than one form.</a:t>
            </a:r>
          </a:p>
          <a:p>
            <a:pPr algn="just"/>
            <a:r>
              <a:rPr lang="en-IN" sz="2400" dirty="0">
                <a:latin typeface="Times New Roman" pitchFamily="18" charset="0"/>
                <a:cs typeface="Times New Roman" pitchFamily="18" charset="0"/>
              </a:rPr>
              <a:t>An operation may exhibit different behaviours in different instances. </a:t>
            </a:r>
          </a:p>
          <a:p>
            <a:pPr algn="just"/>
            <a:r>
              <a:rPr lang="en-IN" sz="2400" dirty="0">
                <a:latin typeface="Times New Roman" pitchFamily="18" charset="0"/>
                <a:cs typeface="Times New Roman" pitchFamily="18" charset="0"/>
              </a:rPr>
              <a:t>Using a single function name to perform different types of tasks is known as function overloading(fig.5).</a:t>
            </a:r>
          </a:p>
          <a:p>
            <a:pPr algn="just">
              <a:buNone/>
            </a:pPr>
            <a:endParaRPr lang="en-IN" dirty="0"/>
          </a:p>
          <a:p>
            <a:pPr algn="just"/>
            <a:endParaRPr lang="en-IN" dirty="0"/>
          </a:p>
          <a:p>
            <a:pPr algn="just">
              <a:buNone/>
            </a:pPr>
            <a:endParaRPr lang="en-IN" dirty="0"/>
          </a:p>
          <a:p>
            <a:endParaRPr lang="en-IN" dirty="0"/>
          </a:p>
        </p:txBody>
      </p:sp>
      <p:pic>
        <p:nvPicPr>
          <p:cNvPr id="5" name="Picture 2"/>
          <p:cNvPicPr>
            <a:picLocks noChangeAspect="1" noChangeArrowheads="1"/>
          </p:cNvPicPr>
          <p:nvPr/>
        </p:nvPicPr>
        <p:blipFill>
          <a:blip r:embed="rId2" cstate="print"/>
          <a:srcRect/>
          <a:stretch>
            <a:fillRect/>
          </a:stretch>
        </p:blipFill>
        <p:spPr bwMode="auto">
          <a:xfrm>
            <a:off x="2694552" y="3196268"/>
            <a:ext cx="6192070" cy="3095897"/>
          </a:xfrm>
          <a:prstGeom prst="rect">
            <a:avLst/>
          </a:prstGeom>
          <a:noFill/>
          <a:ln w="9525">
            <a:noFill/>
            <a:miter lim="800000"/>
            <a:headEnd/>
            <a:tailEnd/>
          </a:ln>
        </p:spPr>
      </p:pic>
      <p:sp>
        <p:nvSpPr>
          <p:cNvPr id="6" name="TextBox 5"/>
          <p:cNvSpPr txBox="1"/>
          <p:nvPr/>
        </p:nvSpPr>
        <p:spPr>
          <a:xfrm>
            <a:off x="3123587" y="5998061"/>
            <a:ext cx="5334000" cy="646331"/>
          </a:xfrm>
          <a:prstGeom prst="rect">
            <a:avLst/>
          </a:prstGeom>
          <a:noFill/>
        </p:spPr>
        <p:txBody>
          <a:bodyPr wrap="square" rtlCol="0">
            <a:spAutoFit/>
          </a:bodyPr>
          <a:lstStyle/>
          <a:p>
            <a:pPr algn="ctr"/>
            <a:endParaRPr lang="en-IN" dirty="0"/>
          </a:p>
          <a:p>
            <a:pPr algn="ctr"/>
            <a:r>
              <a:rPr lang="en-IN" dirty="0"/>
              <a:t>Fig. 5. Polymorphism</a:t>
            </a:r>
          </a:p>
        </p:txBody>
      </p:sp>
      <p:sp>
        <p:nvSpPr>
          <p:cNvPr id="8" name="Slide Number Placeholder 7"/>
          <p:cNvSpPr>
            <a:spLocks noGrp="1"/>
          </p:cNvSpPr>
          <p:nvPr>
            <p:ph type="sldNum" sz="quarter" idx="12"/>
          </p:nvPr>
        </p:nvSpPr>
        <p:spPr/>
        <p:txBody>
          <a:bodyPr/>
          <a:lstStyle/>
          <a:p>
            <a:r>
              <a:rPr lang="en-IN" dirty="0"/>
              <a:t>9</a:t>
            </a:r>
          </a:p>
        </p:txBody>
      </p:sp>
      <p:sp>
        <p:nvSpPr>
          <p:cNvPr id="10" name="Title 11">
            <a:extLst>
              <a:ext uri="{FF2B5EF4-FFF2-40B4-BE49-F238E27FC236}">
                <a16:creationId xmlns:a16="http://schemas.microsoft.com/office/drawing/2014/main" id="{3F5CCCD8-CDEC-4141-B5A2-4B42D73EB68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Polymorphism</a:t>
            </a:r>
            <a:endParaRPr lang="en-IN" dirty="0"/>
          </a:p>
        </p:txBody>
      </p:sp>
    </p:spTree>
    <p:extLst>
      <p:ext uri="{BB962C8B-B14F-4D97-AF65-F5344CB8AC3E}">
        <p14:creationId xmlns:p14="http://schemas.microsoft.com/office/powerpoint/2010/main" val="10327398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47369"/>
            <a:ext cx="10515600" cy="1325563"/>
          </a:xfrm>
        </p:spPr>
        <p:txBody>
          <a:bodyPr>
            <a:normAutofit/>
          </a:bodyPr>
          <a:lstStyle/>
          <a:p>
            <a:r>
              <a:rPr lang="en-IN" dirty="0"/>
              <a:t>Difference between object oriented and procedure-oriented programming</a:t>
            </a:r>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838200" y="1419225"/>
            <a:ext cx="10515600" cy="981075"/>
          </a:xfrm>
        </p:spPr>
        <p:txBody>
          <a:bodyPr>
            <a:normAutofit/>
          </a:bodyPr>
          <a:lstStyle/>
          <a:p>
            <a:endParaRPr lang="en-IN" dirty="0"/>
          </a:p>
          <a:p>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graphicFrame>
        <p:nvGraphicFramePr>
          <p:cNvPr id="6" name="Content Placeholder 7">
            <a:extLst>
              <a:ext uri="{FF2B5EF4-FFF2-40B4-BE49-F238E27FC236}">
                <a16:creationId xmlns:a16="http://schemas.microsoft.com/office/drawing/2014/main" id="{77C7EAC4-3786-49FE-9C0B-027B23F68506}"/>
              </a:ext>
            </a:extLst>
          </p:cNvPr>
          <p:cNvGraphicFramePr>
            <a:graphicFrameLocks/>
          </p:cNvGraphicFramePr>
          <p:nvPr/>
        </p:nvGraphicFramePr>
        <p:xfrm>
          <a:off x="313896" y="1757385"/>
          <a:ext cx="11518712" cy="3383280"/>
        </p:xfrm>
        <a:graphic>
          <a:graphicData uri="http://schemas.openxmlformats.org/drawingml/2006/table">
            <a:tbl>
              <a:tblPr firstRow="1" bandRow="1">
                <a:tableStyleId>{F5AB1C69-6EDB-4FF4-983F-18BD219EF322}</a:tableStyleId>
              </a:tblPr>
              <a:tblGrid>
                <a:gridCol w="5759356">
                  <a:extLst>
                    <a:ext uri="{9D8B030D-6E8A-4147-A177-3AD203B41FA5}">
                      <a16:colId xmlns:a16="http://schemas.microsoft.com/office/drawing/2014/main" val="20000"/>
                    </a:ext>
                  </a:extLst>
                </a:gridCol>
                <a:gridCol w="5759356">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itchFamily="18" charset="0"/>
                          <a:cs typeface="Times New Roman" pitchFamily="18" charset="0"/>
                        </a:rPr>
                        <a:t>Procedure-oriented programming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itchFamily="18" charset="0"/>
                          <a:cs typeface="Times New Roman" pitchFamily="18" charset="0"/>
                        </a:rPr>
                        <a:t>Object-oriented programming</a:t>
                      </a:r>
                    </a:p>
                  </a:txBody>
                  <a:tcPr/>
                </a:tc>
                <a:extLst>
                  <a:ext uri="{0D108BD9-81ED-4DB2-BD59-A6C34878D82A}">
                    <a16:rowId xmlns:a16="http://schemas.microsoft.com/office/drawing/2014/main" val="10000"/>
                  </a:ext>
                </a:extLst>
              </a:tr>
              <a:tr h="370840">
                <a:tc>
                  <a:txBody>
                    <a:bodyPr/>
                    <a:lstStyle/>
                    <a:p>
                      <a:r>
                        <a:rPr lang="en-IN" sz="2000" dirty="0">
                          <a:latin typeface="Times New Roman" pitchFamily="18" charset="0"/>
                          <a:cs typeface="Times New Roman" pitchFamily="18" charset="0"/>
                        </a:rPr>
                        <a:t>Emphasis is on doing things.</a:t>
                      </a:r>
                    </a:p>
                  </a:txBody>
                  <a:tcPr/>
                </a:tc>
                <a:tc>
                  <a:txBody>
                    <a:bodyPr/>
                    <a:lstStyle/>
                    <a:p>
                      <a:r>
                        <a:rPr lang="en-IN" sz="2000" dirty="0">
                          <a:latin typeface="Times New Roman" pitchFamily="18" charset="0"/>
                          <a:cs typeface="Times New Roman" pitchFamily="18" charset="0"/>
                        </a:rPr>
                        <a:t>Emphasis is on data rather than procedure.</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Large programs divided into smaller</a:t>
                      </a:r>
                      <a:r>
                        <a:rPr lang="en-IN" sz="2000" baseline="0" dirty="0">
                          <a:latin typeface="Times New Roman" pitchFamily="18" charset="0"/>
                          <a:cs typeface="Times New Roman" pitchFamily="18" charset="0"/>
                        </a:rPr>
                        <a:t> </a:t>
                      </a:r>
                      <a:r>
                        <a:rPr lang="en-IN" sz="2000" dirty="0">
                          <a:latin typeface="Times New Roman" pitchFamily="18" charset="0"/>
                          <a:cs typeface="Times New Roman" pitchFamily="18" charset="0"/>
                        </a:rPr>
                        <a:t>functions(fig.1).</a:t>
                      </a:r>
                    </a:p>
                  </a:txBody>
                  <a:tcPr/>
                </a:tc>
                <a:tc>
                  <a:txBody>
                    <a:bodyPr/>
                    <a:lstStyle/>
                    <a:p>
                      <a:r>
                        <a:rPr lang="en-IN" sz="2000" dirty="0">
                          <a:latin typeface="Times New Roman" pitchFamily="18" charset="0"/>
                          <a:cs typeface="Times New Roman" pitchFamily="18" charset="0"/>
                        </a:rPr>
                        <a:t>Programs are divided into objects.</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Functions can share global data(fig.2).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Functions that operate on the data of an object are tied together in the data structure.</a:t>
                      </a:r>
                    </a:p>
                  </a:txBody>
                  <a:tcPr/>
                </a:tc>
                <a:extLst>
                  <a:ext uri="{0D108BD9-81ED-4DB2-BD59-A6C34878D82A}">
                    <a16:rowId xmlns:a16="http://schemas.microsoft.com/office/drawing/2014/main" val="10003"/>
                  </a:ext>
                </a:extLst>
              </a:tr>
              <a:tr h="370840">
                <a:tc>
                  <a:txBody>
                    <a:bodyPr/>
                    <a:lstStyle/>
                    <a:p>
                      <a:r>
                        <a:rPr lang="en-IN" sz="2000" dirty="0">
                          <a:latin typeface="Times New Roman" pitchFamily="18" charset="0"/>
                          <a:cs typeface="Times New Roman" pitchFamily="18" charset="0"/>
                        </a:rPr>
                        <a:t>Data move openly.</a:t>
                      </a:r>
                    </a:p>
                  </a:txBody>
                  <a:tcPr/>
                </a:tc>
                <a:tc>
                  <a:txBody>
                    <a:bodyPr/>
                    <a:lstStyle/>
                    <a:p>
                      <a:r>
                        <a:rPr lang="en-IN" sz="2000" dirty="0">
                          <a:latin typeface="Times New Roman" pitchFamily="18" charset="0"/>
                          <a:cs typeface="Times New Roman" pitchFamily="18" charset="0"/>
                        </a:rPr>
                        <a:t>Data is hidden (fig.3).</a:t>
                      </a:r>
                    </a:p>
                  </a:txBody>
                  <a:tcPr/>
                </a:tc>
                <a:extLst>
                  <a:ext uri="{0D108BD9-81ED-4DB2-BD59-A6C34878D82A}">
                    <a16:rowId xmlns:a16="http://schemas.microsoft.com/office/drawing/2014/main" val="10004"/>
                  </a:ext>
                </a:extLst>
              </a:tr>
              <a:tr h="370840">
                <a:tc>
                  <a:txBody>
                    <a:bodyPr/>
                    <a:lstStyle/>
                    <a:p>
                      <a:r>
                        <a:rPr lang="en-IN" sz="2000" dirty="0">
                          <a:latin typeface="Times New Roman" pitchFamily="18" charset="0"/>
                          <a:cs typeface="Times New Roman" pitchFamily="18" charset="0"/>
                        </a:rPr>
                        <a:t>Functions transform data from one form to another.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Objects may communicate with each other through functions.</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Top-down approach in program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Bottom-up approach in program design.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616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16</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3159040956"/>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fontScale="70000" lnSpcReduction="20000"/>
          </a:bodyPr>
          <a:lstStyle/>
          <a:p>
            <a:pPr marL="0" indent="0" algn="just">
              <a:buNone/>
            </a:pPr>
            <a:r>
              <a:rPr lang="en-IN" b="1" dirty="0"/>
              <a:t>Q1 </a:t>
            </a:r>
            <a:r>
              <a:rPr lang="en-IN" dirty="0"/>
              <a:t>What are the various features of Object-oriented programming?</a:t>
            </a:r>
          </a:p>
          <a:p>
            <a:pPr marL="0" indent="0" algn="just">
              <a:buNone/>
            </a:pPr>
            <a:r>
              <a:rPr lang="en-IN" dirty="0"/>
              <a:t>Answer: </a:t>
            </a:r>
            <a:r>
              <a:rPr lang="en-IN" b="0" i="0" dirty="0">
                <a:effectLst/>
                <a:latin typeface="urw-din"/>
              </a:rPr>
              <a:t>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a:t>
            </a:r>
          </a:p>
          <a:p>
            <a:pPr marL="0" indent="0" algn="just">
              <a:buNone/>
            </a:pPr>
            <a:endParaRPr lang="en-IN" b="0" i="0" dirty="0">
              <a:effectLst/>
              <a:latin typeface="urw-din"/>
            </a:endParaRPr>
          </a:p>
          <a:p>
            <a:pPr marL="0" indent="0" algn="just">
              <a:buNone/>
            </a:pPr>
            <a:r>
              <a:rPr lang="en-IN" b="1" dirty="0"/>
              <a:t>Q2 </a:t>
            </a:r>
            <a:r>
              <a:rPr lang="en-IN" dirty="0"/>
              <a:t>What are applications of C++ language?</a:t>
            </a:r>
          </a:p>
          <a:p>
            <a:pPr marL="0" indent="0" algn="l">
              <a:buNone/>
            </a:pPr>
            <a:r>
              <a:rPr lang="en-IN" dirty="0"/>
              <a:t>Answer: </a:t>
            </a:r>
          </a:p>
          <a:p>
            <a:pPr marL="0" indent="0" algn="l">
              <a:buNone/>
            </a:pPr>
            <a:r>
              <a:rPr lang="en-IN" sz="2900" dirty="0">
                <a:latin typeface="urw-din"/>
              </a:rPr>
              <a:t>1) Games</a:t>
            </a:r>
          </a:p>
          <a:p>
            <a:pPr marL="0" indent="0" algn="l">
              <a:buNone/>
            </a:pPr>
            <a:r>
              <a:rPr lang="en-IN" sz="2900" dirty="0">
                <a:latin typeface="urw-din"/>
              </a:rPr>
              <a:t>C++ is close to the hardware, can easily manipulate resources, provide procedural programming over CPU intensive functions and is fast. It is also able to override the complexities of 3D games and provides multilayer networking. All these benefits of C++ make it a primary choice to develop the gaming systems as well as game development suites.</a:t>
            </a:r>
          </a:p>
          <a:p>
            <a:pPr marL="0" indent="0" algn="l">
              <a:buNone/>
            </a:pPr>
            <a:r>
              <a:rPr lang="en-IN" sz="2900" dirty="0">
                <a:latin typeface="urw-din"/>
              </a:rPr>
              <a:t>2) GUI Based Applications</a:t>
            </a:r>
          </a:p>
          <a:p>
            <a:pPr marL="0" indent="0" algn="l">
              <a:buNone/>
            </a:pPr>
            <a:r>
              <a:rPr lang="en-IN" sz="2900" dirty="0">
                <a:latin typeface="urw-din"/>
              </a:rPr>
              <a:t>C++ can be used to develop most of the GUI based and desktop applications easily as it has got the required features.</a:t>
            </a:r>
          </a:p>
          <a:p>
            <a:pPr marL="0" indent="0" algn="just">
              <a:buNone/>
            </a:pP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B594-F373-4FAE-A658-17A4132BDAC7}"/>
              </a:ext>
            </a:extLst>
          </p:cNvPr>
          <p:cNvSpPr>
            <a:spLocks noGrp="1"/>
          </p:cNvSpPr>
          <p:nvPr>
            <p:ph idx="1"/>
          </p:nvPr>
        </p:nvSpPr>
        <p:spPr>
          <a:xfrm>
            <a:off x="838200" y="838200"/>
            <a:ext cx="10515600" cy="5338763"/>
          </a:xfrm>
        </p:spPr>
        <p:txBody>
          <a:bodyPr>
            <a:normAutofit fontScale="70000" lnSpcReduction="20000"/>
          </a:bodyPr>
          <a:lstStyle/>
          <a:p>
            <a:pPr marL="0" indent="0" algn="l">
              <a:buNone/>
            </a:pPr>
            <a:r>
              <a:rPr lang="en-IN" b="0" i="0" dirty="0">
                <a:effectLst/>
                <a:latin typeface="Work Sans"/>
              </a:rPr>
              <a:t>3) Database Software</a:t>
            </a:r>
          </a:p>
          <a:p>
            <a:pPr marL="0" indent="0" algn="l">
              <a:buNone/>
            </a:pPr>
            <a:r>
              <a:rPr lang="en-IN" b="0" i="0" dirty="0">
                <a:effectLst/>
                <a:latin typeface="Work Sans"/>
              </a:rPr>
              <a:t>C++ is also used in writing database management software. The two most popular databases MySQL and Postgres are written in C++.</a:t>
            </a:r>
          </a:p>
          <a:p>
            <a:pPr marL="0" indent="0" algn="l">
              <a:buNone/>
            </a:pPr>
            <a:r>
              <a:rPr lang="en-IN" b="0" i="0" dirty="0">
                <a:effectLst/>
                <a:latin typeface="Work Sans"/>
              </a:rPr>
              <a:t>4) Operating Systems</a:t>
            </a:r>
          </a:p>
          <a:p>
            <a:pPr marL="0" indent="0" algn="l">
              <a:buNone/>
            </a:pPr>
            <a:r>
              <a:rPr lang="en-IN" b="0" i="0" dirty="0">
                <a:effectLst/>
                <a:latin typeface="Work Sans"/>
              </a:rPr>
              <a:t>The fact that C++ is a strongly typed and fast programming language makes it an ideal candidate for writing operating systems. In addition to this, C++ has a wide collection of system-level functions that also help in writing low-level programs.</a:t>
            </a:r>
          </a:p>
          <a:p>
            <a:pPr marL="0" indent="0" algn="l">
              <a:buNone/>
            </a:pPr>
            <a:r>
              <a:rPr lang="en-IN" b="0" i="0" dirty="0">
                <a:effectLst/>
                <a:latin typeface="Work Sans"/>
              </a:rPr>
              <a:t>5) Browsers</a:t>
            </a:r>
          </a:p>
          <a:p>
            <a:pPr marL="0" indent="0" algn="l">
              <a:buNone/>
            </a:pPr>
            <a:r>
              <a:rPr lang="en-IN" b="0" i="0" dirty="0">
                <a:effectLst/>
                <a:latin typeface="Work Sans"/>
              </a:rPr>
              <a:t>Browsers are mostly used in C++ for rendering purposes. Rendering engines need to be faster in execution as most people do not like to wait for the web page to be loaded. With the fast performance of C++, most browsers have their rendering software written in C++.</a:t>
            </a:r>
          </a:p>
          <a:p>
            <a:pPr marL="0" indent="0" algn="l">
              <a:buNone/>
            </a:pPr>
            <a:r>
              <a:rPr lang="en-IN" b="0" i="0" dirty="0">
                <a:effectLst/>
                <a:latin typeface="Work Sans"/>
              </a:rPr>
              <a:t>6) Advanced Computation And Graphics</a:t>
            </a:r>
          </a:p>
          <a:p>
            <a:pPr marL="0" indent="0" algn="l">
              <a:buNone/>
            </a:pPr>
            <a:r>
              <a:rPr lang="en-IN" b="0" i="0" dirty="0">
                <a:effectLst/>
                <a:latin typeface="Work Sans"/>
              </a:rPr>
              <a:t>C++ is useful in developing an application that requires high-performance image processing, real-time physical simulations, and mobile sensor applications that need high performance and speed.</a:t>
            </a:r>
          </a:p>
          <a:p>
            <a:pPr marL="0" indent="0" algn="l">
              <a:buNone/>
            </a:pPr>
            <a:r>
              <a:rPr lang="en-IN" b="0" i="0" dirty="0">
                <a:effectLst/>
                <a:latin typeface="Work Sans"/>
              </a:rPr>
              <a:t>7) Banking Applications</a:t>
            </a:r>
          </a:p>
          <a:p>
            <a:pPr marL="0" indent="0" algn="l">
              <a:buNone/>
            </a:pPr>
            <a:r>
              <a:rPr lang="en-IN" b="0" i="0" dirty="0">
                <a:effectLst/>
                <a:latin typeface="Work Sans"/>
              </a:rPr>
              <a:t>As C++ aids in concurrency, it becomes the default choice </a:t>
            </a:r>
            <a:r>
              <a:rPr lang="en-IN" b="0" i="0" dirty="0">
                <a:solidFill>
                  <a:srgbClr val="3A3A3A"/>
                </a:solidFill>
                <a:effectLst/>
                <a:latin typeface="Work Sans"/>
              </a:rPr>
              <a:t>for banking applications that require multi-threading, concurrency, and high performance.</a:t>
            </a:r>
          </a:p>
          <a:p>
            <a:endParaRPr lang="en-IN" dirty="0"/>
          </a:p>
        </p:txBody>
      </p:sp>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78532-AD5C-48AB-8C25-B9174BE1D822}"/>
              </a:ext>
            </a:extLst>
          </p:cNvPr>
          <p:cNvSpPr>
            <a:spLocks noGrp="1"/>
          </p:cNvSpPr>
          <p:nvPr>
            <p:ph idx="1"/>
          </p:nvPr>
        </p:nvSpPr>
        <p:spPr>
          <a:xfrm>
            <a:off x="838200" y="612559"/>
            <a:ext cx="10515600" cy="5564404"/>
          </a:xfrm>
        </p:spPr>
        <p:txBody>
          <a:bodyPr>
            <a:normAutofit fontScale="70000" lnSpcReduction="20000"/>
          </a:bodyPr>
          <a:lstStyle/>
          <a:p>
            <a:pPr marL="0" indent="0" algn="l">
              <a:buNone/>
            </a:pPr>
            <a:r>
              <a:rPr lang="en-IN" b="0" i="0" dirty="0">
                <a:effectLst/>
                <a:latin typeface="Work Sans"/>
              </a:rPr>
              <a:t>8) Cloud/Distributed System</a:t>
            </a:r>
          </a:p>
          <a:p>
            <a:pPr marL="0" indent="0" algn="l">
              <a:buNone/>
            </a:pPr>
            <a:r>
              <a:rPr lang="en-IN" b="0" i="0" dirty="0">
                <a:effectLst/>
                <a:latin typeface="Work Sans"/>
              </a:rPr>
              <a:t>Cloud storage systems that are extensively used nowadays work close to the hardware. C++ becomes a default choice for implementing such systems as it is close to the hardware. C++ also provides multithreading support that can build concurrent applications and load tolerance.</a:t>
            </a:r>
          </a:p>
          <a:p>
            <a:pPr marL="0" indent="0" algn="l">
              <a:buNone/>
            </a:pPr>
            <a:r>
              <a:rPr lang="en-IN" b="0" i="0" dirty="0">
                <a:effectLst/>
                <a:latin typeface="Work Sans"/>
              </a:rPr>
              <a:t>9) Compilers</a:t>
            </a:r>
          </a:p>
          <a:p>
            <a:pPr marL="0" indent="0" algn="l">
              <a:buNone/>
            </a:pPr>
            <a:r>
              <a:rPr lang="en-IN" b="0" i="0" dirty="0">
                <a:effectLst/>
                <a:latin typeface="Work Sans"/>
              </a:rPr>
              <a:t>Compilers of various high-level programming languages are written either in C or C++. The reason is that both C and C++ are low-level languages that are close to hardware and are able to program and manipulate the underlying hardware resources.</a:t>
            </a:r>
          </a:p>
          <a:p>
            <a:pPr marL="0" indent="0" algn="l">
              <a:buNone/>
            </a:pPr>
            <a:r>
              <a:rPr lang="en-IN" b="0" i="0" dirty="0">
                <a:effectLst/>
                <a:latin typeface="Work Sans"/>
              </a:rPr>
              <a:t>10) Embedded Systems</a:t>
            </a:r>
          </a:p>
          <a:p>
            <a:pPr marL="0" indent="0" algn="l">
              <a:buNone/>
            </a:pPr>
            <a:r>
              <a:rPr lang="en-IN" b="0" i="0" dirty="0">
                <a:effectLst/>
                <a:latin typeface="Work Sans"/>
              </a:rPr>
              <a:t>Various embedded systems like smartwatches, medical equipment systems use C++ to program as it is closer to the hardware level and can provide a lot of low-level function calls when compared to the other high-level programming languages.</a:t>
            </a:r>
          </a:p>
          <a:p>
            <a:pPr marL="0" indent="0" algn="l">
              <a:buNone/>
            </a:pPr>
            <a:r>
              <a:rPr lang="en-IN" b="0" i="0" dirty="0">
                <a:effectLst/>
                <a:latin typeface="Work Sans"/>
              </a:rPr>
              <a:t>11) Enterprise Software</a:t>
            </a:r>
          </a:p>
          <a:p>
            <a:pPr marL="0" indent="0" algn="l">
              <a:buNone/>
            </a:pPr>
            <a:r>
              <a:rPr lang="en-IN" b="0" i="0" dirty="0">
                <a:effectLst/>
                <a:latin typeface="Work Sans"/>
              </a:rPr>
              <a:t>C++ is used in developing many enterprise software as well as advanced applications like flight simulation and radar processing.</a:t>
            </a:r>
          </a:p>
          <a:p>
            <a:pPr marL="0" indent="0" algn="l">
              <a:buNone/>
            </a:pPr>
            <a:r>
              <a:rPr lang="en-IN" b="0" i="0" dirty="0">
                <a:effectLst/>
                <a:latin typeface="Work Sans"/>
              </a:rPr>
              <a:t>12) Libraries</a:t>
            </a:r>
          </a:p>
          <a:p>
            <a:pPr marL="0" indent="0" algn="l">
              <a:buNone/>
            </a:pPr>
            <a:r>
              <a:rPr lang="en-IN" b="0" i="0" dirty="0">
                <a:effectLst/>
                <a:latin typeface="Work Sans"/>
              </a:rPr>
              <a:t>When we require very high-level mathematical computations, performance and speed become important. Hence most of the libraries use C++ as their core programming language. Most high-level machine language libraries use C++ as backend.</a:t>
            </a:r>
          </a:p>
          <a:p>
            <a:endParaRPr lang="en-IN" dirty="0"/>
          </a:p>
        </p:txBody>
      </p:sp>
      <p:sp>
        <p:nvSpPr>
          <p:cNvPr id="4" name="Slide Number Placeholder 3">
            <a:extLst>
              <a:ext uri="{FF2B5EF4-FFF2-40B4-BE49-F238E27FC236}">
                <a16:creationId xmlns:a16="http://schemas.microsoft.com/office/drawing/2014/main" id="{6BD3B0B7-58DC-47B1-BC97-EA0EA5958EBD}"/>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3340203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id="{A82640A5-2231-4AFB-8485-E0B914CD594E}"/>
              </a:ext>
            </a:extLst>
          </p:cNvPr>
          <p:cNvGraphicFramePr>
            <a:graphicFrameLocks noGrp="1"/>
          </p:cNvGraphicFramePr>
          <p:nvPr>
            <p:extLst>
              <p:ext uri="{D42A27DB-BD31-4B8C-83A1-F6EECF244321}">
                <p14:modId xmlns:p14="http://schemas.microsoft.com/office/powerpoint/2010/main" val="2154799843"/>
              </p:ext>
            </p:extLst>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val="511240425"/>
                  </a:ext>
                </a:extLst>
              </a:tr>
            </a:tbl>
          </a:graphicData>
        </a:graphic>
      </p:graphicFrame>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fontScale="85000" lnSpcReduction="20000"/>
          </a:bodyPr>
          <a:lstStyle/>
          <a:p>
            <a:pPr marL="0" indent="0">
              <a:buNone/>
            </a:pPr>
            <a:r>
              <a:rPr lang="en-US" sz="2000" dirty="0">
                <a:solidFill>
                  <a:srgbClr val="C00000"/>
                </a:solidFill>
              </a:rPr>
              <a:t>1. </a:t>
            </a:r>
            <a:r>
              <a:rPr lang="en-IN" sz="2000" dirty="0">
                <a:solidFill>
                  <a:srgbClr val="C00000"/>
                </a:solidFill>
              </a:rPr>
              <a:t>Who created C++?</a:t>
            </a:r>
          </a:p>
          <a:p>
            <a:pPr marL="0" indent="0">
              <a:buNone/>
            </a:pPr>
            <a:br>
              <a:rPr lang="en-IN" sz="2000" dirty="0">
                <a:solidFill>
                  <a:srgbClr val="C00000"/>
                </a:solidFill>
              </a:rPr>
            </a:br>
            <a:r>
              <a:rPr lang="en-IN" sz="2000" dirty="0">
                <a:solidFill>
                  <a:srgbClr val="C00000"/>
                </a:solidFill>
              </a:rPr>
              <a:t>a) Bjarne </a:t>
            </a:r>
            <a:r>
              <a:rPr lang="en-IN" sz="2000" dirty="0" err="1">
                <a:solidFill>
                  <a:srgbClr val="C00000"/>
                </a:solidFill>
              </a:rPr>
              <a:t>Stroustrup</a:t>
            </a:r>
            <a:br>
              <a:rPr lang="en-IN" sz="2000" dirty="0">
                <a:solidFill>
                  <a:srgbClr val="C00000"/>
                </a:solidFill>
              </a:rPr>
            </a:br>
            <a:r>
              <a:rPr lang="en-IN" sz="2000" dirty="0">
                <a:solidFill>
                  <a:srgbClr val="C00000"/>
                </a:solidFill>
              </a:rPr>
              <a:t>b) Dennis Ritchie</a:t>
            </a:r>
            <a:br>
              <a:rPr lang="en-IN" sz="2000" dirty="0">
                <a:solidFill>
                  <a:srgbClr val="C00000"/>
                </a:solidFill>
              </a:rPr>
            </a:br>
            <a:r>
              <a:rPr lang="en-IN" sz="2000" dirty="0">
                <a:solidFill>
                  <a:srgbClr val="C00000"/>
                </a:solidFill>
              </a:rPr>
              <a:t>c) Ken Thompson</a:t>
            </a:r>
            <a:br>
              <a:rPr lang="en-IN" sz="2000" dirty="0">
                <a:solidFill>
                  <a:srgbClr val="C00000"/>
                </a:solidFill>
              </a:rPr>
            </a:br>
            <a:r>
              <a:rPr lang="en-IN" sz="2000" dirty="0">
                <a:solidFill>
                  <a:srgbClr val="C00000"/>
                </a:solidFill>
              </a:rPr>
              <a:t>d) Brian Kernighan</a:t>
            </a:r>
            <a:br>
              <a:rPr lang="en-US" sz="2000" dirty="0">
                <a:solidFill>
                  <a:srgbClr val="C00000"/>
                </a:solidFill>
              </a:rPr>
            </a:br>
            <a:endParaRPr lang="en-US" sz="2000" dirty="0">
              <a:solidFill>
                <a:srgbClr val="C00000"/>
              </a:solidFill>
            </a:endParaRPr>
          </a:p>
          <a:p>
            <a:pPr marL="0" indent="0">
              <a:buNone/>
            </a:pPr>
            <a:r>
              <a:rPr lang="en-US" sz="2000" dirty="0">
                <a:solidFill>
                  <a:srgbClr val="C00000"/>
                </a:solidFill>
              </a:rPr>
              <a:t>2. </a:t>
            </a:r>
            <a:r>
              <a:rPr lang="en-IN" sz="2000" dirty="0">
                <a:solidFill>
                  <a:srgbClr val="C00000"/>
                </a:solidFill>
              </a:rPr>
              <a:t>A language which has the capability to generate new data types are called ______________</a:t>
            </a:r>
          </a:p>
          <a:p>
            <a:pPr marL="0" indent="0">
              <a:buNone/>
            </a:pPr>
            <a:br>
              <a:rPr lang="en-IN" sz="2000" dirty="0">
                <a:solidFill>
                  <a:srgbClr val="C00000"/>
                </a:solidFill>
              </a:rPr>
            </a:br>
            <a:r>
              <a:rPr lang="en-IN" sz="2000" dirty="0">
                <a:solidFill>
                  <a:srgbClr val="C00000"/>
                </a:solidFill>
              </a:rPr>
              <a:t>a) Extensible</a:t>
            </a:r>
            <a:br>
              <a:rPr lang="en-IN" sz="2000" dirty="0">
                <a:solidFill>
                  <a:srgbClr val="C00000"/>
                </a:solidFill>
              </a:rPr>
            </a:br>
            <a:r>
              <a:rPr lang="en-IN" sz="2000" dirty="0">
                <a:solidFill>
                  <a:srgbClr val="C00000"/>
                </a:solidFill>
              </a:rPr>
              <a:t>b) Overloaded</a:t>
            </a:r>
            <a:br>
              <a:rPr lang="en-IN" sz="2000" dirty="0">
                <a:solidFill>
                  <a:srgbClr val="C00000"/>
                </a:solidFill>
              </a:rPr>
            </a:br>
            <a:r>
              <a:rPr lang="en-IN" sz="2000" dirty="0">
                <a:solidFill>
                  <a:srgbClr val="C00000"/>
                </a:solidFill>
              </a:rPr>
              <a:t>c) Encapsulated</a:t>
            </a:r>
            <a:br>
              <a:rPr lang="en-IN" sz="2000" dirty="0">
                <a:solidFill>
                  <a:srgbClr val="C00000"/>
                </a:solidFill>
              </a:rPr>
            </a:br>
            <a:r>
              <a:rPr lang="en-IN" sz="2000" dirty="0">
                <a:solidFill>
                  <a:srgbClr val="C00000"/>
                </a:solidFill>
              </a:rPr>
              <a:t>d) Reprehensible</a:t>
            </a:r>
          </a:p>
          <a:p>
            <a:pPr marL="0" indent="0">
              <a:buNone/>
            </a:pPr>
            <a:endParaRPr lang="en-US" sz="2000" dirty="0">
              <a:solidFill>
                <a:srgbClr val="C00000"/>
              </a:solidFill>
            </a:endParaRPr>
          </a:p>
          <a:p>
            <a:pPr marL="0" indent="0">
              <a:buNone/>
            </a:pPr>
            <a:r>
              <a:rPr lang="en-US" sz="2000" dirty="0">
                <a:solidFill>
                  <a:srgbClr val="C00000"/>
                </a:solidFill>
              </a:rPr>
              <a:t>3. </a:t>
            </a:r>
            <a:r>
              <a:rPr lang="en-IN" sz="2000" dirty="0">
                <a:solidFill>
                  <a:srgbClr val="C00000"/>
                </a:solidFill>
              </a:rPr>
              <a:t>What is the full form of </a:t>
            </a:r>
            <a:r>
              <a:rPr lang="en-IN" sz="2000" dirty="0" err="1">
                <a:solidFill>
                  <a:srgbClr val="C00000"/>
                </a:solidFill>
              </a:rPr>
              <a:t>oop</a:t>
            </a:r>
            <a:endParaRPr lang="en-IN" sz="2000" dirty="0">
              <a:solidFill>
                <a:srgbClr val="C00000"/>
              </a:solidFill>
            </a:endParaRPr>
          </a:p>
          <a:p>
            <a:pPr marL="0" indent="0">
              <a:buNone/>
            </a:pPr>
            <a:br>
              <a:rPr lang="en-US" sz="2000" dirty="0">
                <a:solidFill>
                  <a:srgbClr val="C00000"/>
                </a:solidFill>
              </a:rPr>
            </a:br>
            <a:r>
              <a:rPr lang="en-IN" sz="2000" dirty="0">
                <a:solidFill>
                  <a:srgbClr val="C00000"/>
                </a:solidFill>
              </a:rPr>
              <a:t>(a) object oriented programming</a:t>
            </a:r>
            <a:br>
              <a:rPr lang="en-IN" sz="2000" dirty="0">
                <a:solidFill>
                  <a:srgbClr val="C00000"/>
                </a:solidFill>
              </a:rPr>
            </a:br>
            <a:r>
              <a:rPr lang="en-IN" sz="2000" dirty="0">
                <a:solidFill>
                  <a:srgbClr val="C00000"/>
                </a:solidFill>
              </a:rPr>
              <a:t>(b) oriented object programming</a:t>
            </a:r>
            <a:br>
              <a:rPr lang="en-IN" sz="2000" dirty="0">
                <a:solidFill>
                  <a:srgbClr val="C00000"/>
                </a:solidFill>
              </a:rPr>
            </a:br>
            <a:r>
              <a:rPr lang="en-IN" sz="2000" dirty="0">
                <a:solidFill>
                  <a:srgbClr val="C00000"/>
                </a:solidFill>
              </a:rPr>
              <a:t>(c) office oriented programming</a:t>
            </a:r>
            <a:br>
              <a:rPr lang="en-IN" sz="2000" dirty="0">
                <a:solidFill>
                  <a:srgbClr val="C00000"/>
                </a:solidFill>
              </a:rPr>
            </a:br>
            <a:r>
              <a:rPr lang="en-IN" sz="2000" dirty="0">
                <a:solidFill>
                  <a:srgbClr val="C00000"/>
                </a:solidFill>
              </a:rPr>
              <a:t>(d) office objective programming</a:t>
            </a:r>
            <a:br>
              <a:rPr lang="en-US" sz="2000" dirty="0">
                <a:solidFill>
                  <a:srgbClr val="C00000"/>
                </a:solidFill>
              </a:rPr>
            </a:br>
            <a:endParaRPr lang="en-IN" sz="2000"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52061" y="894112"/>
            <a:ext cx="10687878" cy="3363084"/>
          </a:xfrm>
        </p:spPr>
        <p:txBody>
          <a:bodyPr/>
          <a:lstStyle/>
          <a:p>
            <a:endParaRPr lang="en-IN" dirty="0"/>
          </a:p>
          <a:p>
            <a:pPr marL="0" indent="0">
              <a:buNone/>
            </a:pPr>
            <a:r>
              <a:rPr lang="en-IN" dirty="0"/>
              <a:t>Real life applications of C++, students please visit and read this link and mention your views , also give some new examples.</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10" name="TextBox 9">
            <a:extLst>
              <a:ext uri="{FF2B5EF4-FFF2-40B4-BE49-F238E27FC236}">
                <a16:creationId xmlns:a16="http://schemas.microsoft.com/office/drawing/2014/main" id="{73A01745-08CF-47C9-AF19-4E158463A31C}"/>
              </a:ext>
            </a:extLst>
          </p:cNvPr>
          <p:cNvSpPr txBox="1"/>
          <p:nvPr/>
        </p:nvSpPr>
        <p:spPr>
          <a:xfrm>
            <a:off x="1298359" y="3244334"/>
            <a:ext cx="6094520" cy="369332"/>
          </a:xfrm>
          <a:prstGeom prst="rect">
            <a:avLst/>
          </a:prstGeom>
          <a:noFill/>
        </p:spPr>
        <p:txBody>
          <a:bodyPr wrap="square">
            <a:spAutoFit/>
          </a:bodyPr>
          <a:lstStyle/>
          <a:p>
            <a:r>
              <a:rPr lang="en-IN" dirty="0"/>
              <a:t>https://www.softwaretestinghelp.com/cpp-applications/</a:t>
            </a:r>
          </a:p>
        </p:txBody>
      </p:sp>
      <p:cxnSp>
        <p:nvCxnSpPr>
          <p:cNvPr id="12" name="Straight Arrow Connector 11">
            <a:extLst>
              <a:ext uri="{FF2B5EF4-FFF2-40B4-BE49-F238E27FC236}">
                <a16:creationId xmlns:a16="http://schemas.microsoft.com/office/drawing/2014/main" id="{B9587C7A-C655-47A3-9566-0812C4E0CE69}"/>
              </a:ext>
            </a:extLst>
          </p:cNvPr>
          <p:cNvCxnSpPr/>
          <p:nvPr/>
        </p:nvCxnSpPr>
        <p:spPr>
          <a:xfrm>
            <a:off x="4793942" y="2219675"/>
            <a:ext cx="0" cy="736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92500" lnSpcReduction="20000"/>
          </a:bodyPr>
          <a:lstStyle/>
          <a:p>
            <a:pPr marL="0" indent="0">
              <a:buNone/>
            </a:pPr>
            <a:r>
              <a:rPr lang="en-IN" sz="1800" b="0" i="0" u="none" strike="noStrike" baseline="0" dirty="0">
                <a:solidFill>
                  <a:srgbClr val="000000"/>
                </a:solidFill>
                <a:latin typeface="Times New Roman" panose="02020603050405020304" pitchFamily="18" charset="0"/>
              </a:rPr>
              <a:t> </a:t>
            </a:r>
            <a:r>
              <a:rPr lang="en-IN" b="1" dirty="0"/>
              <a:t>TEXT BOOKS </a:t>
            </a:r>
          </a:p>
          <a:p>
            <a:pPr marL="0" indent="0">
              <a:buNone/>
            </a:pPr>
            <a:r>
              <a:rPr lang="en-IN" sz="1800" b="1" u="none" strike="noStrike" baseline="0" dirty="0">
                <a:solidFill>
                  <a:srgbClr val="000000"/>
                </a:solidFill>
                <a:latin typeface="Times New Roman" panose="02020603050405020304" pitchFamily="18" charset="0"/>
              </a:rPr>
              <a:t>T1 </a:t>
            </a:r>
            <a:r>
              <a:rPr lang="en-IN" sz="1800" b="0" u="none" strike="noStrike" baseline="0" dirty="0">
                <a:solidFill>
                  <a:srgbClr val="000000"/>
                </a:solidFill>
                <a:latin typeface="Times New Roman" panose="02020603050405020304" pitchFamily="18" charset="0"/>
              </a:rPr>
              <a:t>E </a:t>
            </a:r>
            <a:r>
              <a:rPr lang="en-IN" sz="1800" b="0" u="none" strike="noStrike" baseline="0" dirty="0" err="1">
                <a:solidFill>
                  <a:srgbClr val="000000"/>
                </a:solidFill>
                <a:latin typeface="Times New Roman" panose="02020603050405020304" pitchFamily="18" charset="0"/>
              </a:rPr>
              <a:t>Balagurusamy</a:t>
            </a:r>
            <a:r>
              <a:rPr lang="en-IN" sz="1800" b="0" u="none" strike="noStrike" baseline="0" dirty="0">
                <a:solidFill>
                  <a:srgbClr val="000000"/>
                </a:solidFill>
                <a:latin typeface="Times New Roman" panose="02020603050405020304" pitchFamily="18" charset="0"/>
              </a:rPr>
              <a:t>., “Object Oriented Programming in C++”, Tata McGraw-Hill. </a:t>
            </a:r>
          </a:p>
          <a:p>
            <a:pPr marL="0" indent="0">
              <a:buNone/>
            </a:pPr>
            <a:r>
              <a:rPr lang="en-IN" sz="1800" b="1" u="none" strike="noStrike" baseline="0" dirty="0">
                <a:solidFill>
                  <a:srgbClr val="000000"/>
                </a:solidFill>
                <a:latin typeface="Times New Roman" panose="02020603050405020304" pitchFamily="18" charset="0"/>
              </a:rPr>
              <a:t>T2 </a:t>
            </a:r>
            <a:r>
              <a:rPr lang="en-IN" sz="1800" b="0" u="none" strike="noStrike" baseline="0" dirty="0">
                <a:solidFill>
                  <a:srgbClr val="000000"/>
                </a:solidFill>
                <a:latin typeface="Times New Roman" panose="02020603050405020304" pitchFamily="18" charset="0"/>
              </a:rPr>
              <a:t>Robert </a:t>
            </a:r>
            <a:r>
              <a:rPr lang="en-IN" sz="1800" b="0" u="none" strike="noStrike" baseline="0" dirty="0" err="1">
                <a:solidFill>
                  <a:srgbClr val="000000"/>
                </a:solidFill>
                <a:latin typeface="Times New Roman" panose="02020603050405020304" pitchFamily="18" charset="0"/>
              </a:rPr>
              <a:t>Lafore</a:t>
            </a:r>
            <a:r>
              <a:rPr lang="en-IN" sz="1800" b="0" u="none" strike="noStrike" baseline="0" dirty="0">
                <a:solidFill>
                  <a:srgbClr val="000000"/>
                </a:solidFill>
                <a:latin typeface="Times New Roman" panose="02020603050405020304" pitchFamily="18" charset="0"/>
              </a:rPr>
              <a:t>, “Object Oriented Programming in C++”, Waite Group. </a:t>
            </a:r>
          </a:p>
          <a:p>
            <a:pPr marL="0" indent="0">
              <a:buNone/>
            </a:pPr>
            <a:r>
              <a:rPr lang="en-IN" b="1" dirty="0"/>
              <a:t>REFERENCE BOOKS </a:t>
            </a:r>
          </a:p>
          <a:p>
            <a:pPr marL="0" indent="0">
              <a:buNone/>
            </a:pPr>
            <a:r>
              <a:rPr lang="en-IN" sz="1800" b="1" u="none" strike="noStrike" baseline="0" dirty="0">
                <a:solidFill>
                  <a:srgbClr val="000000"/>
                </a:solidFill>
                <a:latin typeface="Times New Roman" panose="02020603050405020304" pitchFamily="18" charset="0"/>
              </a:rPr>
              <a:t>R1 </a:t>
            </a:r>
            <a:r>
              <a:rPr lang="en-IN" sz="1800" b="0" u="none" strike="noStrike" baseline="0" dirty="0">
                <a:solidFill>
                  <a:srgbClr val="000000"/>
                </a:solidFill>
                <a:latin typeface="Times New Roman" panose="02020603050405020304" pitchFamily="18" charset="0"/>
              </a:rPr>
              <a:t>Herbert </a:t>
            </a:r>
            <a:r>
              <a:rPr lang="en-IN" sz="1800" b="0" u="none" strike="noStrike" baseline="0" dirty="0" err="1">
                <a:solidFill>
                  <a:srgbClr val="000000"/>
                </a:solidFill>
                <a:latin typeface="Times New Roman" panose="02020603050405020304" pitchFamily="18" charset="0"/>
              </a:rPr>
              <a:t>Schildt</a:t>
            </a:r>
            <a:r>
              <a:rPr lang="en-IN" sz="1800" b="0" u="none" strike="noStrike" baseline="0" dirty="0">
                <a:solidFill>
                  <a:srgbClr val="000000"/>
                </a:solidFill>
                <a:latin typeface="Times New Roman" panose="02020603050405020304" pitchFamily="18" charset="0"/>
              </a:rPr>
              <a:t> , “C++- The Complete Reference”, Tata McGraw-Hill 2003, New Delhi. </a:t>
            </a:r>
          </a:p>
          <a:p>
            <a:pPr marL="0" indent="0">
              <a:buNone/>
            </a:pPr>
            <a:r>
              <a:rPr lang="en-IN" sz="1800" b="1" u="none" strike="noStrike" baseline="0" dirty="0">
                <a:solidFill>
                  <a:srgbClr val="000000"/>
                </a:solidFill>
                <a:latin typeface="Times New Roman" panose="02020603050405020304" pitchFamily="18" charset="0"/>
              </a:rPr>
              <a:t>R2 </a:t>
            </a:r>
            <a:r>
              <a:rPr lang="en-IN" sz="1800" b="0" u="none" strike="noStrike" baseline="0" dirty="0">
                <a:solidFill>
                  <a:srgbClr val="000000"/>
                </a:solidFill>
                <a:latin typeface="Times New Roman" panose="02020603050405020304" pitchFamily="18" charset="0"/>
              </a:rPr>
              <a:t>Bjarne </a:t>
            </a:r>
            <a:r>
              <a:rPr lang="en-IN" sz="1800" b="0" u="none" strike="noStrike" baseline="0" dirty="0" err="1">
                <a:solidFill>
                  <a:srgbClr val="000000"/>
                </a:solidFill>
                <a:latin typeface="Times New Roman" panose="02020603050405020304" pitchFamily="18" charset="0"/>
              </a:rPr>
              <a:t>Stroustrup</a:t>
            </a:r>
            <a:r>
              <a:rPr lang="en-IN" sz="1800" b="0" u="none" strike="noStrike" baseline="0" dirty="0">
                <a:solidFill>
                  <a:srgbClr val="000000"/>
                </a:solidFill>
                <a:latin typeface="Times New Roman" panose="02020603050405020304" pitchFamily="18" charset="0"/>
              </a:rPr>
              <a:t>: “The C++ Programming Language” (4th Edition). Addison-Wesley. </a:t>
            </a:r>
          </a:p>
          <a:p>
            <a:pPr marL="0" indent="0">
              <a:buNone/>
            </a:pPr>
            <a:r>
              <a:rPr lang="en-IN" sz="1800" b="1" u="none" strike="noStrike" baseline="0" dirty="0">
                <a:solidFill>
                  <a:srgbClr val="000000"/>
                </a:solidFill>
                <a:latin typeface="Times New Roman" panose="02020603050405020304" pitchFamily="18" charset="0"/>
              </a:rPr>
              <a:t>R3 </a:t>
            </a:r>
            <a:r>
              <a:rPr lang="en-IN" sz="1800" b="0" u="none" strike="noStrike" baseline="0" dirty="0">
                <a:solidFill>
                  <a:srgbClr val="000000"/>
                </a:solidFill>
                <a:latin typeface="Times New Roman" panose="02020603050405020304" pitchFamily="18" charset="0"/>
              </a:rPr>
              <a:t>Ravichandran , “Programming with C++”,Tata McGraw-Hill Education. </a:t>
            </a:r>
          </a:p>
          <a:p>
            <a:pPr marL="0" indent="0">
              <a:buNone/>
            </a:pPr>
            <a:r>
              <a:rPr lang="en-IN" sz="1800" b="1" u="none" strike="noStrike" baseline="0" dirty="0">
                <a:solidFill>
                  <a:srgbClr val="000000"/>
                </a:solidFill>
                <a:latin typeface="Times New Roman" panose="02020603050405020304" pitchFamily="18" charset="0"/>
              </a:rPr>
              <a:t>R4 </a:t>
            </a:r>
            <a:r>
              <a:rPr lang="en-IN" sz="1800" b="0" u="none" strike="noStrike" baseline="0" dirty="0">
                <a:solidFill>
                  <a:srgbClr val="000000"/>
                </a:solidFill>
                <a:latin typeface="Times New Roman" panose="02020603050405020304" pitchFamily="18" charset="0"/>
              </a:rPr>
              <a:t>Joyce M. Farrell,” Object Oriented Programming Using C++”, Learning. </a:t>
            </a:r>
          </a:p>
          <a:p>
            <a:pPr marL="0" indent="0">
              <a:buNone/>
            </a:pPr>
            <a:r>
              <a:rPr lang="en-IN" sz="1800" b="1" u="none" strike="noStrike" baseline="0" dirty="0">
                <a:solidFill>
                  <a:srgbClr val="000000"/>
                </a:solidFill>
                <a:latin typeface="Times New Roman" panose="02020603050405020304" pitchFamily="18" charset="0"/>
              </a:rPr>
              <a:t>R5 </a:t>
            </a:r>
            <a:r>
              <a:rPr lang="en-IN" sz="1800" b="0" u="none" strike="noStrike" baseline="0" dirty="0">
                <a:solidFill>
                  <a:srgbClr val="000000"/>
                </a:solidFill>
                <a:latin typeface="Times New Roman" panose="02020603050405020304" pitchFamily="18" charset="0"/>
              </a:rPr>
              <a:t>Programming Languages: Design and Implementation (4th Edition), by Terrence W. Pratt, Marvin V. </a:t>
            </a:r>
            <a:r>
              <a:rPr lang="en-IN" sz="1800" b="0" u="none" strike="noStrike" baseline="0" dirty="0" err="1">
                <a:solidFill>
                  <a:srgbClr val="000000"/>
                </a:solidFill>
                <a:latin typeface="Times New Roman" panose="02020603050405020304" pitchFamily="18" charset="0"/>
              </a:rPr>
              <a:t>Zelkowitz</a:t>
            </a:r>
            <a:r>
              <a:rPr lang="en-IN" sz="1800" b="0" u="none" strike="noStrike" baseline="0" dirty="0">
                <a:solidFill>
                  <a:srgbClr val="000000"/>
                </a:solidFill>
                <a:latin typeface="Times New Roman" panose="02020603050405020304" pitchFamily="18" charset="0"/>
              </a:rPr>
              <a:t>, Pearson. </a:t>
            </a:r>
          </a:p>
          <a:p>
            <a:pPr marL="0" indent="0">
              <a:buNone/>
            </a:pPr>
            <a:r>
              <a:rPr lang="en-IN" sz="1800" b="1" u="none" strike="noStrike" baseline="0" dirty="0">
                <a:solidFill>
                  <a:srgbClr val="000000"/>
                </a:solidFill>
                <a:latin typeface="Times New Roman" panose="02020603050405020304" pitchFamily="18" charset="0"/>
              </a:rPr>
              <a:t>R6 </a:t>
            </a:r>
            <a:r>
              <a:rPr lang="en-IN" sz="1800" b="0" u="none" strike="noStrike" baseline="0" dirty="0">
                <a:solidFill>
                  <a:srgbClr val="000000"/>
                </a:solidFill>
                <a:latin typeface="Times New Roman" panose="02020603050405020304" pitchFamily="18" charset="0"/>
              </a:rPr>
              <a:t>Programming Language Pragmatics, Third Edition, by Michael L. Scott, Morgan Kaufmann. </a:t>
            </a:r>
            <a:endParaRPr lang="en-US" sz="1600" dirty="0">
              <a:latin typeface="Times New Roman" pitchFamily="18" charset="0"/>
              <a:cs typeface="Times New Roman" pitchFamily="18" charset="0"/>
            </a:endParaRPr>
          </a:p>
          <a:p>
            <a:pPr>
              <a:buNone/>
            </a:pPr>
            <a:r>
              <a:rPr lang="en-IN" b="1" dirty="0"/>
              <a:t>Websites:</a:t>
            </a:r>
            <a:endParaRPr lang="en-IN" dirty="0"/>
          </a:p>
          <a:p>
            <a:pPr marL="342900" indent="-342900">
              <a:buFont typeface="+mj-lt"/>
              <a:buAutoNum type="arabicPeriod"/>
            </a:pPr>
            <a:r>
              <a:rPr lang="en-US" sz="1600" dirty="0">
                <a:latin typeface="Casper" panose="02000506000000020004" pitchFamily="2" charset="0"/>
                <a:cs typeface="Arial" panose="020B0604020202020204" pitchFamily="34" charset="0"/>
                <a:hlinkClick r:id="rId3"/>
              </a:rPr>
              <a:t>https://www.sanfoundry.com/cplusplus-programming-questions-answers-basics/</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4"/>
              </a:rPr>
              <a:t>https://www.cppbuzz.com/100-mcq-on-c</a:t>
            </a:r>
            <a:r>
              <a:rPr lang="en-US" sz="1600" dirty="0">
                <a:latin typeface="Casper" panose="02000506000000020004" pitchFamily="2" charset="0"/>
                <a:cs typeface="Arial" panose="020B0604020202020204" pitchFamily="34" charset="0"/>
              </a:rPr>
              <a:t>++</a:t>
            </a:r>
          </a:p>
          <a:p>
            <a:pPr marL="342900" indent="-342900">
              <a:buFont typeface="+mj-lt"/>
              <a:buAutoNum type="arabicPeriod"/>
            </a:pPr>
            <a:r>
              <a:rPr lang="en-US" sz="1600" dirty="0">
                <a:latin typeface="Casper" panose="02000506000000020004" pitchFamily="2" charset="0"/>
                <a:cs typeface="Arial" panose="020B0604020202020204" pitchFamily="34" charset="0"/>
                <a:hlinkClick r:id="rId5"/>
              </a:rPr>
              <a:t>https://www.geeksforgeeks.org/object-oriented-programming-in-cpp/</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75334179"/>
              </p:ext>
            </p:extLst>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1285461">
                  <a:extLst>
                    <a:ext uri="{9D8B030D-6E8A-4147-A177-3AD203B41FA5}">
                      <a16:colId xmlns:a16="http://schemas.microsoft.com/office/drawing/2014/main"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423715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lstStyle/>
          <a:p>
            <a:pPr marL="285750" indent="-285750">
              <a:buFont typeface="Arial" panose="020B0604020202020204" pitchFamily="34" charset="0"/>
              <a:buChar char="•"/>
            </a:pPr>
            <a:r>
              <a:rPr lang="en-US" b="1" dirty="0">
                <a:latin typeface="Casper"/>
              </a:rPr>
              <a:t>Introduction to C++ Programming </a:t>
            </a:r>
          </a:p>
          <a:p>
            <a:pPr marL="285750" indent="-285750">
              <a:buFont typeface="Arial" panose="020B0604020202020204" pitchFamily="34" charset="0"/>
              <a:buChar char="•"/>
            </a:pPr>
            <a:r>
              <a:rPr lang="en-IN" b="1" dirty="0">
                <a:latin typeface="Casper"/>
              </a:rPr>
              <a:t>Features of object-oriented programming</a:t>
            </a:r>
          </a:p>
          <a:p>
            <a:pPr marL="285750" indent="-285750">
              <a:buFont typeface="Arial" panose="020B0604020202020204" pitchFamily="34" charset="0"/>
              <a:buChar char="•"/>
            </a:pPr>
            <a:r>
              <a:rPr lang="en-IN" b="1" dirty="0">
                <a:latin typeface="Casper"/>
              </a:rPr>
              <a:t>Difference between object oriented and procedure-oriented programming </a:t>
            </a:r>
            <a:endParaRPr lang="en-US"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47369"/>
            <a:ext cx="10515600" cy="1325563"/>
          </a:xfrm>
        </p:spPr>
        <p:txBody>
          <a:bodyPr>
            <a:normAutofit/>
          </a:bodyPr>
          <a:lstStyle/>
          <a:p>
            <a:r>
              <a:rPr lang="en-US" dirty="0"/>
              <a:t>Introduction to C++ Programming </a:t>
            </a:r>
            <a:br>
              <a:rPr lang="en-US" b="1" dirty="0">
                <a:latin typeface="Casper"/>
              </a:rPr>
            </a:br>
            <a:endParaRPr lang="en-IN" dirty="0"/>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838200" y="1419225"/>
            <a:ext cx="10515600" cy="5091406"/>
          </a:xfrm>
        </p:spPr>
        <p:txBody>
          <a:bodyPr>
            <a:normAutofit fontScale="47500" lnSpcReduction="20000"/>
          </a:bodyPr>
          <a:lstStyle/>
          <a:p>
            <a:pPr algn="just"/>
            <a:r>
              <a:rPr lang="en-US" sz="7000" dirty="0"/>
              <a:t>The prime purpose of C++ programming was to add object orientation to the C programming language, which is in itself one of the most powerful programming languages.</a:t>
            </a:r>
          </a:p>
          <a:p>
            <a:pPr algn="just"/>
            <a:endParaRPr lang="en-US" sz="7000" dirty="0"/>
          </a:p>
          <a:p>
            <a:pPr algn="just"/>
            <a:r>
              <a:rPr lang="en-US" sz="7000" dirty="0"/>
              <a:t>The core of the pure object-oriented programming is to create an object, in code, that has certain properties and methods. While designing C++ modules, we try to see whole world in the form of objects. </a:t>
            </a:r>
          </a:p>
          <a:p>
            <a:pPr algn="just"/>
            <a:endParaRPr lang="en-US" sz="7000" dirty="0"/>
          </a:p>
          <a:p>
            <a:pPr algn="just"/>
            <a:r>
              <a:rPr lang="en-US" sz="7000" dirty="0"/>
              <a:t>For example a car is an object which has certain properties such as color, number of doors, and the like. It also has certain methods such as accelerate, brake, and so on.</a:t>
            </a:r>
          </a:p>
          <a:p>
            <a:pPr algn="just"/>
            <a:endParaRPr lang="en-US" sz="7000" dirty="0"/>
          </a:p>
          <a:p>
            <a:pPr algn="just"/>
            <a:endParaRPr lang="en-US" sz="7000" dirty="0"/>
          </a:p>
          <a:p>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47369"/>
            <a:ext cx="10515600" cy="1325563"/>
          </a:xfrm>
        </p:spPr>
        <p:txBody>
          <a:bodyPr>
            <a:normAutofit/>
          </a:bodyPr>
          <a:lstStyle/>
          <a:p>
            <a:r>
              <a:rPr lang="en-US" dirty="0"/>
              <a:t>Properties of C++ Programming </a:t>
            </a:r>
            <a:br>
              <a:rPr lang="en-US" b="1" dirty="0">
                <a:latin typeface="Casper"/>
              </a:rPr>
            </a:br>
            <a:endParaRPr lang="en-IN" dirty="0"/>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838200" y="1419225"/>
            <a:ext cx="10515600" cy="981075"/>
          </a:xfrm>
        </p:spPr>
        <p:txBody>
          <a:bodyPr>
            <a:normAutofit fontScale="25000" lnSpcReduction="20000"/>
          </a:bodyPr>
          <a:lstStyle/>
          <a:p>
            <a:pPr algn="just"/>
            <a:r>
              <a:rPr lang="en-US" sz="13200" dirty="0"/>
              <a:t>Data as well as operations are encapsulated in objects</a:t>
            </a:r>
          </a:p>
          <a:p>
            <a:pPr algn="just"/>
            <a:r>
              <a:rPr lang="en-US" sz="13200" dirty="0"/>
              <a:t>Information hiding is used to protect internal properties of an object</a:t>
            </a:r>
          </a:p>
          <a:p>
            <a:pPr algn="just"/>
            <a:r>
              <a:rPr lang="en-US" sz="13200" dirty="0"/>
              <a:t>Objects interact by means of message passing. </a:t>
            </a:r>
          </a:p>
          <a:p>
            <a:pPr algn="just"/>
            <a:r>
              <a:rPr lang="en-US" sz="13200" dirty="0"/>
              <a:t>In most object-oriented languages objects are grouped in classes</a:t>
            </a:r>
          </a:p>
          <a:p>
            <a:pPr marL="914400" lvl="1" indent="-457200" algn="just"/>
            <a:r>
              <a:rPr lang="en-US" sz="13200" dirty="0"/>
              <a:t>Objects in classes are similar enough to allow programming of the classes, as opposed to programming of the individual objects</a:t>
            </a:r>
          </a:p>
          <a:p>
            <a:pPr marL="914400" lvl="1" indent="-457200" algn="just"/>
            <a:r>
              <a:rPr lang="en-US" sz="13200" dirty="0"/>
              <a:t>Classes represent concepts whereas objects represent phenomena</a:t>
            </a:r>
          </a:p>
          <a:p>
            <a:pPr algn="just"/>
            <a:r>
              <a:rPr lang="en-US" sz="13200" dirty="0"/>
              <a:t>Classes are organized in inheritance hierarchies. Provides for class extension or specialization</a:t>
            </a:r>
          </a:p>
          <a:p>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172215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47369"/>
            <a:ext cx="10515600" cy="1325563"/>
          </a:xfrm>
        </p:spPr>
        <p:txBody>
          <a:bodyPr>
            <a:normAutofit/>
          </a:bodyPr>
          <a:lstStyle/>
          <a:p>
            <a:r>
              <a:rPr lang="en-US" dirty="0"/>
              <a:t>Features of Object-Oriented Programming </a:t>
            </a:r>
            <a:br>
              <a:rPr lang="en-US" b="1" dirty="0">
                <a:latin typeface="Casper"/>
              </a:rPr>
            </a:br>
            <a:endParaRPr lang="en-IN" dirty="0"/>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953610" y="1296433"/>
            <a:ext cx="10515600" cy="4580584"/>
          </a:xfrm>
        </p:spPr>
        <p:txBody>
          <a:bodyPr>
            <a:normAutofit/>
          </a:bodyPr>
          <a:lstStyle/>
          <a:p>
            <a:pPr lvl="1"/>
            <a:r>
              <a:rPr lang="en-US" sz="3300" dirty="0"/>
              <a:t>Object</a:t>
            </a:r>
          </a:p>
          <a:p>
            <a:pPr lvl="1"/>
            <a:r>
              <a:rPr lang="en-US" sz="3300" dirty="0"/>
              <a:t>Class</a:t>
            </a:r>
          </a:p>
          <a:p>
            <a:pPr lvl="1"/>
            <a:r>
              <a:rPr lang="en-US" sz="3300" dirty="0"/>
              <a:t>Data abstraction and Encapsulation </a:t>
            </a:r>
          </a:p>
          <a:p>
            <a:pPr lvl="1"/>
            <a:r>
              <a:rPr lang="en-US" sz="3300" dirty="0"/>
              <a:t>Information hiding</a:t>
            </a:r>
          </a:p>
          <a:p>
            <a:pPr lvl="1"/>
            <a:r>
              <a:rPr lang="en-US" sz="3300" dirty="0"/>
              <a:t>Inheritance </a:t>
            </a:r>
          </a:p>
          <a:p>
            <a:pPr lvl="1"/>
            <a:r>
              <a:rPr lang="en-US" sz="3300" dirty="0"/>
              <a:t>Polymorphism</a:t>
            </a:r>
            <a:endParaRPr lang="en-IN" sz="3300"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262142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C65C87C1-D984-423E-8A79-EB824A5C470F}" type="datetime1">
              <a:rPr lang="en-IN" sz="1400" b="1" smtClean="0">
                <a:solidFill>
                  <a:schemeClr val="bg1"/>
                </a:solidFill>
                <a:latin typeface="Times New Roman" panose="02020603050405020304" pitchFamily="18" charset="0"/>
                <a:cs typeface="Times New Roman" panose="02020603050405020304" pitchFamily="18" charset="0"/>
              </a:rPr>
              <a:pPr/>
              <a:t>31-12-2020</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211671"/>
            <a:ext cx="10515600" cy="1727472"/>
          </a:xfrm>
        </p:spPr>
        <p:txBody>
          <a:bodyPr>
            <a:normAutofit/>
          </a:bodyPr>
          <a:lstStyle/>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Object is a instance of class.</a:t>
            </a:r>
          </a:p>
          <a:p>
            <a:pPr algn="just"/>
            <a:r>
              <a:rPr lang="en-IN" sz="2400" dirty="0">
                <a:latin typeface="Times New Roman" pitchFamily="18" charset="0"/>
                <a:cs typeface="Times New Roman" pitchFamily="18" charset="0"/>
              </a:rPr>
              <a:t>Represent a person, a place, a bank account, a table of data or any item the program has to handle.</a:t>
            </a:r>
          </a:p>
          <a:p>
            <a:pPr algn="just"/>
            <a:endParaRPr lang="en-IN" dirty="0"/>
          </a:p>
          <a:p>
            <a:pPr algn="just"/>
            <a:endParaRPr lang="en-IN" dirty="0"/>
          </a:p>
          <a:p>
            <a:endParaRPr lang="en-IN" dirty="0"/>
          </a:p>
        </p:txBody>
      </p:sp>
      <p:pic>
        <p:nvPicPr>
          <p:cNvPr id="5" name="Picture 2"/>
          <p:cNvPicPr>
            <a:picLocks noChangeAspect="1" noChangeArrowheads="1"/>
          </p:cNvPicPr>
          <p:nvPr/>
        </p:nvPicPr>
        <p:blipFill>
          <a:blip r:embed="rId2" cstate="print"/>
          <a:srcRect/>
          <a:stretch>
            <a:fillRect/>
          </a:stretch>
        </p:blipFill>
        <p:spPr bwMode="auto">
          <a:xfrm>
            <a:off x="2476756" y="2896549"/>
            <a:ext cx="5575992" cy="3045660"/>
          </a:xfrm>
          <a:prstGeom prst="rect">
            <a:avLst/>
          </a:prstGeom>
          <a:noFill/>
          <a:ln w="9525">
            <a:noFill/>
            <a:miter lim="800000"/>
            <a:headEnd/>
            <a:tailEnd/>
          </a:ln>
        </p:spPr>
      </p:pic>
      <p:sp>
        <p:nvSpPr>
          <p:cNvPr id="6" name="Rectangle 5"/>
          <p:cNvSpPr/>
          <p:nvPr/>
        </p:nvSpPr>
        <p:spPr>
          <a:xfrm>
            <a:off x="3049171" y="5843842"/>
            <a:ext cx="4055854" cy="369332"/>
          </a:xfrm>
          <a:prstGeom prst="rect">
            <a:avLst/>
          </a:prstGeom>
        </p:spPr>
        <p:txBody>
          <a:bodyPr wrap="none">
            <a:spAutoFit/>
          </a:bodyPr>
          <a:lstStyle/>
          <a:p>
            <a:pPr algn="ctr"/>
            <a:r>
              <a:rPr lang="en-IN" dirty="0"/>
              <a:t>Fig.1. Two ways of representing an object</a:t>
            </a:r>
          </a:p>
        </p:txBody>
      </p:sp>
      <p:sp>
        <p:nvSpPr>
          <p:cNvPr id="8" name="Slide Number Placeholder 7"/>
          <p:cNvSpPr>
            <a:spLocks noGrp="1"/>
          </p:cNvSpPr>
          <p:nvPr>
            <p:ph type="sldNum" sz="quarter" idx="12"/>
          </p:nvPr>
        </p:nvSpPr>
        <p:spPr/>
        <p:txBody>
          <a:bodyPr/>
          <a:lstStyle/>
          <a:p>
            <a:r>
              <a:rPr lang="en-IN" dirty="0"/>
              <a:t>4</a:t>
            </a:r>
          </a:p>
        </p:txBody>
      </p:sp>
      <p:sp>
        <p:nvSpPr>
          <p:cNvPr id="12" name="Title 11">
            <a:extLst>
              <a:ext uri="{FF2B5EF4-FFF2-40B4-BE49-F238E27FC236}">
                <a16:creationId xmlns:a16="http://schemas.microsoft.com/office/drawing/2014/main" id="{D7857B21-7E8E-4FAD-90FB-185643E1D1F1}"/>
              </a:ext>
            </a:extLst>
          </p:cNvPr>
          <p:cNvSpPr>
            <a:spLocks noGrp="1"/>
          </p:cNvSpPr>
          <p:nvPr>
            <p:ph type="title"/>
          </p:nvPr>
        </p:nvSpPr>
        <p:spPr/>
        <p:txBody>
          <a:bodyPr/>
          <a:lstStyle/>
          <a:p>
            <a:r>
              <a:rPr lang="en-IN" dirty="0"/>
              <a:t>Object</a:t>
            </a:r>
          </a:p>
        </p:txBody>
      </p:sp>
    </p:spTree>
    <p:extLst>
      <p:ext uri="{BB962C8B-B14F-4D97-AF65-F5344CB8AC3E}">
        <p14:creationId xmlns:p14="http://schemas.microsoft.com/office/powerpoint/2010/main" val="27125618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2073</TotalTime>
  <Words>2123</Words>
  <Application>Microsoft Office PowerPoint</Application>
  <PresentationFormat>Widescreen</PresentationFormat>
  <Paragraphs>304</Paragraphs>
  <Slides>23</Slides>
  <Notes>16</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9" baseType="lpstr">
      <vt:lpstr>Arial</vt:lpstr>
      <vt:lpstr>Arial Black</vt:lpstr>
      <vt:lpstr>Calibri</vt:lpstr>
      <vt:lpstr>Calibri Light</vt:lpstr>
      <vt:lpstr>Cambria</vt:lpstr>
      <vt:lpstr>Casper</vt:lpstr>
      <vt:lpstr>Casper Bold</vt:lpstr>
      <vt:lpstr>Karla</vt:lpstr>
      <vt:lpstr>Raleway ExtraBold</vt:lpstr>
      <vt:lpstr>Times New Roman</vt:lpstr>
      <vt:lpstr>urw-din</vt:lpstr>
      <vt:lpstr>Wingdings</vt:lpstr>
      <vt:lpstr>Work Sans</vt:lpstr>
      <vt:lpstr>1_Office Theme</vt:lpstr>
      <vt:lpstr>Contents Slide Master</vt:lpstr>
      <vt:lpstr>CorelDRAW</vt:lpstr>
      <vt:lpstr>PowerPoint Presentation</vt:lpstr>
      <vt:lpstr>Object Oriented Programming using C++</vt:lpstr>
      <vt:lpstr>PowerPoint Presentation</vt:lpstr>
      <vt:lpstr> Scheme of Evaluation  </vt:lpstr>
      <vt:lpstr>CONTENTS </vt:lpstr>
      <vt:lpstr>Introduction to C++ Programming  </vt:lpstr>
      <vt:lpstr>Properties of C++ Programming  </vt:lpstr>
      <vt:lpstr>Features of Object-Oriented Programming  </vt:lpstr>
      <vt:lpstr>Object</vt:lpstr>
      <vt:lpstr>PowerPoint Presentation</vt:lpstr>
      <vt:lpstr>PowerPoint Presentation</vt:lpstr>
      <vt:lpstr>PowerPoint Presentation</vt:lpstr>
      <vt:lpstr>PowerPoint Presentation</vt:lpstr>
      <vt:lpstr>PowerPoint Presentation</vt:lpstr>
      <vt:lpstr>Difference between object oriented and procedure-oriented programming</vt:lpstr>
      <vt:lpstr>PowerPoint Presentation</vt:lpstr>
      <vt:lpstr>Frequently Asked question</vt:lpstr>
      <vt:lpstr>PowerPoint Presentation</vt:lpstr>
      <vt:lpstr>PowerPoint Presentation</vt:lpstr>
      <vt:lpstr>Assessment Questions:</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cp:lastModifiedBy>
  <cp:revision>230</cp:revision>
  <dcterms:created xsi:type="dcterms:W3CDTF">2019-01-09T10:33:58Z</dcterms:created>
  <dcterms:modified xsi:type="dcterms:W3CDTF">2020-12-31T16:58:31Z</dcterms:modified>
</cp:coreProperties>
</file>