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354" r:id="rId3"/>
    <p:sldId id="381" r:id="rId4"/>
    <p:sldId id="382" r:id="rId5"/>
    <p:sldId id="363" r:id="rId6"/>
    <p:sldId id="281" r:id="rId7"/>
    <p:sldId id="328" r:id="rId8"/>
    <p:sldId id="370" r:id="rId9"/>
    <p:sldId id="372" r:id="rId10"/>
    <p:sldId id="371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50" r:id="rId20"/>
    <p:sldId id="351" r:id="rId21"/>
    <p:sldId id="359" r:id="rId22"/>
    <p:sldId id="329" r:id="rId23"/>
    <p:sldId id="352" r:id="rId24"/>
    <p:sldId id="364" r:id="rId25"/>
    <p:sldId id="353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7B0"/>
    <a:srgbClr val="4BDAE5"/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067E99-1C3B-406E-B0E9-FC347F914FA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In this lecture we have discussed about difference between structure and class.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295694A-E3FF-4E4D-B786-E47583760C4E}" type="parTrans" cxnId="{AAE49CDE-EE1C-4041-8DCB-69A3B80087AD}">
      <dgm:prSet/>
      <dgm:spPr/>
      <dgm:t>
        <a:bodyPr/>
        <a:lstStyle/>
        <a:p>
          <a:endParaRPr lang="en-IN"/>
        </a:p>
      </dgm:t>
    </dgm:pt>
    <dgm:pt modelId="{E2FCE763-C2C6-41BB-BE42-2FC9B40C0439}" type="sibTrans" cxnId="{AAE49CDE-EE1C-4041-8DCB-69A3B80087AD}">
      <dgm:prSet/>
      <dgm:spPr/>
      <dgm:t>
        <a:bodyPr/>
        <a:lstStyle/>
        <a:p>
          <a:endParaRPr lang="en-IN"/>
        </a:p>
      </dgm:t>
    </dgm:pt>
    <dgm:pt modelId="{A7DE4063-2DA9-4CA0-9DDC-11769B7332D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We have discussed about various data types in C++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D3D644F-FD3E-48AA-A0DA-12CED9DB591C}" type="parTrans" cxnId="{CB715DCB-B8A2-400C-A562-D0851701E2C1}">
      <dgm:prSet/>
      <dgm:spPr/>
      <dgm:t>
        <a:bodyPr/>
        <a:lstStyle/>
        <a:p>
          <a:endParaRPr lang="en-IN"/>
        </a:p>
      </dgm:t>
    </dgm:pt>
    <dgm:pt modelId="{EA51BD59-3F69-42AA-902C-6B9694E16D92}" type="sibTrans" cxnId="{CB715DCB-B8A2-400C-A562-D0851701E2C1}">
      <dgm:prSet/>
      <dgm:spPr/>
      <dgm:t>
        <a:bodyPr/>
        <a:lstStyle/>
        <a:p>
          <a:endParaRPr lang="en-IN"/>
        </a:p>
      </dgm:t>
    </dgm:pt>
    <dgm:pt modelId="{0621545F-95F6-44EB-825F-83C24ABAE76E}">
      <dgm:prSet phldrT="[Text]" custT="1"/>
      <dgm:spPr/>
      <dgm:t>
        <a:bodyPr/>
        <a:lstStyle/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</a:rPr>
            <a:t>Moreover we have learnt about basic </a:t>
          </a:r>
          <a:r>
            <a:rPr lang="en-US" sz="2400" b="1" dirty="0" err="1">
              <a:solidFill>
                <a:schemeClr val="tx1">
                  <a:lumMod val="95000"/>
                  <a:lumOff val="5000"/>
                </a:schemeClr>
              </a:solidFill>
            </a:rPr>
            <a:t>i</a:t>
          </a:r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</a:rPr>
            <a:t>/o in </a:t>
          </a:r>
          <a:r>
            <a:rPr lang="en-US" sz="2400" b="1" dirty="0" err="1">
              <a:solidFill>
                <a:schemeClr val="tx1">
                  <a:lumMod val="95000"/>
                  <a:lumOff val="5000"/>
                </a:schemeClr>
              </a:solidFill>
            </a:rPr>
            <a:t>c++</a:t>
          </a:r>
          <a:endParaRPr lang="en-IN" sz="24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DC4AED1-1C4B-492D-B362-E4F34DA21582}" type="parTrans" cxnId="{57421435-2741-45ED-8B76-658C1BDCB734}">
      <dgm:prSet/>
      <dgm:spPr/>
      <dgm:t>
        <a:bodyPr/>
        <a:lstStyle/>
        <a:p>
          <a:endParaRPr lang="en-IN"/>
        </a:p>
      </dgm:t>
    </dgm:pt>
    <dgm:pt modelId="{93AF2E2B-5524-48E6-96A4-F1B0B555DF04}" type="sibTrans" cxnId="{57421435-2741-45ED-8B76-658C1BDCB734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</dgm:pt>
    <dgm:pt modelId="{2F0A59F6-A053-4340-A4F0-E60DDF039046}" type="pres">
      <dgm:prSet presAssocID="{72067E99-1C3B-406E-B0E9-FC347F914FA8}" presName="node" presStyleLbl="node1" presStyleIdx="0" presStyleCnt="3" custLinFactNeighborX="-5593" custLinFactNeighborY="843">
        <dgm:presLayoutVars>
          <dgm:bulletEnabled val="1"/>
        </dgm:presLayoutVars>
      </dgm:prSet>
      <dgm:spPr/>
    </dgm:pt>
    <dgm:pt modelId="{B7110241-4B56-449E-BE7E-CE03E41DECBD}" type="pres">
      <dgm:prSet presAssocID="{E2FCE763-C2C6-41BB-BE42-2FC9B40C0439}" presName="sibTrans" presStyleCnt="0"/>
      <dgm:spPr/>
    </dgm:pt>
    <dgm:pt modelId="{DE45F2CF-0A49-462B-B901-AD08FACBBB0E}" type="pres">
      <dgm:prSet presAssocID="{A7DE4063-2DA9-4CA0-9DDC-11769B7332D8}" presName="node" presStyleLbl="node1" presStyleIdx="1" presStyleCnt="3">
        <dgm:presLayoutVars>
          <dgm:bulletEnabled val="1"/>
        </dgm:presLayoutVars>
      </dgm:prSet>
      <dgm:spPr/>
    </dgm:pt>
    <dgm:pt modelId="{E15D8264-6CE6-4D91-B2D2-1EAC00783183}" type="pres">
      <dgm:prSet presAssocID="{EA51BD59-3F69-42AA-902C-6B9694E16D92}" presName="sibTrans" presStyleCnt="0"/>
      <dgm:spPr/>
    </dgm:pt>
    <dgm:pt modelId="{45C74EF1-9A11-4F71-A1B7-79F2B3452A9C}" type="pres">
      <dgm:prSet presAssocID="{0621545F-95F6-44EB-825F-83C24ABAE76E}" presName="node" presStyleLbl="node1" presStyleIdx="2" presStyleCnt="3" custLinFactNeighborX="229" custLinFactNeighborY="-776">
        <dgm:presLayoutVars>
          <dgm:bulletEnabled val="1"/>
        </dgm:presLayoutVars>
      </dgm:prSet>
      <dgm:spPr/>
    </dgm:pt>
  </dgm:ptLst>
  <dgm:cxnLst>
    <dgm:cxn modelId="{7DDA5D15-540F-4782-AC07-9170D87AA5BA}" type="presOf" srcId="{A7DE4063-2DA9-4CA0-9DDC-11769B7332D8}" destId="{DE45F2CF-0A49-462B-B901-AD08FACBBB0E}" srcOrd="0" destOrd="0" presId="urn:microsoft.com/office/officeart/2005/8/layout/default"/>
    <dgm:cxn modelId="{57421435-2741-45ED-8B76-658C1BDCB734}" srcId="{A30D818A-DE61-492C-9F49-4330F19690E3}" destId="{0621545F-95F6-44EB-825F-83C24ABAE76E}" srcOrd="2" destOrd="0" parTransId="{0DC4AED1-1C4B-492D-B362-E4F34DA21582}" sibTransId="{93AF2E2B-5524-48E6-96A4-F1B0B555DF04}"/>
    <dgm:cxn modelId="{FB907561-3042-443C-9925-0235425570A1}" type="presOf" srcId="{0621545F-95F6-44EB-825F-83C24ABAE76E}" destId="{45C74EF1-9A11-4F71-A1B7-79F2B3452A9C}" srcOrd="0" destOrd="0" presId="urn:microsoft.com/office/officeart/2005/8/layout/default"/>
    <dgm:cxn modelId="{ECCE3782-0BA7-4D11-9D3C-49385FC334F5}" type="presOf" srcId="{72067E99-1C3B-406E-B0E9-FC347F914FA8}" destId="{2F0A59F6-A053-4340-A4F0-E60DDF039046}" srcOrd="0" destOrd="0" presId="urn:microsoft.com/office/officeart/2005/8/layout/default"/>
    <dgm:cxn modelId="{CB715DCB-B8A2-400C-A562-D0851701E2C1}" srcId="{A30D818A-DE61-492C-9F49-4330F19690E3}" destId="{A7DE4063-2DA9-4CA0-9DDC-11769B7332D8}" srcOrd="1" destOrd="0" parTransId="{ED3D644F-FD3E-48AA-A0DA-12CED9DB591C}" sibTransId="{EA51BD59-3F69-42AA-902C-6B9694E16D92}"/>
    <dgm:cxn modelId="{D00252CB-9D61-4788-A959-DB99FAB8CBDB}" type="presOf" srcId="{A30D818A-DE61-492C-9F49-4330F19690E3}" destId="{097EF926-1259-452F-A448-711C22076917}" srcOrd="0" destOrd="0" presId="urn:microsoft.com/office/officeart/2005/8/layout/default"/>
    <dgm:cxn modelId="{AAE49CDE-EE1C-4041-8DCB-69A3B80087AD}" srcId="{A30D818A-DE61-492C-9F49-4330F19690E3}" destId="{72067E99-1C3B-406E-B0E9-FC347F914FA8}" srcOrd="0" destOrd="0" parTransId="{E295694A-E3FF-4E4D-B786-E47583760C4E}" sibTransId="{E2FCE763-C2C6-41BB-BE42-2FC9B40C0439}"/>
    <dgm:cxn modelId="{699A32D2-8395-47D4-BE2B-5B8EF202D093}" type="presParOf" srcId="{097EF926-1259-452F-A448-711C22076917}" destId="{2F0A59F6-A053-4340-A4F0-E60DDF039046}" srcOrd="0" destOrd="0" presId="urn:microsoft.com/office/officeart/2005/8/layout/default"/>
    <dgm:cxn modelId="{02491696-24B3-49AC-8F8C-9C3FB5FD4A79}" type="presParOf" srcId="{097EF926-1259-452F-A448-711C22076917}" destId="{B7110241-4B56-449E-BE7E-CE03E41DECBD}" srcOrd="1" destOrd="0" presId="urn:microsoft.com/office/officeart/2005/8/layout/default"/>
    <dgm:cxn modelId="{74690019-F115-4FDC-B1CB-756CF730DB81}" type="presParOf" srcId="{097EF926-1259-452F-A448-711C22076917}" destId="{DE45F2CF-0A49-462B-B901-AD08FACBBB0E}" srcOrd="2" destOrd="0" presId="urn:microsoft.com/office/officeart/2005/8/layout/default"/>
    <dgm:cxn modelId="{5AB02E86-EE83-4357-B54B-6448622334B5}" type="presParOf" srcId="{097EF926-1259-452F-A448-711C22076917}" destId="{E15D8264-6CE6-4D91-B2D2-1EAC00783183}" srcOrd="3" destOrd="0" presId="urn:microsoft.com/office/officeart/2005/8/layout/default"/>
    <dgm:cxn modelId="{5E671BA3-C945-46E3-8A16-A759A8BB1E41}" type="presParOf" srcId="{097EF926-1259-452F-A448-711C22076917}" destId="{45C74EF1-9A11-4F71-A1B7-79F2B3452A9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59F6-A053-4340-A4F0-E60DDF039046}">
      <dsp:nvSpPr>
        <dsp:cNvPr id="0" name=""/>
        <dsp:cNvSpPr/>
      </dsp:nvSpPr>
      <dsp:spPr>
        <a:xfrm>
          <a:off x="0" y="22329"/>
          <a:ext cx="4166272" cy="24997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In this lecture we have discussed about difference between structure and class.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0" y="22329"/>
        <a:ext cx="4166272" cy="2499763"/>
      </dsp:txXfrm>
    </dsp:sp>
    <dsp:sp modelId="{DE45F2CF-0A49-462B-B901-AD08FACBBB0E}">
      <dsp:nvSpPr>
        <dsp:cNvPr id="0" name=""/>
        <dsp:cNvSpPr/>
      </dsp:nvSpPr>
      <dsp:spPr>
        <a:xfrm>
          <a:off x="4656972" y="1256"/>
          <a:ext cx="4166272" cy="24997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We have discussed about various data types in C++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656972" y="1256"/>
        <a:ext cx="4166272" cy="2499763"/>
      </dsp:txXfrm>
    </dsp:sp>
    <dsp:sp modelId="{45C74EF1-9A11-4F71-A1B7-79F2B3452A9C}">
      <dsp:nvSpPr>
        <dsp:cNvPr id="0" name=""/>
        <dsp:cNvSpPr/>
      </dsp:nvSpPr>
      <dsp:spPr>
        <a:xfrm>
          <a:off x="2375062" y="2898248"/>
          <a:ext cx="4166272" cy="24997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Moreover we have learnt about basic </a:t>
          </a:r>
          <a:r>
            <a:rPr lang="en-US" sz="2400" b="1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i</a:t>
          </a: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/o in </a:t>
          </a:r>
          <a:r>
            <a:rPr lang="en-US" sz="2400" b="1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c++</a:t>
          </a:r>
          <a:endParaRPr lang="en-IN" sz="24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375062" y="2898248"/>
        <a:ext cx="4166272" cy="2499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6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3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the diagram is 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  <a:r>
              <a:rPr lang="en-US" baseline="0" dirty="0"/>
              <a:t> computer. The period of third generation was from 1965-1971. The computers of third generation used Integrated Circuits (ICs) in place of transistors. A single IC has many transistors, resistors, and capacitors along with the associated circuitry. The main features of third generation are −</a:t>
            </a:r>
          </a:p>
          <a:p>
            <a:r>
              <a:rPr lang="en-US" baseline="0" dirty="0"/>
              <a:t>IC used</a:t>
            </a:r>
          </a:p>
          <a:p>
            <a:r>
              <a:rPr lang="en-US" baseline="0" dirty="0"/>
              <a:t>More reliable in comparison to previous two generations</a:t>
            </a:r>
          </a:p>
          <a:p>
            <a:r>
              <a:rPr lang="en-US" baseline="0" dirty="0"/>
              <a:t>Smaller size</a:t>
            </a:r>
          </a:p>
          <a:p>
            <a:r>
              <a:rPr lang="en-US" baseline="0" dirty="0"/>
              <a:t>Generated less heat</a:t>
            </a:r>
          </a:p>
          <a:p>
            <a:r>
              <a:rPr lang="en-US" baseline="0" dirty="0"/>
              <a:t>Faster</a:t>
            </a:r>
          </a:p>
          <a:p>
            <a:r>
              <a:rPr lang="en-US" baseline="0" dirty="0"/>
              <a:t>Lesser maintenance</a:t>
            </a:r>
          </a:p>
          <a:p>
            <a:r>
              <a:rPr lang="en-US" baseline="0" dirty="0"/>
              <a:t>Costly</a:t>
            </a:r>
          </a:p>
          <a:p>
            <a:r>
              <a:rPr lang="en-US" baseline="0" dirty="0"/>
              <a:t>AC required</a:t>
            </a:r>
          </a:p>
          <a:p>
            <a:r>
              <a:rPr lang="en-US" baseline="0" dirty="0"/>
              <a:t>Consumed lesser electricity</a:t>
            </a:r>
          </a:p>
          <a:p>
            <a:r>
              <a:rPr lang="en-US" baseline="0" dirty="0"/>
              <a:t>Supported high-level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www.tutorialspoint.com/What-is-the-difference-between-cin-and-cout-streams-in-cplusplus#:~:text=cin%20is%20an%20object%20of,They%20also%20use%20different%20operators" TargetMode="External"/><Relationship Id="rId7" Type="http://schemas.openxmlformats.org/officeDocument/2006/relationships/hyperlink" Target="https://www.cppbuzz.com/interview-questions-on-datatype-in-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cpp-programming/data-types" TargetMode="External"/><Relationship Id="rId5" Type="http://schemas.openxmlformats.org/officeDocument/2006/relationships/hyperlink" Target="http://www.differencebetween.info/difference-between-class-and-structure-in-cplusplus" TargetMode="External"/><Relationship Id="rId4" Type="http://schemas.openxmlformats.org/officeDocument/2006/relationships/hyperlink" Target="https://www.geeksforgeeks.org/basic-input-output-c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536934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6408" y="592201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0610" y="5988169"/>
            <a:ext cx="6432043" cy="113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structure and class, Data types, Input and output streams (</a:t>
            </a:r>
            <a:r>
              <a:rPr lang="en-IN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9CE43-2B94-49D3-9948-A297B0FB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1" y="1246323"/>
            <a:ext cx="9884238" cy="386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Object Oriented Programming using C++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Code:20CST151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671C-F2FE-47B8-B9F3-9F72A3E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5. C++ void</a:t>
            </a:r>
          </a:p>
          <a:p>
            <a:pPr marL="0" indent="0">
              <a:buNone/>
            </a:pPr>
            <a:r>
              <a:rPr lang="en-IN" sz="2600" dirty="0"/>
              <a:t>The void keyword indicates an absence of data. It means "nothing" or "no value".</a:t>
            </a:r>
          </a:p>
          <a:p>
            <a:pPr marL="0" indent="0">
              <a:buNone/>
            </a:pPr>
            <a:r>
              <a:rPr lang="en-IN" sz="2600" dirty="0"/>
              <a:t>We will use void when we learn about functions and pointers.</a:t>
            </a:r>
          </a:p>
          <a:p>
            <a:pPr marL="0" indent="0">
              <a:buNone/>
            </a:pPr>
            <a:r>
              <a:rPr lang="en-IN" sz="2600" dirty="0"/>
              <a:t>Note: We cannot declare variables of the void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54101-7B0D-49BF-9028-16DFCEB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CD53-2C9D-42CE-9BAD-726992C9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Type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E486-F6E8-45B0-A47E-4013EDA8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We can further modify some of the fundamental data types by using type modifiers. There are 4 type modifiers in C++. They are:</a:t>
            </a:r>
          </a:p>
          <a:p>
            <a:pPr marL="0" indent="0">
              <a:buNone/>
            </a:pPr>
            <a:r>
              <a:rPr lang="en-IN" dirty="0"/>
              <a:t>signed</a:t>
            </a:r>
          </a:p>
          <a:p>
            <a:pPr marL="0" indent="0">
              <a:buNone/>
            </a:pPr>
            <a:r>
              <a:rPr lang="en-IN" dirty="0"/>
              <a:t>unsigned</a:t>
            </a:r>
          </a:p>
          <a:p>
            <a:pPr marL="0" indent="0">
              <a:buNone/>
            </a:pPr>
            <a:r>
              <a:rPr lang="en-IN" dirty="0"/>
              <a:t>short</a:t>
            </a:r>
          </a:p>
          <a:p>
            <a:pPr marL="0" indent="0">
              <a:buNone/>
            </a:pPr>
            <a:r>
              <a:rPr lang="en-IN" dirty="0"/>
              <a:t>Long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can modify the following data types with the above modifiers:</a:t>
            </a:r>
          </a:p>
          <a:p>
            <a:pPr marL="0" indent="0">
              <a:buNone/>
            </a:pPr>
            <a:r>
              <a:rPr lang="en-IN" dirty="0"/>
              <a:t>int</a:t>
            </a:r>
          </a:p>
          <a:p>
            <a:pPr marL="0" indent="0">
              <a:buNone/>
            </a:pPr>
            <a:r>
              <a:rPr lang="en-IN" dirty="0"/>
              <a:t>double</a:t>
            </a:r>
          </a:p>
          <a:p>
            <a:pPr marL="0" indent="0">
              <a:buNone/>
            </a:pPr>
            <a:r>
              <a:rPr lang="en-IN" dirty="0"/>
              <a:t>char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FFC08-4CAA-4CF7-A48A-7591A391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671C-F2FE-47B8-B9F3-9F72A3E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54101-7B0D-49BF-9028-16DFCEB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115C19-46EF-4303-BEE8-C37A15441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0607"/>
              </p:ext>
            </p:extLst>
          </p:nvPr>
        </p:nvGraphicFramePr>
        <p:xfrm>
          <a:off x="838200" y="328473"/>
          <a:ext cx="10515600" cy="6360656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044876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12971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78993000"/>
                    </a:ext>
                  </a:extLst>
                </a:gridCol>
              </a:tblGrid>
              <a:tr h="210377"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</a:rPr>
                        <a:t>Data Type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</a:rPr>
                        <a:t>Size (in Bytes)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effectLst/>
                        </a:rPr>
                        <a:t>Meaning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739642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signed int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used for integers (equivalent to int)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85932"/>
                  </a:ext>
                </a:extLst>
              </a:tr>
              <a:tr h="336604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unsigned int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can only store positive integers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93283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short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used for small integers (range </a:t>
                      </a:r>
                      <a:r>
                        <a:rPr lang="en-IN" sz="1800" b="1">
                          <a:effectLst/>
                        </a:rPr>
                        <a:t>-32768 to 32767</a:t>
                      </a:r>
                      <a:r>
                        <a:rPr lang="en-IN" sz="1800">
                          <a:effectLst/>
                        </a:rPr>
                        <a:t>)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289774"/>
                  </a:ext>
                </a:extLst>
              </a:tr>
              <a:tr h="58905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long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at least 4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used for large integers (equivalent to long int)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79927"/>
                  </a:ext>
                </a:extLst>
              </a:tr>
              <a:tr h="71528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unsigned long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used for large positive integers or 0 (equivalent to unsigned long int)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40025"/>
                  </a:ext>
                </a:extLst>
              </a:tr>
              <a:tr h="58905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long long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used for very large integers (equivalent to long long int).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37371"/>
                  </a:ext>
                </a:extLst>
              </a:tr>
              <a:tr h="84151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unsigned long long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8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used for very large positive integers or 0 (equivalent to unsigned long long int)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2198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long double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12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used for large floating-point numbers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6051"/>
                  </a:ext>
                </a:extLst>
              </a:tr>
              <a:tr h="71528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signed char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used for characters (guaranteed range </a:t>
                      </a:r>
                      <a:r>
                        <a:rPr lang="en-IN" sz="1800" b="1">
                          <a:effectLst/>
                        </a:rPr>
                        <a:t>-127 to 127</a:t>
                      </a:r>
                      <a:r>
                        <a:rPr lang="en-IN" sz="1800">
                          <a:effectLst/>
                        </a:rPr>
                        <a:t>)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3947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unsigned char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used for characters (range </a:t>
                      </a:r>
                      <a:r>
                        <a:rPr lang="en-IN" sz="1800" b="1" dirty="0">
                          <a:effectLst/>
                        </a:rPr>
                        <a:t>0 to 255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</a:p>
                  </a:txBody>
                  <a:tcPr marL="62609" marR="62609" marT="31305" marB="313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39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1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351B-7555-4575-A1CA-D3ED1FDD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631B-5AFE-4A9D-9557-1DD0A96C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types that are derived from fundamental data types are derived types. For example: arrays, pointers, function types, structures, etc.</a:t>
            </a:r>
          </a:p>
          <a:p>
            <a:endParaRPr lang="en-IN" dirty="0"/>
          </a:p>
          <a:p>
            <a:r>
              <a:rPr lang="en-IN" dirty="0"/>
              <a:t>We will learn about these derived data types in later tutorials.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267E-7FE2-4BFE-9A94-BDF516F2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32E-3EAC-4946-A9E1-71AE509D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and output streams (</a:t>
            </a:r>
            <a:r>
              <a:rPr lang="en-IN" dirty="0" err="1"/>
              <a:t>cin</a:t>
            </a:r>
            <a:r>
              <a:rPr lang="en-IN" dirty="0"/>
              <a:t>, </a:t>
            </a:r>
            <a:r>
              <a:rPr lang="en-IN" dirty="0" err="1"/>
              <a:t>cout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C9C9-7F45-48DD-89AF-F01AA908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C++ comes with libraries that provide us with many ways for performing input and output. In C++ input and output are performed in the form of a sequence of bytes or more commonly known as streams.</a:t>
            </a:r>
          </a:p>
          <a:p>
            <a:endParaRPr lang="en-IN" dirty="0"/>
          </a:p>
          <a:p>
            <a:r>
              <a:rPr lang="en-IN" dirty="0"/>
              <a:t>Input Stream: If the direction of flow of bytes is from the device(for example, Keyboard) to the main memory then this process is called input.</a:t>
            </a:r>
          </a:p>
          <a:p>
            <a:r>
              <a:rPr lang="en-IN" dirty="0"/>
              <a:t>Output Stream: If the direction of flow of bytes is opposite, i.e. from main memory to device( display screen ) then this process is called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BE016-2E56-422E-B1A6-8B51B655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671C-F2FE-47B8-B9F3-9F72A3E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dirty="0"/>
              <a:t>Header files available in C++ for Input/Output operations are:</a:t>
            </a:r>
          </a:p>
          <a:p>
            <a:endParaRPr lang="en-IN" sz="2600" dirty="0"/>
          </a:p>
          <a:p>
            <a:r>
              <a:rPr lang="en-IN" sz="2600" b="1" dirty="0"/>
              <a:t>iostream</a:t>
            </a:r>
            <a:r>
              <a:rPr lang="en-IN" sz="2600" dirty="0"/>
              <a:t>: iostream stands for standard input-output stream. This header file contains definitions to objects like </a:t>
            </a:r>
            <a:r>
              <a:rPr lang="en-IN" sz="2600" dirty="0" err="1"/>
              <a:t>cin</a:t>
            </a:r>
            <a:r>
              <a:rPr lang="en-IN" sz="2600" dirty="0"/>
              <a:t>, </a:t>
            </a:r>
            <a:r>
              <a:rPr lang="en-IN" sz="2600" dirty="0" err="1"/>
              <a:t>cout</a:t>
            </a:r>
            <a:r>
              <a:rPr lang="en-IN" sz="2600" dirty="0"/>
              <a:t>, </a:t>
            </a:r>
            <a:r>
              <a:rPr lang="en-IN" sz="2600" dirty="0" err="1"/>
              <a:t>cerr</a:t>
            </a:r>
            <a:r>
              <a:rPr lang="en-IN" sz="2600" dirty="0"/>
              <a:t> etc.</a:t>
            </a:r>
          </a:p>
          <a:p>
            <a:r>
              <a:rPr lang="en-IN" sz="2600" b="1" dirty="0" err="1"/>
              <a:t>iomanip</a:t>
            </a:r>
            <a:r>
              <a:rPr lang="en-IN" sz="2600" dirty="0"/>
              <a:t>: </a:t>
            </a:r>
            <a:r>
              <a:rPr lang="en-IN" sz="2600" dirty="0" err="1"/>
              <a:t>iomanip</a:t>
            </a:r>
            <a:r>
              <a:rPr lang="en-IN" sz="2600" dirty="0"/>
              <a:t> stands for input output manipulators. The methods declared in this files are used for manipulating streams. This file contains definitions of </a:t>
            </a:r>
            <a:r>
              <a:rPr lang="en-IN" sz="2600" dirty="0" err="1"/>
              <a:t>setw</a:t>
            </a:r>
            <a:r>
              <a:rPr lang="en-IN" sz="2600" dirty="0"/>
              <a:t>, </a:t>
            </a:r>
            <a:r>
              <a:rPr lang="en-IN" sz="2600" dirty="0" err="1"/>
              <a:t>setprecision</a:t>
            </a:r>
            <a:r>
              <a:rPr lang="en-IN" sz="2600" dirty="0"/>
              <a:t>, etc.</a:t>
            </a:r>
          </a:p>
          <a:p>
            <a:r>
              <a:rPr lang="en-IN" sz="2600" b="1" dirty="0" err="1"/>
              <a:t>fstream</a:t>
            </a:r>
            <a:r>
              <a:rPr lang="en-IN" sz="2600" dirty="0"/>
              <a:t>: This header file mainly describes the file stream. This header file is used to handle the data being read from a file as input or data being written into the file as output.</a:t>
            </a:r>
          </a:p>
          <a:p>
            <a:endParaRPr lang="en-IN" sz="2600" dirty="0"/>
          </a:p>
          <a:p>
            <a:r>
              <a:rPr lang="en-IN" sz="2600" dirty="0"/>
              <a:t>The two keywords </a:t>
            </a:r>
            <a:r>
              <a:rPr lang="en-IN" sz="2600" dirty="0" err="1"/>
              <a:t>cout</a:t>
            </a:r>
            <a:r>
              <a:rPr lang="en-IN" sz="2600" dirty="0"/>
              <a:t> in C++ and </a:t>
            </a:r>
            <a:r>
              <a:rPr lang="en-IN" sz="2600" dirty="0" err="1"/>
              <a:t>cin</a:t>
            </a:r>
            <a:r>
              <a:rPr lang="en-IN" sz="2600" dirty="0"/>
              <a:t> in C++ are used very often for printing outputs and taking inputs respectively. These two are the most basic methods of taking input and printing output in C++. To use </a:t>
            </a:r>
            <a:r>
              <a:rPr lang="en-IN" sz="2600" dirty="0" err="1"/>
              <a:t>cin</a:t>
            </a:r>
            <a:r>
              <a:rPr lang="en-IN" sz="2600" dirty="0"/>
              <a:t> and </a:t>
            </a:r>
            <a:r>
              <a:rPr lang="en-IN" sz="2600" dirty="0" err="1"/>
              <a:t>cout</a:t>
            </a:r>
            <a:r>
              <a:rPr lang="en-IN" sz="2600" dirty="0"/>
              <a:t> in C++ one must include the header file iostream in the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54101-7B0D-49BF-9028-16DFCEB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671C-F2FE-47B8-B9F3-9F72A3E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b="1" dirty="0"/>
              <a:t>Standard output stream (</a:t>
            </a:r>
            <a:r>
              <a:rPr lang="en-IN" sz="2600" b="1" dirty="0" err="1"/>
              <a:t>cout</a:t>
            </a:r>
            <a:r>
              <a:rPr lang="en-IN" sz="2600" b="1" dirty="0"/>
              <a:t>): </a:t>
            </a:r>
          </a:p>
          <a:p>
            <a:r>
              <a:rPr lang="en-IN" sz="2600" dirty="0"/>
              <a:t>Usually the standard output device is the display screen. </a:t>
            </a:r>
          </a:p>
          <a:p>
            <a:r>
              <a:rPr lang="en-IN" sz="2600" dirty="0"/>
              <a:t>The C++ </a:t>
            </a:r>
            <a:r>
              <a:rPr lang="en-IN" sz="2600" dirty="0" err="1"/>
              <a:t>cout</a:t>
            </a:r>
            <a:r>
              <a:rPr lang="en-IN" sz="2600" dirty="0"/>
              <a:t> statement is the instance of the </a:t>
            </a:r>
            <a:r>
              <a:rPr lang="en-IN" sz="2600" dirty="0" err="1"/>
              <a:t>ostream</a:t>
            </a:r>
            <a:r>
              <a:rPr lang="en-IN" sz="2600" dirty="0"/>
              <a:t> class. </a:t>
            </a:r>
          </a:p>
          <a:p>
            <a:r>
              <a:rPr lang="en-IN" sz="2600" dirty="0"/>
              <a:t>It is used to produce output on the standard output device which is usually the display screen. </a:t>
            </a:r>
          </a:p>
          <a:p>
            <a:r>
              <a:rPr lang="en-IN" sz="2600" dirty="0"/>
              <a:t>The data needed to be displayed on the screen is inserted in the standard output stream (</a:t>
            </a:r>
            <a:r>
              <a:rPr lang="en-IN" sz="2600" dirty="0" err="1"/>
              <a:t>cout</a:t>
            </a:r>
            <a:r>
              <a:rPr lang="en-IN" sz="2600" dirty="0"/>
              <a:t>) using the insertion operator(&lt;&lt;).</a:t>
            </a:r>
          </a:p>
          <a:p>
            <a:r>
              <a:rPr lang="en-IN" sz="2600" b="1" dirty="0"/>
              <a:t>Example: </a:t>
            </a:r>
          </a:p>
          <a:p>
            <a:pPr marL="457200" lvl="1" indent="0">
              <a:buNone/>
            </a:pPr>
            <a:r>
              <a:rPr lang="en-IN" sz="2200" dirty="0"/>
              <a:t>#include &lt;iostream&gt; </a:t>
            </a:r>
          </a:p>
          <a:p>
            <a:pPr marL="457200" lvl="1" indent="0">
              <a:buNone/>
            </a:pPr>
            <a:r>
              <a:rPr lang="en-IN" sz="2200" dirty="0"/>
              <a:t>using namespace std; </a:t>
            </a:r>
          </a:p>
          <a:p>
            <a:pPr marL="457200" lvl="1" indent="0">
              <a:buNone/>
            </a:pPr>
            <a:r>
              <a:rPr lang="en-IN" sz="2200" dirty="0"/>
              <a:t>int main() </a:t>
            </a:r>
          </a:p>
          <a:p>
            <a:pPr marL="457200" lvl="1" indent="0">
              <a:buNone/>
            </a:pPr>
            <a:r>
              <a:rPr lang="en-IN" sz="2200" dirty="0"/>
              <a:t>{ </a:t>
            </a:r>
          </a:p>
          <a:p>
            <a:pPr marL="457200" lvl="1" indent="0">
              <a:buNone/>
            </a:pPr>
            <a:r>
              <a:rPr lang="en-IN" sz="2200" dirty="0"/>
              <a:t>    char sample[] = "</a:t>
            </a:r>
            <a:r>
              <a:rPr lang="en-IN" sz="2200" dirty="0" err="1"/>
              <a:t>GeeksforGeeks</a:t>
            </a:r>
            <a:r>
              <a:rPr lang="en-IN" sz="2200" dirty="0"/>
              <a:t>"; </a:t>
            </a:r>
          </a:p>
          <a:p>
            <a:pPr marL="457200" lvl="1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cout</a:t>
            </a:r>
            <a:r>
              <a:rPr lang="en-IN" sz="2200" dirty="0"/>
              <a:t> &lt;&lt; sample &lt;&lt; " - A computer science portal for geeks"; </a:t>
            </a:r>
          </a:p>
          <a:p>
            <a:pPr marL="457200" lvl="1" indent="0">
              <a:buNone/>
            </a:pPr>
            <a:r>
              <a:rPr lang="en-IN" sz="2200" dirty="0"/>
              <a:t>    return 0; </a:t>
            </a:r>
          </a:p>
          <a:p>
            <a:pPr marL="457200" lvl="1" indent="0">
              <a:buNone/>
            </a:pPr>
            <a:r>
              <a:rPr lang="en-IN" sz="2200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54101-7B0D-49BF-9028-16DFCEB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671C-F2FE-47B8-B9F3-9F72A3E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/>
              <a:t>Standard input stream (</a:t>
            </a:r>
            <a:r>
              <a:rPr lang="en-IN" sz="2600" b="1" dirty="0" err="1"/>
              <a:t>cin</a:t>
            </a:r>
            <a:r>
              <a:rPr lang="en-IN" sz="2600" b="1" dirty="0"/>
              <a:t>): </a:t>
            </a:r>
          </a:p>
          <a:p>
            <a:r>
              <a:rPr lang="en-IN" sz="2600" dirty="0"/>
              <a:t>Usually the input device in a computer is the keyboard. </a:t>
            </a:r>
          </a:p>
          <a:p>
            <a:r>
              <a:rPr lang="en-IN" sz="2600" dirty="0"/>
              <a:t>C++ </a:t>
            </a:r>
            <a:r>
              <a:rPr lang="en-IN" sz="2600" dirty="0" err="1"/>
              <a:t>cin</a:t>
            </a:r>
            <a:r>
              <a:rPr lang="en-IN" sz="2600" dirty="0"/>
              <a:t> statement is the instance of the class </a:t>
            </a:r>
            <a:r>
              <a:rPr lang="en-IN" sz="2600" dirty="0" err="1"/>
              <a:t>istream</a:t>
            </a:r>
            <a:r>
              <a:rPr lang="en-IN" sz="2600" dirty="0"/>
              <a:t> and is used to read input from the standard input device which is usually a keyboard.</a:t>
            </a:r>
          </a:p>
          <a:p>
            <a:r>
              <a:rPr lang="en-IN" sz="2600" dirty="0"/>
              <a:t>The extraction operator(&gt;&gt;) is used along with the object </a:t>
            </a:r>
            <a:r>
              <a:rPr lang="en-IN" sz="2600" dirty="0" err="1"/>
              <a:t>cin</a:t>
            </a:r>
            <a:r>
              <a:rPr lang="en-IN" sz="2600" dirty="0"/>
              <a:t> for reading inputs. </a:t>
            </a:r>
          </a:p>
          <a:p>
            <a:r>
              <a:rPr lang="en-IN" sz="2600" dirty="0"/>
              <a:t>The extraction operator extracts the data from the object </a:t>
            </a:r>
            <a:r>
              <a:rPr lang="en-IN" sz="2600" dirty="0" err="1"/>
              <a:t>cin</a:t>
            </a:r>
            <a:r>
              <a:rPr lang="en-IN" sz="2600" dirty="0"/>
              <a:t> which is entered using the keyboard.</a:t>
            </a:r>
          </a:p>
          <a:p>
            <a:r>
              <a:rPr lang="en-IN" sz="2600" dirty="0"/>
              <a:t>Example:</a:t>
            </a:r>
          </a:p>
          <a:p>
            <a:pPr marL="457200" lvl="1" indent="0">
              <a:buNone/>
            </a:pPr>
            <a:r>
              <a:rPr lang="en-IN" sz="2200" dirty="0"/>
              <a:t>#include &lt;iostream&gt; </a:t>
            </a:r>
          </a:p>
          <a:p>
            <a:pPr marL="457200" lvl="1" indent="0">
              <a:buNone/>
            </a:pPr>
            <a:r>
              <a:rPr lang="en-IN" sz="2200" dirty="0"/>
              <a:t>using namespace std; </a:t>
            </a:r>
          </a:p>
          <a:p>
            <a:pPr marL="457200" lvl="1" indent="0">
              <a:buNone/>
            </a:pPr>
            <a:r>
              <a:rPr lang="en-IN" sz="2200" dirty="0"/>
              <a:t>int main() </a:t>
            </a:r>
          </a:p>
          <a:p>
            <a:pPr marL="457200" lvl="1" indent="0">
              <a:buNone/>
            </a:pPr>
            <a:r>
              <a:rPr lang="en-IN" sz="2200" dirty="0"/>
              <a:t>{ </a:t>
            </a:r>
          </a:p>
          <a:p>
            <a:pPr marL="457200" lvl="1" indent="0">
              <a:buNone/>
            </a:pPr>
            <a:r>
              <a:rPr lang="en-IN" sz="2200" dirty="0"/>
              <a:t>    int age; </a:t>
            </a:r>
          </a:p>
          <a:p>
            <a:pPr marL="457200" lvl="1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cout</a:t>
            </a:r>
            <a:r>
              <a:rPr lang="en-IN" sz="2200" dirty="0"/>
              <a:t> &lt;&lt; "Enter your age:"; </a:t>
            </a:r>
          </a:p>
          <a:p>
            <a:pPr marL="457200" lvl="1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cin</a:t>
            </a:r>
            <a:r>
              <a:rPr lang="en-IN" sz="2200" dirty="0"/>
              <a:t> &gt;&gt; age; </a:t>
            </a:r>
          </a:p>
          <a:p>
            <a:pPr marL="457200" lvl="1" indent="0">
              <a:buNone/>
            </a:pPr>
            <a:r>
              <a:rPr lang="en-IN" sz="2200" dirty="0"/>
              <a:t>    </a:t>
            </a:r>
            <a:r>
              <a:rPr lang="en-IN" sz="2200" dirty="0" err="1"/>
              <a:t>cout</a:t>
            </a:r>
            <a:r>
              <a:rPr lang="en-IN" sz="2200" dirty="0"/>
              <a:t> &lt;&lt; "\</a:t>
            </a:r>
            <a:r>
              <a:rPr lang="en-IN" sz="2200" dirty="0" err="1"/>
              <a:t>nYour</a:t>
            </a:r>
            <a:r>
              <a:rPr lang="en-IN" sz="2200" dirty="0"/>
              <a:t> age is: " &lt;&lt; age; </a:t>
            </a:r>
          </a:p>
          <a:p>
            <a:pPr marL="457200" lvl="1" indent="0">
              <a:buNone/>
            </a:pPr>
            <a:r>
              <a:rPr lang="en-IN" sz="2200" dirty="0"/>
              <a:t>    return 0; </a:t>
            </a:r>
          </a:p>
          <a:p>
            <a:pPr marL="457200" lvl="1" indent="0">
              <a:buNone/>
            </a:pPr>
            <a:r>
              <a:rPr lang="en-IN" sz="2200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54101-7B0D-49BF-9028-16DFCEB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18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874499"/>
              </p:ext>
            </p:extLst>
          </p:nvPr>
        </p:nvGraphicFramePr>
        <p:xfrm>
          <a:off x="2088671" y="1300599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Frequently Asked question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90688"/>
            <a:ext cx="11443251" cy="43513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Q1 </a:t>
            </a:r>
            <a:r>
              <a:rPr lang="en-IN" dirty="0"/>
              <a:t>What is the difference between structure and class?</a:t>
            </a:r>
          </a:p>
          <a:p>
            <a:pPr marL="0" indent="0">
              <a:buNone/>
            </a:pPr>
            <a:r>
              <a:rPr lang="en-IN" dirty="0"/>
              <a:t>C++ is an object oriented language that mainly focuses on objects. A class in C++ can be defined as a collection of related variables and functions encapsulated in a single structure. Instances of the class are termed as objects. A structure in C++ can be referred to as an user defined data type possessing its own operations. Unlike in the C language, they both are quite similar in C++. The main difference that exists between them is regarding the access modifier; the members of a class are private by default, whereas members of a struct are public by default.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class in C++ is just an extension of a structure used in the C language. It is a user defined data type. It actually binds the data and its related functions in one unit. A structure and a class in C language differs a lot as a structure has limited functionality and features as compared to a class. On the other hand, structure and class in C++ are quite similar. The main difference arises due to the fact that by default, all the members of a class are private, whereas by default all the members of a structure are public.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 is also a user defined data type with a certain template. It is generally used for grouping of logically related data items. After the creation of a structure, the variables pertaining to the type of structure can be defined and used. A structure is used to represent a record. In C++, a structure can have both data members and functions as classes. Many people find it difficult to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differenciate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between a class and a structure. Technically they both are regarded as the same in C++.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838200"/>
            <a:ext cx="3932237" cy="2209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ea typeface="Karla" pitchFamily="2" charset="0"/>
                <a:cs typeface="Karla" pitchFamily="2" charset="0"/>
              </a:rPr>
              <a:t>Object Oriented Programming using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133" y="3825531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A82640A5-2231-4AFB-8485-E0B914CD594E}"/>
              </a:ext>
            </a:extLst>
          </p:cNvPr>
          <p:cNvGraphicFramePr>
            <a:graphicFrameLocks noGrp="1"/>
          </p:cNvGraphicFramePr>
          <p:nvPr/>
        </p:nvGraphicFramePr>
        <p:xfrm>
          <a:off x="119133" y="4308909"/>
          <a:ext cx="7752657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52657">
                  <a:extLst>
                    <a:ext uri="{9D8B030D-6E8A-4147-A177-3AD203B41FA5}">
                      <a16:colId xmlns:a16="http://schemas.microsoft.com/office/drawing/2014/main" val="39851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enable the students to understand various stages and constructs of C++ programming language and relate them to engineering programming problems.</a:t>
                      </a:r>
                      <a:endParaRPr lang="en-IN" sz="20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81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improve their ability to analyze and address variety of problems in programming domains.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4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3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594-F373-4FAE-A658-17A4132B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Q2 </a:t>
            </a:r>
            <a:r>
              <a:rPr lang="en-IN" dirty="0"/>
              <a:t>What are the various I/O in C++?</a:t>
            </a:r>
          </a:p>
          <a:p>
            <a:pPr marL="0" indent="0">
              <a:buNone/>
            </a:pPr>
            <a:r>
              <a:rPr lang="en-IN" dirty="0"/>
              <a:t>Answer: C++ comes with libraries that provide us with many ways for performing input and output. In C++ input and output are performed in the form of a sequence of bytes or more commonly known as streams.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 Stream: If the direction of flow of bytes is from the device(for example, Keyboard) to the main memory then this process is called input.</a:t>
            </a:r>
          </a:p>
          <a:p>
            <a:pPr marL="0" indent="0">
              <a:buNone/>
            </a:pPr>
            <a:r>
              <a:rPr lang="en-IN" dirty="0"/>
              <a:t>Output Stream: If the direction of flow of bytes is opposite, i.e. from main memory to device( display screen ) then this process is called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9BC22-1010-4A54-ACD6-4D30AA9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Questions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501774"/>
            <a:ext cx="10515600" cy="48545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1. </a:t>
            </a:r>
            <a:r>
              <a:rPr lang="en-IN" sz="6200" dirty="0">
                <a:solidFill>
                  <a:srgbClr val="C00000"/>
                </a:solidFill>
              </a:rPr>
              <a:t>What is size of void in bytes?</a:t>
            </a:r>
          </a:p>
          <a:p>
            <a:pPr marL="0" indent="0">
              <a:buNone/>
            </a:pPr>
            <a:r>
              <a:rPr lang="pt-BR" sz="6200" dirty="0">
                <a:solidFill>
                  <a:srgbClr val="C00000"/>
                </a:solidFill>
              </a:rPr>
              <a:t>(A) 1</a:t>
            </a:r>
          </a:p>
          <a:p>
            <a:pPr marL="0" indent="0">
              <a:buNone/>
            </a:pPr>
            <a:r>
              <a:rPr lang="pt-BR" sz="6200" dirty="0">
                <a:solidFill>
                  <a:srgbClr val="C00000"/>
                </a:solidFill>
              </a:rPr>
              <a:t>(B) 2</a:t>
            </a:r>
          </a:p>
          <a:p>
            <a:pPr marL="0" indent="0">
              <a:buNone/>
            </a:pPr>
            <a:r>
              <a:rPr lang="pt-BR" sz="6200" dirty="0">
                <a:solidFill>
                  <a:srgbClr val="C00000"/>
                </a:solidFill>
              </a:rPr>
              <a:t>(C) 4</a:t>
            </a:r>
          </a:p>
          <a:p>
            <a:pPr marL="0" indent="0">
              <a:buNone/>
            </a:pPr>
            <a:r>
              <a:rPr lang="pt-BR" sz="6200" dirty="0">
                <a:solidFill>
                  <a:srgbClr val="C00000"/>
                </a:solidFill>
              </a:rPr>
              <a:t>(D) 0</a:t>
            </a:r>
            <a:br>
              <a:rPr lang="en-US" sz="6200" dirty="0">
                <a:solidFill>
                  <a:srgbClr val="C00000"/>
                </a:solidFill>
              </a:rPr>
            </a:b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2. </a:t>
            </a:r>
            <a:r>
              <a:rPr lang="en-IN" sz="6200" dirty="0">
                <a:solidFill>
                  <a:srgbClr val="C00000"/>
                </a:solidFill>
              </a:rPr>
              <a:t>What is the size of empty class?</a:t>
            </a:r>
          </a:p>
          <a:p>
            <a:pPr marL="0" indent="0">
              <a:buNone/>
            </a:pPr>
            <a:r>
              <a:rPr lang="pt-BR" sz="6200" dirty="0">
                <a:solidFill>
                  <a:srgbClr val="C00000"/>
                </a:solidFill>
              </a:rPr>
              <a:t>(A) 0</a:t>
            </a:r>
          </a:p>
          <a:p>
            <a:pPr marL="0" indent="0">
              <a:buNone/>
            </a:pPr>
            <a:r>
              <a:rPr lang="pt-BR" sz="6200" dirty="0">
                <a:solidFill>
                  <a:srgbClr val="C00000"/>
                </a:solidFill>
              </a:rPr>
              <a:t>(B) 1</a:t>
            </a:r>
          </a:p>
          <a:p>
            <a:pPr marL="0" indent="0">
              <a:buNone/>
            </a:pPr>
            <a:r>
              <a:rPr lang="pt-BR" sz="6200" dirty="0">
                <a:solidFill>
                  <a:srgbClr val="C00000"/>
                </a:solidFill>
              </a:rPr>
              <a:t>(C) 2</a:t>
            </a:r>
          </a:p>
          <a:p>
            <a:pPr marL="0" indent="0">
              <a:buNone/>
            </a:pPr>
            <a:r>
              <a:rPr lang="pt-BR" sz="6200" dirty="0">
                <a:solidFill>
                  <a:srgbClr val="C00000"/>
                </a:solidFill>
              </a:rPr>
              <a:t>(D) 4</a:t>
            </a:r>
            <a:br>
              <a:rPr lang="en-US" sz="6200" dirty="0">
                <a:solidFill>
                  <a:srgbClr val="C00000"/>
                </a:solidFill>
              </a:rPr>
            </a:br>
            <a:endParaRPr lang="en-US" sz="6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6200" dirty="0">
                <a:solidFill>
                  <a:srgbClr val="C00000"/>
                </a:solidFill>
              </a:rPr>
              <a:t>3. </a:t>
            </a:r>
            <a:r>
              <a:rPr lang="en-IN" sz="6200" dirty="0">
                <a:solidFill>
                  <a:srgbClr val="C00000"/>
                </a:solidFill>
              </a:rPr>
              <a:t>Which is not an integer data type?</a:t>
            </a:r>
          </a:p>
          <a:p>
            <a:pPr marL="0" indent="0">
              <a:buNone/>
            </a:pPr>
            <a:r>
              <a:rPr lang="en-IN" sz="6200" dirty="0">
                <a:solidFill>
                  <a:srgbClr val="C00000"/>
                </a:solidFill>
              </a:rPr>
              <a:t>(A) Single</a:t>
            </a:r>
          </a:p>
          <a:p>
            <a:pPr marL="0" indent="0">
              <a:buNone/>
            </a:pPr>
            <a:r>
              <a:rPr lang="en-IN" sz="6200" dirty="0">
                <a:solidFill>
                  <a:srgbClr val="C00000"/>
                </a:solidFill>
              </a:rPr>
              <a:t>(B) Byte</a:t>
            </a:r>
          </a:p>
          <a:p>
            <a:pPr marL="0" indent="0">
              <a:buNone/>
            </a:pPr>
            <a:r>
              <a:rPr lang="en-IN" sz="6200" dirty="0">
                <a:solidFill>
                  <a:srgbClr val="C00000"/>
                </a:solidFill>
              </a:rPr>
              <a:t>(C) Short</a:t>
            </a:r>
          </a:p>
          <a:p>
            <a:pPr marL="0" indent="0">
              <a:buNone/>
            </a:pPr>
            <a:r>
              <a:rPr lang="en-IN" sz="6200" dirty="0">
                <a:solidFill>
                  <a:srgbClr val="C00000"/>
                </a:solidFill>
              </a:rPr>
              <a:t>(D) Integer</a:t>
            </a:r>
            <a:br>
              <a:rPr lang="en-US" sz="6200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forum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61" y="894112"/>
            <a:ext cx="10687878" cy="3363084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A deeper dive into Data Types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41188ABF-04C6-4D24-AE32-F9EFFF363BA6}"/>
              </a:ext>
            </a:extLst>
          </p:cNvPr>
          <p:cNvSpPr/>
          <p:nvPr/>
        </p:nvSpPr>
        <p:spPr>
          <a:xfrm>
            <a:off x="3129170" y="2392362"/>
            <a:ext cx="795130" cy="9839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D0BF2-3FB6-44C3-90B3-B15DC7D0C72E}"/>
              </a:ext>
            </a:extLst>
          </p:cNvPr>
          <p:cNvSpPr/>
          <p:nvPr/>
        </p:nvSpPr>
        <p:spPr>
          <a:xfrm>
            <a:off x="752061" y="3250832"/>
            <a:ext cx="6597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https://www.youtube.com/watch?v=qa960QezGDE</a:t>
            </a:r>
          </a:p>
        </p:txBody>
      </p:sp>
    </p:spTree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1" dirty="0"/>
              <a:t>TEXT BOOKS </a:t>
            </a:r>
          </a:p>
          <a:p>
            <a:pPr marL="0" indent="0">
              <a:buNone/>
            </a:pPr>
            <a:r>
              <a:rPr lang="en-IN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T1 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en-IN" sz="18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Balagurusamy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., “Object Oriented Programming in C++”, Tata McGraw-Hill. </a:t>
            </a:r>
          </a:p>
          <a:p>
            <a:pPr marL="0" indent="0">
              <a:buNone/>
            </a:pPr>
            <a:r>
              <a:rPr lang="en-IN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T2 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Robert </a:t>
            </a:r>
            <a:r>
              <a:rPr lang="en-IN" sz="18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Lafore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“Object Oriented Programming in C++”, Waite Group. </a:t>
            </a:r>
          </a:p>
          <a:p>
            <a:pPr marL="0" indent="0">
              <a:buNone/>
            </a:pPr>
            <a:r>
              <a:rPr lang="en-IN" b="1" dirty="0"/>
              <a:t>REFERENCE BOOKS </a:t>
            </a:r>
          </a:p>
          <a:p>
            <a:pPr marL="0" indent="0">
              <a:buNone/>
            </a:pPr>
            <a:r>
              <a:rPr lang="en-IN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R1 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Herbert </a:t>
            </a:r>
            <a:r>
              <a:rPr lang="en-IN" sz="18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Schildt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, “C++- The Complete Reference”, Tata McGraw-Hill 2003, New Delhi. </a:t>
            </a:r>
          </a:p>
          <a:p>
            <a:pPr marL="0" indent="0">
              <a:buNone/>
            </a:pPr>
            <a:r>
              <a:rPr lang="en-IN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R2 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Bjarne </a:t>
            </a:r>
            <a:r>
              <a:rPr lang="en-IN" sz="18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Stroustrup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“The C++ Programming Language” (4th Edition). Addison-Wesley. </a:t>
            </a:r>
          </a:p>
          <a:p>
            <a:pPr marL="0" indent="0">
              <a:buNone/>
            </a:pPr>
            <a:r>
              <a:rPr lang="en-IN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R3 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Ravichandran , “Programming with C++”,Tata McGraw-Hill Education. </a:t>
            </a:r>
          </a:p>
          <a:p>
            <a:pPr marL="0" indent="0">
              <a:buNone/>
            </a:pPr>
            <a:r>
              <a:rPr lang="en-IN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R4 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Joyce M. Farrell,” Object Oriented Programming Using C++”, Learning. </a:t>
            </a:r>
          </a:p>
          <a:p>
            <a:pPr marL="0" indent="0">
              <a:buNone/>
            </a:pPr>
            <a:r>
              <a:rPr lang="en-IN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R5 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Programming Languages: Design and Implementation (4th Edition), by Terrence W. Pratt, Marvin V. </a:t>
            </a:r>
            <a:r>
              <a:rPr lang="en-IN" sz="18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Zelkowitz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Pearson. </a:t>
            </a:r>
          </a:p>
          <a:p>
            <a:pPr marL="0" indent="0">
              <a:buNone/>
            </a:pPr>
            <a:r>
              <a:rPr lang="en-IN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R6 </a:t>
            </a:r>
            <a:r>
              <a:rPr lang="en-IN" sz="18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Programming Language Pragmatics, Third Edition, by Michael L. Scott, Morgan Kaufmann.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/>
              <a:t>Websites: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  <a:hlinkClick r:id="rId3"/>
              </a:rPr>
              <a:t>https://www.tutorialspoint.com/What-is-the-difference-between-cin-and-cout-streams-in-cplusplus#:~:text=cin%20is%20an%20object%20of,They%20also%20use%20different%20operators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  <a:hlinkClick r:id="rId4"/>
              </a:rPr>
              <a:t>https://www.geeksforgeeks.org/basic-input-output-c/</a:t>
            </a: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  <a:hlinkClick r:id="rId5"/>
              </a:rPr>
              <a:t>http://www.differencebetween.info/difference-between-class-and-structure-in-cplusplus</a:t>
            </a: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  <a:hlinkClick r:id="rId6"/>
              </a:rPr>
              <a:t>https://www.programiz.com/cpp-programming/data-types</a:t>
            </a: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  <a:hlinkClick r:id="rId7"/>
              </a:rPr>
              <a:t>https://www.cppbuzz.com/interview-questions-on-datatype-in-c</a:t>
            </a:r>
            <a:r>
              <a:rPr lang="en-US" sz="1600" dirty="0">
                <a:latin typeface="Casper" panose="02000506000000020004" pitchFamily="2" charset="0"/>
                <a:cs typeface="Arial" panose="020B0604020202020204" pitchFamily="34" charset="0"/>
              </a:rPr>
              <a:t>++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980" y="1566862"/>
          <a:ext cx="7702359" cy="50617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0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Title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Level 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00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the environment that allows students to understand object-oriented programming Concepts.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0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basic experimental skills for differentiating between object-oriented and procedural programming paradigms and the advantages of object-oriented programs.</a:t>
                      </a:r>
                      <a:r>
                        <a:rPr lang="en-IN" sz="1800" b="1" i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Remember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33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their coding skill on complex programming concepts and use it for generating solutions for engineering and mathematical problems.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00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skills to understand the application of classes, objects, constructors, destructors, inheritance, operator overloading and polymorphism, pointers, virtual functions, exception</a:t>
                      </a:r>
                      <a:r>
                        <a:rPr lang="en-IN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handling, file operations and handling.</a:t>
                      </a:r>
                      <a:endParaRPr lang="en-US" sz="1800" b="1" i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Understand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77AAF-A07C-4596-A48D-8E485D58D469}"/>
              </a:ext>
            </a:extLst>
          </p:cNvPr>
          <p:cNvGraphicFramePr>
            <a:graphicFrameLocks noGrp="1"/>
          </p:cNvGraphicFramePr>
          <p:nvPr/>
        </p:nvGraphicFramePr>
        <p:xfrm>
          <a:off x="1274907" y="1800116"/>
          <a:ext cx="9642185" cy="463593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61427">
                  <a:extLst>
                    <a:ext uri="{9D8B030D-6E8A-4147-A177-3AD203B41FA5}">
                      <a16:colId xmlns:a16="http://schemas.microsoft.com/office/drawing/2014/main" val="2474331142"/>
                    </a:ext>
                  </a:extLst>
                </a:gridCol>
                <a:gridCol w="1842124">
                  <a:extLst>
                    <a:ext uri="{9D8B030D-6E8A-4147-A177-3AD203B41FA5}">
                      <a16:colId xmlns:a16="http://schemas.microsoft.com/office/drawing/2014/main" val="1184856305"/>
                    </a:ext>
                  </a:extLst>
                </a:gridCol>
                <a:gridCol w="1703266">
                  <a:extLst>
                    <a:ext uri="{9D8B030D-6E8A-4147-A177-3AD203B41FA5}">
                      <a16:colId xmlns:a16="http://schemas.microsoft.com/office/drawing/2014/main" val="2645493871"/>
                    </a:ext>
                  </a:extLst>
                </a:gridCol>
                <a:gridCol w="1657314">
                  <a:extLst>
                    <a:ext uri="{9D8B030D-6E8A-4147-A177-3AD203B41FA5}">
                      <a16:colId xmlns:a16="http://schemas.microsoft.com/office/drawing/2014/main" val="3841429667"/>
                    </a:ext>
                  </a:extLst>
                </a:gridCol>
                <a:gridCol w="2184778">
                  <a:extLst>
                    <a:ext uri="{9D8B030D-6E8A-4147-A177-3AD203B41FA5}">
                      <a16:colId xmlns:a16="http://schemas.microsoft.com/office/drawing/2014/main" val="2238627060"/>
                    </a:ext>
                  </a:extLst>
                </a:gridCol>
                <a:gridCol w="1693276">
                  <a:extLst>
                    <a:ext uri="{9D8B030D-6E8A-4147-A177-3AD203B41FA5}">
                      <a16:colId xmlns:a16="http://schemas.microsoft.com/office/drawing/2014/main" val="1949201981"/>
                    </a:ext>
                  </a:extLst>
                </a:gridCol>
              </a:tblGrid>
              <a:tr h="653197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Sr.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6258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Type of Assessment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8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Weightage of actual conduct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6954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Frequency of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16383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Final Weightage in Internal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marR="227965" algn="ctr">
                        <a:lnSpc>
                          <a:spcPts val="122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Assessment (Prorated Marks)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Remarks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2887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of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310" marR="3498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each 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assignment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70279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38798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Time Bound Surprise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Test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 marks for each test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18392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10223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 marks of each quiz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Unit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23615"/>
                  </a:ext>
                </a:extLst>
              </a:tr>
              <a:tr h="488074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9560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Mid-Semester Test**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26479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 for one MST.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per semester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12754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Presentation***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337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Only for Self Study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MNGCourses.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513427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Homework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3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</a:t>
                      </a:r>
                      <a:r>
                        <a:rPr lang="en-US" sz="1200" b="1" spc="-1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lecture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topic (of</a:t>
                      </a:r>
                      <a:r>
                        <a:rPr lang="en-US" sz="1200" b="1" spc="-1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675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questions)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Non-Graded: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908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 to course types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depicted 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953821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Discussion Forum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514350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One per Chapter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marR="29400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Non Graded: Engagement Task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As applicable</a:t>
                      </a:r>
                      <a:r>
                        <a:rPr lang="en-US" sz="1200" b="1" spc="-5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6040" algn="ctr">
                        <a:lnSpc>
                          <a:spcPts val="12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course types depicted</a:t>
                      </a:r>
                      <a:r>
                        <a:rPr lang="en-US" sz="1200" b="1" spc="4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en-US" sz="1200" b="1" spc="-2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above.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202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8.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Attendance and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marL="67945" marR="375285" algn="ctr">
                        <a:lnSpc>
                          <a:spcPts val="122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Engagement Score on BB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NA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 marks</a:t>
                      </a:r>
                      <a:endParaRPr lang="en-IN" sz="16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 </a:t>
                      </a:r>
                      <a:endParaRPr lang="en-IN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5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3652" y="2932509"/>
            <a:ext cx="3932237" cy="20454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sper"/>
              </a:rPr>
              <a:t>Difference between structure and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sper"/>
              </a:rPr>
              <a:t>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sper"/>
              </a:rPr>
              <a:t>Input and output streams (</a:t>
            </a:r>
            <a:r>
              <a:rPr lang="en-IN" b="1" dirty="0" err="1">
                <a:latin typeface="Casper"/>
              </a:rPr>
              <a:t>cin</a:t>
            </a:r>
            <a:r>
              <a:rPr lang="en-IN" b="1" dirty="0">
                <a:latin typeface="Casper"/>
              </a:rPr>
              <a:t>, </a:t>
            </a:r>
            <a:r>
              <a:rPr lang="en-IN" b="1" dirty="0" err="1">
                <a:latin typeface="Casper"/>
              </a:rPr>
              <a:t>cout</a:t>
            </a:r>
            <a:r>
              <a:rPr lang="en-IN" b="1" dirty="0">
                <a:latin typeface="Casper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351488" y="153548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CONTENTS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8390" y="2694781"/>
            <a:ext cx="4322762" cy="252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structure and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981075"/>
          </a:xfrm>
        </p:spPr>
        <p:txBody>
          <a:bodyPr>
            <a:normAutofit/>
          </a:bodyPr>
          <a:lstStyle/>
          <a:p>
            <a:r>
              <a:rPr lang="en-IN" dirty="0"/>
              <a:t>The language, through which user can interact with computer is known as computer language or programming language.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838200" y="1419225"/>
            <a:ext cx="10515600" cy="475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D8D65E-DA92-4BDC-A42E-268667104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10817"/>
              </p:ext>
            </p:extLst>
          </p:nvPr>
        </p:nvGraphicFramePr>
        <p:xfrm>
          <a:off x="1305017" y="2328051"/>
          <a:ext cx="9064101" cy="4393424"/>
        </p:xfrm>
        <a:graphic>
          <a:graphicData uri="http://schemas.openxmlformats.org/drawingml/2006/table">
            <a:tbl>
              <a:tblPr/>
              <a:tblGrid>
                <a:gridCol w="3021367">
                  <a:extLst>
                    <a:ext uri="{9D8B030D-6E8A-4147-A177-3AD203B41FA5}">
                      <a16:colId xmlns:a16="http://schemas.microsoft.com/office/drawing/2014/main" val="528285974"/>
                    </a:ext>
                  </a:extLst>
                </a:gridCol>
                <a:gridCol w="3021367">
                  <a:extLst>
                    <a:ext uri="{9D8B030D-6E8A-4147-A177-3AD203B41FA5}">
                      <a16:colId xmlns:a16="http://schemas.microsoft.com/office/drawing/2014/main" val="450113139"/>
                    </a:ext>
                  </a:extLst>
                </a:gridCol>
                <a:gridCol w="3021367">
                  <a:extLst>
                    <a:ext uri="{9D8B030D-6E8A-4147-A177-3AD203B41FA5}">
                      <a16:colId xmlns:a16="http://schemas.microsoft.com/office/drawing/2014/main" val="3939243091"/>
                    </a:ext>
                  </a:extLst>
                </a:gridCol>
              </a:tblGrid>
              <a:tr h="17303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7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Class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Structure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60298"/>
                  </a:ext>
                </a:extLst>
              </a:tr>
              <a:tr h="84029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</a:rPr>
                        <a:t>Definition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A class in C++ can be defined as a collection of related variables and functions encapsulated in a single structure.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</a:rPr>
                        <a:t>A structure can be referred to as a user defined data type possessing its own operations.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03943"/>
                  </a:ext>
                </a:extLst>
              </a:tr>
              <a:tr h="25099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</a:rPr>
                        <a:t>Keyword for the declaration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</a:rPr>
                        <a:t>Struct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82435"/>
                  </a:ext>
                </a:extLst>
              </a:tr>
              <a:tr h="25099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</a:rPr>
                        <a:t>Default access specifier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Private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</a:rPr>
                        <a:t>Public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189920"/>
                  </a:ext>
                </a:extLst>
              </a:tr>
              <a:tr h="142958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class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</a:rPr>
                        <a:t>myclass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{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private: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int data;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public: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</a:rPr>
                        <a:t>myclass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(int data_):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     data(data_)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{}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virtual void foo()=0;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virtual ~class()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{}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};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struct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</a:rPr>
                        <a:t>myclass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{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private: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int data;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public: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IN" sz="1000" dirty="0" err="1">
                          <a:solidFill>
                            <a:srgbClr val="000000"/>
                          </a:solidFill>
                          <a:effectLst/>
                        </a:rPr>
                        <a:t>myclass</a:t>
                      </a: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(int data_):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     data(data_)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{}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virtual void foo()=0;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virtual ~class()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    {}</a:t>
                      </a:r>
                    </a:p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};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08284"/>
                  </a:ext>
                </a:extLst>
              </a:tr>
              <a:tr h="34921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</a:rPr>
                        <a:t>Data abstraction and further inheritance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Generally, grouping of data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35219"/>
                  </a:ext>
                </a:extLst>
              </a:tr>
              <a:tr h="17303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</a:rPr>
                        <a:t>Reference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20594"/>
                  </a:ext>
                </a:extLst>
              </a:tr>
              <a:tr h="34921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</a:rPr>
                        <a:t>Usage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>
                          <a:solidFill>
                            <a:srgbClr val="000000"/>
                          </a:solidFill>
                          <a:effectLst/>
                        </a:rPr>
                        <a:t>Generally used for large amounts of data.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</a:rPr>
                        <a:t>Generally used for smaller amounts of data.</a:t>
                      </a:r>
                    </a:p>
                  </a:txBody>
                  <a:tcPr marL="31440" marR="31440" marT="31440" marB="31440" anchor="ctr">
                    <a:lnL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30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4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5FB0-E10D-42EC-9676-71ABA65F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D868-3A81-4542-870B-32B635B5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effectLst/>
                <a:latin typeface="euclid_circular_a"/>
              </a:rPr>
              <a:t>The table below shows the fundamental data types, their meaning, and their sizes (in bytes):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146B9-4B76-4370-9E3D-46B9686C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454C25-FE0B-4CF1-82E8-DFB2FE754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86551"/>
              </p:ext>
            </p:extLst>
          </p:nvPr>
        </p:nvGraphicFramePr>
        <p:xfrm>
          <a:off x="1956619" y="2688992"/>
          <a:ext cx="7918410" cy="3803883"/>
        </p:xfrm>
        <a:graphic>
          <a:graphicData uri="http://schemas.openxmlformats.org/drawingml/2006/table">
            <a:tbl>
              <a:tblPr/>
              <a:tblGrid>
                <a:gridCol w="2639470">
                  <a:extLst>
                    <a:ext uri="{9D8B030D-6E8A-4147-A177-3AD203B41FA5}">
                      <a16:colId xmlns:a16="http://schemas.microsoft.com/office/drawing/2014/main" val="2007582263"/>
                    </a:ext>
                  </a:extLst>
                </a:gridCol>
                <a:gridCol w="2639470">
                  <a:extLst>
                    <a:ext uri="{9D8B030D-6E8A-4147-A177-3AD203B41FA5}">
                      <a16:colId xmlns:a16="http://schemas.microsoft.com/office/drawing/2014/main" val="967255151"/>
                    </a:ext>
                  </a:extLst>
                </a:gridCol>
                <a:gridCol w="2639470">
                  <a:extLst>
                    <a:ext uri="{9D8B030D-6E8A-4147-A177-3AD203B41FA5}">
                      <a16:colId xmlns:a16="http://schemas.microsoft.com/office/drawing/2014/main" val="2042536264"/>
                    </a:ext>
                  </a:extLst>
                </a:gridCol>
              </a:tblGrid>
              <a:tr h="377177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Data Type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Meaning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Size (in Bytes)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5995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Integer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 or 4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29673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Floating-point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48747"/>
                  </a:ext>
                </a:extLst>
              </a:tr>
              <a:tr h="60348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double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Double Floating-point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6725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char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Character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278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wchar_t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Wide Character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02401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bool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Boolean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36731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void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Empty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0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2252-B9BC-4F89-8FE7-0167487D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452761"/>
            <a:ext cx="10515600" cy="59035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C++ int</a:t>
            </a:r>
          </a:p>
          <a:p>
            <a:pPr marL="0" indent="0">
              <a:buNone/>
            </a:pPr>
            <a:r>
              <a:rPr lang="en-IN" dirty="0"/>
              <a:t>The int keyword is used to indicate integers.</a:t>
            </a:r>
          </a:p>
          <a:p>
            <a:pPr marL="0" indent="0">
              <a:buNone/>
            </a:pPr>
            <a:r>
              <a:rPr lang="en-IN" dirty="0"/>
              <a:t>Its size is usually 4 bytes. Meaning, it can store values from -2147483648 to 2147483647.</a:t>
            </a:r>
          </a:p>
          <a:p>
            <a:pPr marL="0" indent="0">
              <a:buNone/>
            </a:pPr>
            <a:r>
              <a:rPr lang="en-IN" b="1" dirty="0"/>
              <a:t>For example,</a:t>
            </a:r>
          </a:p>
          <a:p>
            <a:pPr marL="0" indent="0">
              <a:buNone/>
            </a:pPr>
            <a:r>
              <a:rPr lang="en-IN" dirty="0"/>
              <a:t>int salary = 85000;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/>
              <a:t>C++ float and double</a:t>
            </a:r>
          </a:p>
          <a:p>
            <a:pPr marL="0" indent="0">
              <a:buNone/>
            </a:pPr>
            <a:r>
              <a:rPr lang="en-IN" dirty="0"/>
              <a:t>float and double are used to store floating-point numbers (decimals and exponentials).</a:t>
            </a:r>
          </a:p>
          <a:p>
            <a:pPr marL="0" indent="0">
              <a:buNone/>
            </a:pPr>
            <a:r>
              <a:rPr lang="en-IN" dirty="0"/>
              <a:t>The size of float is 4 bytes and the size of double is 8 bytes. Hence, double has two times the precision of float. To learn more, visit C++ float and double.</a:t>
            </a:r>
          </a:p>
          <a:p>
            <a:pPr marL="0" indent="0">
              <a:buNone/>
            </a:pPr>
            <a:r>
              <a:rPr lang="en-IN" b="1" dirty="0"/>
              <a:t>For example,</a:t>
            </a:r>
          </a:p>
          <a:p>
            <a:pPr marL="0" indent="0">
              <a:buNone/>
            </a:pPr>
            <a:r>
              <a:rPr lang="en-IN" dirty="0"/>
              <a:t>float area = 64.74;</a:t>
            </a:r>
          </a:p>
          <a:p>
            <a:pPr marL="0" indent="0">
              <a:buNone/>
            </a:pPr>
            <a:r>
              <a:rPr lang="en-IN" dirty="0"/>
              <a:t>double volume = 134.64534;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As mentioned above, these two data types are also used for exponentials. For example,</a:t>
            </a:r>
          </a:p>
          <a:p>
            <a:pPr marL="0" indent="0">
              <a:buNone/>
            </a:pPr>
            <a:r>
              <a:rPr lang="en-IN" dirty="0"/>
              <a:t>double distance = 45E12    // 45E12 is equal to 45*10^12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4D3D-5F4F-4BBD-9A6A-AD52BC31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8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671C-F2FE-47B8-B9F3-9F72A3E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3. C++ char</a:t>
            </a:r>
          </a:p>
          <a:p>
            <a:pPr marL="0" indent="0">
              <a:buNone/>
            </a:pPr>
            <a:r>
              <a:rPr lang="en-IN" dirty="0"/>
              <a:t>Keyword char is used for characters.</a:t>
            </a:r>
          </a:p>
          <a:p>
            <a:pPr marL="0" indent="0">
              <a:buNone/>
            </a:pPr>
            <a:r>
              <a:rPr lang="en-IN" dirty="0"/>
              <a:t>Its size is 1 byte.</a:t>
            </a:r>
          </a:p>
          <a:p>
            <a:pPr marL="0" indent="0">
              <a:buNone/>
            </a:pPr>
            <a:r>
              <a:rPr lang="en-IN" dirty="0"/>
              <a:t>Characters in C++ are enclosed inside single quotes ' '.</a:t>
            </a:r>
          </a:p>
          <a:p>
            <a:pPr marL="0" indent="0">
              <a:buNone/>
            </a:pPr>
            <a:r>
              <a:rPr lang="en-IN" dirty="0"/>
              <a:t>For example,</a:t>
            </a:r>
          </a:p>
          <a:p>
            <a:pPr marL="0" indent="0">
              <a:buNone/>
            </a:pPr>
            <a:r>
              <a:rPr lang="en-IN" dirty="0"/>
              <a:t>char test = 'h’;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4. C++ bool</a:t>
            </a:r>
          </a:p>
          <a:p>
            <a:pPr marL="0" indent="0">
              <a:buNone/>
            </a:pPr>
            <a:r>
              <a:rPr lang="en-IN" dirty="0"/>
              <a:t>The bool data type has one of two possible values: true or false.</a:t>
            </a:r>
          </a:p>
          <a:p>
            <a:pPr marL="0" indent="0">
              <a:buNone/>
            </a:pPr>
            <a:r>
              <a:rPr lang="en-IN" dirty="0"/>
              <a:t>Booleans are used in conditional statements and loops (which we will learn in later chapters).</a:t>
            </a:r>
          </a:p>
          <a:p>
            <a:pPr marL="0" indent="0">
              <a:buNone/>
            </a:pPr>
            <a:r>
              <a:rPr lang="en-IN" dirty="0"/>
              <a:t>For example,</a:t>
            </a:r>
          </a:p>
          <a:p>
            <a:pPr marL="0" indent="0">
              <a:buNone/>
            </a:pPr>
            <a:r>
              <a:rPr lang="en-IN" dirty="0"/>
              <a:t>bool </a:t>
            </a:r>
            <a:r>
              <a:rPr lang="en-IN" dirty="0" err="1"/>
              <a:t>cond</a:t>
            </a:r>
            <a:r>
              <a:rPr lang="en-IN" dirty="0"/>
              <a:t> = false;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54101-7B0D-49BF-9028-16DFCEB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C0F5EB19-77B9-4540-B06A-F2C718D084B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2 Algorithm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2243</TotalTime>
  <Words>2662</Words>
  <Application>Microsoft Office PowerPoint</Application>
  <PresentationFormat>Widescreen</PresentationFormat>
  <Paragraphs>401</Paragraphs>
  <Slides>24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Cambria</vt:lpstr>
      <vt:lpstr>Casper</vt:lpstr>
      <vt:lpstr>Casper Bold</vt:lpstr>
      <vt:lpstr>euclid_circular_a</vt:lpstr>
      <vt:lpstr>inherit</vt:lpstr>
      <vt:lpstr>Karla</vt:lpstr>
      <vt:lpstr>Raleway ExtraBold</vt:lpstr>
      <vt:lpstr>Times New Roman</vt:lpstr>
      <vt:lpstr>1_Office Theme</vt:lpstr>
      <vt:lpstr>Contents Slide Master</vt:lpstr>
      <vt:lpstr>CorelDRAW</vt:lpstr>
      <vt:lpstr>PowerPoint Presentation</vt:lpstr>
      <vt:lpstr>Object Oriented Programming using C++</vt:lpstr>
      <vt:lpstr>PowerPoint Presentation</vt:lpstr>
      <vt:lpstr> Scheme of Evaluation  </vt:lpstr>
      <vt:lpstr>CONTENTS </vt:lpstr>
      <vt:lpstr>Difference between structure and class</vt:lpstr>
      <vt:lpstr>Data Types</vt:lpstr>
      <vt:lpstr>PowerPoint Presentation</vt:lpstr>
      <vt:lpstr>PowerPoint Presentation</vt:lpstr>
      <vt:lpstr>PowerPoint Presentation</vt:lpstr>
      <vt:lpstr>C++ Type Modifiers</vt:lpstr>
      <vt:lpstr>PowerPoint Presentation</vt:lpstr>
      <vt:lpstr>Derived Data Types</vt:lpstr>
      <vt:lpstr>Input and output streams (cin, cout)</vt:lpstr>
      <vt:lpstr>PowerPoint Presentation</vt:lpstr>
      <vt:lpstr>PowerPoint Presentation</vt:lpstr>
      <vt:lpstr>PowerPoint Presentation</vt:lpstr>
      <vt:lpstr>PowerPoint Presentation</vt:lpstr>
      <vt:lpstr>Frequently Asked question</vt:lpstr>
      <vt:lpstr>PowerPoint Presentation</vt:lpstr>
      <vt:lpstr>Assessment Questions:</vt:lpstr>
      <vt:lpstr>Discussion forum.</vt:lpstr>
      <vt:lpstr>REFERENCES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Algorithm</dc:title>
  <dc:creator>Branding</dc:creator>
  <cp:lastModifiedBy>Nishu</cp:lastModifiedBy>
  <cp:revision>230</cp:revision>
  <dcterms:created xsi:type="dcterms:W3CDTF">2019-01-09T10:33:58Z</dcterms:created>
  <dcterms:modified xsi:type="dcterms:W3CDTF">2020-12-31T17:05:14Z</dcterms:modified>
</cp:coreProperties>
</file>