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1"/>
  </p:notesMasterIdLst>
  <p:handoutMasterIdLst>
    <p:handoutMasterId r:id="rId22"/>
  </p:handoutMasterIdLst>
  <p:sldIdLst>
    <p:sldId id="354" r:id="rId3"/>
    <p:sldId id="355" r:id="rId4"/>
    <p:sldId id="356" r:id="rId5"/>
    <p:sldId id="363" r:id="rId6"/>
    <p:sldId id="281" r:id="rId7"/>
    <p:sldId id="328" r:id="rId8"/>
    <p:sldId id="370" r:id="rId9"/>
    <p:sldId id="371" r:id="rId10"/>
    <p:sldId id="373" r:id="rId11"/>
    <p:sldId id="372" r:id="rId12"/>
    <p:sldId id="350" r:id="rId13"/>
    <p:sldId id="351" r:id="rId14"/>
    <p:sldId id="359" r:id="rId15"/>
    <p:sldId id="329" r:id="rId16"/>
    <p:sldId id="330" r:id="rId17"/>
    <p:sldId id="352" r:id="rId18"/>
    <p:sldId id="364" r:id="rId19"/>
    <p:sldId id="353" r:id="rId20"/>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B7B0"/>
    <a:srgbClr val="4BDAE5"/>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434" autoAdjust="0"/>
  </p:normalViewPr>
  <p:slideViewPr>
    <p:cSldViewPr snapToGrid="0">
      <p:cViewPr varScale="1">
        <p:scale>
          <a:sx n="72" d="100"/>
          <a:sy n="72" d="100"/>
        </p:scale>
        <p:origin x="576" y="78"/>
      </p:cViewPr>
      <p:guideLst>
        <p:guide orient="horz" pos="2160"/>
        <p:guide pos="3840"/>
      </p:guideLst>
    </p:cSldViewPr>
  </p:slideViewPr>
  <p:notesTextViewPr>
    <p:cViewPr>
      <p:scale>
        <a:sx n="3" d="2"/>
        <a:sy n="3" d="2"/>
      </p:scale>
      <p:origin x="0" y="0"/>
    </p:cViewPr>
  </p:notesTextViewPr>
  <p:sorterViewPr>
    <p:cViewPr>
      <p:scale>
        <a:sx n="100" d="100"/>
        <a:sy n="100" d="100"/>
      </p:scale>
      <p:origin x="0" y="-13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0D818A-DE61-492C-9F49-4330F19690E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N"/>
        </a:p>
      </dgm:t>
    </dgm:pt>
    <dgm:pt modelId="{72067E99-1C3B-406E-B0E9-FC347F914FA8}">
      <dgm:prSet phldrT="[Text]" custT="1"/>
      <dgm:spPr/>
      <dgm:t>
        <a:bodyPr/>
        <a:lstStyle/>
        <a:p>
          <a:r>
            <a:rPr lang="en-US" sz="2400" b="1" dirty="0">
              <a:solidFill>
                <a:schemeClr val="bg2">
                  <a:lumMod val="10000"/>
                </a:schemeClr>
              </a:solidFill>
            </a:rPr>
            <a:t>In this lecture we have discussed about Namespaces in C++</a:t>
          </a:r>
          <a:endParaRPr lang="en-IN" sz="2400" b="1" dirty="0">
            <a:solidFill>
              <a:schemeClr val="bg2">
                <a:lumMod val="10000"/>
              </a:schemeClr>
            </a:solidFill>
          </a:endParaRPr>
        </a:p>
      </dgm:t>
    </dgm:pt>
    <dgm:pt modelId="{E295694A-E3FF-4E4D-B786-E47583760C4E}" type="parTrans" cxnId="{AAE49CDE-EE1C-4041-8DCB-69A3B80087AD}">
      <dgm:prSet/>
      <dgm:spPr/>
      <dgm:t>
        <a:bodyPr/>
        <a:lstStyle/>
        <a:p>
          <a:endParaRPr lang="en-IN"/>
        </a:p>
      </dgm:t>
    </dgm:pt>
    <dgm:pt modelId="{E2FCE763-C2C6-41BB-BE42-2FC9B40C0439}" type="sibTrans" cxnId="{AAE49CDE-EE1C-4041-8DCB-69A3B80087AD}">
      <dgm:prSet/>
      <dgm:spPr/>
      <dgm:t>
        <a:bodyPr/>
        <a:lstStyle/>
        <a:p>
          <a:endParaRPr lang="en-IN"/>
        </a:p>
      </dgm:t>
    </dgm:pt>
    <dgm:pt modelId="{097EF926-1259-452F-A448-711C22076917}" type="pres">
      <dgm:prSet presAssocID="{A30D818A-DE61-492C-9F49-4330F19690E3}" presName="diagram" presStyleCnt="0">
        <dgm:presLayoutVars>
          <dgm:dir/>
          <dgm:resizeHandles val="exact"/>
        </dgm:presLayoutVars>
      </dgm:prSet>
      <dgm:spPr/>
    </dgm:pt>
    <dgm:pt modelId="{2F0A59F6-A053-4340-A4F0-E60DDF039046}" type="pres">
      <dgm:prSet presAssocID="{72067E99-1C3B-406E-B0E9-FC347F914FA8}" presName="node" presStyleLbl="node1" presStyleIdx="0" presStyleCnt="1" custLinFactNeighborX="-5593" custLinFactNeighborY="843">
        <dgm:presLayoutVars>
          <dgm:bulletEnabled val="1"/>
        </dgm:presLayoutVars>
      </dgm:prSet>
      <dgm:spPr/>
    </dgm:pt>
  </dgm:ptLst>
  <dgm:cxnLst>
    <dgm:cxn modelId="{ECCE3782-0BA7-4D11-9D3C-49385FC334F5}" type="presOf" srcId="{72067E99-1C3B-406E-B0E9-FC347F914FA8}" destId="{2F0A59F6-A053-4340-A4F0-E60DDF039046}" srcOrd="0" destOrd="0" presId="urn:microsoft.com/office/officeart/2005/8/layout/default"/>
    <dgm:cxn modelId="{D00252CB-9D61-4788-A959-DB99FAB8CBDB}" type="presOf" srcId="{A30D818A-DE61-492C-9F49-4330F19690E3}" destId="{097EF926-1259-452F-A448-711C22076917}" srcOrd="0" destOrd="0" presId="urn:microsoft.com/office/officeart/2005/8/layout/default"/>
    <dgm:cxn modelId="{AAE49CDE-EE1C-4041-8DCB-69A3B80087AD}" srcId="{A30D818A-DE61-492C-9F49-4330F19690E3}" destId="{72067E99-1C3B-406E-B0E9-FC347F914FA8}" srcOrd="0" destOrd="0" parTransId="{E295694A-E3FF-4E4D-B786-E47583760C4E}" sibTransId="{E2FCE763-C2C6-41BB-BE42-2FC9B40C0439}"/>
    <dgm:cxn modelId="{699A32D2-8395-47D4-BE2B-5B8EF202D093}" type="presParOf" srcId="{097EF926-1259-452F-A448-711C22076917}" destId="{2F0A59F6-A053-4340-A4F0-E60DDF039046}"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A59F6-A053-4340-A4F0-E60DDF039046}">
      <dsp:nvSpPr>
        <dsp:cNvPr id="0" name=""/>
        <dsp:cNvSpPr/>
      </dsp:nvSpPr>
      <dsp:spPr>
        <a:xfrm>
          <a:off x="0" y="80276"/>
          <a:ext cx="8897317" cy="53383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2">
                  <a:lumMod val="10000"/>
                </a:schemeClr>
              </a:solidFill>
            </a:rPr>
            <a:t>In this lecture we have discussed about Namespaces in C++</a:t>
          </a:r>
          <a:endParaRPr lang="en-IN" sz="2400" b="1" kern="1200" dirty="0">
            <a:solidFill>
              <a:schemeClr val="bg2">
                <a:lumMod val="10000"/>
              </a:schemeClr>
            </a:solidFill>
          </a:endParaRPr>
        </a:p>
      </dsp:txBody>
      <dsp:txXfrm>
        <a:off x="0" y="80276"/>
        <a:ext cx="8897317" cy="533839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12/31/2020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12/31/2020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a:t>
            </a:fld>
            <a:endParaRPr lang="en-US"/>
          </a:p>
        </p:txBody>
      </p:sp>
    </p:spTree>
    <p:extLst>
      <p:ext uri="{BB962C8B-B14F-4D97-AF65-F5344CB8AC3E}">
        <p14:creationId xmlns:p14="http://schemas.microsoft.com/office/powerpoint/2010/main" val="2152107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13</a:t>
            </a:fld>
            <a:endParaRPr lang="en-US"/>
          </a:p>
        </p:txBody>
      </p:sp>
    </p:spTree>
    <p:extLst>
      <p:ext uri="{BB962C8B-B14F-4D97-AF65-F5344CB8AC3E}">
        <p14:creationId xmlns:p14="http://schemas.microsoft.com/office/powerpoint/2010/main" val="1775203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14</a:t>
            </a:fld>
            <a:endParaRPr lang="en-US"/>
          </a:p>
        </p:txBody>
      </p:sp>
    </p:spTree>
    <p:extLst>
      <p:ext uri="{BB962C8B-B14F-4D97-AF65-F5344CB8AC3E}">
        <p14:creationId xmlns:p14="http://schemas.microsoft.com/office/powerpoint/2010/main" val="2878906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15</a:t>
            </a:fld>
            <a:endParaRPr lang="en-US"/>
          </a:p>
        </p:txBody>
      </p:sp>
    </p:spTree>
    <p:extLst>
      <p:ext uri="{BB962C8B-B14F-4D97-AF65-F5344CB8AC3E}">
        <p14:creationId xmlns:p14="http://schemas.microsoft.com/office/powerpoint/2010/main" val="4092161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16</a:t>
            </a:fld>
            <a:endParaRPr lang="en-US"/>
          </a:p>
        </p:txBody>
      </p:sp>
    </p:spTree>
    <p:extLst>
      <p:ext uri="{BB962C8B-B14F-4D97-AF65-F5344CB8AC3E}">
        <p14:creationId xmlns:p14="http://schemas.microsoft.com/office/powerpoint/2010/main" val="932473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17</a:t>
            </a:fld>
            <a:endParaRPr lang="en-US"/>
          </a:p>
        </p:txBody>
      </p:sp>
    </p:spTree>
    <p:extLst>
      <p:ext uri="{BB962C8B-B14F-4D97-AF65-F5344CB8AC3E}">
        <p14:creationId xmlns:p14="http://schemas.microsoft.com/office/powerpoint/2010/main" val="3725283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18</a:t>
            </a:fld>
            <a:endParaRPr lang="en-US"/>
          </a:p>
        </p:txBody>
      </p:sp>
    </p:spTree>
    <p:extLst>
      <p:ext uri="{BB962C8B-B14F-4D97-AF65-F5344CB8AC3E}">
        <p14:creationId xmlns:p14="http://schemas.microsoft.com/office/powerpoint/2010/main" val="9992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66594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a:t>
            </a:fld>
            <a:endParaRPr lang="en-US"/>
          </a:p>
        </p:txBody>
      </p:sp>
    </p:spTree>
    <p:extLst>
      <p:ext uri="{BB962C8B-B14F-4D97-AF65-F5344CB8AC3E}">
        <p14:creationId xmlns:p14="http://schemas.microsoft.com/office/powerpoint/2010/main" val="310776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a:t>
            </a:fld>
            <a:endParaRPr lang="en-US"/>
          </a:p>
        </p:txBody>
      </p:sp>
    </p:spTree>
    <p:extLst>
      <p:ext uri="{BB962C8B-B14F-4D97-AF65-F5344CB8AC3E}">
        <p14:creationId xmlns:p14="http://schemas.microsoft.com/office/powerpoint/2010/main" val="3515713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in the diagram is 3</a:t>
            </a:r>
            <a:r>
              <a:rPr lang="en-US" baseline="30000" dirty="0"/>
              <a:t>rd</a:t>
            </a:r>
            <a:r>
              <a:rPr lang="en-US" dirty="0"/>
              <a:t> generation</a:t>
            </a:r>
            <a:r>
              <a:rPr lang="en-US" baseline="0" dirty="0"/>
              <a:t> computer. The period of third generation was from 1965-1971. The computers of third generation used Integrated Circuits (ICs) in place of transistors. A single IC has many transistors, resistors, and capacitors along with the associated circuitry. The main features of third generation are −</a:t>
            </a:r>
          </a:p>
          <a:p>
            <a:r>
              <a:rPr lang="en-US" baseline="0" dirty="0"/>
              <a:t>IC used</a:t>
            </a:r>
          </a:p>
          <a:p>
            <a:r>
              <a:rPr lang="en-US" baseline="0" dirty="0"/>
              <a:t>More reliable in comparison to previous two generations</a:t>
            </a:r>
          </a:p>
          <a:p>
            <a:r>
              <a:rPr lang="en-US" baseline="0" dirty="0"/>
              <a:t>Smaller size</a:t>
            </a:r>
          </a:p>
          <a:p>
            <a:r>
              <a:rPr lang="en-US" baseline="0" dirty="0"/>
              <a:t>Generated less heat</a:t>
            </a:r>
          </a:p>
          <a:p>
            <a:r>
              <a:rPr lang="en-US" baseline="0" dirty="0"/>
              <a:t>Faster</a:t>
            </a:r>
          </a:p>
          <a:p>
            <a:r>
              <a:rPr lang="en-US" baseline="0" dirty="0"/>
              <a:t>Lesser maintenance</a:t>
            </a:r>
          </a:p>
          <a:p>
            <a:r>
              <a:rPr lang="en-US" baseline="0" dirty="0"/>
              <a:t>Costly</a:t>
            </a:r>
          </a:p>
          <a:p>
            <a:r>
              <a:rPr lang="en-US" baseline="0" dirty="0"/>
              <a:t>AC required</a:t>
            </a:r>
          </a:p>
          <a:p>
            <a:r>
              <a:rPr lang="en-US" baseline="0" dirty="0"/>
              <a:t>Consumed lesser electricity</a:t>
            </a:r>
          </a:p>
          <a:p>
            <a:r>
              <a:rPr lang="en-US" baseline="0" dirty="0"/>
              <a:t>Supported high-level language</a:t>
            </a:r>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5</a:t>
            </a:fld>
            <a:endParaRPr lang="en-US"/>
          </a:p>
        </p:txBody>
      </p:sp>
    </p:spTree>
    <p:extLst>
      <p:ext uri="{BB962C8B-B14F-4D97-AF65-F5344CB8AC3E}">
        <p14:creationId xmlns:p14="http://schemas.microsoft.com/office/powerpoint/2010/main" val="4186024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6</a:t>
            </a:fld>
            <a:endParaRPr lang="en-US"/>
          </a:p>
        </p:txBody>
      </p:sp>
    </p:spTree>
    <p:extLst>
      <p:ext uri="{BB962C8B-B14F-4D97-AF65-F5344CB8AC3E}">
        <p14:creationId xmlns:p14="http://schemas.microsoft.com/office/powerpoint/2010/main" val="669788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7</a:t>
            </a:fld>
            <a:endParaRPr lang="en-US"/>
          </a:p>
        </p:txBody>
      </p:sp>
    </p:spTree>
    <p:extLst>
      <p:ext uri="{BB962C8B-B14F-4D97-AF65-F5344CB8AC3E}">
        <p14:creationId xmlns:p14="http://schemas.microsoft.com/office/powerpoint/2010/main" val="705614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11</a:t>
            </a:fld>
            <a:endParaRPr lang="en-US"/>
          </a:p>
        </p:txBody>
      </p:sp>
    </p:spTree>
    <p:extLst>
      <p:ext uri="{BB962C8B-B14F-4D97-AF65-F5344CB8AC3E}">
        <p14:creationId xmlns:p14="http://schemas.microsoft.com/office/powerpoint/2010/main" val="3856293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12</a:t>
            </a:fld>
            <a:endParaRPr lang="en-US"/>
          </a:p>
        </p:txBody>
      </p:sp>
    </p:spTree>
    <p:extLst>
      <p:ext uri="{BB962C8B-B14F-4D97-AF65-F5344CB8AC3E}">
        <p14:creationId xmlns:p14="http://schemas.microsoft.com/office/powerpoint/2010/main" val="703476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12/31/2020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cppreference.com/w/cpp/language/namespac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hyperlink" Target="https://www.sanfoundry.com/cplusplus-programming-questions-answers-namespaces-2/" TargetMode="External"/><Relationship Id="rId4" Type="http://schemas.openxmlformats.org/officeDocument/2006/relationships/hyperlink" Target="https://www.tutorialspoint.com/cplusplus/cpp_namespaces.htm" TargetMode="Externa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2.jp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5369340"/>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236408" y="592201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240610" y="5988169"/>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Introduction to namespace</a:t>
            </a:r>
          </a:p>
          <a:p>
            <a:pPr eaLnBrk="1" hangingPunct="1"/>
            <a:endParaRPr lang="en-US" sz="1600" dirty="0">
              <a:latin typeface="Raleway ExtraBold" pitchFamily="34" charset="-52"/>
            </a:endParaRPr>
          </a:p>
        </p:txBody>
      </p:sp>
      <p:sp>
        <p:nvSpPr>
          <p:cNvPr id="2" name="TextBox 1">
            <a:extLst>
              <a:ext uri="{FF2B5EF4-FFF2-40B4-BE49-F238E27FC236}">
                <a16:creationId xmlns:a16="http://schemas.microsoft.com/office/drawing/2014/main" id="{0329CE43-2B94-49D3-9948-A297B0FB52BF}"/>
              </a:ext>
            </a:extLst>
          </p:cNvPr>
          <p:cNvSpPr txBox="1">
            <a:spLocks noChangeArrowheads="1"/>
          </p:cNvSpPr>
          <p:nvPr/>
        </p:nvSpPr>
        <p:spPr bwMode="auto">
          <a:xfrm>
            <a:off x="914391" y="1246323"/>
            <a:ext cx="9884238" cy="3865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ACADEMIC UNIT-2</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Object Oriented Programming using C++</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Code:20CST151</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Unit-1</a:t>
            </a:r>
          </a:p>
          <a:p>
            <a:pPr lvl="0" algn="ctr" defTabSz="622300">
              <a:lnSpc>
                <a:spcPct val="90000"/>
              </a:lnSpc>
              <a:spcBef>
                <a:spcPct val="0"/>
              </a:spcBef>
            </a:pPr>
            <a:r>
              <a:rPr lang="en-US" sz="28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098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A1EF4D-5E1F-4249-8F5E-EDDCB52C8A86}"/>
              </a:ext>
            </a:extLst>
          </p:cNvPr>
          <p:cNvSpPr>
            <a:spLocks noGrp="1"/>
          </p:cNvSpPr>
          <p:nvPr>
            <p:ph idx="1"/>
          </p:nvPr>
        </p:nvSpPr>
        <p:spPr>
          <a:xfrm>
            <a:off x="838200" y="310718"/>
            <a:ext cx="10515600" cy="5866245"/>
          </a:xfrm>
        </p:spPr>
        <p:txBody>
          <a:bodyPr>
            <a:normAutofit fontScale="47500" lnSpcReduction="20000"/>
          </a:bodyPr>
          <a:lstStyle/>
          <a:p>
            <a:pPr marL="0" indent="0">
              <a:buNone/>
            </a:pPr>
            <a:r>
              <a:rPr lang="en-IN" sz="7000" b="1" dirty="0"/>
              <a:t>Example:</a:t>
            </a:r>
            <a:endParaRPr lang="en-IN" b="1" dirty="0"/>
          </a:p>
          <a:p>
            <a:pPr marL="0" indent="0">
              <a:buNone/>
            </a:pPr>
            <a:r>
              <a:rPr lang="en-IN" dirty="0"/>
              <a:t>#include &lt;iostream&gt;</a:t>
            </a:r>
          </a:p>
          <a:p>
            <a:pPr marL="0" indent="0">
              <a:buNone/>
            </a:pPr>
            <a:r>
              <a:rPr lang="en-IN" dirty="0"/>
              <a:t>using namespace std;</a:t>
            </a:r>
          </a:p>
          <a:p>
            <a:pPr marL="0" indent="0">
              <a:buNone/>
            </a:pPr>
            <a:r>
              <a:rPr lang="en-IN" dirty="0"/>
              <a:t>// first name space</a:t>
            </a:r>
          </a:p>
          <a:p>
            <a:pPr marL="0" indent="0">
              <a:buNone/>
            </a:pPr>
            <a:r>
              <a:rPr lang="en-IN" dirty="0"/>
              <a:t>namespace </a:t>
            </a:r>
            <a:r>
              <a:rPr lang="en-IN" dirty="0" err="1"/>
              <a:t>first_space</a:t>
            </a:r>
            <a:r>
              <a:rPr lang="en-IN" dirty="0"/>
              <a:t> {</a:t>
            </a:r>
          </a:p>
          <a:p>
            <a:pPr marL="0" indent="0">
              <a:buNone/>
            </a:pPr>
            <a:r>
              <a:rPr lang="en-IN" dirty="0"/>
              <a:t>   void </a:t>
            </a:r>
            <a:r>
              <a:rPr lang="en-IN" dirty="0" err="1"/>
              <a:t>func</a:t>
            </a:r>
            <a:r>
              <a:rPr lang="en-IN" dirty="0"/>
              <a:t>() {</a:t>
            </a:r>
          </a:p>
          <a:p>
            <a:pPr marL="0" indent="0">
              <a:buNone/>
            </a:pPr>
            <a:r>
              <a:rPr lang="en-IN" dirty="0"/>
              <a:t>      </a:t>
            </a:r>
            <a:r>
              <a:rPr lang="en-IN" dirty="0" err="1"/>
              <a:t>cout</a:t>
            </a:r>
            <a:r>
              <a:rPr lang="en-IN" dirty="0"/>
              <a:t> &lt;&lt; "Inside </a:t>
            </a:r>
            <a:r>
              <a:rPr lang="en-IN" dirty="0" err="1"/>
              <a:t>first_space</a:t>
            </a:r>
            <a:r>
              <a:rPr lang="en-IN" dirty="0"/>
              <a:t>" &lt;&lt; </a:t>
            </a:r>
            <a:r>
              <a:rPr lang="en-IN" dirty="0" err="1"/>
              <a:t>endl</a:t>
            </a:r>
            <a:r>
              <a:rPr lang="en-IN" dirty="0"/>
              <a:t>;</a:t>
            </a:r>
          </a:p>
          <a:p>
            <a:pPr marL="0" indent="0">
              <a:buNone/>
            </a:pPr>
            <a:r>
              <a:rPr lang="en-IN" dirty="0"/>
              <a:t>   }</a:t>
            </a:r>
          </a:p>
          <a:p>
            <a:pPr marL="0" indent="0">
              <a:buNone/>
            </a:pPr>
            <a:r>
              <a:rPr lang="en-IN" dirty="0"/>
              <a:t>}</a:t>
            </a:r>
          </a:p>
          <a:p>
            <a:pPr marL="0" indent="0">
              <a:buNone/>
            </a:pPr>
            <a:r>
              <a:rPr lang="en-IN" dirty="0"/>
              <a:t>// second name space</a:t>
            </a:r>
          </a:p>
          <a:p>
            <a:pPr marL="0" indent="0">
              <a:buNone/>
            </a:pPr>
            <a:r>
              <a:rPr lang="en-IN" dirty="0"/>
              <a:t>namespace </a:t>
            </a:r>
            <a:r>
              <a:rPr lang="en-IN" dirty="0" err="1"/>
              <a:t>second_space</a:t>
            </a:r>
            <a:r>
              <a:rPr lang="en-IN" dirty="0"/>
              <a:t> {</a:t>
            </a:r>
          </a:p>
          <a:p>
            <a:pPr marL="0" indent="0">
              <a:buNone/>
            </a:pPr>
            <a:r>
              <a:rPr lang="en-IN" dirty="0"/>
              <a:t>   void </a:t>
            </a:r>
            <a:r>
              <a:rPr lang="en-IN" dirty="0" err="1"/>
              <a:t>func</a:t>
            </a:r>
            <a:r>
              <a:rPr lang="en-IN" dirty="0"/>
              <a:t>() {</a:t>
            </a:r>
          </a:p>
          <a:p>
            <a:pPr marL="0" indent="0">
              <a:buNone/>
            </a:pPr>
            <a:r>
              <a:rPr lang="en-IN" dirty="0"/>
              <a:t>      </a:t>
            </a:r>
            <a:r>
              <a:rPr lang="en-IN" dirty="0" err="1"/>
              <a:t>cout</a:t>
            </a:r>
            <a:r>
              <a:rPr lang="en-IN" dirty="0"/>
              <a:t> &lt;&lt; "Inside </a:t>
            </a:r>
            <a:r>
              <a:rPr lang="en-IN" dirty="0" err="1"/>
              <a:t>second_space</a:t>
            </a:r>
            <a:r>
              <a:rPr lang="en-IN" dirty="0"/>
              <a:t>" &lt;&lt; </a:t>
            </a:r>
            <a:r>
              <a:rPr lang="en-IN" dirty="0" err="1"/>
              <a:t>endl</a:t>
            </a:r>
            <a:r>
              <a:rPr lang="en-IN" dirty="0"/>
              <a:t>;</a:t>
            </a:r>
          </a:p>
          <a:p>
            <a:pPr marL="0" indent="0">
              <a:buNone/>
            </a:pPr>
            <a:r>
              <a:rPr lang="en-IN" dirty="0"/>
              <a:t>   }</a:t>
            </a:r>
          </a:p>
          <a:p>
            <a:pPr marL="0" indent="0">
              <a:buNone/>
            </a:pPr>
            <a:r>
              <a:rPr lang="en-IN" dirty="0"/>
              <a:t>}</a:t>
            </a:r>
          </a:p>
          <a:p>
            <a:pPr marL="0" indent="0">
              <a:buNone/>
            </a:pPr>
            <a:r>
              <a:rPr lang="en-IN" dirty="0"/>
              <a:t>using namespace </a:t>
            </a:r>
            <a:r>
              <a:rPr lang="en-IN" dirty="0" err="1"/>
              <a:t>first_space</a:t>
            </a:r>
            <a:r>
              <a:rPr lang="en-IN" dirty="0"/>
              <a:t>;</a:t>
            </a:r>
          </a:p>
          <a:p>
            <a:pPr marL="0" indent="0">
              <a:buNone/>
            </a:pPr>
            <a:r>
              <a:rPr lang="en-IN" dirty="0"/>
              <a:t>int main () {</a:t>
            </a:r>
          </a:p>
          <a:p>
            <a:pPr marL="0" indent="0">
              <a:buNone/>
            </a:pPr>
            <a:r>
              <a:rPr lang="en-IN" dirty="0"/>
              <a:t>   // This calls function from first name space.</a:t>
            </a:r>
          </a:p>
          <a:p>
            <a:pPr marL="0" indent="0">
              <a:buNone/>
            </a:pPr>
            <a:r>
              <a:rPr lang="en-IN" dirty="0"/>
              <a:t>   </a:t>
            </a:r>
            <a:r>
              <a:rPr lang="en-IN" dirty="0" err="1"/>
              <a:t>func</a:t>
            </a:r>
            <a:r>
              <a:rPr lang="en-IN" dirty="0"/>
              <a:t>();</a:t>
            </a:r>
          </a:p>
          <a:p>
            <a:pPr marL="0" indent="0">
              <a:buNone/>
            </a:pPr>
            <a:r>
              <a:rPr lang="en-IN" dirty="0"/>
              <a:t>      return 0;</a:t>
            </a:r>
          </a:p>
          <a:p>
            <a:pPr marL="0" indent="0">
              <a:buNone/>
            </a:pPr>
            <a:r>
              <a:rPr lang="en-IN" dirty="0"/>
              <a:t>}</a:t>
            </a:r>
          </a:p>
        </p:txBody>
      </p:sp>
      <p:sp>
        <p:nvSpPr>
          <p:cNvPr id="4" name="Slide Number Placeholder 3">
            <a:extLst>
              <a:ext uri="{FF2B5EF4-FFF2-40B4-BE49-F238E27FC236}">
                <a16:creationId xmlns:a16="http://schemas.microsoft.com/office/drawing/2014/main" id="{58EB380E-9A1E-47D1-AF90-287AFDE6D95F}"/>
              </a:ext>
            </a:extLst>
          </p:cNvPr>
          <p:cNvSpPr>
            <a:spLocks noGrp="1"/>
          </p:cNvSpPr>
          <p:nvPr>
            <p:ph type="sldNum" sz="quarter" idx="12"/>
          </p:nvPr>
        </p:nvSpPr>
        <p:spPr/>
        <p:txBody>
          <a:bodyPr/>
          <a:lstStyle/>
          <a:p>
            <a:fld id="{BDCDBBEF-AA6C-4BA6-85B2-A17D7F280E38}" type="slidenum">
              <a:rPr lang="en-US" smtClean="0"/>
              <a:pPr/>
              <a:t>10</a:t>
            </a:fld>
            <a:endParaRPr lang="en-US"/>
          </a:p>
        </p:txBody>
      </p:sp>
      <p:sp>
        <p:nvSpPr>
          <p:cNvPr id="5" name="Rectangle 1">
            <a:extLst>
              <a:ext uri="{FF2B5EF4-FFF2-40B4-BE49-F238E27FC236}">
                <a16:creationId xmlns:a16="http://schemas.microsoft.com/office/drawing/2014/main" id="{E8F5001E-1709-4508-A019-61DE75F2B4A2}"/>
              </a:ext>
            </a:extLst>
          </p:cNvPr>
          <p:cNvSpPr>
            <a:spLocks noChangeArrowheads="1"/>
          </p:cNvSpPr>
          <p:nvPr/>
        </p:nvSpPr>
        <p:spPr bwMode="auto">
          <a:xfrm>
            <a:off x="5912528" y="1594936"/>
            <a:ext cx="3645494"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t>Output: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Inside </a:t>
            </a:r>
            <a:r>
              <a:rPr lang="en-US" altLang="en-US" sz="1400" dirty="0" err="1"/>
              <a:t>first_space</a:t>
            </a:r>
            <a:r>
              <a:rPr lang="en-US" altLang="en-US" sz="1400" dirty="0"/>
              <a:t>  </a:t>
            </a:r>
          </a:p>
        </p:txBody>
      </p:sp>
    </p:spTree>
    <p:extLst>
      <p:ext uri="{BB962C8B-B14F-4D97-AF65-F5344CB8AC3E}">
        <p14:creationId xmlns:p14="http://schemas.microsoft.com/office/powerpoint/2010/main" val="399845108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2F9E2-FFA9-470D-8177-51DABEE80B0B}"/>
              </a:ext>
            </a:extLst>
          </p:cNvPr>
          <p:cNvSpPr>
            <a:spLocks noGrp="1"/>
          </p:cNvSpPr>
          <p:nvPr>
            <p:ph idx="1"/>
          </p:nvPr>
        </p:nvSpPr>
        <p:spPr>
          <a:xfrm>
            <a:off x="781878" y="1152525"/>
            <a:ext cx="11510904" cy="5340350"/>
          </a:xfrm>
        </p:spPr>
        <p:txBody>
          <a:bodyPr>
            <a:normAutofit/>
          </a:bodyPr>
          <a:lstStyle/>
          <a:p>
            <a:endParaRPr lang="en-US" sz="3200" dirty="0"/>
          </a:p>
          <a:p>
            <a:pPr marL="0" indent="0">
              <a:buNone/>
            </a:pPr>
            <a:endParaRPr lang="en-IN" sz="3200" dirty="0"/>
          </a:p>
        </p:txBody>
      </p:sp>
      <p:sp>
        <p:nvSpPr>
          <p:cNvPr id="4" name="Slide Number Placeholder 3">
            <a:extLst>
              <a:ext uri="{FF2B5EF4-FFF2-40B4-BE49-F238E27FC236}">
                <a16:creationId xmlns:a16="http://schemas.microsoft.com/office/drawing/2014/main" id="{42F074E6-5593-499A-999A-A8E6BFB26FEF}"/>
              </a:ext>
            </a:extLst>
          </p:cNvPr>
          <p:cNvSpPr>
            <a:spLocks noGrp="1"/>
          </p:cNvSpPr>
          <p:nvPr>
            <p:ph type="sldNum" sz="quarter" idx="12"/>
          </p:nvPr>
        </p:nvSpPr>
        <p:spPr>
          <a:xfrm>
            <a:off x="9563100" y="6675756"/>
            <a:ext cx="2050344" cy="45719"/>
          </a:xfrm>
        </p:spPr>
        <p:txBody>
          <a:bodyPr/>
          <a:lstStyle/>
          <a:p>
            <a:fld id="{BDCDBBEF-AA6C-4BA6-85B2-A17D7F280E38}" type="slidenum">
              <a:rPr lang="en-US" sz="1400" smtClean="0"/>
              <a:pPr/>
              <a:t>11</a:t>
            </a:fld>
            <a:endParaRPr lang="en-US" sz="1400" dirty="0"/>
          </a:p>
        </p:txBody>
      </p:sp>
      <p:sp>
        <p:nvSpPr>
          <p:cNvPr id="5" name="Flowchart: Sequential Access Storage 4">
            <a:extLst>
              <a:ext uri="{FF2B5EF4-FFF2-40B4-BE49-F238E27FC236}">
                <a16:creationId xmlns:a16="http://schemas.microsoft.com/office/drawing/2014/main" id="{A9A974E1-239B-41FB-8D6A-D0A9F00EB13D}"/>
              </a:ext>
            </a:extLst>
          </p:cNvPr>
          <p:cNvSpPr/>
          <p:nvPr/>
        </p:nvSpPr>
        <p:spPr>
          <a:xfrm>
            <a:off x="1003852" y="138734"/>
            <a:ext cx="2643809" cy="1013791"/>
          </a:xfrm>
          <a:prstGeom prst="flowChartMagneticTap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10000"/>
                  </a:schemeClr>
                </a:solidFill>
              </a:rPr>
              <a:t>Summary</a:t>
            </a:r>
            <a:endParaRPr lang="en-IN" sz="3200" b="1" dirty="0">
              <a:solidFill>
                <a:schemeClr val="bg2">
                  <a:lumMod val="10000"/>
                </a:schemeClr>
              </a:solidFill>
            </a:endParaRPr>
          </a:p>
        </p:txBody>
      </p:sp>
      <p:graphicFrame>
        <p:nvGraphicFramePr>
          <p:cNvPr id="6" name="Diagram 5">
            <a:extLst>
              <a:ext uri="{FF2B5EF4-FFF2-40B4-BE49-F238E27FC236}">
                <a16:creationId xmlns:a16="http://schemas.microsoft.com/office/drawing/2014/main" id="{A7F6A135-B6D5-40B7-BF67-2E0F4EF47A01}"/>
              </a:ext>
            </a:extLst>
          </p:cNvPr>
          <p:cNvGraphicFramePr/>
          <p:nvPr>
            <p:extLst>
              <p:ext uri="{D42A27DB-BD31-4B8C-83A1-F6EECF244321}">
                <p14:modId xmlns:p14="http://schemas.microsoft.com/office/powerpoint/2010/main" val="2386253497"/>
              </p:ext>
            </p:extLst>
          </p:nvPr>
        </p:nvGraphicFramePr>
        <p:xfrm>
          <a:off x="2088671" y="1300599"/>
          <a:ext cx="889731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879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E2F6-A89B-465A-A1BD-AB3595FE99C5}"/>
              </a:ext>
            </a:extLst>
          </p:cNvPr>
          <p:cNvSpPr>
            <a:spLocks noGrp="1"/>
          </p:cNvSpPr>
          <p:nvPr>
            <p:ph type="title"/>
          </p:nvPr>
        </p:nvSpPr>
        <p:spPr/>
        <p:txBody>
          <a:bodyPr/>
          <a:lstStyle/>
          <a:p>
            <a:r>
              <a:rPr lang="en-US" b="1" dirty="0"/>
              <a:t>Frequently Asked question</a:t>
            </a:r>
            <a:endParaRPr lang="en-IN" b="1" dirty="0"/>
          </a:p>
        </p:txBody>
      </p:sp>
      <p:sp>
        <p:nvSpPr>
          <p:cNvPr id="3" name="Content Placeholder 2">
            <a:extLst>
              <a:ext uri="{FF2B5EF4-FFF2-40B4-BE49-F238E27FC236}">
                <a16:creationId xmlns:a16="http://schemas.microsoft.com/office/drawing/2014/main" id="{7E006E3E-5DF9-4790-B5C6-ECD785B8D0E7}"/>
              </a:ext>
            </a:extLst>
          </p:cNvPr>
          <p:cNvSpPr>
            <a:spLocks noGrp="1"/>
          </p:cNvSpPr>
          <p:nvPr>
            <p:ph idx="1"/>
          </p:nvPr>
        </p:nvSpPr>
        <p:spPr>
          <a:xfrm>
            <a:off x="447261" y="1690688"/>
            <a:ext cx="11443251" cy="4351338"/>
          </a:xfrm>
        </p:spPr>
        <p:txBody>
          <a:bodyPr>
            <a:normAutofit/>
          </a:bodyPr>
          <a:lstStyle/>
          <a:p>
            <a:pPr marL="0" indent="0" algn="just">
              <a:buNone/>
            </a:pPr>
            <a:r>
              <a:rPr lang="en-IN" b="1" dirty="0"/>
              <a:t>Q1 What is a namespace</a:t>
            </a:r>
            <a:r>
              <a:rPr lang="en-IN" dirty="0"/>
              <a:t>?</a:t>
            </a:r>
          </a:p>
          <a:p>
            <a:pPr marL="0" indent="0" algn="just">
              <a:buNone/>
            </a:pPr>
            <a:r>
              <a:rPr lang="en-IN" dirty="0"/>
              <a:t>Answer: A namespace is designed to overcome this difficulty and is used as additional information to differentiate similar functions, classes, variables etc. with the same name available in different libraries. Using namespace, you can define the context in which names are defined. In essence, a namespace defines a scope.</a:t>
            </a:r>
          </a:p>
        </p:txBody>
      </p:sp>
      <p:sp>
        <p:nvSpPr>
          <p:cNvPr id="4" name="Slide Number Placeholder 3">
            <a:extLst>
              <a:ext uri="{FF2B5EF4-FFF2-40B4-BE49-F238E27FC236}">
                <a16:creationId xmlns:a16="http://schemas.microsoft.com/office/drawing/2014/main" id="{1A7B4CF3-EBCB-4313-9D42-E3317606C387}"/>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28444470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B4B594-F373-4FAE-A658-17A4132BDAC7}"/>
              </a:ext>
            </a:extLst>
          </p:cNvPr>
          <p:cNvSpPr>
            <a:spLocks noGrp="1"/>
          </p:cNvSpPr>
          <p:nvPr>
            <p:ph idx="1"/>
          </p:nvPr>
        </p:nvSpPr>
        <p:spPr>
          <a:xfrm>
            <a:off x="838200" y="838200"/>
            <a:ext cx="10515600" cy="5338763"/>
          </a:xfrm>
        </p:spPr>
        <p:txBody>
          <a:bodyPr>
            <a:normAutofit fontScale="85000" lnSpcReduction="10000"/>
          </a:bodyPr>
          <a:lstStyle/>
          <a:p>
            <a:pPr marL="0" indent="0">
              <a:buNone/>
            </a:pPr>
            <a:r>
              <a:rPr lang="en-IN" b="1" dirty="0"/>
              <a:t>Q2 Why is namespace important?</a:t>
            </a:r>
          </a:p>
          <a:p>
            <a:pPr marL="0" indent="0">
              <a:buNone/>
            </a:pPr>
            <a:r>
              <a:rPr lang="en-IN" dirty="0"/>
              <a:t>Answer: Consider a situation, when we have two persons with the same name, Zara, in the same class. Whenever we need to differentiate them definitely we would have to use some additional information along with their name, like either the area, if they live in different area or their mother’s or father’s name, etc.</a:t>
            </a:r>
          </a:p>
          <a:p>
            <a:pPr marL="0" indent="0">
              <a:buNone/>
            </a:pPr>
            <a:endParaRPr lang="en-IN" dirty="0"/>
          </a:p>
          <a:p>
            <a:pPr marL="0" indent="0">
              <a:buNone/>
            </a:pPr>
            <a:r>
              <a:rPr lang="en-IN" dirty="0"/>
              <a:t>Same situation can arise in your C++ applications. For example, you might be writing some code that has a function called </a:t>
            </a:r>
            <a:r>
              <a:rPr lang="en-IN" dirty="0" err="1"/>
              <a:t>xyz</a:t>
            </a:r>
            <a:r>
              <a:rPr lang="en-IN" dirty="0"/>
              <a:t>() and there is another library available which is also having same function </a:t>
            </a:r>
            <a:r>
              <a:rPr lang="en-IN" dirty="0" err="1"/>
              <a:t>xyz</a:t>
            </a:r>
            <a:r>
              <a:rPr lang="en-IN" dirty="0"/>
              <a:t>(). Now the compiler has no way of knowing which version of </a:t>
            </a:r>
            <a:r>
              <a:rPr lang="en-IN" dirty="0" err="1"/>
              <a:t>xyz</a:t>
            </a:r>
            <a:r>
              <a:rPr lang="en-IN" dirty="0"/>
              <a:t>() function you are referring to within your code.</a:t>
            </a:r>
          </a:p>
          <a:p>
            <a:pPr marL="0" indent="0">
              <a:buNone/>
            </a:pPr>
            <a:endParaRPr lang="en-IN" dirty="0"/>
          </a:p>
          <a:p>
            <a:pPr marL="0" indent="0">
              <a:buNone/>
            </a:pPr>
            <a:r>
              <a:rPr lang="en-IN" dirty="0"/>
              <a:t>A namespace is designed to overcome this difficulty and is used as additional information to differentiate similar functions, classes, variables etc. with the same name available in different libraries. Using namespace, you can define the context in which names are defined. In essence, a namespace defines a scope.</a:t>
            </a:r>
          </a:p>
        </p:txBody>
      </p:sp>
      <p:sp>
        <p:nvSpPr>
          <p:cNvPr id="4" name="Slide Number Placeholder 3">
            <a:extLst>
              <a:ext uri="{FF2B5EF4-FFF2-40B4-BE49-F238E27FC236}">
                <a16:creationId xmlns:a16="http://schemas.microsoft.com/office/drawing/2014/main" id="{4D49BC22-1010-4A54-ACD6-4D30AA9A929E}"/>
              </a:ext>
            </a:extLst>
          </p:cNvPr>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307530580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BE98-18FB-4FB3-8B9F-0C785ABEDA0D}"/>
              </a:ext>
            </a:extLst>
          </p:cNvPr>
          <p:cNvSpPr>
            <a:spLocks noGrp="1"/>
          </p:cNvSpPr>
          <p:nvPr>
            <p:ph type="title"/>
          </p:nvPr>
        </p:nvSpPr>
        <p:spPr/>
        <p:txBody>
          <a:bodyPr/>
          <a:lstStyle/>
          <a:p>
            <a:r>
              <a:rPr lang="en-US" b="1" dirty="0"/>
              <a:t>Assessment Questions</a:t>
            </a:r>
            <a:r>
              <a:rPr lang="en-US" dirty="0"/>
              <a:t>:</a:t>
            </a:r>
            <a:endParaRPr lang="en-IN" dirty="0"/>
          </a:p>
        </p:txBody>
      </p:sp>
      <p:sp>
        <p:nvSpPr>
          <p:cNvPr id="4" name="Slide Number Placeholder 3">
            <a:extLst>
              <a:ext uri="{FF2B5EF4-FFF2-40B4-BE49-F238E27FC236}">
                <a16:creationId xmlns:a16="http://schemas.microsoft.com/office/drawing/2014/main" id="{C82694DC-3131-4CF1-80DA-F51EC2FBB8E3}"/>
              </a:ext>
            </a:extLst>
          </p:cNvPr>
          <p:cNvSpPr>
            <a:spLocks noGrp="1"/>
          </p:cNvSpPr>
          <p:nvPr>
            <p:ph type="sldNum" sz="quarter" idx="12"/>
          </p:nvPr>
        </p:nvSpPr>
        <p:spPr/>
        <p:txBody>
          <a:bodyPr/>
          <a:lstStyle/>
          <a:p>
            <a:fld id="{BDCDBBEF-AA6C-4BA6-85B2-A17D7F280E38}" type="slidenum">
              <a:rPr lang="en-US" smtClean="0"/>
              <a:pPr/>
              <a:t>14</a:t>
            </a:fld>
            <a:endParaRPr lang="en-US"/>
          </a:p>
        </p:txBody>
      </p:sp>
      <p:sp>
        <p:nvSpPr>
          <p:cNvPr id="7" name="Content Placeholder 6">
            <a:extLst>
              <a:ext uri="{FF2B5EF4-FFF2-40B4-BE49-F238E27FC236}">
                <a16:creationId xmlns:a16="http://schemas.microsoft.com/office/drawing/2014/main" id="{879F1566-03CD-417B-B4D0-B0BF250D449A}"/>
              </a:ext>
            </a:extLst>
          </p:cNvPr>
          <p:cNvSpPr>
            <a:spLocks noGrp="1"/>
          </p:cNvSpPr>
          <p:nvPr>
            <p:ph idx="1"/>
          </p:nvPr>
        </p:nvSpPr>
        <p:spPr>
          <a:xfrm>
            <a:off x="466725" y="1501774"/>
            <a:ext cx="10515600" cy="4854575"/>
          </a:xfrm>
        </p:spPr>
        <p:txBody>
          <a:bodyPr>
            <a:normAutofit fontScale="25000" lnSpcReduction="20000"/>
          </a:bodyPr>
          <a:lstStyle/>
          <a:p>
            <a:pPr marL="0" indent="0">
              <a:buNone/>
            </a:pPr>
            <a:r>
              <a:rPr lang="en-IN" sz="6200" dirty="0">
                <a:solidFill>
                  <a:srgbClr val="C00000"/>
                </a:solidFill>
              </a:rPr>
              <a:t>1. Which operator is used for accessing a member of namespace?</a:t>
            </a:r>
            <a:br>
              <a:rPr lang="en-IN" sz="6200" dirty="0">
                <a:solidFill>
                  <a:srgbClr val="C00000"/>
                </a:solidFill>
              </a:rPr>
            </a:br>
            <a:r>
              <a:rPr lang="en-IN" sz="6200" dirty="0">
                <a:solidFill>
                  <a:srgbClr val="C00000"/>
                </a:solidFill>
              </a:rPr>
              <a:t>a) :</a:t>
            </a:r>
            <a:br>
              <a:rPr lang="en-IN" sz="6200" dirty="0">
                <a:solidFill>
                  <a:srgbClr val="C00000"/>
                </a:solidFill>
              </a:rPr>
            </a:br>
            <a:r>
              <a:rPr lang="en-IN" sz="6200" dirty="0">
                <a:solidFill>
                  <a:srgbClr val="C00000"/>
                </a:solidFill>
              </a:rPr>
              <a:t>b) ::</a:t>
            </a:r>
            <a:br>
              <a:rPr lang="en-IN" sz="6200" dirty="0">
                <a:solidFill>
                  <a:srgbClr val="C00000"/>
                </a:solidFill>
              </a:rPr>
            </a:br>
            <a:r>
              <a:rPr lang="en-IN" sz="6200" dirty="0">
                <a:solidFill>
                  <a:srgbClr val="C00000"/>
                </a:solidFill>
              </a:rPr>
              <a:t>c) -&gt;</a:t>
            </a:r>
            <a:br>
              <a:rPr lang="en-IN" sz="6200" dirty="0">
                <a:solidFill>
                  <a:srgbClr val="C00000"/>
                </a:solidFill>
              </a:rPr>
            </a:br>
            <a:r>
              <a:rPr lang="en-IN" sz="6200" dirty="0">
                <a:solidFill>
                  <a:srgbClr val="C00000"/>
                </a:solidFill>
              </a:rPr>
              <a:t>d) .</a:t>
            </a:r>
          </a:p>
          <a:p>
            <a:pPr marL="1143000" indent="-1143000">
              <a:buAutoNum type="arabicPeriod"/>
            </a:pPr>
            <a:endParaRPr lang="en-US" sz="6200" dirty="0">
              <a:solidFill>
                <a:srgbClr val="C00000"/>
              </a:solidFill>
            </a:endParaRPr>
          </a:p>
          <a:p>
            <a:pPr marL="0" indent="0">
              <a:buNone/>
            </a:pPr>
            <a:r>
              <a:rPr lang="en-US" sz="6200" dirty="0">
                <a:solidFill>
                  <a:srgbClr val="C00000"/>
                </a:solidFill>
              </a:rPr>
              <a:t>2. </a:t>
            </a:r>
            <a:r>
              <a:rPr lang="en-IN" sz="6200" dirty="0">
                <a:solidFill>
                  <a:srgbClr val="C00000"/>
                </a:solidFill>
              </a:rPr>
              <a:t>Pick the incorrect statement for namespaces in C++.</a:t>
            </a:r>
            <a:br>
              <a:rPr lang="en-IN" sz="6200" dirty="0">
                <a:solidFill>
                  <a:srgbClr val="C00000"/>
                </a:solidFill>
              </a:rPr>
            </a:br>
            <a:r>
              <a:rPr lang="en-IN" sz="6200" dirty="0">
                <a:solidFill>
                  <a:srgbClr val="C00000"/>
                </a:solidFill>
              </a:rPr>
              <a:t>a) Namespace declarations are always global scope</a:t>
            </a:r>
            <a:br>
              <a:rPr lang="en-IN" sz="6200" dirty="0">
                <a:solidFill>
                  <a:srgbClr val="C00000"/>
                </a:solidFill>
              </a:rPr>
            </a:br>
            <a:r>
              <a:rPr lang="en-IN" sz="6200" dirty="0">
                <a:solidFill>
                  <a:srgbClr val="C00000"/>
                </a:solidFill>
              </a:rPr>
              <a:t>b) Keyword namespace is used at the starting of a namespace definition</a:t>
            </a:r>
            <a:br>
              <a:rPr lang="en-IN" sz="6200" dirty="0">
                <a:solidFill>
                  <a:srgbClr val="C00000"/>
                </a:solidFill>
              </a:rPr>
            </a:br>
            <a:r>
              <a:rPr lang="en-IN" sz="6200" dirty="0">
                <a:solidFill>
                  <a:srgbClr val="C00000"/>
                </a:solidFill>
              </a:rPr>
              <a:t>c) Namespace has access specifiers like private or public</a:t>
            </a:r>
            <a:br>
              <a:rPr lang="en-IN" sz="6200" dirty="0">
                <a:solidFill>
                  <a:srgbClr val="C00000"/>
                </a:solidFill>
              </a:rPr>
            </a:br>
            <a:r>
              <a:rPr lang="en-IN" sz="6200" dirty="0">
                <a:solidFill>
                  <a:srgbClr val="C00000"/>
                </a:solidFill>
              </a:rPr>
              <a:t>d) Namespace definitions can be nested</a:t>
            </a:r>
          </a:p>
          <a:p>
            <a:pPr marL="0" indent="0">
              <a:buNone/>
            </a:pPr>
            <a:endParaRPr lang="en-IN" sz="6200" dirty="0">
              <a:solidFill>
                <a:srgbClr val="C00000"/>
              </a:solidFill>
            </a:endParaRPr>
          </a:p>
          <a:p>
            <a:pPr marL="0" indent="0">
              <a:buNone/>
            </a:pPr>
            <a:r>
              <a:rPr lang="en-US" sz="6200" dirty="0">
                <a:solidFill>
                  <a:srgbClr val="C00000"/>
                </a:solidFill>
              </a:rPr>
              <a:t>3. </a:t>
            </a:r>
            <a:r>
              <a:rPr lang="en-IN" sz="6200" dirty="0">
                <a:solidFill>
                  <a:srgbClr val="C00000"/>
                </a:solidFill>
              </a:rPr>
              <a:t>What is the correct syntax of defining a namespace?</a:t>
            </a:r>
          </a:p>
          <a:p>
            <a:pPr marL="0" indent="0">
              <a:buNone/>
            </a:pPr>
            <a:r>
              <a:rPr lang="en-IN" sz="6200" dirty="0">
                <a:solidFill>
                  <a:srgbClr val="C00000"/>
                </a:solidFill>
              </a:rPr>
              <a:t>a) namespace name{}</a:t>
            </a:r>
          </a:p>
          <a:p>
            <a:pPr marL="0" indent="0">
              <a:buNone/>
            </a:pPr>
            <a:r>
              <a:rPr lang="en-IN" sz="6200" dirty="0">
                <a:solidFill>
                  <a:srgbClr val="C00000"/>
                </a:solidFill>
              </a:rPr>
              <a:t>b) Namespace name{};</a:t>
            </a:r>
          </a:p>
          <a:p>
            <a:pPr marL="0" indent="0">
              <a:buNone/>
            </a:pPr>
            <a:r>
              <a:rPr lang="en-IN" sz="6200" dirty="0">
                <a:solidFill>
                  <a:srgbClr val="C00000"/>
                </a:solidFill>
              </a:rPr>
              <a:t>c) namespace name{};</a:t>
            </a:r>
          </a:p>
          <a:p>
            <a:pPr marL="0" indent="0">
              <a:buNone/>
            </a:pPr>
            <a:r>
              <a:rPr lang="en-IN" sz="6200" dirty="0">
                <a:solidFill>
                  <a:srgbClr val="C00000"/>
                </a:solidFill>
              </a:rPr>
              <a:t>d) typedef namespace name{} NAME</a:t>
            </a:r>
            <a:endParaRPr lang="en-US" sz="6200" dirty="0">
              <a:solidFill>
                <a:srgbClr val="C00000"/>
              </a:solidFill>
            </a:endParaRPr>
          </a:p>
          <a:p>
            <a:pPr marL="0" indent="0">
              <a:buNone/>
            </a:pPr>
            <a:br>
              <a:rPr lang="en-US" sz="6200" dirty="0">
                <a:solidFill>
                  <a:srgbClr val="C00000"/>
                </a:solidFill>
              </a:rPr>
            </a:br>
            <a:endParaRPr lang="en-US" sz="6200" dirty="0">
              <a:solidFill>
                <a:srgbClr val="C00000"/>
              </a:solidFill>
            </a:endParaRPr>
          </a:p>
          <a:p>
            <a:pPr marL="0" indent="0">
              <a:buNone/>
            </a:pPr>
            <a:br>
              <a:rPr lang="en-US" sz="6200" dirty="0">
                <a:solidFill>
                  <a:srgbClr val="C00000"/>
                </a:solidFill>
              </a:rPr>
            </a:br>
            <a:endParaRPr lang="en-IN" dirty="0">
              <a:solidFill>
                <a:srgbClr val="C00000"/>
              </a:solidFill>
            </a:endParaRPr>
          </a:p>
        </p:txBody>
      </p:sp>
    </p:spTree>
    <p:extLst>
      <p:ext uri="{BB962C8B-B14F-4D97-AF65-F5344CB8AC3E}">
        <p14:creationId xmlns:p14="http://schemas.microsoft.com/office/powerpoint/2010/main" val="128934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124EF-F8EA-4921-9976-B9A80A2112F5}"/>
              </a:ext>
            </a:extLst>
          </p:cNvPr>
          <p:cNvSpPr>
            <a:spLocks noGrp="1"/>
          </p:cNvSpPr>
          <p:nvPr>
            <p:ph type="sldNum" sz="quarter" idx="12"/>
          </p:nvPr>
        </p:nvSpPr>
        <p:spPr/>
        <p:txBody>
          <a:bodyPr/>
          <a:lstStyle/>
          <a:p>
            <a:fld id="{BDCDBBEF-AA6C-4BA6-85B2-A17D7F280E38}" type="slidenum">
              <a:rPr lang="en-US" smtClean="0"/>
              <a:pPr/>
              <a:t>15</a:t>
            </a:fld>
            <a:endParaRPr lang="en-US"/>
          </a:p>
        </p:txBody>
      </p:sp>
      <p:sp>
        <p:nvSpPr>
          <p:cNvPr id="2" name="Rectangle 1">
            <a:extLst>
              <a:ext uri="{FF2B5EF4-FFF2-40B4-BE49-F238E27FC236}">
                <a16:creationId xmlns:a16="http://schemas.microsoft.com/office/drawing/2014/main" id="{AA9EE1F6-906F-4246-88DA-D2EC0433E995}"/>
              </a:ext>
            </a:extLst>
          </p:cNvPr>
          <p:cNvSpPr/>
          <p:nvPr/>
        </p:nvSpPr>
        <p:spPr>
          <a:xfrm>
            <a:off x="838200" y="352603"/>
            <a:ext cx="10791825" cy="6986528"/>
          </a:xfrm>
          <a:prstGeom prst="rect">
            <a:avLst/>
          </a:prstGeom>
        </p:spPr>
        <p:txBody>
          <a:bodyPr wrap="square">
            <a:spAutoFit/>
          </a:bodyPr>
          <a:lstStyle/>
          <a:p>
            <a:r>
              <a:rPr lang="en-US" sz="1400" dirty="0">
                <a:solidFill>
                  <a:srgbClr val="C00000"/>
                </a:solidFill>
              </a:rPr>
              <a:t>4. </a:t>
            </a:r>
            <a:r>
              <a:rPr lang="en-IN" sz="1400" dirty="0">
                <a:solidFill>
                  <a:srgbClr val="C00000"/>
                </a:solidFill>
              </a:rPr>
              <a:t>What will be the output of the following C++ code?</a:t>
            </a:r>
          </a:p>
          <a:p>
            <a:r>
              <a:rPr lang="en-US" sz="1400" dirty="0">
                <a:solidFill>
                  <a:srgbClr val="C00000"/>
                </a:solidFill>
              </a:rPr>
              <a:t>#include &lt;iostream&gt;</a:t>
            </a:r>
          </a:p>
          <a:p>
            <a:r>
              <a:rPr lang="en-US" sz="1400" dirty="0">
                <a:solidFill>
                  <a:srgbClr val="C00000"/>
                </a:solidFill>
              </a:rPr>
              <a:t>#include &lt;string&gt;</a:t>
            </a:r>
          </a:p>
          <a:p>
            <a:r>
              <a:rPr lang="en-US" sz="1400" dirty="0">
                <a:solidFill>
                  <a:srgbClr val="C00000"/>
                </a:solidFill>
              </a:rPr>
              <a:t>using namespace std;</a:t>
            </a:r>
          </a:p>
          <a:p>
            <a:r>
              <a:rPr lang="en-US" sz="1400" dirty="0">
                <a:solidFill>
                  <a:srgbClr val="C00000"/>
                </a:solidFill>
              </a:rPr>
              <a:t>namespace </a:t>
            </a:r>
          </a:p>
          <a:p>
            <a:r>
              <a:rPr lang="en-US" sz="1400" dirty="0">
                <a:solidFill>
                  <a:srgbClr val="C00000"/>
                </a:solidFill>
              </a:rPr>
              <a:t>{</a:t>
            </a:r>
          </a:p>
          <a:p>
            <a:r>
              <a:rPr lang="en-US" sz="1400" dirty="0">
                <a:solidFill>
                  <a:srgbClr val="C00000"/>
                </a:solidFill>
              </a:rPr>
              <a:t>	int var = 10;</a:t>
            </a:r>
          </a:p>
          <a:p>
            <a:r>
              <a:rPr lang="en-US" sz="1400" dirty="0">
                <a:solidFill>
                  <a:srgbClr val="C00000"/>
                </a:solidFill>
              </a:rPr>
              <a:t>}</a:t>
            </a:r>
          </a:p>
          <a:p>
            <a:r>
              <a:rPr lang="en-US" sz="1400" dirty="0">
                <a:solidFill>
                  <a:srgbClr val="C00000"/>
                </a:solidFill>
              </a:rPr>
              <a:t>int main()</a:t>
            </a:r>
          </a:p>
          <a:p>
            <a:r>
              <a:rPr lang="en-US" sz="1400" dirty="0">
                <a:solidFill>
                  <a:srgbClr val="C00000"/>
                </a:solidFill>
              </a:rPr>
              <a:t>{</a:t>
            </a:r>
          </a:p>
          <a:p>
            <a:r>
              <a:rPr lang="en-US" sz="1400" dirty="0">
                <a:solidFill>
                  <a:srgbClr val="C00000"/>
                </a:solidFill>
              </a:rPr>
              <a:t>	</a:t>
            </a:r>
            <a:r>
              <a:rPr lang="en-US" sz="1400" dirty="0" err="1">
                <a:solidFill>
                  <a:srgbClr val="C00000"/>
                </a:solidFill>
              </a:rPr>
              <a:t>cout</a:t>
            </a:r>
            <a:r>
              <a:rPr lang="en-US" sz="1400" dirty="0">
                <a:solidFill>
                  <a:srgbClr val="C00000"/>
                </a:solidFill>
              </a:rPr>
              <a:t>&lt;&lt;var;</a:t>
            </a:r>
          </a:p>
          <a:p>
            <a:r>
              <a:rPr lang="en-US" sz="1400" dirty="0">
                <a:solidFill>
                  <a:srgbClr val="C00000"/>
                </a:solidFill>
              </a:rPr>
              <a:t>}</a:t>
            </a:r>
          </a:p>
          <a:p>
            <a:r>
              <a:rPr lang="en-US" sz="1400" dirty="0">
                <a:solidFill>
                  <a:srgbClr val="C00000"/>
                </a:solidFill>
              </a:rPr>
              <a:t>a) 10</a:t>
            </a:r>
          </a:p>
          <a:p>
            <a:r>
              <a:rPr lang="en-US" sz="1400" dirty="0">
                <a:solidFill>
                  <a:srgbClr val="C00000"/>
                </a:solidFill>
              </a:rPr>
              <a:t>b) Error</a:t>
            </a:r>
          </a:p>
          <a:p>
            <a:r>
              <a:rPr lang="en-US" sz="1400" dirty="0">
                <a:solidFill>
                  <a:srgbClr val="C00000"/>
                </a:solidFill>
              </a:rPr>
              <a:t>c) Some garbage value</a:t>
            </a:r>
          </a:p>
          <a:p>
            <a:r>
              <a:rPr lang="en-US" sz="1400" dirty="0">
                <a:solidFill>
                  <a:srgbClr val="C00000"/>
                </a:solidFill>
              </a:rPr>
              <a:t>d) Nothing but program runs perfectly</a:t>
            </a:r>
          </a:p>
          <a:p>
            <a:endParaRPr lang="en-US" sz="1400" dirty="0">
              <a:solidFill>
                <a:srgbClr val="C00000"/>
              </a:solidFill>
            </a:endParaRPr>
          </a:p>
          <a:p>
            <a:r>
              <a:rPr lang="en-US" sz="1400" dirty="0">
                <a:solidFill>
                  <a:srgbClr val="C00000"/>
                </a:solidFill>
              </a:rPr>
              <a:t>5. </a:t>
            </a:r>
            <a:r>
              <a:rPr lang="en-IN" sz="1400" dirty="0">
                <a:solidFill>
                  <a:srgbClr val="C00000"/>
                </a:solidFill>
              </a:rPr>
              <a:t>How to print the value of the </a:t>
            </a:r>
            <a:r>
              <a:rPr lang="en-IN" sz="1400" dirty="0" err="1">
                <a:solidFill>
                  <a:srgbClr val="C00000"/>
                </a:solidFill>
              </a:rPr>
              <a:t>i</a:t>
            </a:r>
            <a:r>
              <a:rPr lang="en-IN" sz="1400" dirty="0">
                <a:solidFill>
                  <a:srgbClr val="C00000"/>
                </a:solidFill>
              </a:rPr>
              <a:t> variable inside namespace B?</a:t>
            </a:r>
          </a:p>
          <a:p>
            <a:endParaRPr lang="en-IN" sz="1400" dirty="0">
              <a:solidFill>
                <a:srgbClr val="C00000"/>
              </a:solidFill>
            </a:endParaRPr>
          </a:p>
          <a:p>
            <a:r>
              <a:rPr lang="en-IN" sz="1400" dirty="0">
                <a:solidFill>
                  <a:srgbClr val="C00000"/>
                </a:solidFill>
              </a:rPr>
              <a:t>namespace A{</a:t>
            </a:r>
          </a:p>
          <a:p>
            <a:r>
              <a:rPr lang="en-IN" sz="1400" dirty="0">
                <a:solidFill>
                  <a:srgbClr val="C00000"/>
                </a:solidFill>
              </a:rPr>
              <a:t>	int var = 10;</a:t>
            </a:r>
          </a:p>
          <a:p>
            <a:r>
              <a:rPr lang="en-IN" sz="1400" dirty="0">
                <a:solidFill>
                  <a:srgbClr val="C00000"/>
                </a:solidFill>
              </a:rPr>
              <a:t>	namespace B{</a:t>
            </a:r>
          </a:p>
          <a:p>
            <a:r>
              <a:rPr lang="en-IN" sz="1400" dirty="0">
                <a:solidFill>
                  <a:srgbClr val="C00000"/>
                </a:solidFill>
              </a:rPr>
              <a:t>		int </a:t>
            </a:r>
            <a:r>
              <a:rPr lang="en-IN" sz="1400" dirty="0" err="1">
                <a:solidFill>
                  <a:srgbClr val="C00000"/>
                </a:solidFill>
              </a:rPr>
              <a:t>i</a:t>
            </a:r>
            <a:r>
              <a:rPr lang="en-IN" sz="1400" dirty="0">
                <a:solidFill>
                  <a:srgbClr val="C00000"/>
                </a:solidFill>
              </a:rPr>
              <a:t> = 15;</a:t>
            </a:r>
          </a:p>
          <a:p>
            <a:r>
              <a:rPr lang="en-IN" sz="1400" dirty="0">
                <a:solidFill>
                  <a:srgbClr val="C00000"/>
                </a:solidFill>
              </a:rPr>
              <a:t>	}</a:t>
            </a:r>
          </a:p>
          <a:p>
            <a:r>
              <a:rPr lang="en-IN" sz="1400" dirty="0">
                <a:solidFill>
                  <a:srgbClr val="C00000"/>
                </a:solidFill>
              </a:rPr>
              <a:t>}</a:t>
            </a:r>
          </a:p>
          <a:p>
            <a:r>
              <a:rPr lang="en-IN" sz="1400" dirty="0">
                <a:solidFill>
                  <a:srgbClr val="C00000"/>
                </a:solidFill>
              </a:rPr>
              <a:t>a) </a:t>
            </a:r>
            <a:r>
              <a:rPr lang="en-IN" sz="1400" dirty="0" err="1">
                <a:solidFill>
                  <a:srgbClr val="C00000"/>
                </a:solidFill>
              </a:rPr>
              <a:t>cout</a:t>
            </a:r>
            <a:r>
              <a:rPr lang="en-IN" sz="1400" dirty="0">
                <a:solidFill>
                  <a:srgbClr val="C00000"/>
                </a:solidFill>
              </a:rPr>
              <a:t>&lt;&lt;A::</a:t>
            </a:r>
            <a:r>
              <a:rPr lang="en-IN" sz="1400" dirty="0" err="1">
                <a:solidFill>
                  <a:srgbClr val="C00000"/>
                </a:solidFill>
              </a:rPr>
              <a:t>i</a:t>
            </a:r>
            <a:r>
              <a:rPr lang="en-IN" sz="1400" dirty="0">
                <a:solidFill>
                  <a:srgbClr val="C00000"/>
                </a:solidFill>
              </a:rPr>
              <a:t>;</a:t>
            </a:r>
          </a:p>
          <a:p>
            <a:r>
              <a:rPr lang="en-IN" sz="1400" dirty="0">
                <a:solidFill>
                  <a:srgbClr val="C00000"/>
                </a:solidFill>
              </a:rPr>
              <a:t>b) </a:t>
            </a:r>
            <a:r>
              <a:rPr lang="en-IN" sz="1400" dirty="0" err="1">
                <a:solidFill>
                  <a:srgbClr val="C00000"/>
                </a:solidFill>
              </a:rPr>
              <a:t>cout</a:t>
            </a:r>
            <a:r>
              <a:rPr lang="en-IN" sz="1400" dirty="0">
                <a:solidFill>
                  <a:srgbClr val="C00000"/>
                </a:solidFill>
              </a:rPr>
              <a:t>&lt;&lt;B::</a:t>
            </a:r>
            <a:r>
              <a:rPr lang="en-IN" sz="1400" dirty="0" err="1">
                <a:solidFill>
                  <a:srgbClr val="C00000"/>
                </a:solidFill>
              </a:rPr>
              <a:t>i</a:t>
            </a:r>
            <a:r>
              <a:rPr lang="en-IN" sz="1400" dirty="0">
                <a:solidFill>
                  <a:srgbClr val="C00000"/>
                </a:solidFill>
              </a:rPr>
              <a:t>;</a:t>
            </a:r>
          </a:p>
          <a:p>
            <a:r>
              <a:rPr lang="en-IN" sz="1400" dirty="0">
                <a:solidFill>
                  <a:srgbClr val="C00000"/>
                </a:solidFill>
              </a:rPr>
              <a:t>c) </a:t>
            </a:r>
            <a:r>
              <a:rPr lang="en-IN" sz="1400" dirty="0" err="1">
                <a:solidFill>
                  <a:srgbClr val="C00000"/>
                </a:solidFill>
              </a:rPr>
              <a:t>cout</a:t>
            </a:r>
            <a:r>
              <a:rPr lang="en-IN" sz="1400" dirty="0">
                <a:solidFill>
                  <a:srgbClr val="C00000"/>
                </a:solidFill>
              </a:rPr>
              <a:t>&lt;&lt;A::B::</a:t>
            </a:r>
            <a:r>
              <a:rPr lang="en-IN" sz="1400" dirty="0" err="1">
                <a:solidFill>
                  <a:srgbClr val="C00000"/>
                </a:solidFill>
              </a:rPr>
              <a:t>i</a:t>
            </a:r>
            <a:r>
              <a:rPr lang="en-IN" sz="1400" dirty="0">
                <a:solidFill>
                  <a:srgbClr val="C00000"/>
                </a:solidFill>
              </a:rPr>
              <a:t>;</a:t>
            </a:r>
          </a:p>
          <a:p>
            <a:r>
              <a:rPr lang="en-IN" sz="1400" dirty="0">
                <a:solidFill>
                  <a:srgbClr val="C00000"/>
                </a:solidFill>
              </a:rPr>
              <a:t>d) </a:t>
            </a:r>
            <a:r>
              <a:rPr lang="en-IN" sz="1400" dirty="0" err="1">
                <a:solidFill>
                  <a:srgbClr val="C00000"/>
                </a:solidFill>
              </a:rPr>
              <a:t>cout</a:t>
            </a:r>
            <a:r>
              <a:rPr lang="en-IN" sz="1400" dirty="0">
                <a:solidFill>
                  <a:srgbClr val="C00000"/>
                </a:solidFill>
              </a:rPr>
              <a:t>&lt;&lt;</a:t>
            </a:r>
            <a:r>
              <a:rPr lang="en-IN" sz="1400" dirty="0" err="1">
                <a:solidFill>
                  <a:srgbClr val="C00000"/>
                </a:solidFill>
              </a:rPr>
              <a:t>i</a:t>
            </a:r>
            <a:r>
              <a:rPr lang="en-IN" sz="1400" dirty="0">
                <a:solidFill>
                  <a:srgbClr val="C00000"/>
                </a:solidFill>
              </a:rPr>
              <a:t>;</a:t>
            </a:r>
            <a:br>
              <a:rPr lang="en-US" sz="1400" dirty="0">
                <a:solidFill>
                  <a:srgbClr val="C00000"/>
                </a:solidFill>
              </a:rPr>
            </a:br>
            <a:endParaRPr lang="en-US" sz="1400" dirty="0">
              <a:solidFill>
                <a:srgbClr val="C00000"/>
              </a:solidFill>
            </a:endParaRPr>
          </a:p>
          <a:p>
            <a:endParaRPr lang="en-US" sz="1400" dirty="0">
              <a:solidFill>
                <a:srgbClr val="C00000"/>
              </a:solidFill>
            </a:endParaRPr>
          </a:p>
          <a:p>
            <a:endParaRPr lang="en-US" sz="1400" dirty="0"/>
          </a:p>
        </p:txBody>
      </p:sp>
    </p:spTree>
    <p:extLst>
      <p:ext uri="{BB962C8B-B14F-4D97-AF65-F5344CB8AC3E}">
        <p14:creationId xmlns:p14="http://schemas.microsoft.com/office/powerpoint/2010/main" val="258228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591E3-02DA-4066-9127-2B9D821C4DAB}"/>
              </a:ext>
            </a:extLst>
          </p:cNvPr>
          <p:cNvSpPr>
            <a:spLocks noGrp="1"/>
          </p:cNvSpPr>
          <p:nvPr>
            <p:ph type="title"/>
          </p:nvPr>
        </p:nvSpPr>
        <p:spPr/>
        <p:txBody>
          <a:bodyPr/>
          <a:lstStyle/>
          <a:p>
            <a:r>
              <a:rPr lang="en-US" b="1" dirty="0"/>
              <a:t>Discussion forum</a:t>
            </a:r>
            <a:r>
              <a:rPr lang="en-US" dirty="0"/>
              <a:t>.</a:t>
            </a:r>
            <a:endParaRPr lang="en-IN" dirty="0"/>
          </a:p>
        </p:txBody>
      </p:sp>
      <p:sp>
        <p:nvSpPr>
          <p:cNvPr id="3" name="Content Placeholder 2">
            <a:extLst>
              <a:ext uri="{FF2B5EF4-FFF2-40B4-BE49-F238E27FC236}">
                <a16:creationId xmlns:a16="http://schemas.microsoft.com/office/drawing/2014/main" id="{75A2FD90-1CA1-4A43-803B-2F922D4B9EC4}"/>
              </a:ext>
            </a:extLst>
          </p:cNvPr>
          <p:cNvSpPr>
            <a:spLocks noGrp="1"/>
          </p:cNvSpPr>
          <p:nvPr>
            <p:ph idx="1"/>
          </p:nvPr>
        </p:nvSpPr>
        <p:spPr>
          <a:xfrm>
            <a:off x="752061" y="894112"/>
            <a:ext cx="10687878" cy="3363084"/>
          </a:xfrm>
        </p:spPr>
        <p:txBody>
          <a:bodyPr/>
          <a:lstStyle/>
          <a:p>
            <a:endParaRPr lang="en-IN" dirty="0"/>
          </a:p>
          <a:p>
            <a:pPr marL="0" indent="0">
              <a:buNone/>
            </a:pPr>
            <a:r>
              <a:rPr lang="en-IN" dirty="0"/>
              <a:t>A deeper dive into namespaces </a:t>
            </a:r>
          </a:p>
        </p:txBody>
      </p:sp>
      <p:sp>
        <p:nvSpPr>
          <p:cNvPr id="4" name="Slide Number Placeholder 3">
            <a:extLst>
              <a:ext uri="{FF2B5EF4-FFF2-40B4-BE49-F238E27FC236}">
                <a16:creationId xmlns:a16="http://schemas.microsoft.com/office/drawing/2014/main" id="{B4DFB7C1-5531-4CBA-AA56-069AD25EF56C}"/>
              </a:ext>
            </a:extLst>
          </p:cNvPr>
          <p:cNvSpPr>
            <a:spLocks noGrp="1"/>
          </p:cNvSpPr>
          <p:nvPr>
            <p:ph type="sldNum" sz="quarter" idx="12"/>
          </p:nvPr>
        </p:nvSpPr>
        <p:spPr/>
        <p:txBody>
          <a:bodyPr/>
          <a:lstStyle/>
          <a:p>
            <a:fld id="{BDCDBBEF-AA6C-4BA6-85B2-A17D7F280E38}" type="slidenum">
              <a:rPr lang="en-US" smtClean="0"/>
              <a:pPr/>
              <a:t>16</a:t>
            </a:fld>
            <a:endParaRPr lang="en-US"/>
          </a:p>
        </p:txBody>
      </p:sp>
      <p:sp>
        <p:nvSpPr>
          <p:cNvPr id="5" name="Rectangle 4">
            <a:extLst>
              <a:ext uri="{FF2B5EF4-FFF2-40B4-BE49-F238E27FC236}">
                <a16:creationId xmlns:a16="http://schemas.microsoft.com/office/drawing/2014/main" id="{2286B93F-AE56-4538-971E-9E2B9276A0B1}"/>
              </a:ext>
            </a:extLst>
          </p:cNvPr>
          <p:cNvSpPr/>
          <p:nvPr/>
        </p:nvSpPr>
        <p:spPr>
          <a:xfrm>
            <a:off x="2862470" y="3838853"/>
            <a:ext cx="7253747" cy="369332"/>
          </a:xfrm>
          <a:prstGeom prst="rect">
            <a:avLst/>
          </a:prstGeom>
        </p:spPr>
        <p:txBody>
          <a:bodyPr wrap="square">
            <a:spAutoFit/>
          </a:bodyPr>
          <a:lstStyle/>
          <a:p>
            <a:endParaRPr lang="en-IN" dirty="0"/>
          </a:p>
        </p:txBody>
      </p:sp>
      <p:sp>
        <p:nvSpPr>
          <p:cNvPr id="6" name="Arrow: Curved Right 5">
            <a:extLst>
              <a:ext uri="{FF2B5EF4-FFF2-40B4-BE49-F238E27FC236}">
                <a16:creationId xmlns:a16="http://schemas.microsoft.com/office/drawing/2014/main" id="{41188ABF-04C6-4D24-AE32-F9EFFF363BA6}"/>
              </a:ext>
            </a:extLst>
          </p:cNvPr>
          <p:cNvSpPr/>
          <p:nvPr/>
        </p:nvSpPr>
        <p:spPr>
          <a:xfrm>
            <a:off x="3129170" y="2392362"/>
            <a:ext cx="795130" cy="9839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Rectangle 6">
            <a:extLst>
              <a:ext uri="{FF2B5EF4-FFF2-40B4-BE49-F238E27FC236}">
                <a16:creationId xmlns:a16="http://schemas.microsoft.com/office/drawing/2014/main" id="{C5BD0BF2-3FB6-44C3-90B3-B15DC7D0C72E}"/>
              </a:ext>
            </a:extLst>
          </p:cNvPr>
          <p:cNvSpPr/>
          <p:nvPr/>
        </p:nvSpPr>
        <p:spPr>
          <a:xfrm>
            <a:off x="752061" y="3250832"/>
            <a:ext cx="6453113" cy="461665"/>
          </a:xfrm>
          <a:prstGeom prst="rect">
            <a:avLst/>
          </a:prstGeom>
        </p:spPr>
        <p:txBody>
          <a:bodyPr wrap="none">
            <a:spAutoFit/>
          </a:bodyPr>
          <a:lstStyle/>
          <a:p>
            <a:r>
              <a:rPr lang="en-IN" sz="2400" dirty="0">
                <a:solidFill>
                  <a:srgbClr val="FF0000"/>
                </a:solidFill>
              </a:rPr>
              <a:t>https://www.youtube.com/watch?v=ts1Eek5w7ZA</a:t>
            </a:r>
          </a:p>
        </p:txBody>
      </p:sp>
    </p:spTree>
    <p:extLst>
      <p:ext uri="{BB962C8B-B14F-4D97-AF65-F5344CB8AC3E}">
        <p14:creationId xmlns:p14="http://schemas.microsoft.com/office/powerpoint/2010/main" val="173025305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REFERENCES</a:t>
            </a:r>
            <a:r>
              <a:rPr lang="en-US" sz="2800" dirty="0">
                <a:latin typeface="Casper Bold" panose="02000806040000020004" pitchFamily="2" charset="0"/>
                <a:cs typeface="Arial" panose="020B0604020202020204" pitchFamily="34" charset="0"/>
              </a:rPr>
              <a:t> </a:t>
            </a:r>
            <a:r>
              <a:rPr lang="en-US" sz="2800" dirty="0"/>
              <a:t>  </a:t>
            </a:r>
            <a:endParaRPr lang="en-US" dirty="0"/>
          </a:p>
        </p:txBody>
      </p:sp>
      <p:sp>
        <p:nvSpPr>
          <p:cNvPr id="3" name="Content Placeholder 2"/>
          <p:cNvSpPr>
            <a:spLocks noGrp="1"/>
          </p:cNvSpPr>
          <p:nvPr>
            <p:ph idx="1"/>
          </p:nvPr>
        </p:nvSpPr>
        <p:spPr>
          <a:xfrm>
            <a:off x="840377" y="1276349"/>
            <a:ext cx="7162800" cy="5445125"/>
          </a:xfrm>
        </p:spPr>
        <p:txBody>
          <a:bodyPr>
            <a:normAutofit fontScale="85000" lnSpcReduction="10000"/>
          </a:bodyPr>
          <a:lstStyle/>
          <a:p>
            <a:pPr marL="0" indent="0">
              <a:buNone/>
            </a:pPr>
            <a:r>
              <a:rPr lang="en-IN" sz="1800" b="0" i="0" u="none" strike="noStrike" baseline="0" dirty="0">
                <a:solidFill>
                  <a:srgbClr val="000000"/>
                </a:solidFill>
                <a:latin typeface="Times New Roman" panose="02020603050405020304" pitchFamily="18" charset="0"/>
              </a:rPr>
              <a:t> </a:t>
            </a:r>
            <a:r>
              <a:rPr lang="en-IN" b="1" dirty="0"/>
              <a:t>TEXT BOOKS </a:t>
            </a:r>
          </a:p>
          <a:p>
            <a:pPr marL="0" indent="0">
              <a:buNone/>
            </a:pPr>
            <a:r>
              <a:rPr lang="en-IN" sz="1800" b="1" u="none" strike="noStrike" baseline="0" dirty="0">
                <a:solidFill>
                  <a:srgbClr val="000000"/>
                </a:solidFill>
                <a:latin typeface="Times New Roman" panose="02020603050405020304" pitchFamily="18" charset="0"/>
              </a:rPr>
              <a:t>T1 </a:t>
            </a:r>
            <a:r>
              <a:rPr lang="en-IN" sz="1800" b="0" u="none" strike="noStrike" baseline="0" dirty="0">
                <a:solidFill>
                  <a:srgbClr val="000000"/>
                </a:solidFill>
                <a:latin typeface="Times New Roman" panose="02020603050405020304" pitchFamily="18" charset="0"/>
              </a:rPr>
              <a:t>E </a:t>
            </a:r>
            <a:r>
              <a:rPr lang="en-IN" sz="1800" b="0" u="none" strike="noStrike" baseline="0" dirty="0" err="1">
                <a:solidFill>
                  <a:srgbClr val="000000"/>
                </a:solidFill>
                <a:latin typeface="Times New Roman" panose="02020603050405020304" pitchFamily="18" charset="0"/>
              </a:rPr>
              <a:t>Balagurusamy</a:t>
            </a:r>
            <a:r>
              <a:rPr lang="en-IN" sz="1800" b="0" u="none" strike="noStrike" baseline="0" dirty="0">
                <a:solidFill>
                  <a:srgbClr val="000000"/>
                </a:solidFill>
                <a:latin typeface="Times New Roman" panose="02020603050405020304" pitchFamily="18" charset="0"/>
              </a:rPr>
              <a:t>., “Object Oriented Programming in C++”, Tata McGraw-Hill. </a:t>
            </a:r>
          </a:p>
          <a:p>
            <a:pPr marL="0" indent="0">
              <a:buNone/>
            </a:pPr>
            <a:r>
              <a:rPr lang="en-IN" sz="1800" b="1" u="none" strike="noStrike" baseline="0" dirty="0">
                <a:solidFill>
                  <a:srgbClr val="000000"/>
                </a:solidFill>
                <a:latin typeface="Times New Roman" panose="02020603050405020304" pitchFamily="18" charset="0"/>
              </a:rPr>
              <a:t>T2 </a:t>
            </a:r>
            <a:r>
              <a:rPr lang="en-IN" sz="1800" b="0" u="none" strike="noStrike" baseline="0" dirty="0">
                <a:solidFill>
                  <a:srgbClr val="000000"/>
                </a:solidFill>
                <a:latin typeface="Times New Roman" panose="02020603050405020304" pitchFamily="18" charset="0"/>
              </a:rPr>
              <a:t>Robert </a:t>
            </a:r>
            <a:r>
              <a:rPr lang="en-IN" sz="1800" b="0" u="none" strike="noStrike" baseline="0" dirty="0" err="1">
                <a:solidFill>
                  <a:srgbClr val="000000"/>
                </a:solidFill>
                <a:latin typeface="Times New Roman" panose="02020603050405020304" pitchFamily="18" charset="0"/>
              </a:rPr>
              <a:t>Lafore</a:t>
            </a:r>
            <a:r>
              <a:rPr lang="en-IN" sz="1800" b="0" u="none" strike="noStrike" baseline="0" dirty="0">
                <a:solidFill>
                  <a:srgbClr val="000000"/>
                </a:solidFill>
                <a:latin typeface="Times New Roman" panose="02020603050405020304" pitchFamily="18" charset="0"/>
              </a:rPr>
              <a:t>, “Object Oriented Programming in C++”, Waite Group. </a:t>
            </a:r>
          </a:p>
          <a:p>
            <a:pPr marL="0" indent="0">
              <a:buNone/>
            </a:pPr>
            <a:r>
              <a:rPr lang="en-IN" b="1" dirty="0"/>
              <a:t>REFERENCE BOOKS </a:t>
            </a:r>
          </a:p>
          <a:p>
            <a:pPr marL="0" indent="0">
              <a:buNone/>
            </a:pPr>
            <a:r>
              <a:rPr lang="en-IN" sz="1800" b="1" u="none" strike="noStrike" baseline="0" dirty="0">
                <a:solidFill>
                  <a:srgbClr val="000000"/>
                </a:solidFill>
                <a:latin typeface="Times New Roman" panose="02020603050405020304" pitchFamily="18" charset="0"/>
              </a:rPr>
              <a:t>R1 </a:t>
            </a:r>
            <a:r>
              <a:rPr lang="en-IN" sz="1800" b="0" u="none" strike="noStrike" baseline="0" dirty="0">
                <a:solidFill>
                  <a:srgbClr val="000000"/>
                </a:solidFill>
                <a:latin typeface="Times New Roman" panose="02020603050405020304" pitchFamily="18" charset="0"/>
              </a:rPr>
              <a:t>Herbert </a:t>
            </a:r>
            <a:r>
              <a:rPr lang="en-IN" sz="1800" b="0" u="none" strike="noStrike" baseline="0" dirty="0" err="1">
                <a:solidFill>
                  <a:srgbClr val="000000"/>
                </a:solidFill>
                <a:latin typeface="Times New Roman" panose="02020603050405020304" pitchFamily="18" charset="0"/>
              </a:rPr>
              <a:t>Schildt</a:t>
            </a:r>
            <a:r>
              <a:rPr lang="en-IN" sz="1800" b="0" u="none" strike="noStrike" baseline="0" dirty="0">
                <a:solidFill>
                  <a:srgbClr val="000000"/>
                </a:solidFill>
                <a:latin typeface="Times New Roman" panose="02020603050405020304" pitchFamily="18" charset="0"/>
              </a:rPr>
              <a:t> , “C++- The Complete Reference”, Tata McGraw-Hill 2003, New Delhi. </a:t>
            </a:r>
          </a:p>
          <a:p>
            <a:pPr marL="0" indent="0">
              <a:buNone/>
            </a:pPr>
            <a:r>
              <a:rPr lang="en-IN" sz="1800" b="1" u="none" strike="noStrike" baseline="0" dirty="0">
                <a:solidFill>
                  <a:srgbClr val="000000"/>
                </a:solidFill>
                <a:latin typeface="Times New Roman" panose="02020603050405020304" pitchFamily="18" charset="0"/>
              </a:rPr>
              <a:t>R2 </a:t>
            </a:r>
            <a:r>
              <a:rPr lang="en-IN" sz="1800" b="0" u="none" strike="noStrike" baseline="0" dirty="0">
                <a:solidFill>
                  <a:srgbClr val="000000"/>
                </a:solidFill>
                <a:latin typeface="Times New Roman" panose="02020603050405020304" pitchFamily="18" charset="0"/>
              </a:rPr>
              <a:t>Bjarne </a:t>
            </a:r>
            <a:r>
              <a:rPr lang="en-IN" sz="1800" b="0" u="none" strike="noStrike" baseline="0" dirty="0" err="1">
                <a:solidFill>
                  <a:srgbClr val="000000"/>
                </a:solidFill>
                <a:latin typeface="Times New Roman" panose="02020603050405020304" pitchFamily="18" charset="0"/>
              </a:rPr>
              <a:t>Stroustrup</a:t>
            </a:r>
            <a:r>
              <a:rPr lang="en-IN" sz="1800" b="0" u="none" strike="noStrike" baseline="0" dirty="0">
                <a:solidFill>
                  <a:srgbClr val="000000"/>
                </a:solidFill>
                <a:latin typeface="Times New Roman" panose="02020603050405020304" pitchFamily="18" charset="0"/>
              </a:rPr>
              <a:t>: “The C++ Programming Language” (4th Edition). Addison-Wesley. </a:t>
            </a:r>
          </a:p>
          <a:p>
            <a:pPr marL="0" indent="0">
              <a:buNone/>
            </a:pPr>
            <a:r>
              <a:rPr lang="en-IN" sz="1800" b="1" u="none" strike="noStrike" baseline="0" dirty="0">
                <a:solidFill>
                  <a:srgbClr val="000000"/>
                </a:solidFill>
                <a:latin typeface="Times New Roman" panose="02020603050405020304" pitchFamily="18" charset="0"/>
              </a:rPr>
              <a:t>R3 </a:t>
            </a:r>
            <a:r>
              <a:rPr lang="en-IN" sz="1800" b="0" u="none" strike="noStrike" baseline="0" dirty="0">
                <a:solidFill>
                  <a:srgbClr val="000000"/>
                </a:solidFill>
                <a:latin typeface="Times New Roman" panose="02020603050405020304" pitchFamily="18" charset="0"/>
              </a:rPr>
              <a:t>Ravichandran , “Programming with C++”,Tata McGraw-Hill Education. </a:t>
            </a:r>
          </a:p>
          <a:p>
            <a:pPr marL="0" indent="0">
              <a:buNone/>
            </a:pPr>
            <a:r>
              <a:rPr lang="en-IN" sz="1800" b="1" u="none" strike="noStrike" baseline="0" dirty="0">
                <a:solidFill>
                  <a:srgbClr val="000000"/>
                </a:solidFill>
                <a:latin typeface="Times New Roman" panose="02020603050405020304" pitchFamily="18" charset="0"/>
              </a:rPr>
              <a:t>R4 </a:t>
            </a:r>
            <a:r>
              <a:rPr lang="en-IN" sz="1800" b="0" u="none" strike="noStrike" baseline="0" dirty="0">
                <a:solidFill>
                  <a:srgbClr val="000000"/>
                </a:solidFill>
                <a:latin typeface="Times New Roman" panose="02020603050405020304" pitchFamily="18" charset="0"/>
              </a:rPr>
              <a:t>Joyce M. Farrell,” Object Oriented Programming Using C++”, Learning. </a:t>
            </a:r>
          </a:p>
          <a:p>
            <a:pPr marL="0" indent="0">
              <a:buNone/>
            </a:pPr>
            <a:r>
              <a:rPr lang="en-IN" sz="1800" b="1" u="none" strike="noStrike" baseline="0" dirty="0">
                <a:solidFill>
                  <a:srgbClr val="000000"/>
                </a:solidFill>
                <a:latin typeface="Times New Roman" panose="02020603050405020304" pitchFamily="18" charset="0"/>
              </a:rPr>
              <a:t>R5 </a:t>
            </a:r>
            <a:r>
              <a:rPr lang="en-IN" sz="1800" b="0" u="none" strike="noStrike" baseline="0" dirty="0">
                <a:solidFill>
                  <a:srgbClr val="000000"/>
                </a:solidFill>
                <a:latin typeface="Times New Roman" panose="02020603050405020304" pitchFamily="18" charset="0"/>
              </a:rPr>
              <a:t>Programming Languages: Design and Implementation (4th Edition), by Terrence W. Pratt, Marvin V. </a:t>
            </a:r>
            <a:r>
              <a:rPr lang="en-IN" sz="1800" b="0" u="none" strike="noStrike" baseline="0" dirty="0" err="1">
                <a:solidFill>
                  <a:srgbClr val="000000"/>
                </a:solidFill>
                <a:latin typeface="Times New Roman" panose="02020603050405020304" pitchFamily="18" charset="0"/>
              </a:rPr>
              <a:t>Zelkowitz</a:t>
            </a:r>
            <a:r>
              <a:rPr lang="en-IN" sz="1800" b="0" u="none" strike="noStrike" baseline="0" dirty="0">
                <a:solidFill>
                  <a:srgbClr val="000000"/>
                </a:solidFill>
                <a:latin typeface="Times New Roman" panose="02020603050405020304" pitchFamily="18" charset="0"/>
              </a:rPr>
              <a:t>, Pearson. </a:t>
            </a:r>
          </a:p>
          <a:p>
            <a:pPr marL="0" indent="0">
              <a:buNone/>
            </a:pPr>
            <a:r>
              <a:rPr lang="en-IN" sz="1800" b="1" u="none" strike="noStrike" baseline="0" dirty="0">
                <a:solidFill>
                  <a:srgbClr val="000000"/>
                </a:solidFill>
                <a:latin typeface="Times New Roman" panose="02020603050405020304" pitchFamily="18" charset="0"/>
              </a:rPr>
              <a:t>R6 </a:t>
            </a:r>
            <a:r>
              <a:rPr lang="en-IN" sz="1800" b="0" u="none" strike="noStrike" baseline="0" dirty="0">
                <a:solidFill>
                  <a:srgbClr val="000000"/>
                </a:solidFill>
                <a:latin typeface="Times New Roman" panose="02020603050405020304" pitchFamily="18" charset="0"/>
              </a:rPr>
              <a:t>Programming Language Pragmatics, Third Edition, by Michael L. Scott, Morgan Kaufmann. </a:t>
            </a:r>
            <a:endParaRPr lang="en-US" sz="1600" dirty="0">
              <a:latin typeface="Times New Roman" pitchFamily="18" charset="0"/>
              <a:cs typeface="Times New Roman" pitchFamily="18" charset="0"/>
            </a:endParaRPr>
          </a:p>
          <a:p>
            <a:pPr>
              <a:buNone/>
            </a:pPr>
            <a:r>
              <a:rPr lang="en-IN" b="1" dirty="0"/>
              <a:t>Websites:</a:t>
            </a:r>
            <a:endParaRPr lang="en-IN" dirty="0"/>
          </a:p>
          <a:p>
            <a:pPr marL="342900" indent="-342900">
              <a:buFont typeface="+mj-lt"/>
              <a:buAutoNum type="arabicPeriod"/>
            </a:pPr>
            <a:r>
              <a:rPr lang="en-US" sz="1600" dirty="0">
                <a:latin typeface="Casper" panose="02000506000000020004" pitchFamily="2" charset="0"/>
                <a:cs typeface="Arial" panose="020B0604020202020204" pitchFamily="34" charset="0"/>
                <a:hlinkClick r:id="rId3"/>
              </a:rPr>
              <a:t>https://en.cppreference.com/w/cpp/language/namespace</a:t>
            </a:r>
            <a:endParaRPr lang="en-US" sz="1600" dirty="0">
              <a:latin typeface="Casper" panose="02000506000000020004" pitchFamily="2" charset="0"/>
              <a:cs typeface="Arial" panose="020B0604020202020204" pitchFamily="34" charset="0"/>
            </a:endParaRPr>
          </a:p>
          <a:p>
            <a:pPr marL="342900" indent="-342900">
              <a:buFont typeface="+mj-lt"/>
              <a:buAutoNum type="arabicPeriod"/>
            </a:pPr>
            <a:r>
              <a:rPr lang="en-US" sz="1600" dirty="0">
                <a:latin typeface="Casper" panose="02000506000000020004" pitchFamily="2" charset="0"/>
                <a:cs typeface="Arial" panose="020B0604020202020204" pitchFamily="34" charset="0"/>
                <a:hlinkClick r:id="rId4"/>
              </a:rPr>
              <a:t>https://www.tutorialspoint.com/cplusplus/cpp_namespaces.htm</a:t>
            </a:r>
            <a:endParaRPr lang="en-US" sz="1600" dirty="0">
              <a:latin typeface="Casper" panose="02000506000000020004" pitchFamily="2" charset="0"/>
              <a:cs typeface="Arial" panose="020B0604020202020204" pitchFamily="34" charset="0"/>
            </a:endParaRPr>
          </a:p>
          <a:p>
            <a:pPr marL="342900" indent="-342900">
              <a:buFont typeface="+mj-lt"/>
              <a:buAutoNum type="arabicPeriod"/>
            </a:pPr>
            <a:r>
              <a:rPr lang="en-US" sz="1600" dirty="0">
                <a:latin typeface="Casper" panose="02000506000000020004" pitchFamily="2" charset="0"/>
                <a:cs typeface="Arial" panose="020B0604020202020204" pitchFamily="34" charset="0"/>
                <a:hlinkClick r:id="rId5"/>
              </a:rPr>
              <a:t>https://www.sanfoundry.com/cplusplus-programming-questions-answers-namespaces-2/</a:t>
            </a:r>
            <a:endParaRPr lang="en-US" sz="1600" dirty="0">
              <a:latin typeface="Casper" panose="02000506000000020004" pitchFamily="2" charset="0"/>
              <a:cs typeface="Arial" panose="020B0604020202020204" pitchFamily="34" charset="0"/>
            </a:endParaRPr>
          </a:p>
          <a:p>
            <a:pPr marL="342900" indent="-342900">
              <a:buFont typeface="+mj-lt"/>
              <a:buAutoNum type="arabicPeriod"/>
            </a:pPr>
            <a:endParaRPr lang="en-US" sz="1600" dirty="0">
              <a:latin typeface="Casper" panose="02000506000000020004" pitchFamily="2" charset="0"/>
              <a:cs typeface="Arial" panose="020B0604020202020204" pitchFamily="34" charset="0"/>
            </a:endParaRPr>
          </a:p>
          <a:p>
            <a:pPr marL="0" indent="0">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
        <p:nvSpPr>
          <p:cNvPr id="5" name="Rectangle 4"/>
          <p:cNvSpPr/>
          <p:nvPr/>
        </p:nvSpPr>
        <p:spPr>
          <a:xfrm>
            <a:off x="838200" y="1803400"/>
            <a:ext cx="7162800" cy="43688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99912" y="1666923"/>
            <a:ext cx="3352800" cy="3914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16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4310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4AFE-B27C-4A9A-A9F5-7F62354B01A2}"/>
              </a:ext>
            </a:extLst>
          </p:cNvPr>
          <p:cNvSpPr>
            <a:spLocks noGrp="1"/>
          </p:cNvSpPr>
          <p:nvPr>
            <p:ph type="title"/>
          </p:nvPr>
        </p:nvSpPr>
        <p:spPr>
          <a:xfrm>
            <a:off x="600075" y="838200"/>
            <a:ext cx="3932237" cy="2209800"/>
          </a:xfrm>
        </p:spPr>
        <p:txBody>
          <a:bodyPr>
            <a:normAutofit/>
          </a:bodyPr>
          <a:lstStyle/>
          <a:p>
            <a:pPr algn="ctr"/>
            <a:r>
              <a:rPr lang="en-US" sz="4400" b="1" dirty="0">
                <a:latin typeface="+mn-lt"/>
                <a:ea typeface="Karla" pitchFamily="2" charset="0"/>
                <a:cs typeface="Karla" pitchFamily="2" charset="0"/>
              </a:rPr>
              <a:t>Object Oriented Programming using C++</a:t>
            </a:r>
            <a:endParaRPr lang="en-IN" dirty="0"/>
          </a:p>
        </p:txBody>
      </p:sp>
      <p:sp>
        <p:nvSpPr>
          <p:cNvPr id="3" name="Content Placeholder 2">
            <a:extLst>
              <a:ext uri="{FF2B5EF4-FFF2-40B4-BE49-F238E27FC236}">
                <a16:creationId xmlns:a16="http://schemas.microsoft.com/office/drawing/2014/main" id="{A09B5602-926A-470D-BC2B-78EBF425FF1F}"/>
              </a:ext>
            </a:extLst>
          </p:cNvPr>
          <p:cNvSpPr>
            <a:spLocks noGrp="1"/>
          </p:cNvSpPr>
          <p:nvPr>
            <p:ph idx="1"/>
          </p:nvPr>
        </p:nvSpPr>
        <p:spPr/>
        <p:txBody>
          <a:bodyPr>
            <a:normAutofit/>
          </a:bodyPr>
          <a:lstStyle/>
          <a:p>
            <a:pPr marL="0" lvl="0" indent="0">
              <a:buNone/>
            </a:pPr>
            <a:br>
              <a:rPr lang="en-US" dirty="0"/>
            </a:br>
            <a:endParaRPr lang="en-IN" b="1" dirty="0"/>
          </a:p>
          <a:p>
            <a:endParaRPr lang="en-IN" dirty="0"/>
          </a:p>
        </p:txBody>
      </p:sp>
      <p:sp>
        <p:nvSpPr>
          <p:cNvPr id="4" name="Text Placeholder 3">
            <a:extLst>
              <a:ext uri="{FF2B5EF4-FFF2-40B4-BE49-F238E27FC236}">
                <a16:creationId xmlns:a16="http://schemas.microsoft.com/office/drawing/2014/main" id="{467BF1DB-555C-464C-9D63-BB68417BDF76}"/>
              </a:ext>
            </a:extLst>
          </p:cNvPr>
          <p:cNvSpPr>
            <a:spLocks noGrp="1"/>
          </p:cNvSpPr>
          <p:nvPr>
            <p:ph type="body" sz="half" idx="2"/>
          </p:nvPr>
        </p:nvSpPr>
        <p:spPr>
          <a:xfrm>
            <a:off x="119133" y="3825531"/>
            <a:ext cx="3683602" cy="333376"/>
          </a:xfrm>
        </p:spPr>
        <p:txBody>
          <a:bodyPr>
            <a:normAutofit fontScale="92500" lnSpcReduction="20000"/>
          </a:bodyPr>
          <a:lstStyle/>
          <a:p>
            <a:r>
              <a:rPr lang="en-US" sz="2400" b="1" dirty="0"/>
              <a:t>Course Objectives</a:t>
            </a:r>
          </a:p>
          <a:p>
            <a:endParaRPr lang="en-US" b="1" i="1" u="sng" dirty="0"/>
          </a:p>
          <a:p>
            <a:endParaRPr lang="en-US" b="1" i="1" u="sng" dirty="0"/>
          </a:p>
        </p:txBody>
      </p:sp>
      <p:sp>
        <p:nvSpPr>
          <p:cNvPr id="5" name="Slide Number Placeholder 4">
            <a:extLst>
              <a:ext uri="{FF2B5EF4-FFF2-40B4-BE49-F238E27FC236}">
                <a16:creationId xmlns:a16="http://schemas.microsoft.com/office/drawing/2014/main" id="{6817145E-8450-434E-A8F0-1114075FB9BF}"/>
              </a:ext>
            </a:extLst>
          </p:cNvPr>
          <p:cNvSpPr>
            <a:spLocks noGrp="1"/>
          </p:cNvSpPr>
          <p:nvPr>
            <p:ph type="sldNum" sz="quarter" idx="12"/>
          </p:nvPr>
        </p:nvSpPr>
        <p:spPr/>
        <p:txBody>
          <a:bodyPr/>
          <a:lstStyle/>
          <a:p>
            <a:fld id="{BDCDBBEF-AA6C-4BA6-85B2-A17D7F280E38}" type="slidenum">
              <a:rPr lang="en-US" smtClean="0"/>
              <a:pPr/>
              <a:t>2</a:t>
            </a:fld>
            <a:endParaRPr lang="en-US" dirty="0"/>
          </a:p>
        </p:txBody>
      </p:sp>
      <p:pic>
        <p:nvPicPr>
          <p:cNvPr id="7" name="Picture 6">
            <a:extLst>
              <a:ext uri="{FF2B5EF4-FFF2-40B4-BE49-F238E27FC236}">
                <a16:creationId xmlns:a16="http://schemas.microsoft.com/office/drawing/2014/main" id="{4F45ED97-A37D-4BD5-9BB8-9A010CD2A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5329" y="3901327"/>
            <a:ext cx="2581941" cy="2520950"/>
          </a:xfrm>
          <a:prstGeom prst="rect">
            <a:avLst/>
          </a:prstGeom>
        </p:spPr>
      </p:pic>
      <p:pic>
        <p:nvPicPr>
          <p:cNvPr id="9" name="Picture 8">
            <a:extLst>
              <a:ext uri="{FF2B5EF4-FFF2-40B4-BE49-F238E27FC236}">
                <a16:creationId xmlns:a16="http://schemas.microsoft.com/office/drawing/2014/main" id="{E4C0D224-3882-4701-BE24-7AC23C1C37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8350" y="481100"/>
            <a:ext cx="5812823" cy="3390813"/>
          </a:xfrm>
          <a:prstGeom prst="rect">
            <a:avLst/>
          </a:prstGeom>
        </p:spPr>
      </p:pic>
      <p:graphicFrame>
        <p:nvGraphicFramePr>
          <p:cNvPr id="8" name="Table 10">
            <a:extLst>
              <a:ext uri="{FF2B5EF4-FFF2-40B4-BE49-F238E27FC236}">
                <a16:creationId xmlns:a16="http://schemas.microsoft.com/office/drawing/2014/main" id="{A82640A5-2231-4AFB-8485-E0B914CD594E}"/>
              </a:ext>
            </a:extLst>
          </p:cNvPr>
          <p:cNvGraphicFramePr>
            <a:graphicFrameLocks noGrp="1"/>
          </p:cNvGraphicFramePr>
          <p:nvPr/>
        </p:nvGraphicFramePr>
        <p:xfrm>
          <a:off x="119133" y="4308909"/>
          <a:ext cx="7752657" cy="1706880"/>
        </p:xfrm>
        <a:graphic>
          <a:graphicData uri="http://schemas.openxmlformats.org/drawingml/2006/table">
            <a:tbl>
              <a:tblPr firstRow="1" bandRow="1">
                <a:tableStyleId>{21E4AEA4-8DFA-4A89-87EB-49C32662AFE0}</a:tableStyleId>
              </a:tblPr>
              <a:tblGrid>
                <a:gridCol w="7752657">
                  <a:extLst>
                    <a:ext uri="{9D8B030D-6E8A-4147-A177-3AD203B41FA5}">
                      <a16:colId xmlns:a16="http://schemas.microsoft.com/office/drawing/2014/main" val="398512777"/>
                    </a:ext>
                  </a:extLst>
                </a:gridCol>
              </a:tblGrid>
              <a:tr h="370840">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a:solidFill>
                            <a:srgbClr val="FF0000"/>
                          </a:solidFill>
                          <a:effectLst/>
                          <a:latin typeface="+mn-lt"/>
                          <a:ea typeface="+mn-ea"/>
                          <a:cs typeface="+mn-cs"/>
                        </a:rPr>
                        <a:t>To enable the students to understand various stages and constructs of C++ programming language and relate them to engineering programming problems.</a:t>
                      </a:r>
                      <a:endParaRPr lang="en-IN" sz="2000" b="1" i="0" kern="1200" dirty="0">
                        <a:solidFill>
                          <a:srgbClr val="FF0000"/>
                        </a:solidFill>
                        <a:effectLst/>
                        <a:latin typeface="+mn-lt"/>
                        <a:ea typeface="+mn-ea"/>
                        <a:cs typeface="+mn-cs"/>
                      </a:endParaRPr>
                    </a:p>
                  </a:txBody>
                  <a:tcPr>
                    <a:noFill/>
                  </a:tcPr>
                </a:tc>
                <a:extLst>
                  <a:ext uri="{0D108BD9-81ED-4DB2-BD59-A6C34878D82A}">
                    <a16:rowId xmlns:a16="http://schemas.microsoft.com/office/drawing/2014/main" val="4281817151"/>
                  </a:ext>
                </a:extLst>
              </a:tr>
              <a:tr h="370840">
                <a:tc>
                  <a:txBody>
                    <a:bodyPr/>
                    <a:lstStyle/>
                    <a:p>
                      <a:pPr marL="285750" indent="-285750" algn="just">
                        <a:buFont typeface="Arial" panose="020B0604020202020204" pitchFamily="34" charset="0"/>
                        <a:buChar char="•"/>
                      </a:pPr>
                      <a:r>
                        <a:rPr lang="en-US" sz="2000" b="1" i="0" kern="1200" dirty="0">
                          <a:solidFill>
                            <a:srgbClr val="FF0000"/>
                          </a:solidFill>
                          <a:effectLst/>
                          <a:latin typeface="+mn-lt"/>
                          <a:ea typeface="+mn-ea"/>
                          <a:cs typeface="+mn-cs"/>
                        </a:rPr>
                        <a:t>To improve their ability to analyze and address variety of problems in programming domains.</a:t>
                      </a:r>
                      <a:endParaRPr lang="en-IN" sz="2000" b="1" dirty="0">
                        <a:solidFill>
                          <a:srgbClr val="FF0000"/>
                        </a:solidFill>
                      </a:endParaRPr>
                    </a:p>
                  </a:txBody>
                  <a:tcPr>
                    <a:noFill/>
                  </a:tcPr>
                </a:tc>
                <a:extLst>
                  <a:ext uri="{0D108BD9-81ED-4DB2-BD59-A6C34878D82A}">
                    <a16:rowId xmlns:a16="http://schemas.microsoft.com/office/drawing/2014/main" val="511240425"/>
                  </a:ext>
                </a:extLst>
              </a:tr>
            </a:tbl>
          </a:graphicData>
        </a:graphic>
      </p:graphicFrame>
    </p:spTree>
    <p:extLst>
      <p:ext uri="{BB962C8B-B14F-4D97-AF65-F5344CB8AC3E}">
        <p14:creationId xmlns:p14="http://schemas.microsoft.com/office/powerpoint/2010/main" val="2354037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3583" y="1144447"/>
            <a:ext cx="3755334" cy="4728357"/>
          </a:xfrm>
        </p:spPr>
        <p:txBody>
          <a:bodyPr>
            <a:normAutofit/>
          </a:bodyPr>
          <a:lstStyle/>
          <a:p>
            <a:endParaRPr lang="en-US" sz="2400" dirty="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3</a:t>
            </a:fld>
            <a:endParaRPr lang="en-US" dirty="0"/>
          </a:p>
        </p:txBody>
      </p:sp>
      <p:sp>
        <p:nvSpPr>
          <p:cNvPr id="2" name="Rectangle 1"/>
          <p:cNvSpPr/>
          <p:nvPr/>
        </p:nvSpPr>
        <p:spPr>
          <a:xfrm>
            <a:off x="8297137" y="1566862"/>
            <a:ext cx="3364639" cy="4121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p:cNvGraphicFramePr>
            <a:graphicFrameLocks noGrp="1"/>
          </p:cNvGraphicFramePr>
          <p:nvPr/>
        </p:nvGraphicFramePr>
        <p:xfrm>
          <a:off x="460980" y="1566862"/>
          <a:ext cx="7702359" cy="5061719"/>
        </p:xfrm>
        <a:graphic>
          <a:graphicData uri="http://schemas.openxmlformats.org/drawingml/2006/table">
            <a:tbl>
              <a:tblPr firstRow="1" firstCol="1" bandRow="1">
                <a:tableStyleId>{5940675A-B579-460E-94D1-54222C63F5DA}</a:tableStyleId>
              </a:tblPr>
              <a:tblGrid>
                <a:gridCol w="930498">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gridCol w="1285461">
                  <a:extLst>
                    <a:ext uri="{9D8B030D-6E8A-4147-A177-3AD203B41FA5}">
                      <a16:colId xmlns:a16="http://schemas.microsoft.com/office/drawing/2014/main" val="20002"/>
                    </a:ext>
                  </a:extLst>
                </a:gridCol>
              </a:tblGrid>
              <a:tr h="775093">
                <a:tc>
                  <a:txBody>
                    <a:bodyPr/>
                    <a:lstStyle/>
                    <a:p>
                      <a:pPr marL="0" marR="0">
                        <a:lnSpc>
                          <a:spcPct val="100000"/>
                        </a:lnSpc>
                        <a:spcBef>
                          <a:spcPts val="0"/>
                        </a:spcBef>
                        <a:spcAft>
                          <a:spcPts val="0"/>
                        </a:spcAft>
                      </a:pPr>
                      <a:r>
                        <a:rPr lang="en-US" sz="1800" b="1" dirty="0">
                          <a:solidFill>
                            <a:srgbClr val="FF0000"/>
                          </a:solidFill>
                          <a:effectLst/>
                        </a:rPr>
                        <a:t>CO Number</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Title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Level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736003">
                <a:tc>
                  <a:txBody>
                    <a:bodyPr/>
                    <a:lstStyle/>
                    <a:p>
                      <a:pPr marL="0" marR="0">
                        <a:lnSpc>
                          <a:spcPct val="100000"/>
                        </a:lnSpc>
                        <a:spcBef>
                          <a:spcPts val="0"/>
                        </a:spcBef>
                        <a:spcAft>
                          <a:spcPts val="0"/>
                        </a:spcAft>
                      </a:pPr>
                      <a:r>
                        <a:rPr lang="en-US" sz="1800" b="1" dirty="0">
                          <a:solidFill>
                            <a:srgbClr val="FF0000"/>
                          </a:solidFill>
                          <a:effectLst/>
                        </a:rPr>
                        <a:t>CO1</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Provide the environment that allows students to understand object-oriented programming Concepts.</a:t>
                      </a:r>
                      <a:endParaRPr lang="en-US" sz="1800" b="1" i="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Understand</a:t>
                      </a:r>
                    </a:p>
                    <a:p>
                      <a:pPr marL="0" marR="0">
                        <a:lnSpc>
                          <a:spcPct val="100000"/>
                        </a:lnSpc>
                        <a:spcBef>
                          <a:spcPts val="0"/>
                        </a:spcBef>
                        <a:spcAft>
                          <a:spcPts val="0"/>
                        </a:spcAft>
                      </a:pPr>
                      <a:r>
                        <a:rPr lang="en-US" sz="1800" b="1" dirty="0">
                          <a:solidFill>
                            <a:srgbClr val="FF0000"/>
                          </a:solidFill>
                          <a:effectLst/>
                        </a:rPr>
                        <a:t>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055028">
                <a:tc>
                  <a:txBody>
                    <a:bodyPr/>
                    <a:lstStyle/>
                    <a:p>
                      <a:pPr marL="0" marR="0">
                        <a:lnSpc>
                          <a:spcPct val="100000"/>
                        </a:lnSpc>
                        <a:spcBef>
                          <a:spcPts val="0"/>
                        </a:spcBef>
                        <a:spcAft>
                          <a:spcPts val="0"/>
                        </a:spcAft>
                      </a:pPr>
                      <a:r>
                        <a:rPr lang="en-US" sz="1800" b="1" dirty="0">
                          <a:solidFill>
                            <a:srgbClr val="FF0000"/>
                          </a:solidFill>
                          <a:effectLst/>
                        </a:rPr>
                        <a:t>CO2</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Demonstrate basic experimental skills for differentiating between object-oriented and procedural programming paradigms and the advantages of object-oriented programs.</a:t>
                      </a:r>
                      <a:r>
                        <a:rPr lang="en-IN" sz="1800" b="1" i="0" dirty="0">
                          <a:solidFill>
                            <a:srgbClr val="FF0000"/>
                          </a:solidFill>
                          <a:effectLst/>
                        </a:rPr>
                        <a:t> </a:t>
                      </a:r>
                      <a:endParaRPr lang="en-US" sz="1800" b="1" i="0" dirty="0">
                        <a:solidFill>
                          <a:srgbClr val="FF0000"/>
                        </a:solidFill>
                        <a:effectLst/>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Remember </a:t>
                      </a:r>
                    </a:p>
                    <a:p>
                      <a:pPr marL="0" marR="0">
                        <a:lnSpc>
                          <a:spcPct val="100000"/>
                        </a:lnSpc>
                        <a:spcBef>
                          <a:spcPts val="0"/>
                        </a:spcBef>
                        <a:spcAft>
                          <a:spcPts val="0"/>
                        </a:spcAft>
                      </a:pPr>
                      <a:r>
                        <a:rPr lang="en-US" sz="1800" b="1" dirty="0">
                          <a:solidFill>
                            <a:srgbClr val="FF0000"/>
                          </a:solidFill>
                          <a:effectLst/>
                        </a:rPr>
                        <a:t>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981337">
                <a:tc>
                  <a:txBody>
                    <a:bodyPr/>
                    <a:lstStyle/>
                    <a:p>
                      <a:pPr marL="0" marR="0">
                        <a:lnSpc>
                          <a:spcPct val="100000"/>
                        </a:lnSpc>
                        <a:spcBef>
                          <a:spcPts val="0"/>
                        </a:spcBef>
                        <a:spcAft>
                          <a:spcPts val="0"/>
                        </a:spcAft>
                      </a:pPr>
                      <a:r>
                        <a:rPr lang="en-US" sz="1800" b="1" dirty="0">
                          <a:solidFill>
                            <a:srgbClr val="FF0000"/>
                          </a:solidFill>
                          <a:effectLst/>
                        </a:rPr>
                        <a:t>CO3</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Demonstrate their coding skill on complex programming concepts and use it for generating solutions for engineering and mathematical problems.</a:t>
                      </a:r>
                      <a:endParaRPr lang="en-US" sz="1800" b="1" i="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Understand</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1472006">
                <a:tc>
                  <a:txBody>
                    <a:bodyPr/>
                    <a:lstStyle/>
                    <a:p>
                      <a:pPr marL="0" marR="0">
                        <a:lnSpc>
                          <a:spcPct val="100000"/>
                        </a:lnSpc>
                        <a:spcBef>
                          <a:spcPts val="0"/>
                        </a:spcBef>
                        <a:spcAft>
                          <a:spcPts val="0"/>
                        </a:spcAft>
                      </a:pPr>
                      <a:r>
                        <a:rPr lang="en-US" sz="1800" b="1" dirty="0">
                          <a:solidFill>
                            <a:srgbClr val="FF0000"/>
                          </a:solidFill>
                          <a:effectLst/>
                        </a:rPr>
                        <a:t>CO4</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Develop skills to understand the application of classes, objects, constructors, destructors, inheritance, operator overloading and polymorphism, pointers, virtual functions, exception</a:t>
                      </a:r>
                      <a:r>
                        <a:rPr lang="en-IN" sz="1800" b="1" i="0" kern="1200" dirty="0">
                          <a:solidFill>
                            <a:srgbClr val="FF0000"/>
                          </a:solidFill>
                          <a:effectLst/>
                          <a:latin typeface="+mn-lt"/>
                          <a:ea typeface="+mn-ea"/>
                          <a:cs typeface="+mn-cs"/>
                        </a:rPr>
                        <a:t> handling, file operations and handling.</a:t>
                      </a:r>
                      <a:endParaRPr lang="en-US" sz="1800" b="1" i="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Understand</a:t>
                      </a:r>
                    </a:p>
                    <a:p>
                      <a:pPr marL="0" marR="0">
                        <a:lnSpc>
                          <a:spcPct val="100000"/>
                        </a:lnSpc>
                        <a:spcBef>
                          <a:spcPts val="0"/>
                        </a:spcBef>
                        <a:spcAft>
                          <a:spcPts val="0"/>
                        </a:spcAft>
                      </a:pPr>
                      <a:r>
                        <a:rPr lang="en-US" sz="1800" b="1" dirty="0">
                          <a:solidFill>
                            <a:srgbClr val="FF0000"/>
                          </a:solidFill>
                          <a:effectLst/>
                        </a:rPr>
                        <a:t>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11" name="Rectangle 10"/>
          <p:cNvSpPr/>
          <p:nvPr/>
        </p:nvSpPr>
        <p:spPr>
          <a:xfrm>
            <a:off x="546270" y="1144447"/>
            <a:ext cx="2635080" cy="461665"/>
          </a:xfrm>
          <a:prstGeom prst="rect">
            <a:avLst/>
          </a:prstGeom>
        </p:spPr>
        <p:txBody>
          <a:bodyPr wrap="square">
            <a:spAutoFit/>
          </a:bodyPr>
          <a:lstStyle/>
          <a:p>
            <a:r>
              <a:rPr lang="en-US" sz="2400" b="1" dirty="0"/>
              <a:t>Course Outcomes </a:t>
            </a:r>
          </a:p>
        </p:txBody>
      </p:sp>
      <p:pic>
        <p:nvPicPr>
          <p:cNvPr id="16" name="Picture 15"/>
          <p:cNvPicPr>
            <a:picLocks noChangeAspect="1"/>
          </p:cNvPicPr>
          <p:nvPr/>
        </p:nvPicPr>
        <p:blipFill>
          <a:blip r:embed="rId3" cstate="print"/>
          <a:stretch>
            <a:fillRect/>
          </a:stretch>
        </p:blipFill>
        <p:spPr>
          <a:xfrm>
            <a:off x="8352861" y="2024947"/>
            <a:ext cx="3183156" cy="3407607"/>
          </a:xfrm>
          <a:prstGeom prst="rect">
            <a:avLst/>
          </a:prstGeom>
        </p:spPr>
      </p:pic>
      <p:pic>
        <p:nvPicPr>
          <p:cNvPr id="18" name="Picture 17"/>
          <p:cNvPicPr>
            <a:picLocks noChangeAspect="1"/>
          </p:cNvPicPr>
          <p:nvPr/>
        </p:nvPicPr>
        <p:blipFill>
          <a:blip r:embed="rId4" cstate="print"/>
          <a:stretch>
            <a:fillRect/>
          </a:stretch>
        </p:blipFill>
        <p:spPr>
          <a:xfrm>
            <a:off x="8360776" y="1701556"/>
            <a:ext cx="895189" cy="916170"/>
          </a:xfrm>
          <a:prstGeom prst="rect">
            <a:avLst/>
          </a:prstGeom>
        </p:spPr>
      </p:pic>
      <p:pic>
        <p:nvPicPr>
          <p:cNvPr id="9" name="Picture 8">
            <a:extLst>
              <a:ext uri="{FF2B5EF4-FFF2-40B4-BE49-F238E27FC236}">
                <a16:creationId xmlns:a16="http://schemas.microsoft.com/office/drawing/2014/main" id="{39FBA091-1FD7-4CFB-ACD7-85BE3251E7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77" y="109537"/>
            <a:ext cx="2686050" cy="1457325"/>
          </a:xfrm>
          <a:prstGeom prst="rect">
            <a:avLst/>
          </a:prstGeom>
        </p:spPr>
      </p:pic>
    </p:spTree>
    <p:extLst>
      <p:ext uri="{BB962C8B-B14F-4D97-AF65-F5344CB8AC3E}">
        <p14:creationId xmlns:p14="http://schemas.microsoft.com/office/powerpoint/2010/main" val="423715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376" y="346479"/>
            <a:ext cx="7685314" cy="1147360"/>
          </a:xfrm>
        </p:spPr>
        <p:txBody>
          <a:bodyPr>
            <a:normAutofit fontScale="90000"/>
          </a:bodyPr>
          <a:lstStyle/>
          <a:p>
            <a:br>
              <a:rPr lang="en-US" b="1" dirty="0"/>
            </a:br>
            <a:r>
              <a:rPr lang="en-US" sz="4900" b="1" dirty="0">
                <a:solidFill>
                  <a:srgbClr val="FF0000"/>
                </a:solidFill>
                <a:latin typeface="+mn-lt"/>
              </a:rPr>
              <a:t>Scheme of Evaluation </a:t>
            </a:r>
            <a:br>
              <a:rPr lang="en-US" dirty="0">
                <a:solidFill>
                  <a:srgbClr val="FF0000"/>
                </a:solidFill>
              </a:rPr>
            </a:b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871728" y="261543"/>
            <a:ext cx="10515600" cy="123229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1082040" y="178927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graphicFrame>
        <p:nvGraphicFramePr>
          <p:cNvPr id="3" name="Table 2">
            <a:extLst>
              <a:ext uri="{FF2B5EF4-FFF2-40B4-BE49-F238E27FC236}">
                <a16:creationId xmlns:a16="http://schemas.microsoft.com/office/drawing/2014/main" id="{D7477AAF-A07C-4596-A48D-8E485D58D469}"/>
              </a:ext>
            </a:extLst>
          </p:cNvPr>
          <p:cNvGraphicFramePr>
            <a:graphicFrameLocks noGrp="1"/>
          </p:cNvGraphicFramePr>
          <p:nvPr/>
        </p:nvGraphicFramePr>
        <p:xfrm>
          <a:off x="1274907" y="1800116"/>
          <a:ext cx="9642185" cy="4635939"/>
        </p:xfrm>
        <a:graphic>
          <a:graphicData uri="http://schemas.openxmlformats.org/drawingml/2006/table">
            <a:tbl>
              <a:tblPr firstRow="1" firstCol="1" lastRow="1" lastCol="1" bandRow="1" bandCol="1"/>
              <a:tblGrid>
                <a:gridCol w="561427">
                  <a:extLst>
                    <a:ext uri="{9D8B030D-6E8A-4147-A177-3AD203B41FA5}">
                      <a16:colId xmlns:a16="http://schemas.microsoft.com/office/drawing/2014/main" val="2474331142"/>
                    </a:ext>
                  </a:extLst>
                </a:gridCol>
                <a:gridCol w="1842124">
                  <a:extLst>
                    <a:ext uri="{9D8B030D-6E8A-4147-A177-3AD203B41FA5}">
                      <a16:colId xmlns:a16="http://schemas.microsoft.com/office/drawing/2014/main" val="1184856305"/>
                    </a:ext>
                  </a:extLst>
                </a:gridCol>
                <a:gridCol w="1703266">
                  <a:extLst>
                    <a:ext uri="{9D8B030D-6E8A-4147-A177-3AD203B41FA5}">
                      <a16:colId xmlns:a16="http://schemas.microsoft.com/office/drawing/2014/main" val="2645493871"/>
                    </a:ext>
                  </a:extLst>
                </a:gridCol>
                <a:gridCol w="1657314">
                  <a:extLst>
                    <a:ext uri="{9D8B030D-6E8A-4147-A177-3AD203B41FA5}">
                      <a16:colId xmlns:a16="http://schemas.microsoft.com/office/drawing/2014/main" val="3841429667"/>
                    </a:ext>
                  </a:extLst>
                </a:gridCol>
                <a:gridCol w="2184778">
                  <a:extLst>
                    <a:ext uri="{9D8B030D-6E8A-4147-A177-3AD203B41FA5}">
                      <a16:colId xmlns:a16="http://schemas.microsoft.com/office/drawing/2014/main" val="2238627060"/>
                    </a:ext>
                  </a:extLst>
                </a:gridCol>
                <a:gridCol w="1693276">
                  <a:extLst>
                    <a:ext uri="{9D8B030D-6E8A-4147-A177-3AD203B41FA5}">
                      <a16:colId xmlns:a16="http://schemas.microsoft.com/office/drawing/2014/main" val="1949201981"/>
                    </a:ext>
                  </a:extLst>
                </a:gridCol>
              </a:tblGrid>
              <a:tr h="653197">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Sr.</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945" algn="ctr">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36258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Type of Assessment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10287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Weightage of actual conduct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16954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Frequency of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16383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Final Weightage in Internal</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marR="227965" algn="ctr">
                        <a:lnSpc>
                          <a:spcPts val="1220"/>
                        </a:lnSpc>
                        <a:spcBef>
                          <a:spcPts val="1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Assessment (Prorated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Remarks</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4228872"/>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1.</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Assignment*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10 marks</a:t>
                      </a:r>
                      <a:r>
                        <a:rPr lang="en-US" sz="1200" b="1" spc="-5">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of</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310" marR="349885" algn="ctr">
                        <a:lnSpc>
                          <a:spcPts val="1220"/>
                        </a:lnSpc>
                        <a:spcBef>
                          <a:spcPts val="2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each </a:t>
                      </a:r>
                      <a:r>
                        <a:rPr lang="en-US" sz="1200" b="1" spc="-5">
                          <a:effectLst/>
                          <a:latin typeface="Cambria" panose="02040503050406030204" pitchFamily="18" charset="0"/>
                          <a:ea typeface="Cambria" panose="02040503050406030204" pitchFamily="18" charset="0"/>
                          <a:cs typeface="Cambria" panose="02040503050406030204" pitchFamily="18" charset="0"/>
                        </a:rPr>
                        <a:t>assignment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Unit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10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a:t>
                      </a:r>
                      <a:r>
                        <a:rPr lang="en-US" sz="1200" b="1" spc="-5">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to</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220"/>
                        </a:lnSpc>
                        <a:spcBef>
                          <a:spcPts val="2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course types depicted</a:t>
                      </a:r>
                      <a:r>
                        <a:rPr lang="en-US" sz="1200" b="1" spc="40">
                          <a:effectLst/>
                          <a:latin typeface="Cambria" panose="02040503050406030204" pitchFamily="18" charset="0"/>
                          <a:ea typeface="Cambria" panose="02040503050406030204" pitchFamily="18" charset="0"/>
                          <a:cs typeface="Cambria" panose="02040503050406030204" pitchFamily="18" charset="0"/>
                        </a:rPr>
                        <a:t> </a:t>
                      </a:r>
                      <a:r>
                        <a:rPr lang="en-US" sz="1200" b="1" spc="-20">
                          <a:effectLst/>
                          <a:latin typeface="Cambria" panose="02040503050406030204" pitchFamily="18" charset="0"/>
                          <a:ea typeface="Cambria" panose="02040503050406030204" pitchFamily="18" charset="0"/>
                          <a:cs typeface="Cambria" panose="02040503050406030204" pitchFamily="18" charset="0"/>
                        </a:rPr>
                        <a:t>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0270279"/>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38798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Time Bound Surprise</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945" algn="ctr">
                        <a:lnSpc>
                          <a:spcPts val="115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Test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264795" algn="ctr">
                        <a:lnSpc>
                          <a:spcPct val="98000"/>
                        </a:lnSpc>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12 marks for each test</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Unit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5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318392"/>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3.</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Quiz</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10223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 marks of each quiz</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 per Unit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5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8423615"/>
                  </a:ext>
                </a:extLst>
              </a:tr>
              <a:tr h="488074">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289560"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Mid-Semester Test**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26479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20 marks for one MST.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 per semester</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20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2127541"/>
                  </a:ext>
                </a:extLst>
              </a:tr>
              <a:tr h="489400">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5.</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Presentation***</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mbria" panose="02040503050406030204" pitchFamily="18" charset="0"/>
                          <a:cs typeface="Cambria" panose="02040503050406030204" pitchFamily="18" charset="0"/>
                        </a:rPr>
                        <a:t> </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mbria" panose="02040503050406030204" pitchFamily="18" charset="0"/>
                          <a:cs typeface="Cambria" panose="02040503050406030204" pitchFamily="18" charset="0"/>
                        </a:rPr>
                        <a:t> </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Non Graded: Engagement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337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Only for Self Study</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MNGCourses.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2513427"/>
                  </a:ext>
                </a:extLst>
              </a:tr>
              <a:tr h="489400">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6.</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Homework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a:t>
                      </a:r>
                      <a:r>
                        <a:rPr lang="en-US" sz="1200" b="1" spc="-15">
                          <a:effectLst/>
                          <a:latin typeface="Cambria" panose="02040503050406030204" pitchFamily="18" charset="0"/>
                          <a:ea typeface="Cambria" panose="02040503050406030204" pitchFamily="18" charset="0"/>
                          <a:cs typeface="Cambria" panose="02040503050406030204" pitchFamily="18" charset="0"/>
                        </a:rPr>
                        <a:t>lecture </a:t>
                      </a:r>
                      <a:r>
                        <a:rPr lang="en-US" sz="1200" b="1">
                          <a:effectLst/>
                          <a:latin typeface="Cambria" panose="02040503050406030204" pitchFamily="18" charset="0"/>
                          <a:ea typeface="Cambria" panose="02040503050406030204" pitchFamily="18" charset="0"/>
                          <a:cs typeface="Cambria" panose="02040503050406030204" pitchFamily="18" charset="0"/>
                        </a:rPr>
                        <a:t>topic (of</a:t>
                      </a:r>
                      <a:r>
                        <a:rPr lang="en-US" sz="1200" b="1" spc="-10">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2</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675" algn="ctr">
                        <a:lnSpc>
                          <a:spcPts val="113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questions)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Non-Graded: Engagement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4953821"/>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7.</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Discussion Forum</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51435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Chapter</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Non Graded: Engagement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a:t>
                      </a:r>
                      <a:r>
                        <a:rPr lang="en-US" sz="1200" b="1" spc="-5">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to</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20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course types depicted</a:t>
                      </a:r>
                      <a:r>
                        <a:rPr lang="en-US" sz="1200" b="1" spc="40">
                          <a:effectLst/>
                          <a:latin typeface="Cambria" panose="02040503050406030204" pitchFamily="18" charset="0"/>
                          <a:ea typeface="Cambria" panose="02040503050406030204" pitchFamily="18" charset="0"/>
                          <a:cs typeface="Cambria" panose="02040503050406030204" pitchFamily="18" charset="0"/>
                        </a:rPr>
                        <a:t> </a:t>
                      </a:r>
                      <a:r>
                        <a:rPr lang="en-US" sz="1200" b="1" spc="-20">
                          <a:effectLst/>
                          <a:latin typeface="Cambria" panose="02040503050406030204" pitchFamily="18" charset="0"/>
                          <a:ea typeface="Cambria" panose="02040503050406030204" pitchFamily="18" charset="0"/>
                          <a:cs typeface="Cambria" panose="02040503050406030204" pitchFamily="18" charset="0"/>
                        </a:rPr>
                        <a:t>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3220233"/>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8.</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Attendance and</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945" marR="375285" algn="ctr">
                        <a:lnSpc>
                          <a:spcPts val="1220"/>
                        </a:lnSpc>
                        <a:spcBef>
                          <a:spcPts val="2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Engagement Score on BB</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effectLst/>
                          <a:latin typeface="Times New Roman" panose="02020603050405020304" pitchFamily="18" charset="0"/>
                          <a:ea typeface="Cambria" panose="02040503050406030204" pitchFamily="18" charset="0"/>
                          <a:cs typeface="Cambria" panose="02040503050406030204" pitchFamily="18" charset="0"/>
                        </a:rPr>
                        <a:t> </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2552667"/>
                  </a:ext>
                </a:extLst>
              </a:tr>
            </a:tbl>
          </a:graphicData>
        </a:graphic>
      </p:graphicFrame>
    </p:spTree>
    <p:extLst>
      <p:ext uri="{BB962C8B-B14F-4D97-AF65-F5344CB8AC3E}">
        <p14:creationId xmlns:p14="http://schemas.microsoft.com/office/powerpoint/2010/main" val="1609537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613652" y="2932509"/>
            <a:ext cx="3932237" cy="2045494"/>
          </a:xfrm>
        </p:spPr>
        <p:txBody>
          <a:bodyPr/>
          <a:lstStyle/>
          <a:p>
            <a:pPr marL="285750" indent="-285750">
              <a:buFont typeface="Arial" panose="020B0604020202020204" pitchFamily="34" charset="0"/>
              <a:buChar char="•"/>
            </a:pPr>
            <a:r>
              <a:rPr lang="en-US" b="1" dirty="0">
                <a:latin typeface="Casper"/>
              </a:rPr>
              <a:t>Introduction to namespace</a:t>
            </a: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5</a:t>
            </a:fld>
            <a:endParaRPr lang="en-US" dirty="0"/>
          </a:p>
        </p:txBody>
      </p:sp>
      <p:sp>
        <p:nvSpPr>
          <p:cNvPr id="8" name="Title 7"/>
          <p:cNvSpPr txBox="1">
            <a:spLocks noGrp="1" noChangeArrowheads="1"/>
          </p:cNvSpPr>
          <p:nvPr>
            <p:ph type="title"/>
          </p:nvPr>
        </p:nvSpPr>
        <p:spPr bwMode="auto">
          <a:xfrm>
            <a:off x="3351488" y="1535480"/>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CONTENTS</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9" name="Rectangle 8"/>
          <p:cNvSpPr/>
          <p:nvPr/>
        </p:nvSpPr>
        <p:spPr>
          <a:xfrm>
            <a:off x="3418390" y="2694781"/>
            <a:ext cx="4322762" cy="18772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80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959A-E274-48FD-824C-42FC29C0345B}"/>
              </a:ext>
            </a:extLst>
          </p:cNvPr>
          <p:cNvSpPr>
            <a:spLocks noGrp="1"/>
          </p:cNvSpPr>
          <p:nvPr>
            <p:ph type="title"/>
          </p:nvPr>
        </p:nvSpPr>
        <p:spPr/>
        <p:txBody>
          <a:bodyPr/>
          <a:lstStyle/>
          <a:p>
            <a:r>
              <a:rPr lang="en-US" dirty="0"/>
              <a:t>Namespace</a:t>
            </a:r>
            <a:endParaRPr lang="en-IN" dirty="0"/>
          </a:p>
        </p:txBody>
      </p:sp>
      <p:sp>
        <p:nvSpPr>
          <p:cNvPr id="3" name="Content Placeholder 2">
            <a:extLst>
              <a:ext uri="{FF2B5EF4-FFF2-40B4-BE49-F238E27FC236}">
                <a16:creationId xmlns:a16="http://schemas.microsoft.com/office/drawing/2014/main" id="{33B5843A-DD22-4C0F-846E-9CD268E98161}"/>
              </a:ext>
            </a:extLst>
          </p:cNvPr>
          <p:cNvSpPr>
            <a:spLocks noGrp="1"/>
          </p:cNvSpPr>
          <p:nvPr>
            <p:ph idx="1"/>
          </p:nvPr>
        </p:nvSpPr>
        <p:spPr>
          <a:xfrm>
            <a:off x="838200" y="1419225"/>
            <a:ext cx="10515600" cy="4937125"/>
          </a:xfrm>
        </p:spPr>
        <p:txBody>
          <a:bodyPr>
            <a:normAutofit/>
          </a:bodyPr>
          <a:lstStyle/>
          <a:p>
            <a:pPr algn="l"/>
            <a:r>
              <a:rPr lang="en-IN" b="0" i="0" dirty="0">
                <a:solidFill>
                  <a:srgbClr val="000000"/>
                </a:solidFill>
                <a:effectLst/>
                <a:latin typeface="DejaVuSans"/>
              </a:rPr>
              <a:t>Namespaces provide a method for preventing name conflicts in large projects.</a:t>
            </a:r>
          </a:p>
          <a:p>
            <a:pPr algn="l"/>
            <a:r>
              <a:rPr lang="en-IN" b="0" i="0" dirty="0">
                <a:solidFill>
                  <a:srgbClr val="000000"/>
                </a:solidFill>
                <a:effectLst/>
                <a:latin typeface="DejaVuSans"/>
              </a:rPr>
              <a:t>Symbols declared inside a namespace block are placed in a named scope that prevents them from being mistaken for identically-named symbols in other scopes.</a:t>
            </a:r>
          </a:p>
          <a:p>
            <a:pPr algn="l"/>
            <a:r>
              <a:rPr lang="en-IN" b="0" i="0" dirty="0">
                <a:solidFill>
                  <a:srgbClr val="000000"/>
                </a:solidFill>
                <a:effectLst/>
                <a:latin typeface="DejaVuSans"/>
              </a:rPr>
              <a:t>Multiple namespace blocks with the same name are allowed. All declarations within those blocks are declared in the named scope.</a:t>
            </a:r>
          </a:p>
          <a:p>
            <a:endParaRPr lang="en-IN" dirty="0"/>
          </a:p>
          <a:p>
            <a:endParaRPr lang="en-IN" dirty="0"/>
          </a:p>
        </p:txBody>
      </p:sp>
      <p:sp>
        <p:nvSpPr>
          <p:cNvPr id="4" name="Slide Number Placeholder 3">
            <a:extLst>
              <a:ext uri="{FF2B5EF4-FFF2-40B4-BE49-F238E27FC236}">
                <a16:creationId xmlns:a16="http://schemas.microsoft.com/office/drawing/2014/main" id="{EC4390CB-5263-4801-8FAE-57C800310CB8}"/>
              </a:ext>
            </a:extLst>
          </p:cNvPr>
          <p:cNvSpPr>
            <a:spLocks noGrp="1"/>
          </p:cNvSpPr>
          <p:nvPr>
            <p:ph type="sldNum" sz="quarter" idx="12"/>
          </p:nvPr>
        </p:nvSpPr>
        <p:spPr/>
        <p:txBody>
          <a:bodyPr/>
          <a:lstStyle/>
          <a:p>
            <a:fld id="{BDCDBBEF-AA6C-4BA6-85B2-A17D7F280E38}" type="slidenum">
              <a:rPr lang="en-US" smtClean="0"/>
              <a:pPr/>
              <a:t>6</a:t>
            </a:fld>
            <a:endParaRPr lang="en-US"/>
          </a:p>
        </p:txBody>
      </p:sp>
      <p:sp>
        <p:nvSpPr>
          <p:cNvPr id="9" name="Content Placeholder 2">
            <a:extLst>
              <a:ext uri="{FF2B5EF4-FFF2-40B4-BE49-F238E27FC236}">
                <a16:creationId xmlns:a16="http://schemas.microsoft.com/office/drawing/2014/main" id="{DD4BF05F-0AA7-4891-A774-91A417052B38}"/>
              </a:ext>
            </a:extLst>
          </p:cNvPr>
          <p:cNvSpPr txBox="1">
            <a:spLocks/>
          </p:cNvSpPr>
          <p:nvPr/>
        </p:nvSpPr>
        <p:spPr>
          <a:xfrm>
            <a:off x="838200" y="1419225"/>
            <a:ext cx="10515600" cy="4757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endParaRPr lang="en-IN" dirty="0"/>
          </a:p>
        </p:txBody>
      </p:sp>
    </p:spTree>
    <p:extLst>
      <p:ext uri="{BB962C8B-B14F-4D97-AF65-F5344CB8AC3E}">
        <p14:creationId xmlns:p14="http://schemas.microsoft.com/office/powerpoint/2010/main" val="291242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959A-E274-48FD-824C-42FC29C0345B}"/>
              </a:ext>
            </a:extLst>
          </p:cNvPr>
          <p:cNvSpPr>
            <a:spLocks noGrp="1"/>
          </p:cNvSpPr>
          <p:nvPr>
            <p:ph type="title"/>
          </p:nvPr>
        </p:nvSpPr>
        <p:spPr/>
        <p:txBody>
          <a:bodyPr/>
          <a:lstStyle/>
          <a:p>
            <a:r>
              <a:rPr lang="en-IN" dirty="0"/>
              <a:t>Defining a Namespace</a:t>
            </a:r>
            <a:br>
              <a:rPr lang="en-IN" b="0" i="0" dirty="0">
                <a:effectLst/>
                <a:latin typeface="Arial" panose="020B0604020202020204" pitchFamily="34" charset="0"/>
              </a:rPr>
            </a:br>
            <a:endParaRPr lang="en-IN" dirty="0"/>
          </a:p>
        </p:txBody>
      </p:sp>
      <p:sp>
        <p:nvSpPr>
          <p:cNvPr id="4" name="Slide Number Placeholder 3">
            <a:extLst>
              <a:ext uri="{FF2B5EF4-FFF2-40B4-BE49-F238E27FC236}">
                <a16:creationId xmlns:a16="http://schemas.microsoft.com/office/drawing/2014/main" id="{EC4390CB-5263-4801-8FAE-57C800310CB8}"/>
              </a:ext>
            </a:extLst>
          </p:cNvPr>
          <p:cNvSpPr>
            <a:spLocks noGrp="1"/>
          </p:cNvSpPr>
          <p:nvPr>
            <p:ph type="sldNum" sz="quarter" idx="12"/>
          </p:nvPr>
        </p:nvSpPr>
        <p:spPr/>
        <p:txBody>
          <a:bodyPr/>
          <a:lstStyle/>
          <a:p>
            <a:fld id="{BDCDBBEF-AA6C-4BA6-85B2-A17D7F280E38}" type="slidenum">
              <a:rPr lang="en-US" smtClean="0"/>
              <a:pPr/>
              <a:t>7</a:t>
            </a:fld>
            <a:endParaRPr lang="en-US"/>
          </a:p>
        </p:txBody>
      </p:sp>
      <p:sp>
        <p:nvSpPr>
          <p:cNvPr id="9" name="Content Placeholder 2">
            <a:extLst>
              <a:ext uri="{FF2B5EF4-FFF2-40B4-BE49-F238E27FC236}">
                <a16:creationId xmlns:a16="http://schemas.microsoft.com/office/drawing/2014/main" id="{DD4BF05F-0AA7-4891-A774-91A417052B38}"/>
              </a:ext>
            </a:extLst>
          </p:cNvPr>
          <p:cNvSpPr txBox="1">
            <a:spLocks/>
          </p:cNvSpPr>
          <p:nvPr/>
        </p:nvSpPr>
        <p:spPr>
          <a:xfrm>
            <a:off x="838200" y="1419225"/>
            <a:ext cx="10515600" cy="4757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endParaRPr lang="en-IN" dirty="0"/>
          </a:p>
        </p:txBody>
      </p:sp>
      <p:sp>
        <p:nvSpPr>
          <p:cNvPr id="5" name="Rectangle 1">
            <a:extLst>
              <a:ext uri="{FF2B5EF4-FFF2-40B4-BE49-F238E27FC236}">
                <a16:creationId xmlns:a16="http://schemas.microsoft.com/office/drawing/2014/main" id="{49D79A45-2C48-4AAD-B5F6-DE02F769B33E}"/>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Content Placeholder 6">
            <a:extLst>
              <a:ext uri="{FF2B5EF4-FFF2-40B4-BE49-F238E27FC236}">
                <a16:creationId xmlns:a16="http://schemas.microsoft.com/office/drawing/2014/main" id="{EF7EDF81-2000-4DA2-887F-DB1E3C518B5A}"/>
              </a:ext>
            </a:extLst>
          </p:cNvPr>
          <p:cNvSpPr>
            <a:spLocks noGrp="1"/>
          </p:cNvSpPr>
          <p:nvPr>
            <p:ph idx="1"/>
          </p:nvPr>
        </p:nvSpPr>
        <p:spPr/>
        <p:txBody>
          <a:bodyPr/>
          <a:lstStyle/>
          <a:p>
            <a:pPr eaLnBrk="0" fontAlgn="base" hangingPunct="0">
              <a:lnSpc>
                <a:spcPct val="100000"/>
              </a:lnSpc>
              <a:spcBef>
                <a:spcPct val="0"/>
              </a:spcBef>
              <a:spcAft>
                <a:spcPct val="0"/>
              </a:spcAft>
            </a:pPr>
            <a:r>
              <a:rPr kumimoji="0" lang="en-US" altLang="en-US"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 namespace definition begins with the keyword </a:t>
            </a:r>
            <a:r>
              <a:rPr kumimoji="0" lang="en-US" altLang="en-US" sz="2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namespace</a:t>
            </a:r>
            <a:r>
              <a:rPr kumimoji="0" lang="en-US" altLang="en-US"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followed by the namespace name as follows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namespace </a:t>
            </a:r>
            <a:r>
              <a:rPr kumimoji="0" lang="en-US" altLang="en-US" sz="24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namespace_name</a:t>
            </a:r>
            <a:r>
              <a:rPr kumimoji="0" lang="en-US" altLang="en-US"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 code declarations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en-US" sz="14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To call the namespace-enabled version of either function or variable, prepend (::) the namespace name as follows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name::code; // code could be variable or function.</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900662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A1EF4D-5E1F-4249-8F5E-EDDCB52C8A86}"/>
              </a:ext>
            </a:extLst>
          </p:cNvPr>
          <p:cNvSpPr>
            <a:spLocks noGrp="1"/>
          </p:cNvSpPr>
          <p:nvPr>
            <p:ph idx="1"/>
          </p:nvPr>
        </p:nvSpPr>
        <p:spPr>
          <a:xfrm>
            <a:off x="838200" y="310718"/>
            <a:ext cx="10515600" cy="5866245"/>
          </a:xfrm>
        </p:spPr>
        <p:txBody>
          <a:bodyPr>
            <a:normAutofit fontScale="40000" lnSpcReduction="20000"/>
          </a:bodyPr>
          <a:lstStyle/>
          <a:p>
            <a:pPr marL="0" indent="0">
              <a:buNone/>
            </a:pPr>
            <a:r>
              <a:rPr lang="en-IN" sz="7000" b="1" dirty="0"/>
              <a:t>Example:</a:t>
            </a:r>
            <a:endParaRPr lang="en-IN" b="1" dirty="0"/>
          </a:p>
          <a:p>
            <a:pPr marL="0" indent="0">
              <a:buNone/>
            </a:pPr>
            <a:r>
              <a:rPr lang="en-IN" dirty="0"/>
              <a:t>#include &lt;iostream&gt;</a:t>
            </a:r>
          </a:p>
          <a:p>
            <a:pPr marL="0" indent="0">
              <a:buNone/>
            </a:pPr>
            <a:r>
              <a:rPr lang="en-IN" dirty="0"/>
              <a:t>using namespace std;</a:t>
            </a:r>
          </a:p>
          <a:p>
            <a:pPr marL="0" indent="0">
              <a:buNone/>
            </a:pPr>
            <a:r>
              <a:rPr lang="en-IN" dirty="0"/>
              <a:t>// first name space</a:t>
            </a:r>
          </a:p>
          <a:p>
            <a:pPr marL="0" indent="0">
              <a:buNone/>
            </a:pPr>
            <a:r>
              <a:rPr lang="en-IN" dirty="0"/>
              <a:t>namespace </a:t>
            </a:r>
            <a:r>
              <a:rPr lang="en-IN" dirty="0" err="1"/>
              <a:t>first_space</a:t>
            </a:r>
            <a:r>
              <a:rPr lang="en-IN" dirty="0"/>
              <a:t> {</a:t>
            </a:r>
          </a:p>
          <a:p>
            <a:pPr marL="0" indent="0">
              <a:buNone/>
            </a:pPr>
            <a:r>
              <a:rPr lang="en-IN" dirty="0"/>
              <a:t>   void </a:t>
            </a:r>
            <a:r>
              <a:rPr lang="en-IN" dirty="0" err="1"/>
              <a:t>func</a:t>
            </a:r>
            <a:r>
              <a:rPr lang="en-IN" dirty="0"/>
              <a:t>() {</a:t>
            </a:r>
          </a:p>
          <a:p>
            <a:pPr marL="0" indent="0">
              <a:buNone/>
            </a:pPr>
            <a:r>
              <a:rPr lang="en-IN" dirty="0"/>
              <a:t>      </a:t>
            </a:r>
            <a:r>
              <a:rPr lang="en-IN" dirty="0" err="1"/>
              <a:t>cout</a:t>
            </a:r>
            <a:r>
              <a:rPr lang="en-IN" dirty="0"/>
              <a:t> &lt;&lt; "Inside </a:t>
            </a:r>
            <a:r>
              <a:rPr lang="en-IN" dirty="0" err="1"/>
              <a:t>first_space</a:t>
            </a:r>
            <a:r>
              <a:rPr lang="en-IN" dirty="0"/>
              <a:t>" &lt;&lt; </a:t>
            </a:r>
            <a:r>
              <a:rPr lang="en-IN" dirty="0" err="1"/>
              <a:t>endl</a:t>
            </a:r>
            <a:r>
              <a:rPr lang="en-IN" dirty="0"/>
              <a:t>;</a:t>
            </a:r>
          </a:p>
          <a:p>
            <a:pPr marL="0" indent="0">
              <a:buNone/>
            </a:pPr>
            <a:r>
              <a:rPr lang="en-IN" dirty="0"/>
              <a:t>   }</a:t>
            </a:r>
          </a:p>
          <a:p>
            <a:pPr marL="0" indent="0">
              <a:buNone/>
            </a:pPr>
            <a:r>
              <a:rPr lang="en-IN" dirty="0"/>
              <a:t>}</a:t>
            </a:r>
          </a:p>
          <a:p>
            <a:pPr marL="0" indent="0">
              <a:buNone/>
            </a:pPr>
            <a:r>
              <a:rPr lang="en-IN" dirty="0"/>
              <a:t>// second name space</a:t>
            </a:r>
          </a:p>
          <a:p>
            <a:pPr marL="0" indent="0">
              <a:buNone/>
            </a:pPr>
            <a:r>
              <a:rPr lang="en-IN" dirty="0"/>
              <a:t>namespace </a:t>
            </a:r>
            <a:r>
              <a:rPr lang="en-IN" dirty="0" err="1"/>
              <a:t>second_space</a:t>
            </a:r>
            <a:r>
              <a:rPr lang="en-IN" dirty="0"/>
              <a:t> {</a:t>
            </a:r>
          </a:p>
          <a:p>
            <a:pPr marL="0" indent="0">
              <a:buNone/>
            </a:pPr>
            <a:r>
              <a:rPr lang="en-IN" dirty="0"/>
              <a:t>   void </a:t>
            </a:r>
            <a:r>
              <a:rPr lang="en-IN" dirty="0" err="1"/>
              <a:t>func</a:t>
            </a:r>
            <a:r>
              <a:rPr lang="en-IN" dirty="0"/>
              <a:t>() {</a:t>
            </a:r>
          </a:p>
          <a:p>
            <a:pPr marL="0" indent="0">
              <a:buNone/>
            </a:pPr>
            <a:r>
              <a:rPr lang="en-IN" dirty="0"/>
              <a:t>      </a:t>
            </a:r>
            <a:r>
              <a:rPr lang="en-IN" dirty="0" err="1"/>
              <a:t>cout</a:t>
            </a:r>
            <a:r>
              <a:rPr lang="en-IN" dirty="0"/>
              <a:t> &lt;&lt; "Inside </a:t>
            </a:r>
            <a:r>
              <a:rPr lang="en-IN" dirty="0" err="1"/>
              <a:t>second_space</a:t>
            </a:r>
            <a:r>
              <a:rPr lang="en-IN" dirty="0"/>
              <a:t>" &lt;&lt; </a:t>
            </a:r>
            <a:r>
              <a:rPr lang="en-IN" dirty="0" err="1"/>
              <a:t>endl</a:t>
            </a:r>
            <a:r>
              <a:rPr lang="en-IN" dirty="0"/>
              <a:t>;</a:t>
            </a:r>
          </a:p>
          <a:p>
            <a:pPr marL="0" indent="0">
              <a:buNone/>
            </a:pPr>
            <a:r>
              <a:rPr lang="en-IN" dirty="0"/>
              <a:t>   }</a:t>
            </a:r>
          </a:p>
          <a:p>
            <a:pPr marL="0" indent="0">
              <a:buNone/>
            </a:pPr>
            <a:r>
              <a:rPr lang="en-IN" dirty="0"/>
              <a:t>}</a:t>
            </a:r>
          </a:p>
          <a:p>
            <a:pPr marL="0" indent="0">
              <a:buNone/>
            </a:pPr>
            <a:r>
              <a:rPr lang="en-IN" dirty="0"/>
              <a:t>int main () {</a:t>
            </a:r>
          </a:p>
          <a:p>
            <a:pPr marL="0" indent="0">
              <a:buNone/>
            </a:pPr>
            <a:r>
              <a:rPr lang="en-IN" dirty="0"/>
              <a:t>   // Calls function from first name space.</a:t>
            </a:r>
          </a:p>
          <a:p>
            <a:pPr marL="0" indent="0">
              <a:buNone/>
            </a:pPr>
            <a:r>
              <a:rPr lang="en-IN" dirty="0"/>
              <a:t>   </a:t>
            </a:r>
            <a:r>
              <a:rPr lang="en-IN" dirty="0" err="1"/>
              <a:t>first_space</a:t>
            </a:r>
            <a:r>
              <a:rPr lang="en-IN" dirty="0"/>
              <a:t>::</a:t>
            </a:r>
            <a:r>
              <a:rPr lang="en-IN" dirty="0" err="1"/>
              <a:t>func</a:t>
            </a:r>
            <a:r>
              <a:rPr lang="en-IN" dirty="0"/>
              <a:t>();</a:t>
            </a:r>
          </a:p>
          <a:p>
            <a:pPr marL="0" indent="0">
              <a:buNone/>
            </a:pPr>
            <a:r>
              <a:rPr lang="en-IN" dirty="0"/>
              <a:t>   </a:t>
            </a:r>
          </a:p>
          <a:p>
            <a:pPr marL="0" indent="0">
              <a:buNone/>
            </a:pPr>
            <a:r>
              <a:rPr lang="en-IN" dirty="0"/>
              <a:t>   // Calls function from second name space.</a:t>
            </a:r>
          </a:p>
          <a:p>
            <a:pPr marL="0" indent="0">
              <a:buNone/>
            </a:pPr>
            <a:r>
              <a:rPr lang="en-IN" dirty="0"/>
              <a:t>   </a:t>
            </a:r>
            <a:r>
              <a:rPr lang="en-IN" dirty="0" err="1"/>
              <a:t>second_space</a:t>
            </a:r>
            <a:r>
              <a:rPr lang="en-IN" dirty="0"/>
              <a:t>::</a:t>
            </a:r>
            <a:r>
              <a:rPr lang="en-IN" dirty="0" err="1"/>
              <a:t>func</a:t>
            </a:r>
            <a:r>
              <a:rPr lang="en-IN" dirty="0"/>
              <a:t>(); </a:t>
            </a:r>
          </a:p>
          <a:p>
            <a:pPr marL="0" indent="0">
              <a:buNone/>
            </a:pPr>
            <a:r>
              <a:rPr lang="en-IN" dirty="0"/>
              <a:t>   return 0;</a:t>
            </a:r>
          </a:p>
          <a:p>
            <a:pPr marL="0" indent="0">
              <a:buNone/>
            </a:pPr>
            <a:r>
              <a:rPr lang="en-IN" dirty="0"/>
              <a:t>}</a:t>
            </a:r>
          </a:p>
        </p:txBody>
      </p:sp>
      <p:sp>
        <p:nvSpPr>
          <p:cNvPr id="4" name="Slide Number Placeholder 3">
            <a:extLst>
              <a:ext uri="{FF2B5EF4-FFF2-40B4-BE49-F238E27FC236}">
                <a16:creationId xmlns:a16="http://schemas.microsoft.com/office/drawing/2014/main" id="{58EB380E-9A1E-47D1-AF90-287AFDE6D95F}"/>
              </a:ext>
            </a:extLst>
          </p:cNvPr>
          <p:cNvSpPr>
            <a:spLocks noGrp="1"/>
          </p:cNvSpPr>
          <p:nvPr>
            <p:ph type="sldNum" sz="quarter" idx="12"/>
          </p:nvPr>
        </p:nvSpPr>
        <p:spPr/>
        <p:txBody>
          <a:bodyPr/>
          <a:lstStyle/>
          <a:p>
            <a:fld id="{BDCDBBEF-AA6C-4BA6-85B2-A17D7F280E38}" type="slidenum">
              <a:rPr lang="en-US" smtClean="0"/>
              <a:pPr/>
              <a:t>8</a:t>
            </a:fld>
            <a:endParaRPr lang="en-US"/>
          </a:p>
        </p:txBody>
      </p:sp>
      <p:sp>
        <p:nvSpPr>
          <p:cNvPr id="5" name="Rectangle 1">
            <a:extLst>
              <a:ext uri="{FF2B5EF4-FFF2-40B4-BE49-F238E27FC236}">
                <a16:creationId xmlns:a16="http://schemas.microsoft.com/office/drawing/2014/main" id="{E8F5001E-1709-4508-A019-61DE75F2B4A2}"/>
              </a:ext>
            </a:extLst>
          </p:cNvPr>
          <p:cNvSpPr>
            <a:spLocks noChangeArrowheads="1"/>
          </p:cNvSpPr>
          <p:nvPr/>
        </p:nvSpPr>
        <p:spPr bwMode="auto">
          <a:xfrm>
            <a:off x="5912528" y="1487215"/>
            <a:ext cx="3645494" cy="76944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t>Output: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Inside </a:t>
            </a:r>
            <a:r>
              <a:rPr lang="en-US" altLang="en-US" sz="1400" dirty="0" err="1"/>
              <a:t>first_space</a:t>
            </a:r>
            <a:r>
              <a:rPr lang="en-US" altLang="en-US" sz="14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Inside </a:t>
            </a:r>
            <a:r>
              <a:rPr lang="en-US" altLang="en-US" sz="1400" dirty="0" err="1"/>
              <a:t>second_space</a:t>
            </a:r>
            <a:r>
              <a:rPr lang="en-US" altLang="en-US" sz="1400" dirty="0"/>
              <a:t> </a:t>
            </a:r>
          </a:p>
        </p:txBody>
      </p:sp>
    </p:spTree>
    <p:extLst>
      <p:ext uri="{BB962C8B-B14F-4D97-AF65-F5344CB8AC3E}">
        <p14:creationId xmlns:p14="http://schemas.microsoft.com/office/powerpoint/2010/main" val="4395726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64932-F688-492C-8845-AADC39137813}"/>
              </a:ext>
            </a:extLst>
          </p:cNvPr>
          <p:cNvSpPr>
            <a:spLocks noGrp="1"/>
          </p:cNvSpPr>
          <p:nvPr>
            <p:ph type="title"/>
          </p:nvPr>
        </p:nvSpPr>
        <p:spPr/>
        <p:txBody>
          <a:bodyPr/>
          <a:lstStyle/>
          <a:p>
            <a:r>
              <a:rPr lang="en-IN" dirty="0"/>
              <a:t>The using directive</a:t>
            </a:r>
          </a:p>
        </p:txBody>
      </p:sp>
      <p:sp>
        <p:nvSpPr>
          <p:cNvPr id="3" name="Content Placeholder 2">
            <a:extLst>
              <a:ext uri="{FF2B5EF4-FFF2-40B4-BE49-F238E27FC236}">
                <a16:creationId xmlns:a16="http://schemas.microsoft.com/office/drawing/2014/main" id="{C07BE2B9-AE50-42D3-89E7-8815A1F16789}"/>
              </a:ext>
            </a:extLst>
          </p:cNvPr>
          <p:cNvSpPr>
            <a:spLocks noGrp="1"/>
          </p:cNvSpPr>
          <p:nvPr>
            <p:ph idx="1"/>
          </p:nvPr>
        </p:nvSpPr>
        <p:spPr/>
        <p:txBody>
          <a:bodyPr/>
          <a:lstStyle/>
          <a:p>
            <a:r>
              <a:rPr lang="en-IN" dirty="0"/>
              <a:t>You can also avoid prepending of namespaces with the using namespace directive. This directive tells the compiler that the subsequent code is making use of names in the specified namespace.</a:t>
            </a:r>
          </a:p>
          <a:p>
            <a:r>
              <a:rPr lang="en-IN" dirty="0"/>
              <a:t>The ‘using’ directive can also be used to refer to a particular item within a namespace. For example, if the only part of the std namespace that you intend to use is </a:t>
            </a:r>
            <a:r>
              <a:rPr lang="en-IN" dirty="0" err="1"/>
              <a:t>cout</a:t>
            </a:r>
            <a:r>
              <a:rPr lang="en-IN" dirty="0"/>
              <a:t>, you can refer to it as follows −</a:t>
            </a:r>
          </a:p>
          <a:p>
            <a:pPr marL="0" indent="0">
              <a:buNone/>
            </a:pPr>
            <a:r>
              <a:rPr lang="en-IN" dirty="0"/>
              <a:t>       using std::</a:t>
            </a:r>
            <a:r>
              <a:rPr lang="en-IN" dirty="0" err="1"/>
              <a:t>cout</a:t>
            </a:r>
            <a:r>
              <a:rPr lang="en-IN" dirty="0"/>
              <a:t>;</a:t>
            </a:r>
          </a:p>
          <a:p>
            <a:endParaRPr lang="en-IN" dirty="0"/>
          </a:p>
        </p:txBody>
      </p:sp>
      <p:sp>
        <p:nvSpPr>
          <p:cNvPr id="4" name="Slide Number Placeholder 3">
            <a:extLst>
              <a:ext uri="{FF2B5EF4-FFF2-40B4-BE49-F238E27FC236}">
                <a16:creationId xmlns:a16="http://schemas.microsoft.com/office/drawing/2014/main" id="{B2FBD893-1531-4CFB-B35F-681DD7239F11}"/>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356929534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C0F5EB19-77B9-4540-B06A-F2C718D084BF"/>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001B.\u0018{C273B255-4E4C-4601-ABF8-D07FC645117E}&quot;,&quot;F:\\CU\\BlackBoard\\20CST111\\PPT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RATE_QUIZZES" val="0"/>
  <p:tag name="ISPRING_SCORM_PASSING_SCORE" val="0.000000"/>
  <p:tag name="ISPRING_CURRENT_PLAYER_ID" val="universal"/>
  <p:tag name="ISPRING_PRESENTATION_TITLE" val="lecture 2 Algorithm"/>
  <p:tag name="ISPRING_FIRST_PUBLI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2132</TotalTime>
  <Words>1670</Words>
  <Application>Microsoft Office PowerPoint</Application>
  <PresentationFormat>Widescreen</PresentationFormat>
  <Paragraphs>283</Paragraphs>
  <Slides>18</Slides>
  <Notes>15</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18</vt:i4>
      </vt:variant>
    </vt:vector>
  </HeadingPairs>
  <TitlesOfParts>
    <vt:vector size="33" baseType="lpstr">
      <vt:lpstr>Arial</vt:lpstr>
      <vt:lpstr>Arial Black</vt:lpstr>
      <vt:lpstr>Calibri</vt:lpstr>
      <vt:lpstr>Calibri Light</vt:lpstr>
      <vt:lpstr>Cambria</vt:lpstr>
      <vt:lpstr>Casper</vt:lpstr>
      <vt:lpstr>Casper Bold</vt:lpstr>
      <vt:lpstr>Courier New</vt:lpstr>
      <vt:lpstr>DejaVuSans</vt:lpstr>
      <vt:lpstr>Karla</vt:lpstr>
      <vt:lpstr>Raleway ExtraBold</vt:lpstr>
      <vt:lpstr>Times New Roman</vt:lpstr>
      <vt:lpstr>1_Office Theme</vt:lpstr>
      <vt:lpstr>Contents Slide Master</vt:lpstr>
      <vt:lpstr>CorelDRAW</vt:lpstr>
      <vt:lpstr>PowerPoint Presentation</vt:lpstr>
      <vt:lpstr>Object Oriented Programming using C++</vt:lpstr>
      <vt:lpstr>PowerPoint Presentation</vt:lpstr>
      <vt:lpstr> Scheme of Evaluation  </vt:lpstr>
      <vt:lpstr>CONTENTS </vt:lpstr>
      <vt:lpstr>Namespace</vt:lpstr>
      <vt:lpstr>Defining a Namespace </vt:lpstr>
      <vt:lpstr>PowerPoint Presentation</vt:lpstr>
      <vt:lpstr>The using directive</vt:lpstr>
      <vt:lpstr>PowerPoint Presentation</vt:lpstr>
      <vt:lpstr>PowerPoint Presentation</vt:lpstr>
      <vt:lpstr>Frequently Asked question</vt:lpstr>
      <vt:lpstr>PowerPoint Presentation</vt:lpstr>
      <vt:lpstr>Assessment Questions:</vt:lpstr>
      <vt:lpstr>PowerPoint Presentation</vt:lpstr>
      <vt:lpstr>Discussion forum.</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Algorithm</dc:title>
  <dc:creator>Branding</dc:creator>
  <cp:lastModifiedBy>Nishu</cp:lastModifiedBy>
  <cp:revision>223</cp:revision>
  <dcterms:created xsi:type="dcterms:W3CDTF">2019-01-09T10:33:58Z</dcterms:created>
  <dcterms:modified xsi:type="dcterms:W3CDTF">2020-12-31T17:07:43Z</dcterms:modified>
</cp:coreProperties>
</file>