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8"/>
  </p:notesMasterIdLst>
  <p:handoutMasterIdLst>
    <p:handoutMasterId r:id="rId29"/>
  </p:handoutMasterIdLst>
  <p:sldIdLst>
    <p:sldId id="354" r:id="rId3"/>
    <p:sldId id="355" r:id="rId4"/>
    <p:sldId id="391" r:id="rId5"/>
    <p:sldId id="363" r:id="rId6"/>
    <p:sldId id="358" r:id="rId7"/>
    <p:sldId id="281" r:id="rId8"/>
    <p:sldId id="328" r:id="rId9"/>
    <p:sldId id="365" r:id="rId10"/>
    <p:sldId id="384" r:id="rId11"/>
    <p:sldId id="386" r:id="rId12"/>
    <p:sldId id="385" r:id="rId13"/>
    <p:sldId id="383" r:id="rId14"/>
    <p:sldId id="379" r:id="rId15"/>
    <p:sldId id="387" r:id="rId16"/>
    <p:sldId id="381" r:id="rId17"/>
    <p:sldId id="388" r:id="rId18"/>
    <p:sldId id="390" r:id="rId19"/>
    <p:sldId id="389" r:id="rId20"/>
    <p:sldId id="350" r:id="rId21"/>
    <p:sldId id="351" r:id="rId22"/>
    <p:sldId id="359" r:id="rId23"/>
    <p:sldId id="329" r:id="rId24"/>
    <p:sldId id="352" r:id="rId25"/>
    <p:sldId id="284" r:id="rId26"/>
    <p:sldId id="353" r:id="rId27"/>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7B0"/>
    <a:srgbClr val="4BDAE5"/>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434" autoAdjust="0"/>
  </p:normalViewPr>
  <p:slideViewPr>
    <p:cSldViewPr snapToGrid="0">
      <p:cViewPr varScale="1">
        <p:scale>
          <a:sx n="72" d="100"/>
          <a:sy n="72" d="100"/>
        </p:scale>
        <p:origin x="576" y="78"/>
      </p:cViewPr>
      <p:guideLst>
        <p:guide orient="horz" pos="2160"/>
        <p:guide pos="3840"/>
      </p:guideLst>
    </p:cSldViewPr>
  </p:slideViewPr>
  <p:notesTextViewPr>
    <p:cViewPr>
      <p:scale>
        <a:sx n="3" d="2"/>
        <a:sy n="3" d="2"/>
      </p:scale>
      <p:origin x="0" y="0"/>
    </p:cViewPr>
  </p:notesTextViewPr>
  <p:sorterViewPr>
    <p:cViewPr>
      <p:scale>
        <a:sx n="100" d="100"/>
        <a:sy n="100" d="100"/>
      </p:scale>
      <p:origin x="0" y="-13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D818A-DE61-492C-9F49-4330F19690E3}" type="doc">
      <dgm:prSet loTypeId="urn:microsoft.com/office/officeart/2005/8/layout/default#2" loCatId="list" qsTypeId="urn:microsoft.com/office/officeart/2005/8/quickstyle/simple1" qsCatId="simple" csTypeId="urn:microsoft.com/office/officeart/2005/8/colors/colorful1#2" csCatId="colorful" phldr="1"/>
      <dgm:spPr/>
      <dgm:t>
        <a:bodyPr/>
        <a:lstStyle/>
        <a:p>
          <a:endParaRPr lang="en-IN"/>
        </a:p>
      </dgm:t>
    </dgm:pt>
    <dgm:pt modelId="{72067E99-1C3B-406E-B0E9-FC347F914FA8}">
      <dgm:prSet phldrT="[Text]" custT="1"/>
      <dgm:spPr/>
      <dgm:t>
        <a:bodyPr/>
        <a:lstStyle/>
        <a:p>
          <a:r>
            <a:rPr lang="en-US" sz="2400" b="1" dirty="0">
              <a:solidFill>
                <a:schemeClr val="bg2">
                  <a:lumMod val="10000"/>
                </a:schemeClr>
              </a:solidFill>
            </a:rPr>
            <a:t>In this lecture we have discussed about Class.</a:t>
          </a:r>
          <a:endParaRPr lang="en-IN" sz="2400" b="1" dirty="0">
            <a:solidFill>
              <a:schemeClr val="bg2">
                <a:lumMod val="10000"/>
              </a:schemeClr>
            </a:solidFill>
          </a:endParaRPr>
        </a:p>
      </dgm:t>
    </dgm:pt>
    <dgm:pt modelId="{E295694A-E3FF-4E4D-B786-E47583760C4E}" type="parTrans" cxnId="{AAE49CDE-EE1C-4041-8DCB-69A3B80087AD}">
      <dgm:prSet/>
      <dgm:spPr/>
      <dgm:t>
        <a:bodyPr/>
        <a:lstStyle/>
        <a:p>
          <a:endParaRPr lang="en-IN"/>
        </a:p>
      </dgm:t>
    </dgm:pt>
    <dgm:pt modelId="{E2FCE763-C2C6-41BB-BE42-2FC9B40C0439}" type="sibTrans" cxnId="{AAE49CDE-EE1C-4041-8DCB-69A3B80087AD}">
      <dgm:prSet/>
      <dgm:spPr/>
      <dgm:t>
        <a:bodyPr/>
        <a:lstStyle/>
        <a:p>
          <a:endParaRPr lang="en-IN"/>
        </a:p>
      </dgm:t>
    </dgm:pt>
    <dgm:pt modelId="{A7DE4063-2DA9-4CA0-9DDC-11769B7332D8}">
      <dgm:prSet phldrT="[Text]" custT="1"/>
      <dgm:spPr/>
      <dgm:t>
        <a:bodyPr/>
        <a:lstStyle/>
        <a:p>
          <a:r>
            <a:rPr lang="en-US" sz="2400" b="1" dirty="0">
              <a:solidFill>
                <a:schemeClr val="bg2">
                  <a:lumMod val="10000"/>
                </a:schemeClr>
              </a:solidFill>
            </a:rPr>
            <a:t>We have discussed about how to specify a class. </a:t>
          </a:r>
          <a:endParaRPr lang="en-IN" sz="2400" b="1" dirty="0">
            <a:solidFill>
              <a:schemeClr val="bg2">
                <a:lumMod val="10000"/>
              </a:schemeClr>
            </a:solidFill>
          </a:endParaRPr>
        </a:p>
      </dgm:t>
    </dgm:pt>
    <dgm:pt modelId="{ED3D644F-FD3E-48AA-A0DA-12CED9DB591C}" type="parTrans" cxnId="{CB715DCB-B8A2-400C-A562-D0851701E2C1}">
      <dgm:prSet/>
      <dgm:spPr/>
      <dgm:t>
        <a:bodyPr/>
        <a:lstStyle/>
        <a:p>
          <a:endParaRPr lang="en-IN"/>
        </a:p>
      </dgm:t>
    </dgm:pt>
    <dgm:pt modelId="{EA51BD59-3F69-42AA-902C-6B9694E16D92}" type="sibTrans" cxnId="{CB715DCB-B8A2-400C-A562-D0851701E2C1}">
      <dgm:prSet/>
      <dgm:spPr/>
      <dgm:t>
        <a:bodyPr/>
        <a:lstStyle/>
        <a:p>
          <a:endParaRPr lang="en-IN"/>
        </a:p>
      </dgm:t>
    </dgm:pt>
    <dgm:pt modelId="{0621545F-95F6-44EB-825F-83C24ABAE76E}">
      <dgm:prSet phldrT="[Text]" custT="1"/>
      <dgm:spPr/>
      <dgm:t>
        <a:bodyPr/>
        <a:lstStyle/>
        <a:p>
          <a:r>
            <a:rPr lang="en-IN" sz="2400" b="1" dirty="0">
              <a:solidFill>
                <a:schemeClr val="tx1">
                  <a:lumMod val="95000"/>
                  <a:lumOff val="5000"/>
                </a:schemeClr>
              </a:solidFill>
            </a:rPr>
            <a:t>Discussed about how to create </a:t>
          </a:r>
        </a:p>
        <a:p>
          <a:r>
            <a:rPr lang="en-IN" sz="2400" b="1" dirty="0">
              <a:solidFill>
                <a:schemeClr val="tx1">
                  <a:lumMod val="95000"/>
                  <a:lumOff val="5000"/>
                </a:schemeClr>
              </a:solidFill>
            </a:rPr>
            <a:t>Objects.</a:t>
          </a:r>
        </a:p>
      </dgm:t>
    </dgm:pt>
    <dgm:pt modelId="{0DC4AED1-1C4B-492D-B362-E4F34DA21582}" type="parTrans" cxnId="{57421435-2741-45ED-8B76-658C1BDCB734}">
      <dgm:prSet/>
      <dgm:spPr/>
      <dgm:t>
        <a:bodyPr/>
        <a:lstStyle/>
        <a:p>
          <a:endParaRPr lang="en-IN"/>
        </a:p>
      </dgm:t>
    </dgm:pt>
    <dgm:pt modelId="{93AF2E2B-5524-48E6-96A4-F1B0B555DF04}" type="sibTrans" cxnId="{57421435-2741-45ED-8B76-658C1BDCB734}">
      <dgm:prSet/>
      <dgm:spPr/>
      <dgm:t>
        <a:bodyPr/>
        <a:lstStyle/>
        <a:p>
          <a:endParaRPr lang="en-IN"/>
        </a:p>
      </dgm:t>
    </dgm:pt>
    <dgm:pt modelId="{A01C6F03-8F64-4572-A415-227584B1F1D4}">
      <dgm:prSet custT="1"/>
      <dgm:spPr>
        <a:solidFill>
          <a:schemeClr val="accent1">
            <a:lumMod val="40000"/>
            <a:lumOff val="60000"/>
          </a:schemeClr>
        </a:solidFill>
      </dgm:spPr>
      <dgm:t>
        <a:bodyPr/>
        <a:lstStyle/>
        <a:p>
          <a:r>
            <a:rPr lang="en-US" sz="2400" b="1" dirty="0">
              <a:solidFill>
                <a:schemeClr val="bg2">
                  <a:lumMod val="10000"/>
                </a:schemeClr>
              </a:solidFill>
              <a:sym typeface="Wingdings" panose="05000000000000000000" pitchFamily="2" charset="2"/>
            </a:rPr>
            <a:t>Discussed about Accessing Class members.</a:t>
          </a:r>
        </a:p>
      </dgm:t>
    </dgm:pt>
    <dgm:pt modelId="{4DA968A8-0948-417F-9134-FA754EAB92DA}" type="parTrans" cxnId="{9495434F-F7C9-45D7-B8C6-CCE0B7994591}">
      <dgm:prSet/>
      <dgm:spPr/>
      <dgm:t>
        <a:bodyPr/>
        <a:lstStyle/>
        <a:p>
          <a:endParaRPr lang="en-IN"/>
        </a:p>
      </dgm:t>
    </dgm:pt>
    <dgm:pt modelId="{14056E56-91CB-4AD0-BDAA-2A69C7D39824}" type="sibTrans" cxnId="{9495434F-F7C9-45D7-B8C6-CCE0B7994591}">
      <dgm:prSet/>
      <dgm:spPr/>
      <dgm:t>
        <a:bodyPr/>
        <a:lstStyle/>
        <a:p>
          <a:endParaRPr lang="en-IN"/>
        </a:p>
      </dgm:t>
    </dgm:pt>
    <dgm:pt modelId="{097EF926-1259-452F-A448-711C22076917}" type="pres">
      <dgm:prSet presAssocID="{A30D818A-DE61-492C-9F49-4330F19690E3}" presName="diagram" presStyleCnt="0">
        <dgm:presLayoutVars>
          <dgm:dir/>
          <dgm:resizeHandles val="exact"/>
        </dgm:presLayoutVars>
      </dgm:prSet>
      <dgm:spPr/>
    </dgm:pt>
    <dgm:pt modelId="{2F0A59F6-A053-4340-A4F0-E60DDF039046}" type="pres">
      <dgm:prSet presAssocID="{72067E99-1C3B-406E-B0E9-FC347F914FA8}" presName="node" presStyleLbl="node1" presStyleIdx="0" presStyleCnt="4" custLinFactNeighborX="-5593" custLinFactNeighborY="843">
        <dgm:presLayoutVars>
          <dgm:bulletEnabled val="1"/>
        </dgm:presLayoutVars>
      </dgm:prSet>
      <dgm:spPr/>
    </dgm:pt>
    <dgm:pt modelId="{B7110241-4B56-449E-BE7E-CE03E41DECBD}" type="pres">
      <dgm:prSet presAssocID="{E2FCE763-C2C6-41BB-BE42-2FC9B40C0439}" presName="sibTrans" presStyleCnt="0"/>
      <dgm:spPr/>
    </dgm:pt>
    <dgm:pt modelId="{DE45F2CF-0A49-462B-B901-AD08FACBBB0E}" type="pres">
      <dgm:prSet presAssocID="{A7DE4063-2DA9-4CA0-9DDC-11769B7332D8}" presName="node" presStyleLbl="node1" presStyleIdx="1" presStyleCnt="4">
        <dgm:presLayoutVars>
          <dgm:bulletEnabled val="1"/>
        </dgm:presLayoutVars>
      </dgm:prSet>
      <dgm:spPr/>
    </dgm:pt>
    <dgm:pt modelId="{E15D8264-6CE6-4D91-B2D2-1EAC00783183}" type="pres">
      <dgm:prSet presAssocID="{EA51BD59-3F69-42AA-902C-6B9694E16D92}" presName="sibTrans" presStyleCnt="0"/>
      <dgm:spPr/>
    </dgm:pt>
    <dgm:pt modelId="{45C74EF1-9A11-4F71-A1B7-79F2B3452A9C}" type="pres">
      <dgm:prSet presAssocID="{0621545F-95F6-44EB-825F-83C24ABAE76E}" presName="node" presStyleLbl="node1" presStyleIdx="2" presStyleCnt="4" custLinFactNeighborX="229" custLinFactNeighborY="-776">
        <dgm:presLayoutVars>
          <dgm:bulletEnabled val="1"/>
        </dgm:presLayoutVars>
      </dgm:prSet>
      <dgm:spPr/>
    </dgm:pt>
    <dgm:pt modelId="{0CC0DE93-1BD7-4691-B76E-8B0327162FB5}" type="pres">
      <dgm:prSet presAssocID="{93AF2E2B-5524-48E6-96A4-F1B0B555DF04}" presName="sibTrans" presStyleCnt="0"/>
      <dgm:spPr/>
    </dgm:pt>
    <dgm:pt modelId="{125214B9-F360-433C-AD02-087D02D43A08}" type="pres">
      <dgm:prSet presAssocID="{A01C6F03-8F64-4572-A415-227584B1F1D4}" presName="node" presStyleLbl="node1" presStyleIdx="3" presStyleCnt="4">
        <dgm:presLayoutVars>
          <dgm:bulletEnabled val="1"/>
        </dgm:presLayoutVars>
      </dgm:prSet>
      <dgm:spPr/>
    </dgm:pt>
  </dgm:ptLst>
  <dgm:cxnLst>
    <dgm:cxn modelId="{7DDA5D15-540F-4782-AC07-9170D87AA5BA}" type="presOf" srcId="{A7DE4063-2DA9-4CA0-9DDC-11769B7332D8}" destId="{DE45F2CF-0A49-462B-B901-AD08FACBBB0E}" srcOrd="0" destOrd="0" presId="urn:microsoft.com/office/officeart/2005/8/layout/default#2"/>
    <dgm:cxn modelId="{537F3816-8AD7-4A36-A251-136F9CB6EDBD}" type="presOf" srcId="{A01C6F03-8F64-4572-A415-227584B1F1D4}" destId="{125214B9-F360-433C-AD02-087D02D43A08}" srcOrd="0" destOrd="0" presId="urn:microsoft.com/office/officeart/2005/8/layout/default#2"/>
    <dgm:cxn modelId="{57421435-2741-45ED-8B76-658C1BDCB734}" srcId="{A30D818A-DE61-492C-9F49-4330F19690E3}" destId="{0621545F-95F6-44EB-825F-83C24ABAE76E}" srcOrd="2" destOrd="0" parTransId="{0DC4AED1-1C4B-492D-B362-E4F34DA21582}" sibTransId="{93AF2E2B-5524-48E6-96A4-F1B0B555DF04}"/>
    <dgm:cxn modelId="{FB907561-3042-443C-9925-0235425570A1}" type="presOf" srcId="{0621545F-95F6-44EB-825F-83C24ABAE76E}" destId="{45C74EF1-9A11-4F71-A1B7-79F2B3452A9C}" srcOrd="0" destOrd="0" presId="urn:microsoft.com/office/officeart/2005/8/layout/default#2"/>
    <dgm:cxn modelId="{9495434F-F7C9-45D7-B8C6-CCE0B7994591}" srcId="{A30D818A-DE61-492C-9F49-4330F19690E3}" destId="{A01C6F03-8F64-4572-A415-227584B1F1D4}" srcOrd="3" destOrd="0" parTransId="{4DA968A8-0948-417F-9134-FA754EAB92DA}" sibTransId="{14056E56-91CB-4AD0-BDAA-2A69C7D39824}"/>
    <dgm:cxn modelId="{ECCE3782-0BA7-4D11-9D3C-49385FC334F5}" type="presOf" srcId="{72067E99-1C3B-406E-B0E9-FC347F914FA8}" destId="{2F0A59F6-A053-4340-A4F0-E60DDF039046}" srcOrd="0" destOrd="0" presId="urn:microsoft.com/office/officeart/2005/8/layout/default#2"/>
    <dgm:cxn modelId="{CB715DCB-B8A2-400C-A562-D0851701E2C1}" srcId="{A30D818A-DE61-492C-9F49-4330F19690E3}" destId="{A7DE4063-2DA9-4CA0-9DDC-11769B7332D8}" srcOrd="1" destOrd="0" parTransId="{ED3D644F-FD3E-48AA-A0DA-12CED9DB591C}" sibTransId="{EA51BD59-3F69-42AA-902C-6B9694E16D92}"/>
    <dgm:cxn modelId="{D00252CB-9D61-4788-A959-DB99FAB8CBDB}" type="presOf" srcId="{A30D818A-DE61-492C-9F49-4330F19690E3}" destId="{097EF926-1259-452F-A448-711C22076917}" srcOrd="0" destOrd="0" presId="urn:microsoft.com/office/officeart/2005/8/layout/default#2"/>
    <dgm:cxn modelId="{AAE49CDE-EE1C-4041-8DCB-69A3B80087AD}" srcId="{A30D818A-DE61-492C-9F49-4330F19690E3}" destId="{72067E99-1C3B-406E-B0E9-FC347F914FA8}" srcOrd="0" destOrd="0" parTransId="{E295694A-E3FF-4E4D-B786-E47583760C4E}" sibTransId="{E2FCE763-C2C6-41BB-BE42-2FC9B40C0439}"/>
    <dgm:cxn modelId="{699A32D2-8395-47D4-BE2B-5B8EF202D093}" type="presParOf" srcId="{097EF926-1259-452F-A448-711C22076917}" destId="{2F0A59F6-A053-4340-A4F0-E60DDF039046}" srcOrd="0" destOrd="0" presId="urn:microsoft.com/office/officeart/2005/8/layout/default#2"/>
    <dgm:cxn modelId="{02491696-24B3-49AC-8F8C-9C3FB5FD4A79}" type="presParOf" srcId="{097EF926-1259-452F-A448-711C22076917}" destId="{B7110241-4B56-449E-BE7E-CE03E41DECBD}" srcOrd="1" destOrd="0" presId="urn:microsoft.com/office/officeart/2005/8/layout/default#2"/>
    <dgm:cxn modelId="{74690019-F115-4FDC-B1CB-756CF730DB81}" type="presParOf" srcId="{097EF926-1259-452F-A448-711C22076917}" destId="{DE45F2CF-0A49-462B-B901-AD08FACBBB0E}" srcOrd="2" destOrd="0" presId="urn:microsoft.com/office/officeart/2005/8/layout/default#2"/>
    <dgm:cxn modelId="{5AB02E86-EE83-4357-B54B-6448622334B5}" type="presParOf" srcId="{097EF926-1259-452F-A448-711C22076917}" destId="{E15D8264-6CE6-4D91-B2D2-1EAC00783183}" srcOrd="3" destOrd="0" presId="urn:microsoft.com/office/officeart/2005/8/layout/default#2"/>
    <dgm:cxn modelId="{5E671BA3-C945-46E3-8A16-A759A8BB1E41}" type="presParOf" srcId="{097EF926-1259-452F-A448-711C22076917}" destId="{45C74EF1-9A11-4F71-A1B7-79F2B3452A9C}" srcOrd="4" destOrd="0" presId="urn:microsoft.com/office/officeart/2005/8/layout/default#2"/>
    <dgm:cxn modelId="{83814BDA-AC59-4D7F-A37F-B0624856D23C}" type="presParOf" srcId="{097EF926-1259-452F-A448-711C22076917}" destId="{0CC0DE93-1BD7-4691-B76E-8B0327162FB5}" srcOrd="5" destOrd="0" presId="urn:microsoft.com/office/officeart/2005/8/layout/default#2"/>
    <dgm:cxn modelId="{CEF43F2E-179B-44AB-B9A4-9CF127E089EE}" type="presParOf" srcId="{097EF926-1259-452F-A448-711C22076917}" destId="{125214B9-F360-433C-AD02-087D02D43A08}" srcOrd="6"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A59F6-A053-4340-A4F0-E60DDF039046}">
      <dsp:nvSpPr>
        <dsp:cNvPr id="0" name=""/>
        <dsp:cNvSpPr/>
      </dsp:nvSpPr>
      <dsp:spPr>
        <a:xfrm>
          <a:off x="0" y="22329"/>
          <a:ext cx="4166272" cy="24997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2">
                  <a:lumMod val="10000"/>
                </a:schemeClr>
              </a:solidFill>
            </a:rPr>
            <a:t>In this lecture we have discussed about Class.</a:t>
          </a:r>
          <a:endParaRPr lang="en-IN" sz="2400" b="1" kern="1200" dirty="0">
            <a:solidFill>
              <a:schemeClr val="bg2">
                <a:lumMod val="10000"/>
              </a:schemeClr>
            </a:solidFill>
          </a:endParaRPr>
        </a:p>
      </dsp:txBody>
      <dsp:txXfrm>
        <a:off x="0" y="22329"/>
        <a:ext cx="4166272" cy="2499763"/>
      </dsp:txXfrm>
    </dsp:sp>
    <dsp:sp modelId="{DE45F2CF-0A49-462B-B901-AD08FACBBB0E}">
      <dsp:nvSpPr>
        <dsp:cNvPr id="0" name=""/>
        <dsp:cNvSpPr/>
      </dsp:nvSpPr>
      <dsp:spPr>
        <a:xfrm>
          <a:off x="4656972" y="1256"/>
          <a:ext cx="4166272" cy="24997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2">
                  <a:lumMod val="10000"/>
                </a:schemeClr>
              </a:solidFill>
            </a:rPr>
            <a:t>We have discussed about how to specify a class. </a:t>
          </a:r>
          <a:endParaRPr lang="en-IN" sz="2400" b="1" kern="1200" dirty="0">
            <a:solidFill>
              <a:schemeClr val="bg2">
                <a:lumMod val="10000"/>
              </a:schemeClr>
            </a:solidFill>
          </a:endParaRPr>
        </a:p>
      </dsp:txBody>
      <dsp:txXfrm>
        <a:off x="4656972" y="1256"/>
        <a:ext cx="4166272" cy="2499763"/>
      </dsp:txXfrm>
    </dsp:sp>
    <dsp:sp modelId="{45C74EF1-9A11-4F71-A1B7-79F2B3452A9C}">
      <dsp:nvSpPr>
        <dsp:cNvPr id="0" name=""/>
        <dsp:cNvSpPr/>
      </dsp:nvSpPr>
      <dsp:spPr>
        <a:xfrm>
          <a:off x="83612" y="2898248"/>
          <a:ext cx="4166272" cy="249976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solidFill>
                <a:schemeClr val="tx1">
                  <a:lumMod val="95000"/>
                  <a:lumOff val="5000"/>
                </a:schemeClr>
              </a:solidFill>
            </a:rPr>
            <a:t>Discussed about how to create </a:t>
          </a:r>
        </a:p>
        <a:p>
          <a:pPr marL="0" lvl="0" indent="0" algn="ctr" defTabSz="1066800">
            <a:lnSpc>
              <a:spcPct val="90000"/>
            </a:lnSpc>
            <a:spcBef>
              <a:spcPct val="0"/>
            </a:spcBef>
            <a:spcAft>
              <a:spcPct val="35000"/>
            </a:spcAft>
            <a:buNone/>
          </a:pPr>
          <a:r>
            <a:rPr lang="en-IN" sz="2400" b="1" kern="1200" dirty="0">
              <a:solidFill>
                <a:schemeClr val="tx1">
                  <a:lumMod val="95000"/>
                  <a:lumOff val="5000"/>
                </a:schemeClr>
              </a:solidFill>
            </a:rPr>
            <a:t>Objects.</a:t>
          </a:r>
        </a:p>
      </dsp:txBody>
      <dsp:txXfrm>
        <a:off x="83612" y="2898248"/>
        <a:ext cx="4166272" cy="2499763"/>
      </dsp:txXfrm>
    </dsp:sp>
    <dsp:sp modelId="{125214B9-F360-433C-AD02-087D02D43A08}">
      <dsp:nvSpPr>
        <dsp:cNvPr id="0" name=""/>
        <dsp:cNvSpPr/>
      </dsp:nvSpPr>
      <dsp:spPr>
        <a:xfrm>
          <a:off x="4656972" y="2917647"/>
          <a:ext cx="4166272" cy="2499763"/>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2">
                  <a:lumMod val="10000"/>
                </a:schemeClr>
              </a:solidFill>
              <a:sym typeface="Wingdings" panose="05000000000000000000" pitchFamily="2" charset="2"/>
            </a:rPr>
            <a:t>Discussed about Accessing Class members.</a:t>
          </a:r>
        </a:p>
      </dsp:txBody>
      <dsp:txXfrm>
        <a:off x="4656972" y="2917647"/>
        <a:ext cx="4166272" cy="24997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a:t>
            </a:fld>
            <a:endParaRPr lang="en-US"/>
          </a:p>
        </p:txBody>
      </p:sp>
    </p:spTree>
    <p:extLst>
      <p:ext uri="{BB962C8B-B14F-4D97-AF65-F5344CB8AC3E}">
        <p14:creationId xmlns:p14="http://schemas.microsoft.com/office/powerpoint/2010/main" val="2152107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13</a:t>
            </a:fld>
            <a:endParaRPr lang="en-US"/>
          </a:p>
        </p:txBody>
      </p:sp>
    </p:spTree>
    <p:extLst>
      <p:ext uri="{BB962C8B-B14F-4D97-AF65-F5344CB8AC3E}">
        <p14:creationId xmlns:p14="http://schemas.microsoft.com/office/powerpoint/2010/main" val="669788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15</a:t>
            </a:fld>
            <a:endParaRPr lang="en-US"/>
          </a:p>
        </p:txBody>
      </p:sp>
    </p:spTree>
    <p:extLst>
      <p:ext uri="{BB962C8B-B14F-4D97-AF65-F5344CB8AC3E}">
        <p14:creationId xmlns:p14="http://schemas.microsoft.com/office/powerpoint/2010/main" val="669788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19</a:t>
            </a:fld>
            <a:endParaRPr lang="en-US"/>
          </a:p>
        </p:txBody>
      </p:sp>
    </p:spTree>
    <p:extLst>
      <p:ext uri="{BB962C8B-B14F-4D97-AF65-F5344CB8AC3E}">
        <p14:creationId xmlns:p14="http://schemas.microsoft.com/office/powerpoint/2010/main" val="3856293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20</a:t>
            </a:fld>
            <a:endParaRPr lang="en-US"/>
          </a:p>
        </p:txBody>
      </p:sp>
    </p:spTree>
    <p:extLst>
      <p:ext uri="{BB962C8B-B14F-4D97-AF65-F5344CB8AC3E}">
        <p14:creationId xmlns:p14="http://schemas.microsoft.com/office/powerpoint/2010/main" val="703476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21</a:t>
            </a:fld>
            <a:endParaRPr lang="en-US"/>
          </a:p>
        </p:txBody>
      </p:sp>
    </p:spTree>
    <p:extLst>
      <p:ext uri="{BB962C8B-B14F-4D97-AF65-F5344CB8AC3E}">
        <p14:creationId xmlns:p14="http://schemas.microsoft.com/office/powerpoint/2010/main" val="1775203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22</a:t>
            </a:fld>
            <a:endParaRPr lang="en-US"/>
          </a:p>
        </p:txBody>
      </p:sp>
    </p:spTree>
    <p:extLst>
      <p:ext uri="{BB962C8B-B14F-4D97-AF65-F5344CB8AC3E}">
        <p14:creationId xmlns:p14="http://schemas.microsoft.com/office/powerpoint/2010/main" val="2878906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23</a:t>
            </a:fld>
            <a:endParaRPr lang="en-US"/>
          </a:p>
        </p:txBody>
      </p:sp>
    </p:spTree>
    <p:extLst>
      <p:ext uri="{BB962C8B-B14F-4D97-AF65-F5344CB8AC3E}">
        <p14:creationId xmlns:p14="http://schemas.microsoft.com/office/powerpoint/2010/main" val="932473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24</a:t>
            </a:fld>
            <a:endParaRPr lang="en-US"/>
          </a:p>
        </p:txBody>
      </p:sp>
    </p:spTree>
    <p:extLst>
      <p:ext uri="{BB962C8B-B14F-4D97-AF65-F5344CB8AC3E}">
        <p14:creationId xmlns:p14="http://schemas.microsoft.com/office/powerpoint/2010/main" val="3725283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25</a:t>
            </a:fld>
            <a:endParaRPr lang="en-US"/>
          </a:p>
        </p:txBody>
      </p:sp>
    </p:spTree>
    <p:extLst>
      <p:ext uri="{BB962C8B-B14F-4D97-AF65-F5344CB8AC3E}">
        <p14:creationId xmlns:p14="http://schemas.microsoft.com/office/powerpoint/2010/main" val="9992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66594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310776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3515713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5</a:t>
            </a:fld>
            <a:endParaRPr lang="en-US"/>
          </a:p>
        </p:txBody>
      </p:sp>
    </p:spTree>
    <p:extLst>
      <p:ext uri="{BB962C8B-B14F-4D97-AF65-F5344CB8AC3E}">
        <p14:creationId xmlns:p14="http://schemas.microsoft.com/office/powerpoint/2010/main" val="4074159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in the diagram is 3</a:t>
            </a:r>
            <a:r>
              <a:rPr lang="en-US" baseline="30000" dirty="0"/>
              <a:t>rd</a:t>
            </a:r>
            <a:r>
              <a:rPr lang="en-US" dirty="0"/>
              <a:t> generation</a:t>
            </a:r>
            <a:r>
              <a:rPr lang="en-US" baseline="0" dirty="0"/>
              <a:t> computer. The period of third generation was from 1965-1971. The computers of third generation used Integrated Circuits (ICs) in place of transistors. A single IC has many transistors, resistors, and capacitors along with the associated circuitry. The main features of third generation are −</a:t>
            </a:r>
          </a:p>
          <a:p>
            <a:r>
              <a:rPr lang="en-US" baseline="0" dirty="0"/>
              <a:t>IC used</a:t>
            </a:r>
          </a:p>
          <a:p>
            <a:r>
              <a:rPr lang="en-US" baseline="0" dirty="0"/>
              <a:t>More reliable in comparison to previous two generations</a:t>
            </a:r>
          </a:p>
          <a:p>
            <a:r>
              <a:rPr lang="en-US" baseline="0" dirty="0"/>
              <a:t>Smaller size</a:t>
            </a:r>
          </a:p>
          <a:p>
            <a:r>
              <a:rPr lang="en-US" baseline="0" dirty="0"/>
              <a:t>Generated less heat</a:t>
            </a:r>
          </a:p>
          <a:p>
            <a:r>
              <a:rPr lang="en-US" baseline="0" dirty="0"/>
              <a:t>Faster</a:t>
            </a:r>
          </a:p>
          <a:p>
            <a:r>
              <a:rPr lang="en-US" baseline="0" dirty="0"/>
              <a:t>Lesser maintenance</a:t>
            </a:r>
          </a:p>
          <a:p>
            <a:r>
              <a:rPr lang="en-US" baseline="0" dirty="0"/>
              <a:t>Costly</a:t>
            </a:r>
          </a:p>
          <a:p>
            <a:r>
              <a:rPr lang="en-US" baseline="0" dirty="0"/>
              <a:t>AC required</a:t>
            </a:r>
          </a:p>
          <a:p>
            <a:r>
              <a:rPr lang="en-US" baseline="0" dirty="0"/>
              <a:t>Consumed lesser electricity</a:t>
            </a:r>
          </a:p>
          <a:p>
            <a:r>
              <a:rPr lang="en-US" baseline="0" dirty="0"/>
              <a:t>Supported high-level language</a:t>
            </a:r>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6</a:t>
            </a:fld>
            <a:endParaRPr lang="en-US"/>
          </a:p>
        </p:txBody>
      </p:sp>
    </p:spTree>
    <p:extLst>
      <p:ext uri="{BB962C8B-B14F-4D97-AF65-F5344CB8AC3E}">
        <p14:creationId xmlns:p14="http://schemas.microsoft.com/office/powerpoint/2010/main" val="4186024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7</a:t>
            </a:fld>
            <a:endParaRPr lang="en-US"/>
          </a:p>
        </p:txBody>
      </p:sp>
    </p:spTree>
    <p:extLst>
      <p:ext uri="{BB962C8B-B14F-4D97-AF65-F5344CB8AC3E}">
        <p14:creationId xmlns:p14="http://schemas.microsoft.com/office/powerpoint/2010/main" val="669788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8</a:t>
            </a:fld>
            <a:endParaRPr lang="en-US"/>
          </a:p>
        </p:txBody>
      </p:sp>
    </p:spTree>
    <p:extLst>
      <p:ext uri="{BB962C8B-B14F-4D97-AF65-F5344CB8AC3E}">
        <p14:creationId xmlns:p14="http://schemas.microsoft.com/office/powerpoint/2010/main" val="669788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12</a:t>
            </a:fld>
            <a:endParaRPr lang="en-US"/>
          </a:p>
        </p:txBody>
      </p:sp>
    </p:spTree>
    <p:extLst>
      <p:ext uri="{BB962C8B-B14F-4D97-AF65-F5344CB8AC3E}">
        <p14:creationId xmlns:p14="http://schemas.microsoft.com/office/powerpoint/2010/main" val="66978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youtu.be/6Q0Cff29YwU"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tutorialspoint.com/cplusplus/cpp_classes_objects.htm" TargetMode="External"/><Relationship Id="rId7"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youtu.be/n9Ej2J0m4a0" TargetMode="External"/><Relationship Id="rId5" Type="http://schemas.openxmlformats.org/officeDocument/2006/relationships/hyperlink" Target="https://youtu.be/6Q0Cff29YwU" TargetMode="External"/><Relationship Id="rId4" Type="http://schemas.openxmlformats.org/officeDocument/2006/relationships/hyperlink" Target="https://www.w3schools.com/cpp/cpp_classes.asp" TargetMode="Externa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2.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5369340"/>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236408" y="592201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2100" name="CorelDRAW" r:id="rId3" imgW="2169000" imgH="2169360" progId="">
                  <p:embed/>
                </p:oleObj>
              </mc:Choice>
              <mc:Fallback>
                <p:oleObj name="CorelDRAW" r:id="rId3" imgW="2169000" imgH="2169360" progId="">
                  <p:embed/>
                  <p:pic>
                    <p:nvPicPr>
                      <p:cNvPr id="0" name="Picture 52"/>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252333" y="5988169"/>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 class</a:t>
            </a:r>
          </a:p>
          <a:p>
            <a:pPr eaLnBrk="1" hangingPunct="1"/>
            <a:endParaRPr lang="en-US" sz="1600" dirty="0">
              <a:latin typeface="Raleway ExtraBold" pitchFamily="34" charset="-52"/>
            </a:endParaRPr>
          </a:p>
        </p:txBody>
      </p:sp>
      <p:sp>
        <p:nvSpPr>
          <p:cNvPr id="2" name="TextBox 1">
            <a:extLst>
              <a:ext uri="{FF2B5EF4-FFF2-40B4-BE49-F238E27FC236}">
                <a16:creationId xmlns:a16="http://schemas.microsoft.com/office/drawing/2014/main" id="{0329CE43-2B94-49D3-9948-A297B0FB52BF}"/>
              </a:ext>
            </a:extLst>
          </p:cNvPr>
          <p:cNvSpPr txBox="1">
            <a:spLocks noChangeArrowheads="1"/>
          </p:cNvSpPr>
          <p:nvPr/>
        </p:nvSpPr>
        <p:spPr bwMode="auto">
          <a:xfrm>
            <a:off x="914391" y="1246323"/>
            <a:ext cx="9884238" cy="332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ACADEMIC UNIT-2</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Object Oriented Programming using C++</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Code:20CST151</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        Unit-1		</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09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100" b="1" dirty="0">
                <a:latin typeface="+mn-lt"/>
                <a:ea typeface="+mn-ea"/>
                <a:cs typeface="+mn-cs"/>
              </a:rPr>
              <a:t>Program to enter and display the contents of a class</a:t>
            </a:r>
            <a:br>
              <a:rPr lang="en-US" dirty="0"/>
            </a:br>
            <a:endParaRPr lang="en-US" dirty="0"/>
          </a:p>
        </p:txBody>
      </p:sp>
      <p:sp>
        <p:nvSpPr>
          <p:cNvPr id="3" name="Content Placeholder 2"/>
          <p:cNvSpPr>
            <a:spLocks noGrp="1"/>
          </p:cNvSpPr>
          <p:nvPr>
            <p:ph idx="1"/>
          </p:nvPr>
        </p:nvSpPr>
        <p:spPr>
          <a:xfrm>
            <a:off x="838200" y="1535723"/>
            <a:ext cx="10515600" cy="4641240"/>
          </a:xfrm>
        </p:spPr>
        <p:txBody>
          <a:bodyPr>
            <a:normAutofit fontScale="92500" lnSpcReduction="20000"/>
          </a:bodyPr>
          <a:lstStyle/>
          <a:p>
            <a:pPr algn="just">
              <a:lnSpc>
                <a:spcPct val="110000"/>
              </a:lnSpc>
              <a:buNone/>
            </a:pPr>
            <a:r>
              <a:rPr lang="en-IN" dirty="0" err="1">
                <a:latin typeface="Times New Roman" pitchFamily="18" charset="0"/>
                <a:cs typeface="Times New Roman" pitchFamily="18" charset="0"/>
              </a:rPr>
              <a:t>int</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day,month,year</a:t>
            </a:r>
            <a:r>
              <a:rPr lang="en-IN"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lnSpc>
                <a:spcPct val="110000"/>
              </a:lnSpc>
              <a:buNone/>
            </a:pPr>
            <a:r>
              <a:rPr lang="en-IN" dirty="0">
                <a:latin typeface="Times New Roman" pitchFamily="18" charset="0"/>
                <a:cs typeface="Times New Roman" pitchFamily="18" charset="0"/>
              </a:rPr>
              <a:t>}</a:t>
            </a:r>
            <a:r>
              <a:rPr lang="en-IN" dirty="0" err="1">
                <a:latin typeface="Times New Roman" pitchFamily="18" charset="0"/>
                <a:cs typeface="Times New Roman" pitchFamily="18" charset="0"/>
              </a:rPr>
              <a:t>doj</a:t>
            </a:r>
            <a:r>
              <a:rPr lang="en-IN"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lnSpc>
                <a:spcPct val="110000"/>
              </a:lnSpc>
              <a:buNone/>
            </a:pPr>
            <a:r>
              <a:rPr lang="en-IN" dirty="0">
                <a:latin typeface="Times New Roman" pitchFamily="18" charset="0"/>
                <a:cs typeface="Times New Roman" pitchFamily="18" charset="0"/>
              </a:rPr>
              <a:t>}e;</a:t>
            </a:r>
            <a:endParaRPr lang="en-US" dirty="0">
              <a:latin typeface="Times New Roman" pitchFamily="18" charset="0"/>
              <a:cs typeface="Times New Roman" pitchFamily="18" charset="0"/>
            </a:endParaRPr>
          </a:p>
          <a:p>
            <a:pPr algn="just">
              <a:lnSpc>
                <a:spcPct val="110000"/>
              </a:lnSpc>
              <a:buNone/>
            </a:pPr>
            <a:r>
              <a:rPr lang="en-IN" dirty="0">
                <a:latin typeface="Times New Roman" pitchFamily="18" charset="0"/>
                <a:cs typeface="Times New Roman" pitchFamily="18" charset="0"/>
              </a:rPr>
              <a:t>void main()</a:t>
            </a:r>
            <a:endParaRPr lang="en-US" dirty="0">
              <a:latin typeface="Times New Roman" pitchFamily="18" charset="0"/>
              <a:cs typeface="Times New Roman" pitchFamily="18" charset="0"/>
            </a:endParaRPr>
          </a:p>
          <a:p>
            <a:pPr algn="just">
              <a:lnSpc>
                <a:spcPct val="110000"/>
              </a:lnSpc>
              <a:buNone/>
            </a:pPr>
            <a:r>
              <a:rPr lang="en-IN"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lnSpc>
                <a:spcPct val="110000"/>
              </a:lnSpc>
              <a:buNone/>
            </a:pPr>
            <a:r>
              <a:rPr lang="en-IN" dirty="0" err="1">
                <a:latin typeface="Times New Roman" pitchFamily="18" charset="0"/>
                <a:cs typeface="Times New Roman" pitchFamily="18" charset="0"/>
              </a:rPr>
              <a:t>clrscr</a:t>
            </a:r>
            <a:r>
              <a:rPr lang="en-IN" dirty="0">
                <a:latin typeface="Times New Roman" pitchFamily="18" charset="0"/>
                <a:cs typeface="Times New Roman" pitchFamily="18" charset="0"/>
              </a:rPr>
              <a:t>();</a:t>
            </a:r>
          </a:p>
          <a:p>
            <a:pPr>
              <a:buNone/>
            </a:pPr>
            <a:r>
              <a:rPr lang="en-IN" dirty="0" err="1"/>
              <a:t>cout</a:t>
            </a:r>
            <a:r>
              <a:rPr lang="en-IN" dirty="0"/>
              <a:t>&lt;&lt;"enter employee id"&lt;&lt;</a:t>
            </a:r>
            <a:r>
              <a:rPr lang="en-IN" dirty="0" err="1"/>
              <a:t>endl</a:t>
            </a:r>
            <a:r>
              <a:rPr lang="en-IN" dirty="0"/>
              <a:t>;</a:t>
            </a:r>
            <a:endParaRPr lang="en-US" dirty="0"/>
          </a:p>
          <a:p>
            <a:pPr>
              <a:buNone/>
            </a:pPr>
            <a:r>
              <a:rPr lang="en-IN" dirty="0" err="1"/>
              <a:t>cin</a:t>
            </a:r>
            <a:r>
              <a:rPr lang="en-IN" dirty="0"/>
              <a:t>&gt;&gt;</a:t>
            </a:r>
            <a:r>
              <a:rPr lang="en-IN" dirty="0" err="1"/>
              <a:t>e.empid</a:t>
            </a:r>
            <a:r>
              <a:rPr lang="en-IN" dirty="0"/>
              <a:t>;</a:t>
            </a:r>
            <a:endParaRPr lang="en-US" dirty="0"/>
          </a:p>
          <a:p>
            <a:pPr>
              <a:buNone/>
            </a:pPr>
            <a:r>
              <a:rPr lang="en-IN" dirty="0" err="1"/>
              <a:t>cout</a:t>
            </a:r>
            <a:r>
              <a:rPr lang="en-IN" dirty="0"/>
              <a:t>&lt;&lt;"enter name"&lt;&lt;</a:t>
            </a:r>
            <a:r>
              <a:rPr lang="en-IN" dirty="0" err="1"/>
              <a:t>endl</a:t>
            </a:r>
            <a:r>
              <a:rPr lang="en-IN" dirty="0"/>
              <a:t>;</a:t>
            </a:r>
            <a:endParaRPr lang="en-US" dirty="0"/>
          </a:p>
          <a:p>
            <a:pPr>
              <a:buNone/>
            </a:pPr>
            <a:r>
              <a:rPr lang="en-IN" dirty="0" err="1"/>
              <a:t>cin</a:t>
            </a:r>
            <a:r>
              <a:rPr lang="en-IN" dirty="0"/>
              <a:t>&gt;&gt;e.name;</a:t>
            </a:r>
            <a:endParaRPr lang="en-US" dirty="0"/>
          </a:p>
          <a:p>
            <a:pPr algn="just">
              <a:lnSpc>
                <a:spcPct val="110000"/>
              </a:lnSpc>
            </a:pPr>
            <a:endParaRPr lang="en-US"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b="1" dirty="0">
                <a:latin typeface="+mn-lt"/>
                <a:ea typeface="+mn-ea"/>
                <a:cs typeface="+mn-cs"/>
              </a:rPr>
              <a:t>Program to enter and display the contents of a class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IN" dirty="0" err="1"/>
              <a:t>cout</a:t>
            </a:r>
            <a:r>
              <a:rPr lang="en-IN" dirty="0"/>
              <a:t>&lt;&lt;"enter date of joining"&lt;&lt;</a:t>
            </a:r>
            <a:r>
              <a:rPr lang="en-IN" dirty="0" err="1"/>
              <a:t>endl</a:t>
            </a:r>
            <a:r>
              <a:rPr lang="en-IN" dirty="0"/>
              <a:t>;</a:t>
            </a:r>
            <a:endParaRPr lang="en-US" dirty="0"/>
          </a:p>
          <a:p>
            <a:pPr>
              <a:buNone/>
            </a:pPr>
            <a:r>
              <a:rPr lang="en-IN" dirty="0" err="1"/>
              <a:t>cin</a:t>
            </a:r>
            <a:r>
              <a:rPr lang="en-IN" dirty="0"/>
              <a:t>&gt;&gt;</a:t>
            </a:r>
            <a:r>
              <a:rPr lang="en-IN" dirty="0" err="1"/>
              <a:t>e.doj.day</a:t>
            </a:r>
            <a:r>
              <a:rPr lang="en-IN" dirty="0"/>
              <a:t>;</a:t>
            </a:r>
            <a:endParaRPr lang="en-US" dirty="0"/>
          </a:p>
          <a:p>
            <a:pPr>
              <a:buNone/>
            </a:pPr>
            <a:r>
              <a:rPr lang="en-IN" dirty="0" err="1"/>
              <a:t>cout</a:t>
            </a:r>
            <a:r>
              <a:rPr lang="en-IN" dirty="0"/>
              <a:t>&lt;&lt;"enter month of joining"&lt;&lt;</a:t>
            </a:r>
            <a:r>
              <a:rPr lang="en-IN" dirty="0" err="1"/>
              <a:t>endl</a:t>
            </a:r>
            <a:r>
              <a:rPr lang="en-IN" dirty="0"/>
              <a:t>;</a:t>
            </a:r>
            <a:endParaRPr lang="en-US" dirty="0"/>
          </a:p>
          <a:p>
            <a:pPr>
              <a:buNone/>
            </a:pPr>
            <a:r>
              <a:rPr lang="en-IN" dirty="0" err="1"/>
              <a:t>cin</a:t>
            </a:r>
            <a:r>
              <a:rPr lang="en-IN" dirty="0"/>
              <a:t>&gt;&gt;</a:t>
            </a:r>
            <a:r>
              <a:rPr lang="en-IN" dirty="0" err="1"/>
              <a:t>e.doj.month</a:t>
            </a:r>
            <a:r>
              <a:rPr lang="en-IN" dirty="0"/>
              <a:t>;</a:t>
            </a:r>
            <a:endParaRPr lang="en-US" dirty="0"/>
          </a:p>
          <a:p>
            <a:pPr>
              <a:buNone/>
            </a:pPr>
            <a:r>
              <a:rPr lang="en-IN" dirty="0" err="1"/>
              <a:t>cout</a:t>
            </a:r>
            <a:r>
              <a:rPr lang="en-IN" dirty="0"/>
              <a:t>&lt;&lt;"enter year of joining"&lt;&lt;</a:t>
            </a:r>
            <a:r>
              <a:rPr lang="en-IN" dirty="0" err="1"/>
              <a:t>endl</a:t>
            </a:r>
            <a:r>
              <a:rPr lang="en-IN" dirty="0"/>
              <a:t>;</a:t>
            </a:r>
            <a:endParaRPr lang="en-US" dirty="0"/>
          </a:p>
          <a:p>
            <a:pPr>
              <a:buNone/>
            </a:pPr>
            <a:r>
              <a:rPr lang="en-IN" dirty="0" err="1"/>
              <a:t>cin</a:t>
            </a:r>
            <a:r>
              <a:rPr lang="en-IN" dirty="0"/>
              <a:t>&gt;&gt;</a:t>
            </a:r>
            <a:r>
              <a:rPr lang="en-IN" dirty="0" err="1"/>
              <a:t>e.doj.year</a:t>
            </a:r>
            <a:r>
              <a:rPr lang="en-IN" dirty="0"/>
              <a:t>;</a:t>
            </a:r>
            <a:endParaRPr lang="en-US" dirty="0"/>
          </a:p>
          <a:p>
            <a:pPr>
              <a:buNone/>
            </a:pPr>
            <a:r>
              <a:rPr lang="en-IN" dirty="0" err="1"/>
              <a:t>cout</a:t>
            </a:r>
            <a:r>
              <a:rPr lang="en-IN" dirty="0"/>
              <a:t>&lt;&lt;"emp.id:"&lt;&lt;</a:t>
            </a:r>
            <a:r>
              <a:rPr lang="en-IN" dirty="0" err="1"/>
              <a:t>e.empid</a:t>
            </a:r>
            <a:r>
              <a:rPr lang="en-IN" dirty="0"/>
              <a:t>&lt;&lt;</a:t>
            </a:r>
            <a:r>
              <a:rPr lang="en-IN" dirty="0" err="1"/>
              <a:t>endl</a:t>
            </a:r>
            <a:r>
              <a:rPr lang="en-IN" dirty="0"/>
              <a:t>;</a:t>
            </a:r>
            <a:endParaRPr lang="en-US" dirty="0"/>
          </a:p>
          <a:p>
            <a:pPr>
              <a:buNone/>
            </a:pPr>
            <a:r>
              <a:rPr lang="en-IN" dirty="0" err="1"/>
              <a:t>cout</a:t>
            </a:r>
            <a:r>
              <a:rPr lang="en-IN" dirty="0"/>
              <a:t>&lt;&lt;"</a:t>
            </a:r>
            <a:r>
              <a:rPr lang="en-IN" dirty="0" err="1"/>
              <a:t>emp</a:t>
            </a:r>
            <a:r>
              <a:rPr lang="en-IN" dirty="0"/>
              <a:t> name:"&lt;&lt;e.name&lt;&lt;</a:t>
            </a:r>
            <a:r>
              <a:rPr lang="en-IN" dirty="0" err="1"/>
              <a:t>endl</a:t>
            </a:r>
            <a:r>
              <a:rPr lang="en-IN" dirty="0"/>
              <a:t>;</a:t>
            </a:r>
            <a:endParaRPr lang="en-US" dirty="0"/>
          </a:p>
          <a:p>
            <a:pPr>
              <a:buNone/>
            </a:pPr>
            <a:r>
              <a:rPr lang="en-IN" dirty="0" err="1"/>
              <a:t>cout</a:t>
            </a:r>
            <a:r>
              <a:rPr lang="en-IN" dirty="0"/>
              <a:t>&lt;&lt;"date of </a:t>
            </a:r>
            <a:r>
              <a:rPr lang="en-IN" dirty="0" err="1"/>
              <a:t>joing</a:t>
            </a:r>
            <a:r>
              <a:rPr lang="en-IN" dirty="0"/>
              <a:t>:"&lt;&lt;</a:t>
            </a:r>
            <a:r>
              <a:rPr lang="en-IN" dirty="0" err="1"/>
              <a:t>e.doj.day</a:t>
            </a:r>
            <a:r>
              <a:rPr lang="en-IN" dirty="0"/>
              <a:t>&lt;&lt;"-"&lt;&lt;</a:t>
            </a:r>
            <a:r>
              <a:rPr lang="en-IN" dirty="0" err="1"/>
              <a:t>e.doj.month</a:t>
            </a:r>
            <a:r>
              <a:rPr lang="en-IN" dirty="0"/>
              <a:t>&lt;&lt;"-"&lt;&lt;</a:t>
            </a:r>
            <a:r>
              <a:rPr lang="en-IN" dirty="0" err="1"/>
              <a:t>e.doj.year</a:t>
            </a:r>
            <a:r>
              <a:rPr lang="en-IN" dirty="0"/>
              <a:t>&lt;&lt;</a:t>
            </a:r>
            <a:r>
              <a:rPr lang="en-IN" dirty="0" err="1"/>
              <a:t>endl</a:t>
            </a:r>
            <a:r>
              <a:rPr lang="en-IN" dirty="0"/>
              <a:t>;</a:t>
            </a:r>
            <a:endParaRPr lang="en-US" dirty="0"/>
          </a:p>
          <a:p>
            <a:pPr>
              <a:buNone/>
            </a:pPr>
            <a:r>
              <a:rPr lang="en-IN" dirty="0" err="1"/>
              <a:t>getch</a:t>
            </a:r>
            <a:r>
              <a:rPr lang="en-IN" dirty="0"/>
              <a:t>();</a:t>
            </a:r>
            <a:endParaRPr lang="en-US" dirty="0"/>
          </a:p>
          <a:p>
            <a:pPr>
              <a:buNone/>
            </a:pPr>
            <a:r>
              <a:rPr lang="en-IN" dirty="0"/>
              <a:t>}</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4390CB-5263-4801-8FAE-57C800310CB8}"/>
              </a:ext>
            </a:extLst>
          </p:cNvPr>
          <p:cNvSpPr>
            <a:spLocks noGrp="1"/>
          </p:cNvSpPr>
          <p:nvPr>
            <p:ph type="sldNum" sz="quarter" idx="12"/>
          </p:nvPr>
        </p:nvSpPr>
        <p:spPr/>
        <p:txBody>
          <a:bodyPr/>
          <a:lstStyle/>
          <a:p>
            <a:fld id="{BDCDBBEF-AA6C-4BA6-85B2-A17D7F280E38}" type="slidenum">
              <a:rPr lang="en-US" smtClean="0"/>
              <a:pPr/>
              <a:t>12</a:t>
            </a:fld>
            <a:endParaRPr lang="en-US"/>
          </a:p>
        </p:txBody>
      </p:sp>
      <p:sp>
        <p:nvSpPr>
          <p:cNvPr id="9" name="Content Placeholder 2">
            <a:extLst>
              <a:ext uri="{FF2B5EF4-FFF2-40B4-BE49-F238E27FC236}">
                <a16:creationId xmlns:a16="http://schemas.microsoft.com/office/drawing/2014/main" id="{DD4BF05F-0AA7-4891-A774-91A417052B38}"/>
              </a:ext>
            </a:extLst>
          </p:cNvPr>
          <p:cNvSpPr txBox="1">
            <a:spLocks/>
          </p:cNvSpPr>
          <p:nvPr/>
        </p:nvSpPr>
        <p:spPr>
          <a:xfrm>
            <a:off x="838200" y="1419225"/>
            <a:ext cx="10515600" cy="4757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latin typeface="Times New Roman" pitchFamily="18" charset="0"/>
                <a:cs typeface="Times New Roman" pitchFamily="18" charset="0"/>
              </a:rPr>
              <a:t>Oops  uses object as fundamental Building Block Definitions.</a:t>
            </a:r>
          </a:p>
          <a:p>
            <a:pPr algn="just"/>
            <a:r>
              <a:rPr lang="en-US" dirty="0">
                <a:latin typeface="Times New Roman" pitchFamily="18" charset="0"/>
                <a:cs typeface="Times New Roman" pitchFamily="18" charset="0"/>
              </a:rPr>
              <a:t>Objects are the basic run time entities in object oriented System.</a:t>
            </a:r>
          </a:p>
          <a:p>
            <a:pPr algn="just"/>
            <a:r>
              <a:rPr lang="en-US" dirty="0">
                <a:latin typeface="Times New Roman" pitchFamily="18" charset="0"/>
                <a:cs typeface="Times New Roman" pitchFamily="18" charset="0"/>
              </a:rPr>
              <a:t>Every object is associated with Data and Functions which define meaningful operations on an object.</a:t>
            </a:r>
          </a:p>
          <a:p>
            <a:pPr algn="just"/>
            <a:r>
              <a:rPr lang="en-US" dirty="0">
                <a:latin typeface="Times New Roman" pitchFamily="18" charset="0"/>
                <a:cs typeface="Times New Roman" pitchFamily="18" charset="0"/>
              </a:rPr>
              <a:t>Object is a real world existing entity.</a:t>
            </a:r>
          </a:p>
          <a:p>
            <a:pPr algn="just"/>
            <a:r>
              <a:rPr lang="en-US" dirty="0">
                <a:latin typeface="Times New Roman" pitchFamily="18" charset="0"/>
                <a:cs typeface="Times New Roman" pitchFamily="18" charset="0"/>
              </a:rPr>
              <a:t>Object is an instance of a particular class.</a:t>
            </a:r>
          </a:p>
        </p:txBody>
      </p:sp>
      <p:sp>
        <p:nvSpPr>
          <p:cNvPr id="10" name="TextBox 9"/>
          <p:cNvSpPr txBox="1"/>
          <p:nvPr/>
        </p:nvSpPr>
        <p:spPr>
          <a:xfrm>
            <a:off x="1090246" y="549218"/>
            <a:ext cx="8311661" cy="523220"/>
          </a:xfrm>
          <a:prstGeom prst="rect">
            <a:avLst/>
          </a:prstGeom>
          <a:noFill/>
        </p:spPr>
        <p:txBody>
          <a:bodyPr wrap="square" rtlCol="0">
            <a:spAutoFit/>
          </a:bodyPr>
          <a:lstStyle/>
          <a:p>
            <a:pPr algn="ctr"/>
            <a:r>
              <a:rPr lang="en-IN" sz="2800" b="1" dirty="0"/>
              <a:t>Objects</a:t>
            </a:r>
          </a:p>
        </p:txBody>
      </p:sp>
    </p:spTree>
    <p:extLst>
      <p:ext uri="{BB962C8B-B14F-4D97-AF65-F5344CB8AC3E}">
        <p14:creationId xmlns:p14="http://schemas.microsoft.com/office/powerpoint/2010/main" val="32054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4390CB-5263-4801-8FAE-57C800310CB8}"/>
              </a:ext>
            </a:extLst>
          </p:cNvPr>
          <p:cNvSpPr>
            <a:spLocks noGrp="1"/>
          </p:cNvSpPr>
          <p:nvPr>
            <p:ph type="sldNum" sz="quarter" idx="12"/>
          </p:nvPr>
        </p:nvSpPr>
        <p:spPr/>
        <p:txBody>
          <a:bodyPr/>
          <a:lstStyle/>
          <a:p>
            <a:fld id="{BDCDBBEF-AA6C-4BA6-85B2-A17D7F280E38}" type="slidenum">
              <a:rPr lang="en-US" smtClean="0"/>
              <a:pPr/>
              <a:t>13</a:t>
            </a:fld>
            <a:endParaRPr lang="en-US"/>
          </a:p>
        </p:txBody>
      </p:sp>
      <p:sp>
        <p:nvSpPr>
          <p:cNvPr id="9" name="Content Placeholder 2">
            <a:extLst>
              <a:ext uri="{FF2B5EF4-FFF2-40B4-BE49-F238E27FC236}">
                <a16:creationId xmlns:a16="http://schemas.microsoft.com/office/drawing/2014/main" id="{DD4BF05F-0AA7-4891-A774-91A417052B38}"/>
              </a:ext>
            </a:extLst>
          </p:cNvPr>
          <p:cNvSpPr txBox="1">
            <a:spLocks/>
          </p:cNvSpPr>
          <p:nvPr/>
        </p:nvSpPr>
        <p:spPr>
          <a:xfrm>
            <a:off x="838200" y="1419225"/>
            <a:ext cx="10515600" cy="4757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400" dirty="0"/>
              <a:t>Objects are created from classes. Class objects are declared in a similar way as variables are declared. The class name must start, followed by the object name.</a:t>
            </a:r>
          </a:p>
          <a:p>
            <a:pPr algn="just">
              <a:buNone/>
            </a:pPr>
            <a:r>
              <a:rPr lang="en-IN" sz="2400" dirty="0">
                <a:latin typeface="Times New Roman" pitchFamily="18" charset="0"/>
                <a:cs typeface="Times New Roman" pitchFamily="18" charset="0"/>
              </a:rPr>
              <a:t>   For example, </a:t>
            </a:r>
          </a:p>
          <a:p>
            <a:pPr algn="just">
              <a:buNone/>
            </a:pPr>
            <a:r>
              <a:rPr lang="en-IN" sz="2400" dirty="0">
                <a:latin typeface="Times New Roman" pitchFamily="18" charset="0"/>
                <a:cs typeface="Times New Roman" pitchFamily="18" charset="0"/>
              </a:rPr>
              <a:t>			ABC ob1,ob2; //object declaration will create two objects </a:t>
            </a:r>
            <a:r>
              <a:rPr lang="en-IN" sz="2400" b="1" dirty="0">
                <a:latin typeface="Times New Roman" pitchFamily="18" charset="0"/>
                <a:cs typeface="Times New Roman" pitchFamily="18" charset="0"/>
              </a:rPr>
              <a:t>ob1 and ob2 of ABC class type. </a:t>
            </a:r>
          </a:p>
          <a:p>
            <a:pPr algn="just"/>
            <a:r>
              <a:rPr lang="en-IN" sz="2400" dirty="0">
                <a:latin typeface="Times New Roman" pitchFamily="18" charset="0"/>
                <a:cs typeface="Times New Roman" pitchFamily="18" charset="0"/>
              </a:rPr>
              <a:t>Memory space is allocated separately to each object for their data members. </a:t>
            </a:r>
          </a:p>
          <a:p>
            <a:pPr algn="just"/>
            <a:r>
              <a:rPr lang="en-IN" sz="2400" dirty="0">
                <a:latin typeface="Times New Roman" pitchFamily="18" charset="0"/>
                <a:cs typeface="Times New Roman" pitchFamily="18" charset="0"/>
              </a:rPr>
              <a:t>Member variables store different values for different objects of a class. </a:t>
            </a:r>
          </a:p>
          <a:p>
            <a:pPr algn="just">
              <a:buNone/>
            </a:pPr>
            <a:endParaRPr lang="en-IN" sz="2400" b="1" dirty="0">
              <a:latin typeface="Times New Roman" pitchFamily="18" charset="0"/>
              <a:cs typeface="Times New Roman" pitchFamily="18" charset="0"/>
            </a:endParaRPr>
          </a:p>
          <a:p>
            <a:pPr algn="just">
              <a:buNone/>
            </a:pPr>
            <a:endParaRPr lang="en-IN" sz="2400" dirty="0"/>
          </a:p>
        </p:txBody>
      </p:sp>
      <p:sp>
        <p:nvSpPr>
          <p:cNvPr id="10" name="TextBox 9"/>
          <p:cNvSpPr txBox="1"/>
          <p:nvPr/>
        </p:nvSpPr>
        <p:spPr>
          <a:xfrm>
            <a:off x="1090246" y="549218"/>
            <a:ext cx="8311661" cy="954107"/>
          </a:xfrm>
          <a:prstGeom prst="rect">
            <a:avLst/>
          </a:prstGeom>
          <a:noFill/>
        </p:spPr>
        <p:txBody>
          <a:bodyPr wrap="square" rtlCol="0">
            <a:spAutoFit/>
          </a:bodyPr>
          <a:lstStyle/>
          <a:p>
            <a:pPr algn="ctr"/>
            <a:r>
              <a:rPr lang="en-IN" sz="2800" b="1" dirty="0"/>
              <a:t>               Creating Objects</a:t>
            </a:r>
          </a:p>
          <a:p>
            <a:endParaRPr lang="en-IN" sz="2800" b="1" dirty="0"/>
          </a:p>
        </p:txBody>
      </p:sp>
    </p:spTree>
    <p:extLst>
      <p:ext uri="{BB962C8B-B14F-4D97-AF65-F5344CB8AC3E}">
        <p14:creationId xmlns:p14="http://schemas.microsoft.com/office/powerpoint/2010/main" val="32054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a:latin typeface="+mn-lt"/>
                <a:ea typeface="+mn-ea"/>
                <a:cs typeface="+mn-cs"/>
              </a:rPr>
              <a:t>Accessing Class Members</a:t>
            </a:r>
            <a:endParaRPr lang="en-US" sz="2800" b="1" dirty="0">
              <a:latin typeface="+mn-lt"/>
              <a:ea typeface="+mn-ea"/>
              <a:cs typeface="+mn-cs"/>
            </a:endParaRPr>
          </a:p>
        </p:txBody>
      </p:sp>
      <p:sp>
        <p:nvSpPr>
          <p:cNvPr id="3" name="Content Placeholder 2"/>
          <p:cNvSpPr>
            <a:spLocks noGrp="1"/>
          </p:cNvSpPr>
          <p:nvPr>
            <p:ph idx="1"/>
          </p:nvPr>
        </p:nvSpPr>
        <p:spPr/>
        <p:txBody>
          <a:bodyPr/>
          <a:lstStyle/>
          <a:p>
            <a:pPr algn="just"/>
            <a:r>
              <a:rPr lang="en-IN" dirty="0"/>
              <a:t>Accessing a data member depends  on the access control of that data member. If its public, then the data member can be easily accessed using the direct member access (.) operator with the object of that class.</a:t>
            </a:r>
            <a:endParaRPr lang="en-US" dirty="0"/>
          </a:p>
          <a:p>
            <a:pPr algn="just"/>
            <a:r>
              <a:rPr lang="en-IN" dirty="0"/>
              <a:t>If, the data member is defined as private or protected, then we cannot access the data variables directly. Then we will have to create special public member functions to access, use or initialize the private and protected data members. These member functions are also called </a:t>
            </a:r>
            <a:r>
              <a:rPr lang="en-IN" dirty="0" err="1"/>
              <a:t>Accessors</a:t>
            </a:r>
            <a:r>
              <a:rPr lang="en-IN" dirty="0"/>
              <a:t> and </a:t>
            </a:r>
            <a:r>
              <a:rPr lang="en-IN" dirty="0" err="1"/>
              <a:t>Mutator</a:t>
            </a:r>
            <a:r>
              <a:rPr lang="en-IN" dirty="0"/>
              <a:t>  methods or getter and setter functions.</a:t>
            </a: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4390CB-5263-4801-8FAE-57C800310CB8}"/>
              </a:ext>
            </a:extLst>
          </p:cNvPr>
          <p:cNvSpPr>
            <a:spLocks noGrp="1"/>
          </p:cNvSpPr>
          <p:nvPr>
            <p:ph type="sldNum" sz="quarter" idx="12"/>
          </p:nvPr>
        </p:nvSpPr>
        <p:spPr/>
        <p:txBody>
          <a:bodyPr/>
          <a:lstStyle/>
          <a:p>
            <a:fld id="{BDCDBBEF-AA6C-4BA6-85B2-A17D7F280E38}" type="slidenum">
              <a:rPr lang="en-US" smtClean="0"/>
              <a:pPr/>
              <a:t>15</a:t>
            </a:fld>
            <a:endParaRPr lang="en-US"/>
          </a:p>
        </p:txBody>
      </p:sp>
      <p:sp>
        <p:nvSpPr>
          <p:cNvPr id="9" name="Content Placeholder 2">
            <a:extLst>
              <a:ext uri="{FF2B5EF4-FFF2-40B4-BE49-F238E27FC236}">
                <a16:creationId xmlns:a16="http://schemas.microsoft.com/office/drawing/2014/main" id="{DD4BF05F-0AA7-4891-A774-91A417052B38}"/>
              </a:ext>
            </a:extLst>
          </p:cNvPr>
          <p:cNvSpPr txBox="1">
            <a:spLocks/>
          </p:cNvSpPr>
          <p:nvPr/>
        </p:nvSpPr>
        <p:spPr>
          <a:xfrm>
            <a:off x="838200" y="1419225"/>
            <a:ext cx="10515600" cy="47577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IN" sz="2400" dirty="0">
                <a:latin typeface="Times New Roman" pitchFamily="18" charset="0"/>
                <a:cs typeface="Times New Roman" pitchFamily="18" charset="0"/>
              </a:rPr>
              <a:t>class person    {		//class declaration</a:t>
            </a:r>
          </a:p>
          <a:p>
            <a:pPr>
              <a:buNone/>
            </a:pPr>
            <a:r>
              <a:rPr lang="en-IN" sz="2400" dirty="0">
                <a:latin typeface="Times New Roman" pitchFamily="18" charset="0"/>
                <a:cs typeface="Times New Roman" pitchFamily="18" charset="0"/>
              </a:rPr>
              <a:t>public:			//access </a:t>
            </a:r>
            <a:r>
              <a:rPr lang="en-IN" sz="2400" dirty="0" err="1">
                <a:latin typeface="Times New Roman" pitchFamily="18" charset="0"/>
                <a:cs typeface="Times New Roman" pitchFamily="18" charset="0"/>
              </a:rPr>
              <a:t>specifier</a:t>
            </a: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string name;		//variable declaration</a:t>
            </a:r>
          </a:p>
          <a:p>
            <a:pPr>
              <a:buNone/>
            </a:pPr>
            <a:r>
              <a:rPr lang="en-IN" sz="2400" dirty="0" err="1">
                <a:latin typeface="Times New Roman" pitchFamily="18" charset="0"/>
                <a:cs typeface="Times New Roman" pitchFamily="18" charset="0"/>
              </a:rPr>
              <a:t>int</a:t>
            </a:r>
            <a:r>
              <a:rPr lang="en-IN" sz="2400" dirty="0">
                <a:latin typeface="Times New Roman" pitchFamily="18" charset="0"/>
                <a:cs typeface="Times New Roman" pitchFamily="18" charset="0"/>
              </a:rPr>
              <a:t> number;</a:t>
            </a:r>
          </a:p>
          <a:p>
            <a:pPr>
              <a:buNone/>
            </a:pPr>
            <a:r>
              <a:rPr lang="en-IN" sz="2400" dirty="0">
                <a:latin typeface="Times New Roman" pitchFamily="18" charset="0"/>
                <a:cs typeface="Times New Roman" pitchFamily="18" charset="0"/>
              </a:rPr>
              <a:t>};</a:t>
            </a:r>
          </a:p>
          <a:p>
            <a:pPr>
              <a:buNone/>
            </a:pPr>
            <a:r>
              <a:rPr lang="en-IN" sz="2400" dirty="0">
                <a:latin typeface="Times New Roman" pitchFamily="18" charset="0"/>
                <a:cs typeface="Times New Roman" pitchFamily="18" charset="0"/>
              </a:rPr>
              <a:t>main()     {			//main function</a:t>
            </a:r>
          </a:p>
          <a:p>
            <a:pPr>
              <a:buNone/>
            </a:pPr>
            <a:r>
              <a:rPr lang="en-IN" sz="2400" dirty="0">
                <a:latin typeface="Times New Roman" pitchFamily="18" charset="0"/>
                <a:cs typeface="Times New Roman" pitchFamily="18" charset="0"/>
              </a:rPr>
              <a:t>person </a:t>
            </a:r>
            <a:r>
              <a:rPr lang="en-IN" sz="2400" dirty="0" err="1">
                <a:latin typeface="Times New Roman" pitchFamily="18" charset="0"/>
                <a:cs typeface="Times New Roman" pitchFamily="18" charset="0"/>
              </a:rPr>
              <a:t>obj</a:t>
            </a:r>
            <a:r>
              <a:rPr lang="en-IN" sz="2400" dirty="0">
                <a:latin typeface="Times New Roman" pitchFamily="18" charset="0"/>
                <a:cs typeface="Times New Roman" pitchFamily="18" charset="0"/>
              </a:rPr>
              <a:t>;		//object creation for class</a:t>
            </a:r>
          </a:p>
          <a:p>
            <a:pPr>
              <a:buNone/>
            </a:pPr>
            <a:r>
              <a:rPr lang="en-IN" sz="2400" dirty="0" err="1">
                <a:latin typeface="Times New Roman" pitchFamily="18" charset="0"/>
                <a:cs typeface="Times New Roman" pitchFamily="18" charset="0"/>
              </a:rPr>
              <a:t>cout</a:t>
            </a:r>
            <a:r>
              <a:rPr lang="en-IN" sz="2400" dirty="0">
                <a:latin typeface="Times New Roman" pitchFamily="18" charset="0"/>
                <a:cs typeface="Times New Roman" pitchFamily="18" charset="0"/>
              </a:rPr>
              <a:t>&lt;&lt;“Enter name:”;	//get input values for object variables</a:t>
            </a:r>
          </a:p>
          <a:p>
            <a:pPr>
              <a:buNone/>
            </a:pPr>
            <a:r>
              <a:rPr lang="en-IN" sz="2400" dirty="0" err="1">
                <a:latin typeface="Times New Roman" pitchFamily="18" charset="0"/>
                <a:cs typeface="Times New Roman" pitchFamily="18" charset="0"/>
              </a:rPr>
              <a:t>cin</a:t>
            </a:r>
            <a:r>
              <a:rPr lang="en-IN" sz="2400" dirty="0">
                <a:latin typeface="Times New Roman" pitchFamily="18" charset="0"/>
                <a:cs typeface="Times New Roman" pitchFamily="18" charset="0"/>
              </a:rPr>
              <a:t>&gt;&gt;obj.name;</a:t>
            </a:r>
          </a:p>
          <a:p>
            <a:pPr>
              <a:buNone/>
            </a:pPr>
            <a:r>
              <a:rPr lang="en-IN" sz="2400" dirty="0" err="1">
                <a:latin typeface="Times New Roman" pitchFamily="18" charset="0"/>
                <a:cs typeface="Times New Roman" pitchFamily="18" charset="0"/>
              </a:rPr>
              <a:t>cout</a:t>
            </a:r>
            <a:r>
              <a:rPr lang="en-IN" sz="2400" dirty="0">
                <a:latin typeface="Times New Roman" pitchFamily="18" charset="0"/>
                <a:cs typeface="Times New Roman" pitchFamily="18" charset="0"/>
              </a:rPr>
              <a:t>&lt;&lt;“Enter number:”;</a:t>
            </a:r>
          </a:p>
          <a:p>
            <a:pPr>
              <a:buNone/>
            </a:pPr>
            <a:r>
              <a:rPr lang="en-IN" sz="2400" dirty="0" err="1">
                <a:latin typeface="Times New Roman" pitchFamily="18" charset="0"/>
                <a:cs typeface="Times New Roman" pitchFamily="18" charset="0"/>
              </a:rPr>
              <a:t>cin</a:t>
            </a:r>
            <a:r>
              <a:rPr lang="en-IN" sz="2400" dirty="0">
                <a:latin typeface="Times New Roman" pitchFamily="18" charset="0"/>
                <a:cs typeface="Times New Roman" pitchFamily="18" charset="0"/>
              </a:rPr>
              <a:t>&gt;&gt;</a:t>
            </a:r>
            <a:r>
              <a:rPr lang="en-IN" sz="2400" dirty="0" err="1">
                <a:latin typeface="Times New Roman" pitchFamily="18" charset="0"/>
                <a:cs typeface="Times New Roman" pitchFamily="18" charset="0"/>
              </a:rPr>
              <a:t>obj.number</a:t>
            </a:r>
            <a:r>
              <a:rPr lang="en-IN" sz="2400" dirty="0">
                <a:latin typeface="Times New Roman" pitchFamily="18" charset="0"/>
                <a:cs typeface="Times New Roman" pitchFamily="18" charset="0"/>
              </a:rPr>
              <a:t>;</a:t>
            </a:r>
          </a:p>
          <a:p>
            <a:pPr>
              <a:buNone/>
            </a:pPr>
            <a:r>
              <a:rPr lang="en-IN" sz="2400" dirty="0" err="1">
                <a:latin typeface="Times New Roman" pitchFamily="18" charset="0"/>
                <a:cs typeface="Times New Roman" pitchFamily="18" charset="0"/>
              </a:rPr>
              <a:t>cout</a:t>
            </a:r>
            <a:r>
              <a:rPr lang="en-IN" sz="2400" dirty="0">
                <a:latin typeface="Times New Roman" pitchFamily="18" charset="0"/>
                <a:cs typeface="Times New Roman" pitchFamily="18" charset="0"/>
              </a:rPr>
              <a:t>&lt;&lt;obj.name&lt;&lt;“:”&lt;&lt;</a:t>
            </a:r>
            <a:r>
              <a:rPr lang="en-IN" sz="2400" dirty="0" err="1">
                <a:latin typeface="Times New Roman" pitchFamily="18" charset="0"/>
                <a:cs typeface="Times New Roman" pitchFamily="18" charset="0"/>
              </a:rPr>
              <a:t>obj.number</a:t>
            </a:r>
            <a:r>
              <a:rPr lang="en-IN" sz="2400" dirty="0">
                <a:latin typeface="Times New Roman" pitchFamily="18" charset="0"/>
                <a:cs typeface="Times New Roman" pitchFamily="18" charset="0"/>
              </a:rPr>
              <a:t>&lt;&lt;</a:t>
            </a:r>
            <a:r>
              <a:rPr lang="en-IN" sz="2400" dirty="0" err="1">
                <a:latin typeface="Times New Roman" pitchFamily="18" charset="0"/>
                <a:cs typeface="Times New Roman" pitchFamily="18" charset="0"/>
              </a:rPr>
              <a:t>endl</a:t>
            </a:r>
            <a:r>
              <a:rPr lang="en-IN" sz="2400" dirty="0">
                <a:latin typeface="Times New Roman" pitchFamily="18" charset="0"/>
                <a:cs typeface="Times New Roman" pitchFamily="18" charset="0"/>
              </a:rPr>
              <a:t>;	</a:t>
            </a:r>
            <a:endParaRPr lang="en-IN" sz="2400" dirty="0"/>
          </a:p>
        </p:txBody>
      </p:sp>
      <p:sp>
        <p:nvSpPr>
          <p:cNvPr id="10" name="TextBox 9"/>
          <p:cNvSpPr txBox="1"/>
          <p:nvPr/>
        </p:nvSpPr>
        <p:spPr>
          <a:xfrm>
            <a:off x="1090246" y="549218"/>
            <a:ext cx="8311661" cy="523220"/>
          </a:xfrm>
          <a:prstGeom prst="rect">
            <a:avLst/>
          </a:prstGeom>
          <a:noFill/>
        </p:spPr>
        <p:txBody>
          <a:bodyPr wrap="square" rtlCol="0">
            <a:spAutoFit/>
          </a:bodyPr>
          <a:lstStyle/>
          <a:p>
            <a:pPr algn="ctr"/>
            <a:r>
              <a:rPr lang="en-IN" sz="2800" b="1" dirty="0"/>
              <a:t>               Accessing Class Members</a:t>
            </a:r>
          </a:p>
        </p:txBody>
      </p:sp>
    </p:spTree>
    <p:extLst>
      <p:ext uri="{BB962C8B-B14F-4D97-AF65-F5344CB8AC3E}">
        <p14:creationId xmlns:p14="http://schemas.microsoft.com/office/powerpoint/2010/main" val="32054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a:latin typeface="+mn-lt"/>
                <a:ea typeface="+mn-ea"/>
                <a:cs typeface="+mn-cs"/>
              </a:rPr>
              <a:t>Accessing Public Class Members(Example)</a:t>
            </a:r>
            <a:endParaRPr lang="en-US" sz="2800" b="1" dirty="0">
              <a:latin typeface="+mn-lt"/>
              <a:ea typeface="+mn-ea"/>
              <a:cs typeface="+mn-cs"/>
            </a:endParaRPr>
          </a:p>
        </p:txBody>
      </p:sp>
      <p:sp>
        <p:nvSpPr>
          <p:cNvPr id="3" name="Content Placeholder 2"/>
          <p:cNvSpPr>
            <a:spLocks noGrp="1"/>
          </p:cNvSpPr>
          <p:nvPr>
            <p:ph idx="1"/>
          </p:nvPr>
        </p:nvSpPr>
        <p:spPr>
          <a:xfrm>
            <a:off x="744415" y="1860793"/>
            <a:ext cx="10515600" cy="4727575"/>
          </a:xfrm>
        </p:spPr>
        <p:txBody>
          <a:bodyPr>
            <a:normAutofit fontScale="25000" lnSpcReduction="20000"/>
          </a:bodyPr>
          <a:lstStyle/>
          <a:p>
            <a:pPr>
              <a:lnSpc>
                <a:spcPct val="120000"/>
              </a:lnSpc>
              <a:buNone/>
            </a:pPr>
            <a:r>
              <a:rPr lang="en-IN" sz="8800" dirty="0">
                <a:latin typeface="Times New Roman" pitchFamily="18" charset="0"/>
                <a:cs typeface="Times New Roman" pitchFamily="18" charset="0"/>
              </a:rPr>
              <a:t>Following is an example to show you how to initialize and use the public data members</a:t>
            </a:r>
          </a:p>
          <a:p>
            <a:pPr>
              <a:lnSpc>
                <a:spcPct val="120000"/>
              </a:lnSpc>
              <a:buNone/>
            </a:pPr>
            <a:r>
              <a:rPr lang="en-IN" sz="8800" dirty="0">
                <a:latin typeface="Times New Roman" pitchFamily="18" charset="0"/>
                <a:cs typeface="Times New Roman" pitchFamily="18" charset="0"/>
              </a:rPr>
              <a:t>using the dot (.) operator and the respective object of class.</a:t>
            </a:r>
            <a:endParaRPr lang="en-US" sz="8800" dirty="0">
              <a:latin typeface="Times New Roman" pitchFamily="18" charset="0"/>
              <a:cs typeface="Times New Roman" pitchFamily="18" charset="0"/>
            </a:endParaRPr>
          </a:p>
          <a:p>
            <a:pPr>
              <a:lnSpc>
                <a:spcPct val="120000"/>
              </a:lnSpc>
              <a:buNone/>
            </a:pPr>
            <a:r>
              <a:rPr lang="en-IN" sz="8800" dirty="0">
                <a:latin typeface="Times New Roman" pitchFamily="18" charset="0"/>
                <a:cs typeface="Times New Roman" pitchFamily="18" charset="0"/>
              </a:rPr>
              <a:t>class Student</a:t>
            </a:r>
            <a:endParaRPr lang="en-US" sz="8800" dirty="0">
              <a:latin typeface="Times New Roman" pitchFamily="18" charset="0"/>
              <a:cs typeface="Times New Roman" pitchFamily="18" charset="0"/>
            </a:endParaRPr>
          </a:p>
          <a:p>
            <a:pPr>
              <a:lnSpc>
                <a:spcPct val="120000"/>
              </a:lnSpc>
              <a:buNone/>
            </a:pPr>
            <a:r>
              <a:rPr lang="en-IN" sz="8800" dirty="0">
                <a:latin typeface="Times New Roman" pitchFamily="18" charset="0"/>
                <a:cs typeface="Times New Roman" pitchFamily="18" charset="0"/>
              </a:rPr>
              <a:t>{</a:t>
            </a:r>
            <a:endParaRPr lang="en-US" sz="8800" dirty="0">
              <a:latin typeface="Times New Roman" pitchFamily="18" charset="0"/>
              <a:cs typeface="Times New Roman" pitchFamily="18" charset="0"/>
            </a:endParaRPr>
          </a:p>
          <a:p>
            <a:pPr>
              <a:lnSpc>
                <a:spcPct val="120000"/>
              </a:lnSpc>
              <a:buNone/>
            </a:pPr>
            <a:r>
              <a:rPr lang="en-IN" sz="8800" dirty="0">
                <a:latin typeface="Times New Roman" pitchFamily="18" charset="0"/>
                <a:cs typeface="Times New Roman" pitchFamily="18" charset="0"/>
              </a:rPr>
              <a:t> public:</a:t>
            </a:r>
            <a:endParaRPr lang="en-US" sz="8800" dirty="0">
              <a:latin typeface="Times New Roman" pitchFamily="18" charset="0"/>
              <a:cs typeface="Times New Roman" pitchFamily="18" charset="0"/>
            </a:endParaRPr>
          </a:p>
          <a:p>
            <a:pPr>
              <a:lnSpc>
                <a:spcPct val="120000"/>
              </a:lnSpc>
              <a:buNone/>
            </a:pPr>
            <a:r>
              <a:rPr lang="en-IN" sz="8800" dirty="0">
                <a:latin typeface="Times New Roman" pitchFamily="18" charset="0"/>
                <a:cs typeface="Times New Roman" pitchFamily="18" charset="0"/>
              </a:rPr>
              <a:t> </a:t>
            </a:r>
            <a:r>
              <a:rPr lang="en-IN" sz="8800" dirty="0" err="1">
                <a:latin typeface="Times New Roman" pitchFamily="18" charset="0"/>
                <a:cs typeface="Times New Roman" pitchFamily="18" charset="0"/>
              </a:rPr>
              <a:t>int</a:t>
            </a:r>
            <a:r>
              <a:rPr lang="en-IN" sz="8800" dirty="0">
                <a:latin typeface="Times New Roman" pitchFamily="18" charset="0"/>
                <a:cs typeface="Times New Roman" pitchFamily="18" charset="0"/>
              </a:rPr>
              <a:t> </a:t>
            </a:r>
            <a:r>
              <a:rPr lang="en-IN" sz="8800" dirty="0" err="1">
                <a:latin typeface="Times New Roman" pitchFamily="18" charset="0"/>
                <a:cs typeface="Times New Roman" pitchFamily="18" charset="0"/>
              </a:rPr>
              <a:t>rollno</a:t>
            </a:r>
            <a:r>
              <a:rPr lang="en-IN" sz="8800" dirty="0">
                <a:latin typeface="Times New Roman" pitchFamily="18" charset="0"/>
                <a:cs typeface="Times New Roman" pitchFamily="18" charset="0"/>
              </a:rPr>
              <a:t>;</a:t>
            </a:r>
            <a:endParaRPr lang="en-US" sz="8800" dirty="0">
              <a:latin typeface="Times New Roman" pitchFamily="18" charset="0"/>
              <a:cs typeface="Times New Roman" pitchFamily="18" charset="0"/>
            </a:endParaRPr>
          </a:p>
          <a:p>
            <a:pPr>
              <a:lnSpc>
                <a:spcPct val="120000"/>
              </a:lnSpc>
              <a:buNone/>
            </a:pPr>
            <a:r>
              <a:rPr lang="en-IN" sz="8800" dirty="0">
                <a:latin typeface="Times New Roman" pitchFamily="18" charset="0"/>
                <a:cs typeface="Times New Roman" pitchFamily="18" charset="0"/>
              </a:rPr>
              <a:t> string name;</a:t>
            </a:r>
            <a:endParaRPr lang="en-US" sz="8800" dirty="0">
              <a:latin typeface="Times New Roman" pitchFamily="18" charset="0"/>
              <a:cs typeface="Times New Roman" pitchFamily="18" charset="0"/>
            </a:endParaRPr>
          </a:p>
          <a:p>
            <a:pPr>
              <a:lnSpc>
                <a:spcPct val="120000"/>
              </a:lnSpc>
              <a:buNone/>
            </a:pPr>
            <a:r>
              <a:rPr lang="en-IN" sz="8800" dirty="0">
                <a:latin typeface="Times New Roman" pitchFamily="18" charset="0"/>
                <a:cs typeface="Times New Roman" pitchFamily="18" charset="0"/>
              </a:rPr>
              <a:t>};</a:t>
            </a:r>
            <a:endParaRPr lang="en-US" sz="8800" dirty="0">
              <a:latin typeface="Times New Roman" pitchFamily="18" charset="0"/>
              <a:cs typeface="Times New Roman" pitchFamily="18" charset="0"/>
            </a:endParaRPr>
          </a:p>
          <a:p>
            <a:pPr>
              <a:lnSpc>
                <a:spcPct val="120000"/>
              </a:lnSpc>
              <a:buNone/>
            </a:pPr>
            <a:r>
              <a:rPr lang="en-IN" sz="8800" dirty="0" err="1">
                <a:latin typeface="Times New Roman" pitchFamily="18" charset="0"/>
                <a:cs typeface="Times New Roman" pitchFamily="18" charset="0"/>
              </a:rPr>
              <a:t>int</a:t>
            </a:r>
            <a:r>
              <a:rPr lang="en-IN" sz="8800" dirty="0">
                <a:latin typeface="Times New Roman" pitchFamily="18" charset="0"/>
                <a:cs typeface="Times New Roman" pitchFamily="18" charset="0"/>
              </a:rPr>
              <a:t> main()</a:t>
            </a:r>
            <a:endParaRPr lang="en-US" sz="8800" dirty="0">
              <a:latin typeface="Times New Roman" pitchFamily="18" charset="0"/>
              <a:cs typeface="Times New Roman" pitchFamily="18" charset="0"/>
            </a:endParaRPr>
          </a:p>
          <a:p>
            <a:pPr>
              <a:lnSpc>
                <a:spcPct val="120000"/>
              </a:lnSpc>
              <a:buNone/>
            </a:pPr>
            <a:r>
              <a:rPr lang="en-IN" sz="8800" dirty="0">
                <a:latin typeface="Times New Roman" pitchFamily="18" charset="0"/>
                <a:cs typeface="Times New Roman" pitchFamily="18" charset="0"/>
              </a:rPr>
              <a:t>{</a:t>
            </a:r>
            <a:endParaRPr lang="en-US" sz="8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a:latin typeface="+mn-lt"/>
                <a:ea typeface="+mn-ea"/>
                <a:cs typeface="+mn-cs"/>
              </a:rPr>
              <a:t>Accessing Public Class Members</a:t>
            </a:r>
            <a:endParaRPr lang="en-US" sz="2800" b="1" dirty="0">
              <a:latin typeface="+mn-lt"/>
              <a:ea typeface="+mn-ea"/>
              <a:cs typeface="+mn-cs"/>
            </a:endParaRPr>
          </a:p>
        </p:txBody>
      </p:sp>
      <p:sp>
        <p:nvSpPr>
          <p:cNvPr id="3" name="Content Placeholder 2"/>
          <p:cNvSpPr>
            <a:spLocks noGrp="1"/>
          </p:cNvSpPr>
          <p:nvPr>
            <p:ph idx="1"/>
          </p:nvPr>
        </p:nvSpPr>
        <p:spPr>
          <a:xfrm>
            <a:off x="720968" y="1723292"/>
            <a:ext cx="10662139" cy="5134708"/>
          </a:xfrm>
        </p:spPr>
        <p:txBody>
          <a:bodyPr>
            <a:normAutofit fontScale="25000" lnSpcReduction="20000"/>
          </a:bodyPr>
          <a:lstStyle/>
          <a:p>
            <a:pPr>
              <a:lnSpc>
                <a:spcPct val="120000"/>
              </a:lnSpc>
              <a:buNone/>
            </a:pPr>
            <a:r>
              <a:rPr lang="en-IN" sz="8800" dirty="0">
                <a:latin typeface="Times New Roman" pitchFamily="18" charset="0"/>
                <a:cs typeface="Times New Roman" pitchFamily="18" charset="0"/>
              </a:rPr>
              <a:t>    Student A;</a:t>
            </a:r>
            <a:endParaRPr lang="en-US" sz="8800" dirty="0">
              <a:latin typeface="Times New Roman" pitchFamily="18" charset="0"/>
              <a:cs typeface="Times New Roman" pitchFamily="18" charset="0"/>
            </a:endParaRPr>
          </a:p>
          <a:p>
            <a:pPr>
              <a:lnSpc>
                <a:spcPct val="120000"/>
              </a:lnSpc>
              <a:buNone/>
            </a:pPr>
            <a:r>
              <a:rPr lang="en-IN" sz="8800" dirty="0">
                <a:latin typeface="Times New Roman" pitchFamily="18" charset="0"/>
                <a:cs typeface="Times New Roman" pitchFamily="18" charset="0"/>
              </a:rPr>
              <a:t>    Student B;</a:t>
            </a:r>
            <a:endParaRPr lang="en-US" sz="8800" dirty="0">
              <a:latin typeface="Times New Roman" pitchFamily="18" charset="0"/>
              <a:cs typeface="Times New Roman" pitchFamily="18" charset="0"/>
            </a:endParaRPr>
          </a:p>
          <a:p>
            <a:pPr>
              <a:lnSpc>
                <a:spcPct val="120000"/>
              </a:lnSpc>
              <a:buNone/>
            </a:pPr>
            <a:r>
              <a:rPr lang="en-IN" sz="8800" dirty="0">
                <a:latin typeface="Times New Roman" pitchFamily="18" charset="0"/>
                <a:cs typeface="Times New Roman" pitchFamily="18" charset="0"/>
              </a:rPr>
              <a:t>     // setting values for A object</a:t>
            </a:r>
            <a:endParaRPr lang="en-US" sz="8800" dirty="0">
              <a:latin typeface="Times New Roman" pitchFamily="18" charset="0"/>
              <a:cs typeface="Times New Roman" pitchFamily="18" charset="0"/>
            </a:endParaRPr>
          </a:p>
          <a:p>
            <a:pPr>
              <a:lnSpc>
                <a:spcPct val="120000"/>
              </a:lnSpc>
              <a:buNone/>
            </a:pPr>
            <a:r>
              <a:rPr lang="en-IN" sz="8800" dirty="0">
                <a:latin typeface="Times New Roman" pitchFamily="18" charset="0"/>
                <a:cs typeface="Times New Roman" pitchFamily="18" charset="0"/>
              </a:rPr>
              <a:t>    </a:t>
            </a:r>
            <a:r>
              <a:rPr lang="en-IN" sz="8800" dirty="0" err="1">
                <a:latin typeface="Times New Roman" pitchFamily="18" charset="0"/>
                <a:cs typeface="Times New Roman" pitchFamily="18" charset="0"/>
              </a:rPr>
              <a:t>A.rollno</a:t>
            </a:r>
            <a:r>
              <a:rPr lang="en-IN" sz="8800" dirty="0">
                <a:latin typeface="Times New Roman" pitchFamily="18" charset="0"/>
                <a:cs typeface="Times New Roman" pitchFamily="18" charset="0"/>
              </a:rPr>
              <a:t>=2021;</a:t>
            </a:r>
            <a:endParaRPr lang="en-US" sz="8800" dirty="0">
              <a:latin typeface="Times New Roman" pitchFamily="18" charset="0"/>
              <a:cs typeface="Times New Roman" pitchFamily="18" charset="0"/>
            </a:endParaRPr>
          </a:p>
          <a:p>
            <a:pPr>
              <a:lnSpc>
                <a:spcPct val="120000"/>
              </a:lnSpc>
              <a:buNone/>
            </a:pPr>
            <a:r>
              <a:rPr lang="en-IN" sz="8800" dirty="0">
                <a:latin typeface="Times New Roman" pitchFamily="18" charset="0"/>
                <a:cs typeface="Times New Roman" pitchFamily="18" charset="0"/>
              </a:rPr>
              <a:t>    A.name="Karan";</a:t>
            </a:r>
          </a:p>
          <a:p>
            <a:pPr>
              <a:lnSpc>
                <a:spcPct val="120000"/>
              </a:lnSpc>
              <a:buNone/>
            </a:pPr>
            <a:r>
              <a:rPr lang="en-IN" sz="8800" dirty="0">
                <a:latin typeface="Times New Roman" pitchFamily="18" charset="0"/>
                <a:cs typeface="Times New Roman" pitchFamily="18" charset="0"/>
              </a:rPr>
              <a:t>// setting values for B object</a:t>
            </a:r>
            <a:endParaRPr lang="en-US" sz="8800" dirty="0">
              <a:latin typeface="Times New Roman" pitchFamily="18" charset="0"/>
              <a:cs typeface="Times New Roman" pitchFamily="18" charset="0"/>
            </a:endParaRPr>
          </a:p>
          <a:p>
            <a:pPr>
              <a:lnSpc>
                <a:spcPct val="120000"/>
              </a:lnSpc>
              <a:buNone/>
            </a:pPr>
            <a:r>
              <a:rPr lang="en-IN" sz="8800" dirty="0">
                <a:latin typeface="Times New Roman" pitchFamily="18" charset="0"/>
                <a:cs typeface="Times New Roman" pitchFamily="18" charset="0"/>
              </a:rPr>
              <a:t>    </a:t>
            </a:r>
            <a:r>
              <a:rPr lang="en-IN" sz="8800" dirty="0" err="1">
                <a:latin typeface="Times New Roman" pitchFamily="18" charset="0"/>
                <a:cs typeface="Times New Roman" pitchFamily="18" charset="0"/>
              </a:rPr>
              <a:t>B.rollno</a:t>
            </a:r>
            <a:r>
              <a:rPr lang="en-IN" sz="8800" dirty="0">
                <a:latin typeface="Times New Roman" pitchFamily="18" charset="0"/>
                <a:cs typeface="Times New Roman" pitchFamily="18" charset="0"/>
              </a:rPr>
              <a:t>=20212121;</a:t>
            </a:r>
            <a:endParaRPr lang="en-US" sz="8800" dirty="0">
              <a:latin typeface="Times New Roman" pitchFamily="18" charset="0"/>
              <a:cs typeface="Times New Roman" pitchFamily="18" charset="0"/>
            </a:endParaRPr>
          </a:p>
          <a:p>
            <a:pPr>
              <a:lnSpc>
                <a:spcPct val="120000"/>
              </a:lnSpc>
              <a:buNone/>
            </a:pPr>
            <a:r>
              <a:rPr lang="en-IN" sz="8800" dirty="0">
                <a:latin typeface="Times New Roman" pitchFamily="18" charset="0"/>
                <a:cs typeface="Times New Roman" pitchFamily="18" charset="0"/>
              </a:rPr>
              <a:t>B.name="</a:t>
            </a:r>
            <a:r>
              <a:rPr lang="en-IN" sz="8800" dirty="0" err="1">
                <a:latin typeface="Times New Roman" pitchFamily="18" charset="0"/>
                <a:cs typeface="Times New Roman" pitchFamily="18" charset="0"/>
              </a:rPr>
              <a:t>Arjun</a:t>
            </a:r>
            <a:r>
              <a:rPr lang="en-IN" sz="8800" dirty="0">
                <a:latin typeface="Times New Roman" pitchFamily="18" charset="0"/>
                <a:cs typeface="Times New Roman" pitchFamily="18" charset="0"/>
              </a:rPr>
              <a:t>";</a:t>
            </a:r>
          </a:p>
          <a:p>
            <a:pPr>
              <a:lnSpc>
                <a:spcPct val="120000"/>
              </a:lnSpc>
              <a:buNone/>
            </a:pPr>
            <a:r>
              <a:rPr lang="en-IN" sz="8800" dirty="0" err="1">
                <a:latin typeface="Times New Roman" pitchFamily="18" charset="0"/>
                <a:cs typeface="Times New Roman" pitchFamily="18" charset="0"/>
              </a:rPr>
              <a:t>cout</a:t>
            </a:r>
            <a:r>
              <a:rPr lang="en-IN" sz="8800" dirty="0">
                <a:latin typeface="Times New Roman" pitchFamily="18" charset="0"/>
                <a:cs typeface="Times New Roman" pitchFamily="18" charset="0"/>
              </a:rPr>
              <a:t> &lt;&lt;"Name and Roll no of A is: "&lt;&lt; A.name &lt;&lt; "-" &lt;&lt; </a:t>
            </a:r>
            <a:r>
              <a:rPr lang="en-IN" sz="8800" dirty="0" err="1">
                <a:latin typeface="Times New Roman" pitchFamily="18" charset="0"/>
                <a:cs typeface="Times New Roman" pitchFamily="18" charset="0"/>
              </a:rPr>
              <a:t>A.rollno</a:t>
            </a:r>
            <a:r>
              <a:rPr lang="en-IN" sz="8800" dirty="0">
                <a:latin typeface="Times New Roman" pitchFamily="18" charset="0"/>
                <a:cs typeface="Times New Roman" pitchFamily="18" charset="0"/>
              </a:rPr>
              <a:t>;</a:t>
            </a:r>
            <a:endParaRPr lang="en-US" sz="8800" dirty="0">
              <a:latin typeface="Times New Roman" pitchFamily="18" charset="0"/>
              <a:cs typeface="Times New Roman" pitchFamily="18" charset="0"/>
            </a:endParaRPr>
          </a:p>
          <a:p>
            <a:pPr>
              <a:lnSpc>
                <a:spcPct val="120000"/>
              </a:lnSpc>
              <a:buNone/>
            </a:pPr>
            <a:r>
              <a:rPr lang="en-IN" sz="8800" dirty="0">
                <a:latin typeface="Times New Roman" pitchFamily="18" charset="0"/>
                <a:cs typeface="Times New Roman" pitchFamily="18" charset="0"/>
              </a:rPr>
              <a:t> </a:t>
            </a:r>
            <a:r>
              <a:rPr lang="en-IN" sz="8800" dirty="0" err="1">
                <a:latin typeface="Times New Roman" pitchFamily="18" charset="0"/>
                <a:cs typeface="Times New Roman" pitchFamily="18" charset="0"/>
              </a:rPr>
              <a:t>cout</a:t>
            </a:r>
            <a:r>
              <a:rPr lang="en-IN" sz="8800" dirty="0">
                <a:latin typeface="Times New Roman" pitchFamily="18" charset="0"/>
                <a:cs typeface="Times New Roman" pitchFamily="18" charset="0"/>
              </a:rPr>
              <a:t> &lt;&lt;"Name and Roll no of B is: "&lt;&lt; B.name &lt;&lt; "-" &lt;&lt; </a:t>
            </a:r>
            <a:r>
              <a:rPr lang="en-IN" sz="8800" dirty="0" err="1">
                <a:latin typeface="Times New Roman" pitchFamily="18" charset="0"/>
                <a:cs typeface="Times New Roman" pitchFamily="18" charset="0"/>
              </a:rPr>
              <a:t>B.rollno</a:t>
            </a:r>
            <a:r>
              <a:rPr lang="en-IN" sz="8800" dirty="0">
                <a:latin typeface="Times New Roman" pitchFamily="18" charset="0"/>
                <a:cs typeface="Times New Roman" pitchFamily="18" charset="0"/>
              </a:rPr>
              <a:t>;</a:t>
            </a:r>
            <a:endParaRPr lang="en-US" sz="8800" dirty="0">
              <a:latin typeface="Times New Roman" pitchFamily="18" charset="0"/>
              <a:cs typeface="Times New Roman" pitchFamily="18" charset="0"/>
            </a:endParaRPr>
          </a:p>
          <a:p>
            <a:pPr>
              <a:lnSpc>
                <a:spcPct val="120000"/>
              </a:lnSpc>
              <a:buNone/>
            </a:pPr>
            <a:r>
              <a:rPr lang="en-IN" sz="8800" dirty="0">
                <a:latin typeface="Times New Roman" pitchFamily="18" charset="0"/>
                <a:cs typeface="Times New Roman" pitchFamily="18" charset="0"/>
              </a:rPr>
              <a:t>}</a:t>
            </a:r>
            <a:endParaRPr lang="en-US" sz="8800" dirty="0">
              <a:latin typeface="Times New Roman" pitchFamily="18" charset="0"/>
              <a:cs typeface="Times New Roman" pitchFamily="18" charset="0"/>
            </a:endParaRPr>
          </a:p>
          <a:p>
            <a:pPr>
              <a:lnSpc>
                <a:spcPct val="120000"/>
              </a:lnSpc>
              <a:buNone/>
            </a:pPr>
            <a:r>
              <a:rPr lang="en-IN" sz="8800" dirty="0">
                <a:latin typeface="Times New Roman" pitchFamily="18" charset="0"/>
                <a:cs typeface="Times New Roman" pitchFamily="18" charset="0"/>
              </a:rPr>
              <a:t> </a:t>
            </a:r>
            <a:endParaRPr lang="en-US" sz="8800" dirty="0">
              <a:latin typeface="Times New Roman" pitchFamily="18" charset="0"/>
              <a:cs typeface="Times New Roman" pitchFamily="18" charset="0"/>
            </a:endParaRPr>
          </a:p>
          <a:p>
            <a:pPr>
              <a:lnSpc>
                <a:spcPct val="100000"/>
              </a:lnSpc>
              <a:buNone/>
            </a:pPr>
            <a:endParaRPr lang="en-US" dirty="0">
              <a:latin typeface="Times New Roman" pitchFamily="18" charset="0"/>
              <a:cs typeface="Times New Roman" pitchFamily="18" charset="0"/>
            </a:endParaRPr>
          </a:p>
          <a:p>
            <a:pPr>
              <a:lnSpc>
                <a:spcPct val="120000"/>
              </a:lnSpc>
              <a:buNone/>
            </a:pPr>
            <a:endParaRPr lang="en-US" dirty="0">
              <a:latin typeface="Times New Roman" pitchFamily="18" charset="0"/>
              <a:cs typeface="Times New Roman" pitchFamily="18" charset="0"/>
            </a:endParaRPr>
          </a:p>
          <a:p>
            <a:pPr>
              <a:lnSpc>
                <a:spcPct val="120000"/>
              </a:lnSpc>
              <a:buNone/>
            </a:pPr>
            <a:r>
              <a:rPr lang="en-IN" dirty="0">
                <a:latin typeface="Times New Roman" pitchFamily="18" charset="0"/>
                <a:cs typeface="Times New Roman" pitchFamily="18" charset="0"/>
              </a:rPr>
              <a:t>    </a:t>
            </a:r>
            <a:endParaRPr lang="en-US" dirty="0">
              <a:latin typeface="Times New Roman" pitchFamily="18" charset="0"/>
              <a:cs typeface="Times New Roman" pitchFamily="18"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1600"/>
            <a:ext cx="10515600" cy="5240215"/>
          </a:xfrm>
          <a:ln>
            <a:solidFill>
              <a:schemeClr val="accent1"/>
            </a:solidFill>
          </a:ln>
        </p:spPr>
        <p:txBody>
          <a:bodyPr>
            <a:noAutofit/>
          </a:bodyPr>
          <a:lstStyle/>
          <a:p>
            <a:pPr>
              <a:lnSpc>
                <a:spcPct val="100000"/>
              </a:lnSpc>
              <a:buNone/>
            </a:pPr>
            <a:r>
              <a:rPr lang="en-IN" sz="2200" dirty="0">
                <a:latin typeface="Times New Roman" pitchFamily="18" charset="0"/>
                <a:cs typeface="Times New Roman" pitchFamily="18" charset="0"/>
              </a:rPr>
              <a:t> </a:t>
            </a:r>
            <a:endParaRPr lang="en-US" sz="2200" dirty="0">
              <a:latin typeface="Times New Roman" pitchFamily="18" charset="0"/>
              <a:cs typeface="Times New Roman" pitchFamily="18" charset="0"/>
            </a:endParaRPr>
          </a:p>
          <a:p>
            <a:pPr>
              <a:lnSpc>
                <a:spcPct val="100000"/>
              </a:lnSpc>
              <a:buNone/>
            </a:pPr>
            <a:r>
              <a:rPr lang="en-IN" sz="2200" dirty="0">
                <a:latin typeface="Times New Roman" pitchFamily="18" charset="0"/>
                <a:cs typeface="Times New Roman" pitchFamily="18" charset="0"/>
              </a:rPr>
              <a:t>OUTPUT:</a:t>
            </a:r>
            <a:br>
              <a:rPr lang="en-IN" sz="2200" dirty="0">
                <a:latin typeface="Times New Roman" pitchFamily="18" charset="0"/>
                <a:cs typeface="Times New Roman" pitchFamily="18" charset="0"/>
              </a:rPr>
            </a:br>
            <a:endParaRPr lang="en-US" sz="2200" dirty="0">
              <a:latin typeface="Times New Roman" pitchFamily="18" charset="0"/>
              <a:cs typeface="Times New Roman" pitchFamily="18" charset="0"/>
            </a:endParaRPr>
          </a:p>
          <a:p>
            <a:pPr>
              <a:lnSpc>
                <a:spcPct val="100000"/>
              </a:lnSpc>
              <a:buNone/>
            </a:pPr>
            <a:r>
              <a:rPr lang="en-IN" sz="2200" dirty="0">
                <a:latin typeface="Times New Roman" pitchFamily="18" charset="0"/>
                <a:cs typeface="Times New Roman" pitchFamily="18" charset="0"/>
              </a:rPr>
              <a:t>Name and Roll no of A is: Karan-2021</a:t>
            </a:r>
            <a:endParaRPr lang="en-US" sz="2200" dirty="0">
              <a:latin typeface="Times New Roman" pitchFamily="18" charset="0"/>
              <a:cs typeface="Times New Roman" pitchFamily="18" charset="0"/>
            </a:endParaRPr>
          </a:p>
          <a:p>
            <a:pPr>
              <a:lnSpc>
                <a:spcPct val="100000"/>
              </a:lnSpc>
              <a:buNone/>
            </a:pPr>
            <a:r>
              <a:rPr lang="en-IN" sz="2200" dirty="0">
                <a:latin typeface="Times New Roman" pitchFamily="18" charset="0"/>
                <a:cs typeface="Times New Roman" pitchFamily="18" charset="0"/>
              </a:rPr>
              <a:t>Name and Roll no of B is: Arjun-20212121</a:t>
            </a:r>
            <a:endParaRPr lang="en-US" sz="2200" dirty="0">
              <a:latin typeface="Times New Roman" pitchFamily="18" charset="0"/>
              <a:cs typeface="Times New Roman" pitchFamily="18" charset="0"/>
            </a:endParaRPr>
          </a:p>
          <a:p>
            <a:pPr>
              <a:lnSpc>
                <a:spcPct val="100000"/>
              </a:lnSpc>
              <a:buNone/>
            </a:pPr>
            <a:r>
              <a:rPr lang="en-US" sz="22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2F9E2-FFA9-470D-8177-51DABEE80B0B}"/>
              </a:ext>
            </a:extLst>
          </p:cNvPr>
          <p:cNvSpPr>
            <a:spLocks noGrp="1"/>
          </p:cNvSpPr>
          <p:nvPr>
            <p:ph idx="1"/>
          </p:nvPr>
        </p:nvSpPr>
        <p:spPr>
          <a:xfrm>
            <a:off x="781878" y="1152525"/>
            <a:ext cx="11510904" cy="5340350"/>
          </a:xfrm>
        </p:spPr>
        <p:txBody>
          <a:bodyPr>
            <a:normAutofit/>
          </a:bodyPr>
          <a:lstStyle/>
          <a:p>
            <a:endParaRPr lang="en-US" sz="3200" dirty="0"/>
          </a:p>
          <a:p>
            <a:pPr marL="0" indent="0">
              <a:buNone/>
            </a:pPr>
            <a:endParaRPr lang="en-IN" sz="3200" dirty="0"/>
          </a:p>
        </p:txBody>
      </p:sp>
      <p:sp>
        <p:nvSpPr>
          <p:cNvPr id="4" name="Slide Number Placeholder 3">
            <a:extLst>
              <a:ext uri="{FF2B5EF4-FFF2-40B4-BE49-F238E27FC236}">
                <a16:creationId xmlns:a16="http://schemas.microsoft.com/office/drawing/2014/main" id="{42F074E6-5593-499A-999A-A8E6BFB26FEF}"/>
              </a:ext>
            </a:extLst>
          </p:cNvPr>
          <p:cNvSpPr>
            <a:spLocks noGrp="1"/>
          </p:cNvSpPr>
          <p:nvPr>
            <p:ph type="sldNum" sz="quarter" idx="12"/>
          </p:nvPr>
        </p:nvSpPr>
        <p:spPr>
          <a:xfrm>
            <a:off x="9563100" y="6675756"/>
            <a:ext cx="2050344" cy="45719"/>
          </a:xfrm>
        </p:spPr>
        <p:txBody>
          <a:bodyPr/>
          <a:lstStyle/>
          <a:p>
            <a:fld id="{BDCDBBEF-AA6C-4BA6-85B2-A17D7F280E38}" type="slidenum">
              <a:rPr lang="en-US" sz="1400" smtClean="0"/>
              <a:pPr/>
              <a:t>19</a:t>
            </a:fld>
            <a:endParaRPr lang="en-US" sz="1400" dirty="0"/>
          </a:p>
        </p:txBody>
      </p:sp>
      <p:sp>
        <p:nvSpPr>
          <p:cNvPr id="5" name="Flowchart: Sequential Access Storage 4">
            <a:extLst>
              <a:ext uri="{FF2B5EF4-FFF2-40B4-BE49-F238E27FC236}">
                <a16:creationId xmlns:a16="http://schemas.microsoft.com/office/drawing/2014/main" id="{A9A974E1-239B-41FB-8D6A-D0A9F00EB13D}"/>
              </a:ext>
            </a:extLst>
          </p:cNvPr>
          <p:cNvSpPr/>
          <p:nvPr/>
        </p:nvSpPr>
        <p:spPr>
          <a:xfrm>
            <a:off x="1003852" y="138734"/>
            <a:ext cx="2643809" cy="1013791"/>
          </a:xfrm>
          <a:prstGeom prst="flowChartMagneticTap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10000"/>
                  </a:schemeClr>
                </a:solidFill>
              </a:rPr>
              <a:t>Summary</a:t>
            </a:r>
            <a:endParaRPr lang="en-IN" sz="3200" b="1" dirty="0">
              <a:solidFill>
                <a:schemeClr val="bg2">
                  <a:lumMod val="10000"/>
                </a:schemeClr>
              </a:solidFill>
            </a:endParaRPr>
          </a:p>
        </p:txBody>
      </p:sp>
      <p:graphicFrame>
        <p:nvGraphicFramePr>
          <p:cNvPr id="6" name="Diagram 5">
            <a:extLst>
              <a:ext uri="{FF2B5EF4-FFF2-40B4-BE49-F238E27FC236}">
                <a16:creationId xmlns:a16="http://schemas.microsoft.com/office/drawing/2014/main" id="{A7F6A135-B6D5-40B7-BF67-2E0F4EF47A01}"/>
              </a:ext>
            </a:extLst>
          </p:cNvPr>
          <p:cNvGraphicFramePr/>
          <p:nvPr>
            <p:extLst>
              <p:ext uri="{D42A27DB-BD31-4B8C-83A1-F6EECF244321}">
                <p14:modId xmlns:p14="http://schemas.microsoft.com/office/powerpoint/2010/main" val="2376481816"/>
              </p:ext>
            </p:extLst>
          </p:nvPr>
        </p:nvGraphicFramePr>
        <p:xfrm>
          <a:off x="2088671" y="1300599"/>
          <a:ext cx="889731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879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4AFE-B27C-4A9A-A9F5-7F62354B01A2}"/>
              </a:ext>
            </a:extLst>
          </p:cNvPr>
          <p:cNvSpPr>
            <a:spLocks noGrp="1"/>
          </p:cNvSpPr>
          <p:nvPr>
            <p:ph type="title"/>
          </p:nvPr>
        </p:nvSpPr>
        <p:spPr>
          <a:xfrm>
            <a:off x="600075" y="838200"/>
            <a:ext cx="3932237" cy="2619374"/>
          </a:xfrm>
        </p:spPr>
        <p:txBody>
          <a:bodyPr/>
          <a:lstStyle/>
          <a:p>
            <a:pPr algn="ctr"/>
            <a:r>
              <a:rPr lang="en-US" sz="4400" b="1" dirty="0">
                <a:latin typeface="+mn-lt"/>
                <a:ea typeface="Karla" pitchFamily="2" charset="0"/>
                <a:cs typeface="Karla" pitchFamily="2" charset="0"/>
              </a:rPr>
              <a:t>Object Oriented Programming using C++</a:t>
            </a:r>
            <a:br>
              <a:rPr lang="en-IN" b="1" dirty="0"/>
            </a:br>
            <a:endParaRPr lang="en-IN" dirty="0"/>
          </a:p>
        </p:txBody>
      </p:sp>
      <p:sp>
        <p:nvSpPr>
          <p:cNvPr id="3" name="Content Placeholder 2">
            <a:extLst>
              <a:ext uri="{FF2B5EF4-FFF2-40B4-BE49-F238E27FC236}">
                <a16:creationId xmlns:a16="http://schemas.microsoft.com/office/drawing/2014/main" id="{A09B5602-926A-470D-BC2B-78EBF425FF1F}"/>
              </a:ext>
            </a:extLst>
          </p:cNvPr>
          <p:cNvSpPr>
            <a:spLocks noGrp="1"/>
          </p:cNvSpPr>
          <p:nvPr>
            <p:ph idx="1"/>
          </p:nvPr>
        </p:nvSpPr>
        <p:spPr/>
        <p:txBody>
          <a:bodyPr>
            <a:normAutofit/>
          </a:bodyPr>
          <a:lstStyle/>
          <a:p>
            <a:pPr marL="0" lvl="0" indent="0">
              <a:buNone/>
            </a:pPr>
            <a:br>
              <a:rPr lang="en-US" dirty="0"/>
            </a:br>
            <a:endParaRPr lang="en-IN" b="1" dirty="0"/>
          </a:p>
          <a:p>
            <a:endParaRPr lang="en-IN" dirty="0"/>
          </a:p>
        </p:txBody>
      </p:sp>
      <p:sp>
        <p:nvSpPr>
          <p:cNvPr id="4" name="Text Placeholder 3">
            <a:extLst>
              <a:ext uri="{FF2B5EF4-FFF2-40B4-BE49-F238E27FC236}">
                <a16:creationId xmlns:a16="http://schemas.microsoft.com/office/drawing/2014/main" id="{467BF1DB-555C-464C-9D63-BB68417BDF76}"/>
              </a:ext>
            </a:extLst>
          </p:cNvPr>
          <p:cNvSpPr>
            <a:spLocks noGrp="1"/>
          </p:cNvSpPr>
          <p:nvPr>
            <p:ph type="body" sz="half" idx="2"/>
          </p:nvPr>
        </p:nvSpPr>
        <p:spPr>
          <a:xfrm>
            <a:off x="450248" y="3457574"/>
            <a:ext cx="3683602" cy="333376"/>
          </a:xfrm>
        </p:spPr>
        <p:txBody>
          <a:bodyPr>
            <a:normAutofit fontScale="92500" lnSpcReduction="20000"/>
          </a:bodyPr>
          <a:lstStyle/>
          <a:p>
            <a:r>
              <a:rPr lang="en-US" sz="2400" b="1" dirty="0"/>
              <a:t>Course Objectives</a:t>
            </a:r>
          </a:p>
          <a:p>
            <a:endParaRPr lang="en-US" b="1" i="1" u="sng" dirty="0"/>
          </a:p>
          <a:p>
            <a:endParaRPr lang="en-US" b="1" i="1" u="sng" dirty="0"/>
          </a:p>
        </p:txBody>
      </p:sp>
      <p:sp>
        <p:nvSpPr>
          <p:cNvPr id="5" name="Slide Number Placeholder 4">
            <a:extLst>
              <a:ext uri="{FF2B5EF4-FFF2-40B4-BE49-F238E27FC236}">
                <a16:creationId xmlns:a16="http://schemas.microsoft.com/office/drawing/2014/main" id="{6817145E-8450-434E-A8F0-1114075FB9BF}"/>
              </a:ext>
            </a:extLst>
          </p:cNvPr>
          <p:cNvSpPr>
            <a:spLocks noGrp="1"/>
          </p:cNvSpPr>
          <p:nvPr>
            <p:ph type="sldNum" sz="quarter" idx="12"/>
          </p:nvPr>
        </p:nvSpPr>
        <p:spPr/>
        <p:txBody>
          <a:bodyPr/>
          <a:lstStyle/>
          <a:p>
            <a:fld id="{BDCDBBEF-AA6C-4BA6-85B2-A17D7F280E38}" type="slidenum">
              <a:rPr lang="en-US" smtClean="0"/>
              <a:pPr/>
              <a:t>2</a:t>
            </a:fld>
            <a:endParaRPr lang="en-US" dirty="0"/>
          </a:p>
        </p:txBody>
      </p:sp>
      <p:graphicFrame>
        <p:nvGraphicFramePr>
          <p:cNvPr id="10" name="Table 10">
            <a:extLst>
              <a:ext uri="{FF2B5EF4-FFF2-40B4-BE49-F238E27FC236}">
                <a16:creationId xmlns:a16="http://schemas.microsoft.com/office/drawing/2014/main" id="{61791A24-3CC5-4ACD-B2EC-2F300FCC8BF6}"/>
              </a:ext>
            </a:extLst>
          </p:cNvPr>
          <p:cNvGraphicFramePr>
            <a:graphicFrameLocks noGrp="1"/>
          </p:cNvGraphicFramePr>
          <p:nvPr/>
        </p:nvGraphicFramePr>
        <p:xfrm>
          <a:off x="450247" y="3952877"/>
          <a:ext cx="5446461" cy="2316480"/>
        </p:xfrm>
        <a:graphic>
          <a:graphicData uri="http://schemas.openxmlformats.org/drawingml/2006/table">
            <a:tbl>
              <a:tblPr firstRow="1" bandRow="1">
                <a:tableStyleId>{5940675A-B579-460E-94D1-54222C63F5DA}</a:tableStyleId>
              </a:tblPr>
              <a:tblGrid>
                <a:gridCol w="5446461">
                  <a:extLst>
                    <a:ext uri="{9D8B030D-6E8A-4147-A177-3AD203B41FA5}">
                      <a16:colId xmlns:a16="http://schemas.microsoft.com/office/drawing/2014/main" val="529727568"/>
                    </a:ext>
                  </a:extLst>
                </a:gridCol>
              </a:tblGrid>
              <a:tr h="112740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2000" b="1" kern="1200" dirty="0">
                          <a:solidFill>
                            <a:srgbClr val="FF0000"/>
                          </a:solidFill>
                          <a:effectLst/>
                          <a:latin typeface="+mn-lt"/>
                          <a:ea typeface="+mn-ea"/>
                          <a:cs typeface="+mn-cs"/>
                        </a:rPr>
                        <a:t>To enable the students to understand various stages and constructs of C++ programming language and relate them to engineering programming problems.</a:t>
                      </a:r>
                    </a:p>
                  </a:txBody>
                  <a:tcPr/>
                </a:tc>
                <a:extLst>
                  <a:ext uri="{0D108BD9-81ED-4DB2-BD59-A6C34878D82A}">
                    <a16:rowId xmlns:a16="http://schemas.microsoft.com/office/drawing/2014/main" val="1055258708"/>
                  </a:ext>
                </a:extLst>
              </a:tr>
              <a:tr h="897612">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2000" b="1" kern="1200" dirty="0">
                          <a:solidFill>
                            <a:srgbClr val="FF0000"/>
                          </a:solidFill>
                          <a:effectLst/>
                          <a:latin typeface="+mn-lt"/>
                          <a:ea typeface="+mn-ea"/>
                          <a:cs typeface="+mn-cs"/>
                        </a:rPr>
                        <a:t>To improve their ability to analyze and address variety of problems in programming domains.</a:t>
                      </a:r>
                    </a:p>
                    <a:p>
                      <a:pPr marL="0" lvl="0" indent="0" algn="just">
                        <a:buFont typeface="Arial" panose="020B0604020202020204" pitchFamily="34" charset="0"/>
                        <a:buNone/>
                      </a:pP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990456970"/>
                  </a:ext>
                </a:extLst>
              </a:tr>
            </a:tbl>
          </a:graphicData>
        </a:graphic>
      </p:graphicFrame>
      <p:pic>
        <p:nvPicPr>
          <p:cNvPr id="7" name="Picture 6">
            <a:extLst>
              <a:ext uri="{FF2B5EF4-FFF2-40B4-BE49-F238E27FC236}">
                <a16:creationId xmlns:a16="http://schemas.microsoft.com/office/drawing/2014/main" id="{4F45ED97-A37D-4BD5-9BB8-9A010CD2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329" y="3901327"/>
            <a:ext cx="2581941" cy="2520950"/>
          </a:xfrm>
          <a:prstGeom prst="rect">
            <a:avLst/>
          </a:prstGeom>
        </p:spPr>
      </p:pic>
      <p:pic>
        <p:nvPicPr>
          <p:cNvPr id="9" name="Picture 8">
            <a:extLst>
              <a:ext uri="{FF2B5EF4-FFF2-40B4-BE49-F238E27FC236}">
                <a16:creationId xmlns:a16="http://schemas.microsoft.com/office/drawing/2014/main" id="{E4C0D224-3882-4701-BE24-7AC23C1C3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350" y="481100"/>
            <a:ext cx="5812823" cy="3390813"/>
          </a:xfrm>
          <a:prstGeom prst="rect">
            <a:avLst/>
          </a:prstGeom>
        </p:spPr>
      </p:pic>
    </p:spTree>
    <p:extLst>
      <p:ext uri="{BB962C8B-B14F-4D97-AF65-F5344CB8AC3E}">
        <p14:creationId xmlns:p14="http://schemas.microsoft.com/office/powerpoint/2010/main" val="2354037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E2F6-A89B-465A-A1BD-AB3595FE99C5}"/>
              </a:ext>
            </a:extLst>
          </p:cNvPr>
          <p:cNvSpPr>
            <a:spLocks noGrp="1"/>
          </p:cNvSpPr>
          <p:nvPr>
            <p:ph type="title"/>
          </p:nvPr>
        </p:nvSpPr>
        <p:spPr/>
        <p:txBody>
          <a:bodyPr>
            <a:normAutofit/>
          </a:bodyPr>
          <a:lstStyle/>
          <a:p>
            <a:r>
              <a:rPr lang="en-US" sz="2800" b="1" dirty="0"/>
              <a:t>Frequently Asked question</a:t>
            </a:r>
            <a:endParaRPr lang="en-IN" sz="2800" b="1" dirty="0"/>
          </a:p>
        </p:txBody>
      </p:sp>
      <p:sp>
        <p:nvSpPr>
          <p:cNvPr id="3" name="Content Placeholder 2">
            <a:extLst>
              <a:ext uri="{FF2B5EF4-FFF2-40B4-BE49-F238E27FC236}">
                <a16:creationId xmlns:a16="http://schemas.microsoft.com/office/drawing/2014/main" id="{7E006E3E-5DF9-4790-B5C6-ECD785B8D0E7}"/>
              </a:ext>
            </a:extLst>
          </p:cNvPr>
          <p:cNvSpPr>
            <a:spLocks noGrp="1"/>
          </p:cNvSpPr>
          <p:nvPr>
            <p:ph idx="1"/>
          </p:nvPr>
        </p:nvSpPr>
        <p:spPr>
          <a:xfrm>
            <a:off x="447261" y="1690688"/>
            <a:ext cx="11443251" cy="4351338"/>
          </a:xfrm>
        </p:spPr>
        <p:txBody>
          <a:bodyPr>
            <a:normAutofit fontScale="92500" lnSpcReduction="20000"/>
          </a:bodyPr>
          <a:lstStyle/>
          <a:p>
            <a:pPr>
              <a:buNone/>
            </a:pPr>
            <a:r>
              <a:rPr lang="en-IN" b="1" dirty="0"/>
              <a:t>Q1</a:t>
            </a:r>
            <a:r>
              <a:rPr lang="en-IN" dirty="0"/>
              <a:t>What is a class? </a:t>
            </a:r>
            <a:endParaRPr lang="en-US" dirty="0"/>
          </a:p>
          <a:p>
            <a:pPr algn="just">
              <a:buNone/>
            </a:pPr>
            <a:r>
              <a:rPr lang="en-IN" dirty="0"/>
              <a:t>   A class is user defined data type which consists of two sections, a private and  a protected section that holds data and a public section that holds the interface operations. A class definition is a process of naming a class and data variables, and methods or interface operations of the class. A </a:t>
            </a:r>
            <a:r>
              <a:rPr lang="en-US" dirty="0"/>
              <a:t>class is defined in C++ using keyword class followed by the name of class. The body of class is defined inside the curly brackets and terminated by a semicolon at the end.</a:t>
            </a:r>
          </a:p>
          <a:p>
            <a:pPr marL="0" indent="0" algn="just">
              <a:buNone/>
            </a:pPr>
            <a:endParaRPr lang="en-IN" dirty="0"/>
          </a:p>
          <a:p>
            <a:pPr>
              <a:buNone/>
            </a:pPr>
            <a:r>
              <a:rPr lang="en-IN" b="1" dirty="0"/>
              <a:t>Q2 </a:t>
            </a:r>
            <a:r>
              <a:rPr lang="en-IN" dirty="0"/>
              <a:t>What is an object?</a:t>
            </a:r>
            <a:endParaRPr lang="en-US" dirty="0"/>
          </a:p>
          <a:p>
            <a:pPr algn="just">
              <a:buNone/>
            </a:pPr>
            <a:r>
              <a:rPr lang="en-IN" dirty="0"/>
              <a:t>    An </a:t>
            </a:r>
            <a:r>
              <a:rPr lang="en-US" dirty="0"/>
              <a:t>Object is an instance of a Class. When a class is defined, no memory is allocated but when it is instantiated (i.e. an object is created) memory is allocated. For example: in real life, a car is an object</a:t>
            </a:r>
            <a:r>
              <a:rPr lang="en-IN" dirty="0"/>
              <a:t>.</a:t>
            </a:r>
          </a:p>
        </p:txBody>
      </p:sp>
      <p:sp>
        <p:nvSpPr>
          <p:cNvPr id="4" name="Slide Number Placeholder 3">
            <a:extLst>
              <a:ext uri="{FF2B5EF4-FFF2-40B4-BE49-F238E27FC236}">
                <a16:creationId xmlns:a16="http://schemas.microsoft.com/office/drawing/2014/main" id="{1A7B4CF3-EBCB-4313-9D42-E3317606C387}"/>
              </a:ext>
            </a:extLst>
          </p:cNvPr>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12844447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B4B594-F373-4FAE-A658-17A4132BDAC7}"/>
              </a:ext>
            </a:extLst>
          </p:cNvPr>
          <p:cNvSpPr>
            <a:spLocks noGrp="1"/>
          </p:cNvSpPr>
          <p:nvPr>
            <p:ph idx="1"/>
          </p:nvPr>
        </p:nvSpPr>
        <p:spPr>
          <a:xfrm>
            <a:off x="838200" y="838200"/>
            <a:ext cx="10515600" cy="5338763"/>
          </a:xfrm>
        </p:spPr>
        <p:txBody>
          <a:bodyPr>
            <a:normAutofit/>
          </a:bodyPr>
          <a:lstStyle/>
          <a:p>
            <a:pPr>
              <a:buNone/>
            </a:pPr>
            <a:r>
              <a:rPr lang="en-IN" b="1" dirty="0"/>
              <a:t>Q3 </a:t>
            </a:r>
            <a:r>
              <a:rPr lang="en-IN" dirty="0"/>
              <a:t>How to create an object?</a:t>
            </a:r>
            <a:endParaRPr lang="en-US" dirty="0"/>
          </a:p>
          <a:p>
            <a:pPr algn="just">
              <a:buNone/>
            </a:pPr>
            <a:r>
              <a:rPr lang="en-IN" dirty="0"/>
              <a:t>  Objects are created from classes. Class objects are declared in a similar way as variables are declared. The class name must start, followed by the object name.</a:t>
            </a:r>
            <a:endParaRPr lang="en-US" dirty="0"/>
          </a:p>
          <a:p>
            <a:pPr>
              <a:buNone/>
            </a:pPr>
            <a:r>
              <a:rPr lang="en-IN" b="1" dirty="0"/>
              <a:t>class name object name;</a:t>
            </a:r>
            <a:endParaRPr lang="en-US" dirty="0"/>
          </a:p>
          <a:p>
            <a:pPr marL="0" indent="0">
              <a:buNone/>
            </a:pPr>
            <a:r>
              <a:rPr lang="en-IN" b="1" dirty="0"/>
              <a:t> </a:t>
            </a:r>
            <a:endParaRPr lang="en-IN" dirty="0"/>
          </a:p>
        </p:txBody>
      </p:sp>
      <p:sp>
        <p:nvSpPr>
          <p:cNvPr id="4" name="Slide Number Placeholder 3">
            <a:extLst>
              <a:ext uri="{FF2B5EF4-FFF2-40B4-BE49-F238E27FC236}">
                <a16:creationId xmlns:a16="http://schemas.microsoft.com/office/drawing/2014/main" id="{4D49BC22-1010-4A54-ACD6-4D30AA9A929E}"/>
              </a:ext>
            </a:extLst>
          </p:cNvPr>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30753058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BE98-18FB-4FB3-8B9F-0C785ABEDA0D}"/>
              </a:ext>
            </a:extLst>
          </p:cNvPr>
          <p:cNvSpPr>
            <a:spLocks noGrp="1"/>
          </p:cNvSpPr>
          <p:nvPr>
            <p:ph type="title"/>
          </p:nvPr>
        </p:nvSpPr>
        <p:spPr/>
        <p:txBody>
          <a:bodyPr>
            <a:normAutofit/>
          </a:bodyPr>
          <a:lstStyle/>
          <a:p>
            <a:r>
              <a:rPr lang="en-US" sz="2800" b="1" dirty="0"/>
              <a:t>Assessment Questions</a:t>
            </a:r>
            <a:r>
              <a:rPr lang="en-US" sz="2800" dirty="0"/>
              <a:t>:</a:t>
            </a:r>
            <a:endParaRPr lang="en-IN" sz="2800" dirty="0"/>
          </a:p>
        </p:txBody>
      </p:sp>
      <p:sp>
        <p:nvSpPr>
          <p:cNvPr id="4" name="Slide Number Placeholder 3">
            <a:extLst>
              <a:ext uri="{FF2B5EF4-FFF2-40B4-BE49-F238E27FC236}">
                <a16:creationId xmlns:a16="http://schemas.microsoft.com/office/drawing/2014/main" id="{C82694DC-3131-4CF1-80DA-F51EC2FBB8E3}"/>
              </a:ext>
            </a:extLst>
          </p:cNvPr>
          <p:cNvSpPr>
            <a:spLocks noGrp="1"/>
          </p:cNvSpPr>
          <p:nvPr>
            <p:ph type="sldNum" sz="quarter" idx="12"/>
          </p:nvPr>
        </p:nvSpPr>
        <p:spPr/>
        <p:txBody>
          <a:bodyPr/>
          <a:lstStyle/>
          <a:p>
            <a:fld id="{BDCDBBEF-AA6C-4BA6-85B2-A17D7F280E38}" type="slidenum">
              <a:rPr lang="en-US" smtClean="0"/>
              <a:pPr/>
              <a:t>22</a:t>
            </a:fld>
            <a:endParaRPr lang="en-US"/>
          </a:p>
        </p:txBody>
      </p:sp>
      <p:sp>
        <p:nvSpPr>
          <p:cNvPr id="7" name="Content Placeholder 6">
            <a:extLst>
              <a:ext uri="{FF2B5EF4-FFF2-40B4-BE49-F238E27FC236}">
                <a16:creationId xmlns:a16="http://schemas.microsoft.com/office/drawing/2014/main" id="{879F1566-03CD-417B-B4D0-B0BF250D449A}"/>
              </a:ext>
            </a:extLst>
          </p:cNvPr>
          <p:cNvSpPr>
            <a:spLocks noGrp="1"/>
          </p:cNvSpPr>
          <p:nvPr>
            <p:ph idx="1"/>
          </p:nvPr>
        </p:nvSpPr>
        <p:spPr>
          <a:xfrm>
            <a:off x="466725" y="1501774"/>
            <a:ext cx="10515600" cy="4854575"/>
          </a:xfrm>
        </p:spPr>
        <p:txBody>
          <a:bodyPr>
            <a:normAutofit fontScale="25000" lnSpcReduction="20000"/>
          </a:bodyPr>
          <a:lstStyle/>
          <a:p>
            <a:pPr marL="0" indent="0">
              <a:buNone/>
            </a:pPr>
            <a:r>
              <a:rPr lang="en-IN" sz="11200" dirty="0"/>
              <a:t>1. </a:t>
            </a:r>
            <a:r>
              <a:rPr lang="en-US" sz="11200" dirty="0"/>
              <a:t> Where does the object is created?</a:t>
            </a:r>
            <a:br>
              <a:rPr lang="en-US" sz="11200" dirty="0"/>
            </a:br>
            <a:endParaRPr lang="en-US" sz="11200" dirty="0"/>
          </a:p>
          <a:p>
            <a:pPr marL="0" indent="0">
              <a:buNone/>
            </a:pPr>
            <a:r>
              <a:rPr lang="en-US" sz="11200" dirty="0"/>
              <a:t>A. Class</a:t>
            </a:r>
            <a:br>
              <a:rPr lang="en-US" sz="11200" dirty="0"/>
            </a:br>
            <a:r>
              <a:rPr lang="en-US" sz="11200" dirty="0"/>
              <a:t>B. Constructor</a:t>
            </a:r>
            <a:br>
              <a:rPr lang="en-US" sz="11200" dirty="0"/>
            </a:br>
            <a:r>
              <a:rPr lang="en-US" sz="11200" dirty="0"/>
              <a:t>C. Destructors</a:t>
            </a:r>
            <a:br>
              <a:rPr lang="en-US" sz="11200" dirty="0"/>
            </a:br>
            <a:r>
              <a:rPr lang="en-US" sz="11200" dirty="0"/>
              <a:t>D. Attributes</a:t>
            </a:r>
          </a:p>
          <a:p>
            <a:pPr marL="0" indent="0">
              <a:buNone/>
            </a:pPr>
            <a:endParaRPr lang="en-US" sz="11200" dirty="0"/>
          </a:p>
          <a:p>
            <a:pPr marL="0" indent="0">
              <a:buNone/>
            </a:pPr>
            <a:r>
              <a:rPr lang="en-US" sz="11200" dirty="0"/>
              <a:t>2.A member function can always access the data in __________ , (in C++).</a:t>
            </a:r>
            <a:br>
              <a:rPr lang="en-US" sz="11200" dirty="0"/>
            </a:br>
            <a:r>
              <a:rPr lang="en-US" sz="11200" dirty="0"/>
              <a:t>(A) the class of which it is member</a:t>
            </a:r>
            <a:br>
              <a:rPr lang="en-US" sz="11200" dirty="0"/>
            </a:br>
            <a:r>
              <a:rPr lang="en-US" sz="11200" dirty="0"/>
              <a:t>(B) the object of which it is a member</a:t>
            </a:r>
            <a:br>
              <a:rPr lang="en-US" sz="11200" dirty="0"/>
            </a:br>
            <a:r>
              <a:rPr lang="en-US" sz="11200" dirty="0"/>
              <a:t>(C) the public part of its class</a:t>
            </a:r>
            <a:br>
              <a:rPr lang="en-US" sz="11200" dirty="0"/>
            </a:br>
            <a:r>
              <a:rPr lang="en-US" sz="11200" dirty="0"/>
              <a:t>(D) the private part of its class</a:t>
            </a:r>
            <a:br>
              <a:rPr lang="en-US" sz="11200" dirty="0"/>
            </a:br>
            <a:br>
              <a:rPr lang="en-US" sz="8000" dirty="0"/>
            </a:br>
            <a:br>
              <a:rPr lang="en-US" sz="6200" dirty="0">
                <a:solidFill>
                  <a:srgbClr val="C00000"/>
                </a:solidFill>
              </a:rPr>
            </a:br>
            <a:endParaRPr lang="en-US" sz="6200" dirty="0">
              <a:solidFill>
                <a:srgbClr val="C00000"/>
              </a:solidFill>
            </a:endParaRPr>
          </a:p>
          <a:p>
            <a:pPr marL="0" indent="0">
              <a:buNone/>
            </a:pPr>
            <a:br>
              <a:rPr lang="en-US" sz="6200" dirty="0">
                <a:solidFill>
                  <a:srgbClr val="C00000"/>
                </a:solidFill>
              </a:rPr>
            </a:br>
            <a:endParaRPr lang="en-IN" dirty="0">
              <a:solidFill>
                <a:srgbClr val="C00000"/>
              </a:solidFill>
            </a:endParaRPr>
          </a:p>
        </p:txBody>
      </p:sp>
    </p:spTree>
    <p:extLst>
      <p:ext uri="{BB962C8B-B14F-4D97-AF65-F5344CB8AC3E}">
        <p14:creationId xmlns:p14="http://schemas.microsoft.com/office/powerpoint/2010/main" val="128934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91E3-02DA-4066-9127-2B9D821C4DAB}"/>
              </a:ext>
            </a:extLst>
          </p:cNvPr>
          <p:cNvSpPr>
            <a:spLocks noGrp="1"/>
          </p:cNvSpPr>
          <p:nvPr>
            <p:ph type="title"/>
          </p:nvPr>
        </p:nvSpPr>
        <p:spPr/>
        <p:txBody>
          <a:bodyPr>
            <a:normAutofit/>
          </a:bodyPr>
          <a:lstStyle/>
          <a:p>
            <a:r>
              <a:rPr lang="en-US" sz="3200" b="1" dirty="0"/>
              <a:t>Discussion forum</a:t>
            </a:r>
            <a:r>
              <a:rPr lang="en-US" sz="3200" dirty="0"/>
              <a:t>.</a:t>
            </a:r>
            <a:endParaRPr lang="en-IN" sz="3200" dirty="0"/>
          </a:p>
        </p:txBody>
      </p:sp>
      <p:sp>
        <p:nvSpPr>
          <p:cNvPr id="3" name="Content Placeholder 2">
            <a:extLst>
              <a:ext uri="{FF2B5EF4-FFF2-40B4-BE49-F238E27FC236}">
                <a16:creationId xmlns:a16="http://schemas.microsoft.com/office/drawing/2014/main" id="{75A2FD90-1CA1-4A43-803B-2F922D4B9EC4}"/>
              </a:ext>
            </a:extLst>
          </p:cNvPr>
          <p:cNvSpPr>
            <a:spLocks noGrp="1"/>
          </p:cNvSpPr>
          <p:nvPr>
            <p:ph idx="1"/>
          </p:nvPr>
        </p:nvSpPr>
        <p:spPr>
          <a:xfrm>
            <a:off x="927908" y="1524000"/>
            <a:ext cx="10687878" cy="2698026"/>
          </a:xfrm>
        </p:spPr>
        <p:txBody>
          <a:bodyPr/>
          <a:lstStyle/>
          <a:p>
            <a:pPr marL="0" indent="0">
              <a:buNone/>
            </a:pPr>
            <a:r>
              <a:rPr lang="en-IN" dirty="0"/>
              <a:t>How to create Class and Objects CPP?</a:t>
            </a:r>
          </a:p>
          <a:p>
            <a:pPr marL="0" indent="0">
              <a:buNone/>
            </a:pPr>
            <a:r>
              <a:rPr lang="en-IN" dirty="0"/>
              <a:t>How to access class members?</a:t>
            </a:r>
          </a:p>
        </p:txBody>
      </p:sp>
      <p:sp>
        <p:nvSpPr>
          <p:cNvPr id="4" name="Slide Number Placeholder 3">
            <a:extLst>
              <a:ext uri="{FF2B5EF4-FFF2-40B4-BE49-F238E27FC236}">
                <a16:creationId xmlns:a16="http://schemas.microsoft.com/office/drawing/2014/main" id="{B4DFB7C1-5531-4CBA-AA56-069AD25EF56C}"/>
              </a:ext>
            </a:extLst>
          </p:cNvPr>
          <p:cNvSpPr>
            <a:spLocks noGrp="1"/>
          </p:cNvSpPr>
          <p:nvPr>
            <p:ph type="sldNum" sz="quarter" idx="12"/>
          </p:nvPr>
        </p:nvSpPr>
        <p:spPr/>
        <p:txBody>
          <a:bodyPr/>
          <a:lstStyle/>
          <a:p>
            <a:fld id="{BDCDBBEF-AA6C-4BA6-85B2-A17D7F280E38}" type="slidenum">
              <a:rPr lang="en-US" smtClean="0"/>
              <a:pPr/>
              <a:t>23</a:t>
            </a:fld>
            <a:endParaRPr lang="en-US"/>
          </a:p>
        </p:txBody>
      </p:sp>
      <p:sp>
        <p:nvSpPr>
          <p:cNvPr id="5" name="Rectangle 4">
            <a:extLst>
              <a:ext uri="{FF2B5EF4-FFF2-40B4-BE49-F238E27FC236}">
                <a16:creationId xmlns:a16="http://schemas.microsoft.com/office/drawing/2014/main" id="{2286B93F-AE56-4538-971E-9E2B9276A0B1}"/>
              </a:ext>
            </a:extLst>
          </p:cNvPr>
          <p:cNvSpPr/>
          <p:nvPr/>
        </p:nvSpPr>
        <p:spPr>
          <a:xfrm>
            <a:off x="2862470" y="3838853"/>
            <a:ext cx="7253747" cy="369332"/>
          </a:xfrm>
          <a:prstGeom prst="rect">
            <a:avLst/>
          </a:prstGeom>
        </p:spPr>
        <p:txBody>
          <a:bodyPr wrap="square">
            <a:spAutoFit/>
          </a:bodyPr>
          <a:lstStyle/>
          <a:p>
            <a:endParaRPr lang="en-IN" dirty="0"/>
          </a:p>
        </p:txBody>
      </p:sp>
      <p:sp>
        <p:nvSpPr>
          <p:cNvPr id="6" name="Arrow: Curved Right 5">
            <a:extLst>
              <a:ext uri="{FF2B5EF4-FFF2-40B4-BE49-F238E27FC236}">
                <a16:creationId xmlns:a16="http://schemas.microsoft.com/office/drawing/2014/main" id="{41188ABF-04C6-4D24-AE32-F9EFFF363BA6}"/>
              </a:ext>
            </a:extLst>
          </p:cNvPr>
          <p:cNvSpPr/>
          <p:nvPr/>
        </p:nvSpPr>
        <p:spPr>
          <a:xfrm>
            <a:off x="3129170" y="2895600"/>
            <a:ext cx="1009076" cy="9847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Rectangle 6">
            <a:extLst>
              <a:ext uri="{FF2B5EF4-FFF2-40B4-BE49-F238E27FC236}">
                <a16:creationId xmlns:a16="http://schemas.microsoft.com/office/drawing/2014/main" id="{C5BD0BF2-3FB6-44C3-90B3-B15DC7D0C72E}"/>
              </a:ext>
            </a:extLst>
          </p:cNvPr>
          <p:cNvSpPr/>
          <p:nvPr/>
        </p:nvSpPr>
        <p:spPr>
          <a:xfrm>
            <a:off x="2743199" y="4103077"/>
            <a:ext cx="5439509" cy="1200329"/>
          </a:xfrm>
          <a:prstGeom prst="rect">
            <a:avLst/>
          </a:prstGeom>
        </p:spPr>
        <p:txBody>
          <a:bodyPr wrap="square">
            <a:spAutoFit/>
          </a:bodyPr>
          <a:lstStyle/>
          <a:p>
            <a:pPr algn="ctr"/>
            <a:r>
              <a:rPr lang="en-IN" sz="2400" b="1" u="sng" dirty="0">
                <a:hlinkClick r:id="rId3"/>
              </a:rPr>
              <a:t>https://youtu.be/6Q0Cff29YwU</a:t>
            </a:r>
            <a:endParaRPr lang="en-US" sz="2400" dirty="0"/>
          </a:p>
          <a:p>
            <a:r>
              <a:rPr lang="en-IN" sz="2400" b="1" dirty="0"/>
              <a:t>         https://youtu.be/n9Ej2J0m4a0</a:t>
            </a:r>
            <a:endParaRPr lang="en-US" sz="2400" dirty="0"/>
          </a:p>
          <a:p>
            <a:endParaRPr lang="en-IN" sz="2400" dirty="0">
              <a:solidFill>
                <a:schemeClr val="accent1"/>
              </a:solidFill>
            </a:endParaRPr>
          </a:p>
        </p:txBody>
      </p:sp>
    </p:spTree>
    <p:extLst>
      <p:ext uri="{BB962C8B-B14F-4D97-AF65-F5344CB8AC3E}">
        <p14:creationId xmlns:p14="http://schemas.microsoft.com/office/powerpoint/2010/main" val="173025305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REFERENCES</a:t>
            </a:r>
            <a:r>
              <a:rPr lang="en-US" sz="2800" dirty="0">
                <a:latin typeface="Casper Bold" panose="02000806040000020004" pitchFamily="2" charset="0"/>
                <a:cs typeface="Arial" panose="020B0604020202020204" pitchFamily="34" charset="0"/>
              </a:rPr>
              <a:t> </a:t>
            </a:r>
            <a:r>
              <a:rPr lang="en-US" sz="2800" dirty="0"/>
              <a:t>  </a:t>
            </a:r>
            <a:endParaRPr lang="en-US" dirty="0"/>
          </a:p>
        </p:txBody>
      </p:sp>
      <p:sp>
        <p:nvSpPr>
          <p:cNvPr id="3" name="Content Placeholder 2"/>
          <p:cNvSpPr>
            <a:spLocks noGrp="1"/>
          </p:cNvSpPr>
          <p:nvPr>
            <p:ph idx="1"/>
          </p:nvPr>
        </p:nvSpPr>
        <p:spPr>
          <a:xfrm>
            <a:off x="840377" y="1276349"/>
            <a:ext cx="7162800" cy="5445125"/>
          </a:xfrm>
        </p:spPr>
        <p:txBody>
          <a:bodyPr>
            <a:normAutofit/>
          </a:bodyPr>
          <a:lstStyle/>
          <a:p>
            <a:pPr lvl="0">
              <a:buNone/>
            </a:pPr>
            <a:r>
              <a:rPr lang="en-US" sz="2000" b="1" u="sng" dirty="0">
                <a:latin typeface="Times New Roman" pitchFamily="18" charset="0"/>
                <a:cs typeface="Times New Roman" pitchFamily="18" charset="0"/>
              </a:rPr>
              <a:t>Reference Books:</a:t>
            </a:r>
          </a:p>
          <a:p>
            <a:pPr lvl="0">
              <a:buNone/>
            </a:pPr>
            <a:endParaRPr lang="en-US"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[1] Programming in C++ by Reema </a:t>
            </a:r>
            <a:r>
              <a:rPr lang="en-US" sz="1800" dirty="0" err="1">
                <a:latin typeface="Times New Roman" pitchFamily="18" charset="0"/>
                <a:cs typeface="Times New Roman" pitchFamily="18" charset="0"/>
              </a:rPr>
              <a:t>Thareja</a:t>
            </a:r>
            <a:r>
              <a:rPr lang="en-US" sz="1800" dirty="0">
                <a:latin typeface="Times New Roman" pitchFamily="18" charset="0"/>
                <a:cs typeface="Times New Roman" pitchFamily="18" charset="0"/>
              </a:rPr>
              <a:t>.</a:t>
            </a:r>
          </a:p>
          <a:p>
            <a:pPr>
              <a:buNone/>
            </a:pPr>
            <a:r>
              <a:rPr lang="en-US" sz="1800" dirty="0">
                <a:latin typeface="Times New Roman" pitchFamily="18" charset="0"/>
                <a:cs typeface="Times New Roman" pitchFamily="18" charset="0"/>
              </a:rPr>
              <a:t>[2] Programming in ANSI C++ by E. </a:t>
            </a:r>
            <a:r>
              <a:rPr lang="en-US" sz="1800" dirty="0" err="1">
                <a:latin typeface="Times New Roman" pitchFamily="18" charset="0"/>
                <a:cs typeface="Times New Roman" pitchFamily="18" charset="0"/>
              </a:rPr>
              <a:t>Balaguruswamy</a:t>
            </a:r>
            <a:r>
              <a:rPr lang="en-US" sz="1800" dirty="0">
                <a:latin typeface="Times New Roman" pitchFamily="18" charset="0"/>
                <a:cs typeface="Times New Roman" pitchFamily="18" charset="0"/>
              </a:rPr>
              <a:t>, Tata McGraw Hill.</a:t>
            </a:r>
          </a:p>
          <a:p>
            <a:pPr>
              <a:buNone/>
            </a:pPr>
            <a:r>
              <a:rPr lang="en-US" sz="1800" dirty="0">
                <a:latin typeface="Times New Roman" pitchFamily="18" charset="0"/>
                <a:cs typeface="Times New Roman" pitchFamily="18" charset="0"/>
              </a:rPr>
              <a:t>[3] Programming with C++ (</a:t>
            </a:r>
            <a:r>
              <a:rPr lang="en-US" sz="1800" dirty="0" err="1">
                <a:latin typeface="Times New Roman" pitchFamily="18" charset="0"/>
                <a:cs typeface="Times New Roman" pitchFamily="18" charset="0"/>
              </a:rPr>
              <a:t>Schaum's</a:t>
            </a:r>
            <a:r>
              <a:rPr lang="en-US" sz="1800" dirty="0">
                <a:latin typeface="Times New Roman" pitchFamily="18" charset="0"/>
                <a:cs typeface="Times New Roman" pitchFamily="18" charset="0"/>
              </a:rPr>
              <a:t> Outline Series) by Byron Gottfried  Jitender Chhabra, Tata McGraw Hill.</a:t>
            </a:r>
          </a:p>
          <a:p>
            <a:pPr>
              <a:buNone/>
            </a:pPr>
            <a:endParaRPr lang="en-US" sz="1800" dirty="0">
              <a:latin typeface="Times New Roman" pitchFamily="18" charset="0"/>
              <a:cs typeface="Times New Roman" pitchFamily="18" charset="0"/>
            </a:endParaRPr>
          </a:p>
          <a:p>
            <a:pPr>
              <a:buNone/>
            </a:pPr>
            <a:r>
              <a:rPr lang="en-IN" sz="1800" b="1" dirty="0"/>
              <a:t>Websites:</a:t>
            </a:r>
          </a:p>
          <a:p>
            <a:r>
              <a:rPr lang="en-IN" sz="1800" b="1" dirty="0">
                <a:hlinkClick r:id="rId3"/>
              </a:rPr>
              <a:t>https://www.tutorialspoint.com/cplusplus/cpp_classes_objects.htm</a:t>
            </a:r>
            <a:endParaRPr lang="en-US" sz="1800" dirty="0"/>
          </a:p>
          <a:p>
            <a:r>
              <a:rPr lang="en-IN" sz="1800" b="1" dirty="0">
                <a:hlinkClick r:id="rId4"/>
              </a:rPr>
              <a:t>https://www.w3schools.com/cpp/cpp_classes.asp</a:t>
            </a:r>
            <a:endParaRPr lang="en-IN" sz="1800" b="1" dirty="0"/>
          </a:p>
          <a:p>
            <a:pPr>
              <a:buNone/>
            </a:pPr>
            <a:r>
              <a:rPr lang="en-IN" sz="1800" b="1" dirty="0"/>
              <a:t> YouTube Links:</a:t>
            </a:r>
          </a:p>
          <a:p>
            <a:r>
              <a:rPr lang="en-IN" sz="1800" b="1" u="sng" dirty="0">
                <a:hlinkClick r:id="rId5"/>
              </a:rPr>
              <a:t>https://youtu.be/6Q0Cff29YwU</a:t>
            </a:r>
            <a:endParaRPr lang="en-US" sz="1800" dirty="0"/>
          </a:p>
          <a:p>
            <a:r>
              <a:rPr lang="en-IN" sz="1800" b="1" dirty="0">
                <a:hlinkClick r:id="rId6"/>
              </a:rPr>
              <a:t>https://youtu.be/n9Ej2J0m4a0</a:t>
            </a:r>
            <a:endParaRPr lang="en-IN" sz="1800" b="1" dirty="0"/>
          </a:p>
          <a:p>
            <a:pPr marL="0" indent="0">
              <a:buNone/>
            </a:pPr>
            <a:endParaRPr lang="en-US" sz="1800" dirty="0"/>
          </a:p>
          <a:p>
            <a:pPr marL="0" indent="0">
              <a:buNone/>
            </a:pPr>
            <a:endParaRPr lang="en-IN" sz="18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a:p>
        </p:txBody>
      </p:sp>
      <p:sp>
        <p:nvSpPr>
          <p:cNvPr id="5" name="Rectangle 4"/>
          <p:cNvSpPr/>
          <p:nvPr/>
        </p:nvSpPr>
        <p:spPr>
          <a:xfrm>
            <a:off x="838200" y="1803400"/>
            <a:ext cx="7162800" cy="4368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elated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99912" y="1666923"/>
            <a:ext cx="3352800" cy="391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38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3124" name="CorelDRAW" r:id="rId3" imgW="2169000" imgH="2169360" progId="">
                    <p:embed/>
                  </p:oleObj>
                </mc:Choice>
                <mc:Fallback>
                  <p:oleObj name="CorelDRAW" r:id="rId3" imgW="2169000" imgH="2169360" progId="">
                    <p:embed/>
                    <p:pic>
                      <p:nvPicPr>
                        <p:cNvPr id="0"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4310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3583" y="1144447"/>
            <a:ext cx="3755334" cy="4728357"/>
          </a:xfrm>
        </p:spPr>
        <p:txBody>
          <a:bodyPr>
            <a:normAutofit/>
          </a:bodyPr>
          <a:lstStyle/>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2" name="Rectangle 1"/>
          <p:cNvSpPr/>
          <p:nvPr/>
        </p:nvSpPr>
        <p:spPr>
          <a:xfrm>
            <a:off x="8297137" y="1566862"/>
            <a:ext cx="3364639" cy="4121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nvGraphicFramePr>
        <p:xfrm>
          <a:off x="460980" y="1566862"/>
          <a:ext cx="7702359" cy="5061719"/>
        </p:xfrm>
        <a:graphic>
          <a:graphicData uri="http://schemas.openxmlformats.org/drawingml/2006/table">
            <a:tbl>
              <a:tblPr firstRow="1" firstCol="1" bandRow="1">
                <a:tableStyleId>{5940675A-B579-460E-94D1-54222C63F5DA}</a:tableStyleId>
              </a:tblPr>
              <a:tblGrid>
                <a:gridCol w="930498">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gridCol w="1285461">
                  <a:extLst>
                    <a:ext uri="{9D8B030D-6E8A-4147-A177-3AD203B41FA5}">
                      <a16:colId xmlns:a16="http://schemas.microsoft.com/office/drawing/2014/main" val="20002"/>
                    </a:ext>
                  </a:extLst>
                </a:gridCol>
              </a:tblGrid>
              <a:tr h="775093">
                <a:tc>
                  <a:txBody>
                    <a:bodyPr/>
                    <a:lstStyle/>
                    <a:p>
                      <a:pPr marL="0" marR="0">
                        <a:lnSpc>
                          <a:spcPct val="100000"/>
                        </a:lnSpc>
                        <a:spcBef>
                          <a:spcPts val="0"/>
                        </a:spcBef>
                        <a:spcAft>
                          <a:spcPts val="0"/>
                        </a:spcAft>
                      </a:pPr>
                      <a:r>
                        <a:rPr lang="en-US" sz="1800" b="1" dirty="0">
                          <a:solidFill>
                            <a:srgbClr val="FF0000"/>
                          </a:solidFill>
                          <a:effectLst/>
                        </a:rPr>
                        <a:t>CO Number</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Title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Level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736003">
                <a:tc>
                  <a:txBody>
                    <a:bodyPr/>
                    <a:lstStyle/>
                    <a:p>
                      <a:pPr marL="0" marR="0">
                        <a:lnSpc>
                          <a:spcPct val="100000"/>
                        </a:lnSpc>
                        <a:spcBef>
                          <a:spcPts val="0"/>
                        </a:spcBef>
                        <a:spcAft>
                          <a:spcPts val="0"/>
                        </a:spcAft>
                      </a:pPr>
                      <a:r>
                        <a:rPr lang="en-US" sz="1800" b="1" dirty="0">
                          <a:solidFill>
                            <a:srgbClr val="FF0000"/>
                          </a:solidFill>
                          <a:effectLst/>
                        </a:rPr>
                        <a:t>CO1</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Provide the environment that allows students to understand object-oriented programming Concepts.</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055028">
                <a:tc>
                  <a:txBody>
                    <a:bodyPr/>
                    <a:lstStyle/>
                    <a:p>
                      <a:pPr marL="0" marR="0">
                        <a:lnSpc>
                          <a:spcPct val="100000"/>
                        </a:lnSpc>
                        <a:spcBef>
                          <a:spcPts val="0"/>
                        </a:spcBef>
                        <a:spcAft>
                          <a:spcPts val="0"/>
                        </a:spcAft>
                      </a:pPr>
                      <a:r>
                        <a:rPr lang="en-US" sz="1800" b="1" dirty="0">
                          <a:solidFill>
                            <a:srgbClr val="FF0000"/>
                          </a:solidFill>
                          <a:effectLst/>
                        </a:rPr>
                        <a:t>CO2</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Demonstrate basic experimental skills for differentiating between object-oriented and procedural programming paradigms and the advantages of object-oriented programs.</a:t>
                      </a:r>
                      <a:r>
                        <a:rPr lang="en-IN" sz="1800" b="1" i="0" dirty="0">
                          <a:solidFill>
                            <a:srgbClr val="FF0000"/>
                          </a:solidFill>
                          <a:effectLst/>
                        </a:rPr>
                        <a:t> </a:t>
                      </a:r>
                      <a:endParaRPr lang="en-US" sz="1800" b="1" i="0" dirty="0">
                        <a:solidFill>
                          <a:srgbClr val="FF0000"/>
                        </a:solidFill>
                        <a:effectLst/>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Remember </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981337">
                <a:tc>
                  <a:txBody>
                    <a:bodyPr/>
                    <a:lstStyle/>
                    <a:p>
                      <a:pPr marL="0" marR="0">
                        <a:lnSpc>
                          <a:spcPct val="100000"/>
                        </a:lnSpc>
                        <a:spcBef>
                          <a:spcPts val="0"/>
                        </a:spcBef>
                        <a:spcAft>
                          <a:spcPts val="0"/>
                        </a:spcAft>
                      </a:pPr>
                      <a:r>
                        <a:rPr lang="en-US" sz="1800" b="1" dirty="0">
                          <a:solidFill>
                            <a:srgbClr val="FF0000"/>
                          </a:solidFill>
                          <a:effectLst/>
                        </a:rPr>
                        <a:t>CO3</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Demonstrate their coding skill on complex programming concepts and use it for generating solutions for engineering and mathematical problems.</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1472006">
                <a:tc>
                  <a:txBody>
                    <a:bodyPr/>
                    <a:lstStyle/>
                    <a:p>
                      <a:pPr marL="0" marR="0">
                        <a:lnSpc>
                          <a:spcPct val="100000"/>
                        </a:lnSpc>
                        <a:spcBef>
                          <a:spcPts val="0"/>
                        </a:spcBef>
                        <a:spcAft>
                          <a:spcPts val="0"/>
                        </a:spcAft>
                      </a:pPr>
                      <a:r>
                        <a:rPr lang="en-US" sz="1800" b="1" dirty="0">
                          <a:solidFill>
                            <a:srgbClr val="FF0000"/>
                          </a:solidFill>
                          <a:effectLst/>
                        </a:rPr>
                        <a:t>CO4</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Develop skills to understand the application of classes, objects, constructors, destructors, inheritance, operator overloading and polymorphism, pointers, virtual functions, exception</a:t>
                      </a:r>
                      <a:r>
                        <a:rPr lang="en-IN" sz="1800" b="1" i="0" kern="1200" dirty="0">
                          <a:solidFill>
                            <a:srgbClr val="FF0000"/>
                          </a:solidFill>
                          <a:effectLst/>
                          <a:latin typeface="+mn-lt"/>
                          <a:ea typeface="+mn-ea"/>
                          <a:cs typeface="+mn-cs"/>
                        </a:rPr>
                        <a:t> handling, file operations and handling.</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11" name="Rectangle 10"/>
          <p:cNvSpPr/>
          <p:nvPr/>
        </p:nvSpPr>
        <p:spPr>
          <a:xfrm>
            <a:off x="546270" y="1144447"/>
            <a:ext cx="2635080" cy="461665"/>
          </a:xfrm>
          <a:prstGeom prst="rect">
            <a:avLst/>
          </a:prstGeom>
        </p:spPr>
        <p:txBody>
          <a:bodyPr wrap="square">
            <a:spAutoFit/>
          </a:bodyPr>
          <a:lstStyle/>
          <a:p>
            <a:r>
              <a:rPr lang="en-US" sz="2400" b="1" dirty="0"/>
              <a:t>Course Outcomes </a:t>
            </a:r>
          </a:p>
        </p:txBody>
      </p:sp>
      <p:pic>
        <p:nvPicPr>
          <p:cNvPr id="16" name="Picture 15"/>
          <p:cNvPicPr>
            <a:picLocks noChangeAspect="1"/>
          </p:cNvPicPr>
          <p:nvPr/>
        </p:nvPicPr>
        <p:blipFill>
          <a:blip r:embed="rId3" cstate="print"/>
          <a:stretch>
            <a:fillRect/>
          </a:stretch>
        </p:blipFill>
        <p:spPr>
          <a:xfrm>
            <a:off x="8352861" y="2024947"/>
            <a:ext cx="3183156" cy="3407607"/>
          </a:xfrm>
          <a:prstGeom prst="rect">
            <a:avLst/>
          </a:prstGeom>
        </p:spPr>
      </p:pic>
      <p:pic>
        <p:nvPicPr>
          <p:cNvPr id="18" name="Picture 17"/>
          <p:cNvPicPr>
            <a:picLocks noChangeAspect="1"/>
          </p:cNvPicPr>
          <p:nvPr/>
        </p:nvPicPr>
        <p:blipFill>
          <a:blip r:embed="rId4" cstate="print"/>
          <a:stretch>
            <a:fillRect/>
          </a:stretch>
        </p:blipFill>
        <p:spPr>
          <a:xfrm>
            <a:off x="8360776" y="1701556"/>
            <a:ext cx="895189" cy="916170"/>
          </a:xfrm>
          <a:prstGeom prst="rect">
            <a:avLst/>
          </a:prstGeom>
        </p:spPr>
      </p:pic>
      <p:pic>
        <p:nvPicPr>
          <p:cNvPr id="9" name="Picture 8">
            <a:extLst>
              <a:ext uri="{FF2B5EF4-FFF2-40B4-BE49-F238E27FC236}">
                <a16:creationId xmlns:a16="http://schemas.microsoft.com/office/drawing/2014/main" id="{39FBA091-1FD7-4CFB-ACD7-85BE3251E7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77" y="109537"/>
            <a:ext cx="2686050" cy="1457325"/>
          </a:xfrm>
          <a:prstGeom prst="rect">
            <a:avLst/>
          </a:prstGeom>
        </p:spPr>
      </p:pic>
    </p:spTree>
    <p:extLst>
      <p:ext uri="{BB962C8B-B14F-4D97-AF65-F5344CB8AC3E}">
        <p14:creationId xmlns:p14="http://schemas.microsoft.com/office/powerpoint/2010/main" val="164558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376" y="346479"/>
            <a:ext cx="7685314" cy="1147360"/>
          </a:xfrm>
        </p:spPr>
        <p:txBody>
          <a:bodyPr>
            <a:normAutofit fontScale="90000"/>
          </a:bodyPr>
          <a:lstStyle/>
          <a:p>
            <a:br>
              <a:rPr lang="en-US" b="1" dirty="0"/>
            </a:br>
            <a:r>
              <a:rPr lang="en-US" sz="4900" b="1" dirty="0">
                <a:solidFill>
                  <a:srgbClr val="FF0000"/>
                </a:solidFill>
                <a:latin typeface="+mn-lt"/>
              </a:rPr>
              <a:t>Scheme of Evaluation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71728" y="261543"/>
            <a:ext cx="10515600" cy="123229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082040" y="178927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graphicFrame>
        <p:nvGraphicFramePr>
          <p:cNvPr id="3" name="Table 2">
            <a:extLst>
              <a:ext uri="{FF2B5EF4-FFF2-40B4-BE49-F238E27FC236}">
                <a16:creationId xmlns:a16="http://schemas.microsoft.com/office/drawing/2014/main" id="{D7477AAF-A07C-4596-A48D-8E485D58D469}"/>
              </a:ext>
            </a:extLst>
          </p:cNvPr>
          <p:cNvGraphicFramePr>
            <a:graphicFrameLocks noGrp="1"/>
          </p:cNvGraphicFramePr>
          <p:nvPr/>
        </p:nvGraphicFramePr>
        <p:xfrm>
          <a:off x="1274907" y="1800116"/>
          <a:ext cx="9642185" cy="4635939"/>
        </p:xfrm>
        <a:graphic>
          <a:graphicData uri="http://schemas.openxmlformats.org/drawingml/2006/table">
            <a:tbl>
              <a:tblPr firstRow="1" firstCol="1" lastRow="1" lastCol="1" bandRow="1" bandCol="1"/>
              <a:tblGrid>
                <a:gridCol w="561427">
                  <a:extLst>
                    <a:ext uri="{9D8B030D-6E8A-4147-A177-3AD203B41FA5}">
                      <a16:colId xmlns:a16="http://schemas.microsoft.com/office/drawing/2014/main" val="2474331142"/>
                    </a:ext>
                  </a:extLst>
                </a:gridCol>
                <a:gridCol w="1842124">
                  <a:extLst>
                    <a:ext uri="{9D8B030D-6E8A-4147-A177-3AD203B41FA5}">
                      <a16:colId xmlns:a16="http://schemas.microsoft.com/office/drawing/2014/main" val="1184856305"/>
                    </a:ext>
                  </a:extLst>
                </a:gridCol>
                <a:gridCol w="1703266">
                  <a:extLst>
                    <a:ext uri="{9D8B030D-6E8A-4147-A177-3AD203B41FA5}">
                      <a16:colId xmlns:a16="http://schemas.microsoft.com/office/drawing/2014/main" val="2645493871"/>
                    </a:ext>
                  </a:extLst>
                </a:gridCol>
                <a:gridCol w="1657314">
                  <a:extLst>
                    <a:ext uri="{9D8B030D-6E8A-4147-A177-3AD203B41FA5}">
                      <a16:colId xmlns:a16="http://schemas.microsoft.com/office/drawing/2014/main" val="3841429667"/>
                    </a:ext>
                  </a:extLst>
                </a:gridCol>
                <a:gridCol w="2184778">
                  <a:extLst>
                    <a:ext uri="{9D8B030D-6E8A-4147-A177-3AD203B41FA5}">
                      <a16:colId xmlns:a16="http://schemas.microsoft.com/office/drawing/2014/main" val="2238627060"/>
                    </a:ext>
                  </a:extLst>
                </a:gridCol>
                <a:gridCol w="1693276">
                  <a:extLst>
                    <a:ext uri="{9D8B030D-6E8A-4147-A177-3AD203B41FA5}">
                      <a16:colId xmlns:a16="http://schemas.microsoft.com/office/drawing/2014/main" val="1949201981"/>
                    </a:ext>
                  </a:extLst>
                </a:gridCol>
              </a:tblGrid>
              <a:tr h="653197">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Sr.</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algn="ctr">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6258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Type of Assessment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287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Weightage of actual conduct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16954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Frequency of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16383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Final Weightage in Internal</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marR="227965" algn="ctr">
                        <a:lnSpc>
                          <a:spcPts val="1220"/>
                        </a:lnSpc>
                        <a:spcBef>
                          <a:spcPts val="1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Assessment (Prorated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Remarks</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4228872"/>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Assignment*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10 marks</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of</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310" marR="349885"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each </a:t>
                      </a:r>
                      <a:r>
                        <a:rPr lang="en-US" sz="1200" b="1" spc="-5">
                          <a:effectLst/>
                          <a:latin typeface="Cambria" panose="02040503050406030204" pitchFamily="18" charset="0"/>
                          <a:ea typeface="Cambria" panose="02040503050406030204" pitchFamily="18" charset="0"/>
                          <a:cs typeface="Cambria" panose="02040503050406030204" pitchFamily="18" charset="0"/>
                        </a:rPr>
                        <a:t>assignment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10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to</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course types depicted</a:t>
                      </a:r>
                      <a:r>
                        <a:rPr lang="en-US" sz="1200" b="1" spc="40">
                          <a:effectLst/>
                          <a:latin typeface="Cambria" panose="02040503050406030204" pitchFamily="18" charset="0"/>
                          <a:ea typeface="Cambria" panose="02040503050406030204" pitchFamily="18" charset="0"/>
                          <a:cs typeface="Cambria" panose="02040503050406030204" pitchFamily="18" charset="0"/>
                        </a:rPr>
                        <a:t> </a:t>
                      </a:r>
                      <a:r>
                        <a:rPr lang="en-US" sz="1200" b="1" spc="-20">
                          <a:effectLst/>
                          <a:latin typeface="Cambria" panose="02040503050406030204" pitchFamily="18" charset="0"/>
                          <a:ea typeface="Cambria" panose="02040503050406030204" pitchFamily="18" charset="0"/>
                          <a:cs typeface="Cambria" panose="02040503050406030204" pitchFamily="18" charset="0"/>
                        </a:rPr>
                        <a:t>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0270279"/>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8798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Time Bound Surprise</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Test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64795" algn="ctr">
                        <a:lnSpc>
                          <a:spcPct val="98000"/>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12 marks for each test</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318392"/>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3.</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Quiz</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223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 marks of each quiz</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8423615"/>
                  </a:ext>
                </a:extLst>
              </a:tr>
              <a:tr h="488074">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289560"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Mid-Semester Test**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6479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20 marks for one MST.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per semester</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20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127541"/>
                  </a:ext>
                </a:extLst>
              </a:tr>
              <a:tr h="489400">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5.</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Presentation***</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mbria" panose="02040503050406030204" pitchFamily="18" charset="0"/>
                          <a:cs typeface="Cambria" panose="02040503050406030204" pitchFamily="18" charset="0"/>
                        </a:rPr>
                        <a:t> </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mbria" panose="02040503050406030204" pitchFamily="18" charset="0"/>
                          <a:cs typeface="Cambria" panose="02040503050406030204" pitchFamily="18" charset="0"/>
                        </a:rPr>
                        <a:t> </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 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337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Only for Self Study</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MNGCourses.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2513427"/>
                  </a:ext>
                </a:extLst>
              </a:tr>
              <a:tr h="489400">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6.</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Homework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a:t>
                      </a:r>
                      <a:r>
                        <a:rPr lang="en-US" sz="1200" b="1" spc="-15">
                          <a:effectLst/>
                          <a:latin typeface="Cambria" panose="02040503050406030204" pitchFamily="18" charset="0"/>
                          <a:ea typeface="Cambria" panose="02040503050406030204" pitchFamily="18" charset="0"/>
                          <a:cs typeface="Cambria" panose="02040503050406030204" pitchFamily="18" charset="0"/>
                        </a:rPr>
                        <a:t>lecture </a:t>
                      </a:r>
                      <a:r>
                        <a:rPr lang="en-US" sz="1200" b="1">
                          <a:effectLst/>
                          <a:latin typeface="Cambria" panose="02040503050406030204" pitchFamily="18" charset="0"/>
                          <a:ea typeface="Cambria" panose="02040503050406030204" pitchFamily="18" charset="0"/>
                          <a:cs typeface="Cambria" panose="02040503050406030204" pitchFamily="18" charset="0"/>
                        </a:rPr>
                        <a:t>topic (of</a:t>
                      </a:r>
                      <a:r>
                        <a:rPr lang="en-US" sz="1200" b="1" spc="-10">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2</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675"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questions)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4953821"/>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7.</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Discussion Forum</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51435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Chapter</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 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to</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20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course types depicted</a:t>
                      </a:r>
                      <a:r>
                        <a:rPr lang="en-US" sz="1200" b="1" spc="40">
                          <a:effectLst/>
                          <a:latin typeface="Cambria" panose="02040503050406030204" pitchFamily="18" charset="0"/>
                          <a:ea typeface="Cambria" panose="02040503050406030204" pitchFamily="18" charset="0"/>
                          <a:cs typeface="Cambria" panose="02040503050406030204" pitchFamily="18" charset="0"/>
                        </a:rPr>
                        <a:t> </a:t>
                      </a:r>
                      <a:r>
                        <a:rPr lang="en-US" sz="1200" b="1" spc="-20">
                          <a:effectLst/>
                          <a:latin typeface="Cambria" panose="02040503050406030204" pitchFamily="18" charset="0"/>
                          <a:ea typeface="Cambria" panose="02040503050406030204" pitchFamily="18" charset="0"/>
                          <a:cs typeface="Cambria" panose="02040503050406030204" pitchFamily="18" charset="0"/>
                        </a:rPr>
                        <a:t>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3220233"/>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8.</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Attendance and</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marR="375285"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Engagement Score on BB</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effectLst/>
                          <a:latin typeface="Times New Roman" panose="02020603050405020304" pitchFamily="18" charset="0"/>
                          <a:ea typeface="Cambria" panose="02040503050406030204" pitchFamily="18" charset="0"/>
                          <a:cs typeface="Cambria" panose="02040503050406030204" pitchFamily="18" charset="0"/>
                        </a:rPr>
                        <a:t> </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552667"/>
                  </a:ext>
                </a:extLst>
              </a:tr>
            </a:tbl>
          </a:graphicData>
        </a:graphic>
      </p:graphicFrame>
    </p:spTree>
    <p:extLst>
      <p:ext uri="{BB962C8B-B14F-4D97-AF65-F5344CB8AC3E}">
        <p14:creationId xmlns:p14="http://schemas.microsoft.com/office/powerpoint/2010/main" val="1609537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4C94B-33A8-4423-9E3C-594F2DF570E0}"/>
              </a:ext>
            </a:extLst>
          </p:cNvPr>
          <p:cNvSpPr>
            <a:spLocks noGrp="1"/>
          </p:cNvSpPr>
          <p:nvPr>
            <p:ph idx="1"/>
          </p:nvPr>
        </p:nvSpPr>
        <p:spPr>
          <a:xfrm>
            <a:off x="5850529" y="1685381"/>
            <a:ext cx="5216434" cy="4670969"/>
          </a:xfrm>
        </p:spPr>
        <p:txBody>
          <a:bodyPr>
            <a:noAutofit/>
          </a:bodyPr>
          <a:lstStyle/>
          <a:p>
            <a:pPr marL="0" indent="0" algn="ctr">
              <a:lnSpc>
                <a:spcPct val="100000"/>
              </a:lnSpc>
              <a:buNone/>
            </a:pPr>
            <a:r>
              <a:rPr lang="en-US" sz="2400" b="1" dirty="0">
                <a:solidFill>
                  <a:srgbClr val="FF0000"/>
                </a:solidFill>
              </a:rPr>
              <a:t>Why</a:t>
            </a:r>
          </a:p>
          <a:p>
            <a:pPr marL="0" indent="0" algn="just">
              <a:lnSpc>
                <a:spcPct val="100000"/>
              </a:lnSpc>
              <a:buNone/>
            </a:pPr>
            <a:r>
              <a:rPr lang="en-US" dirty="0"/>
              <a:t> A </a:t>
            </a:r>
            <a:r>
              <a:rPr lang="en-US" b="1" dirty="0"/>
              <a:t>class in C++</a:t>
            </a:r>
            <a:r>
              <a:rPr lang="en-US" dirty="0"/>
              <a:t> is the building block, that leads to Object-Oriented programming. It is a user-defined data type, which holds its own data members and member functions, which can be accessed and used by creating an instance of that </a:t>
            </a:r>
            <a:r>
              <a:rPr lang="en-US" b="1" dirty="0"/>
              <a:t>class</a:t>
            </a:r>
            <a:r>
              <a:rPr lang="en-IN" dirty="0"/>
              <a:t>.</a:t>
            </a:r>
            <a:r>
              <a:rPr lang="en-US" sz="2400" b="1" dirty="0">
                <a:solidFill>
                  <a:srgbClr val="FF0000"/>
                </a:solidFill>
              </a:rPr>
              <a:t> </a:t>
            </a:r>
          </a:p>
        </p:txBody>
      </p:sp>
      <p:sp>
        <p:nvSpPr>
          <p:cNvPr id="4" name="Slide Number Placeholder 3">
            <a:extLst>
              <a:ext uri="{FF2B5EF4-FFF2-40B4-BE49-F238E27FC236}">
                <a16:creationId xmlns:a16="http://schemas.microsoft.com/office/drawing/2014/main" id="{E4935F3D-C314-4E26-97BC-73BA026B555D}"/>
              </a:ext>
            </a:extLst>
          </p:cNvPr>
          <p:cNvSpPr>
            <a:spLocks noGrp="1"/>
          </p:cNvSpPr>
          <p:nvPr>
            <p:ph type="sldNum" sz="quarter" idx="12"/>
          </p:nvPr>
        </p:nvSpPr>
        <p:spPr/>
        <p:txBody>
          <a:bodyPr/>
          <a:lstStyle/>
          <a:p>
            <a:endParaRPr lang="en-US" dirty="0"/>
          </a:p>
        </p:txBody>
      </p:sp>
      <p:sp>
        <p:nvSpPr>
          <p:cNvPr id="5" name="TextBox 4">
            <a:extLst>
              <a:ext uri="{FF2B5EF4-FFF2-40B4-BE49-F238E27FC236}">
                <a16:creationId xmlns:a16="http://schemas.microsoft.com/office/drawing/2014/main" id="{A5F5E4B6-2F2D-4512-A3F8-BF729BD8C562}"/>
              </a:ext>
            </a:extLst>
          </p:cNvPr>
          <p:cNvSpPr txBox="1"/>
          <p:nvPr/>
        </p:nvSpPr>
        <p:spPr>
          <a:xfrm>
            <a:off x="1013188" y="400050"/>
            <a:ext cx="4130312" cy="4339650"/>
          </a:xfrm>
          <a:prstGeom prst="rect">
            <a:avLst/>
          </a:prstGeom>
          <a:noFill/>
        </p:spPr>
        <p:txBody>
          <a:bodyPr wrap="square" rtlCol="0">
            <a:spAutoFit/>
          </a:bodyPr>
          <a:lstStyle/>
          <a:p>
            <a:pPr algn="ctr"/>
            <a:r>
              <a:rPr lang="en-US" sz="2400" b="1" dirty="0">
                <a:solidFill>
                  <a:srgbClr val="FF0000"/>
                </a:solidFill>
              </a:rPr>
              <a:t>What</a:t>
            </a:r>
          </a:p>
          <a:p>
            <a:pPr algn="just"/>
            <a:r>
              <a:rPr lang="en-US" sz="2800" dirty="0"/>
              <a:t>.</a:t>
            </a:r>
            <a:r>
              <a:rPr lang="en-IN" sz="2800" dirty="0"/>
              <a:t> A</a:t>
            </a:r>
            <a:r>
              <a:rPr lang="en-IN" sz="2800" b="1" dirty="0"/>
              <a:t> class </a:t>
            </a:r>
            <a:r>
              <a:rPr lang="en-IN" sz="2800" dirty="0"/>
              <a:t>is user defined data type </a:t>
            </a:r>
            <a:r>
              <a:rPr lang="en-US" sz="2800" dirty="0"/>
              <a:t> defined in C++ using keyword class followed by the name of class. The body of class is defined inside the curly brackets and terminated by a semicolon at the end.</a:t>
            </a:r>
          </a:p>
        </p:txBody>
      </p:sp>
    </p:spTree>
    <p:extLst>
      <p:ext uri="{BB962C8B-B14F-4D97-AF65-F5344CB8AC3E}">
        <p14:creationId xmlns:p14="http://schemas.microsoft.com/office/powerpoint/2010/main" val="4942944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613652" y="2932509"/>
            <a:ext cx="3932237" cy="2045494"/>
          </a:xfrm>
        </p:spPr>
        <p:txBody>
          <a:bodyPr/>
          <a:lstStyle/>
          <a:p>
            <a:endParaRPr lang="en-IN" b="1" dirty="0">
              <a:latin typeface="Casper"/>
            </a:endParaRPr>
          </a:p>
          <a:p>
            <a:pPr marL="285750" indent="-285750">
              <a:buFont typeface="Arial" panose="020B0604020202020204" pitchFamily="34" charset="0"/>
              <a:buChar char="•"/>
            </a:pPr>
            <a:r>
              <a:rPr lang="en-IN" b="1" dirty="0">
                <a:latin typeface="Casper"/>
              </a:rPr>
              <a:t>Specifying a class</a:t>
            </a:r>
          </a:p>
          <a:p>
            <a:pPr marL="285750" indent="-285750">
              <a:buFont typeface="Arial" panose="020B0604020202020204" pitchFamily="34" charset="0"/>
              <a:buChar char="•"/>
            </a:pPr>
            <a:r>
              <a:rPr lang="en-IN" b="1" dirty="0">
                <a:latin typeface="Casper"/>
              </a:rPr>
              <a:t>Creating Objects</a:t>
            </a:r>
          </a:p>
          <a:p>
            <a:pPr marL="285750" indent="-285750">
              <a:buFont typeface="Arial" panose="020B0604020202020204" pitchFamily="34" charset="0"/>
              <a:buChar char="•"/>
            </a:pPr>
            <a:r>
              <a:rPr lang="en-IN" b="1" dirty="0">
                <a:latin typeface="Casper"/>
              </a:rPr>
              <a:t>Accessing the class members</a:t>
            </a:r>
          </a:p>
          <a:p>
            <a:pPr marL="285750" indent="-285750"/>
            <a:endParaRPr lang="en-IN" b="1" dirty="0">
              <a:latin typeface="Casper"/>
            </a:endParaRPr>
          </a:p>
          <a:p>
            <a:pPr marL="285750" indent="-285750">
              <a:buFont typeface="Arial" panose="020B0604020202020204" pitchFamily="34" charset="0"/>
              <a:buChar char="•"/>
            </a:pPr>
            <a:endParaRPr lang="en-US" b="1" dirty="0">
              <a:latin typeface="Casper"/>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6</a:t>
            </a:fld>
            <a:endParaRPr lang="en-US" dirty="0"/>
          </a:p>
        </p:txBody>
      </p:sp>
      <p:sp>
        <p:nvSpPr>
          <p:cNvPr id="8" name="Title 7"/>
          <p:cNvSpPr txBox="1">
            <a:spLocks noGrp="1" noChangeArrowheads="1"/>
          </p:cNvSpPr>
          <p:nvPr>
            <p:ph type="title"/>
          </p:nvPr>
        </p:nvSpPr>
        <p:spPr bwMode="auto">
          <a:xfrm>
            <a:off x="3351488" y="153548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CONTENTS</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9" name="Rectangle 8"/>
          <p:cNvSpPr/>
          <p:nvPr/>
        </p:nvSpPr>
        <p:spPr>
          <a:xfrm>
            <a:off x="3418390" y="2694781"/>
            <a:ext cx="4322762" cy="2520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80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959A-E274-48FD-824C-42FC29C0345B}"/>
              </a:ext>
            </a:extLst>
          </p:cNvPr>
          <p:cNvSpPr>
            <a:spLocks noGrp="1"/>
          </p:cNvSpPr>
          <p:nvPr>
            <p:ph type="title"/>
          </p:nvPr>
        </p:nvSpPr>
        <p:spPr>
          <a:xfrm>
            <a:off x="838200" y="365126"/>
            <a:ext cx="10515600" cy="889244"/>
          </a:xfrm>
        </p:spPr>
        <p:txBody>
          <a:bodyPr>
            <a:normAutofit/>
          </a:bodyPr>
          <a:lstStyle/>
          <a:p>
            <a:pPr algn="ctr"/>
            <a:r>
              <a:rPr lang="en-US" sz="2800" b="1" dirty="0">
                <a:latin typeface="+mn-lt"/>
                <a:ea typeface="+mn-ea"/>
                <a:cs typeface="+mn-cs"/>
              </a:rPr>
              <a:t>Class</a:t>
            </a:r>
            <a:endParaRPr lang="en-IN" sz="2800" b="1" dirty="0">
              <a:latin typeface="+mn-lt"/>
              <a:ea typeface="+mn-ea"/>
              <a:cs typeface="+mn-cs"/>
            </a:endParaRPr>
          </a:p>
        </p:txBody>
      </p:sp>
      <p:sp>
        <p:nvSpPr>
          <p:cNvPr id="3" name="Content Placeholder 2">
            <a:extLst>
              <a:ext uri="{FF2B5EF4-FFF2-40B4-BE49-F238E27FC236}">
                <a16:creationId xmlns:a16="http://schemas.microsoft.com/office/drawing/2014/main" id="{33B5843A-DD22-4C0F-846E-9CD268E98161}"/>
              </a:ext>
            </a:extLst>
          </p:cNvPr>
          <p:cNvSpPr>
            <a:spLocks noGrp="1"/>
          </p:cNvSpPr>
          <p:nvPr>
            <p:ph idx="1"/>
          </p:nvPr>
        </p:nvSpPr>
        <p:spPr>
          <a:xfrm>
            <a:off x="726831" y="1441938"/>
            <a:ext cx="10521461" cy="5029199"/>
          </a:xfrm>
        </p:spPr>
        <p:txBody>
          <a:bodyPr>
            <a:normAutofit fontScale="25000" lnSpcReduction="20000"/>
          </a:bodyPr>
          <a:lstStyle/>
          <a:p>
            <a:pPr algn="just">
              <a:lnSpc>
                <a:spcPct val="110000"/>
              </a:lnSpc>
            </a:pPr>
            <a:r>
              <a:rPr lang="en-US" sz="9600" dirty="0">
                <a:latin typeface="Times New Roman" pitchFamily="18" charset="0"/>
                <a:cs typeface="Times New Roman" pitchFamily="18" charset="0"/>
              </a:rPr>
              <a:t>A class is user defined data type which consists of two sections, a private and  a protected section that holds data and a public section that holds the interface operations.</a:t>
            </a:r>
          </a:p>
          <a:p>
            <a:pPr algn="just">
              <a:lnSpc>
                <a:spcPct val="110000"/>
              </a:lnSpc>
            </a:pPr>
            <a:r>
              <a:rPr lang="en-US" sz="9600" dirty="0">
                <a:latin typeface="Times New Roman" pitchFamily="18" charset="0"/>
                <a:cs typeface="Times New Roman" pitchFamily="18" charset="0"/>
              </a:rPr>
              <a:t>A class definition is a process of naming a class and data variables, and methods or interface operations of the class.</a:t>
            </a:r>
          </a:p>
          <a:p>
            <a:pPr algn="just">
              <a:lnSpc>
                <a:spcPct val="110000"/>
              </a:lnSpc>
            </a:pPr>
            <a:r>
              <a:rPr lang="en-IN" sz="9600" dirty="0">
                <a:latin typeface="Times New Roman" pitchFamily="18" charset="0"/>
                <a:cs typeface="Times New Roman" pitchFamily="18" charset="0"/>
              </a:rPr>
              <a:t>Once a class has been defined, we can create any number of objects belonging to that class.</a:t>
            </a:r>
          </a:p>
          <a:p>
            <a:pPr algn="just">
              <a:lnSpc>
                <a:spcPct val="110000"/>
              </a:lnSpc>
            </a:pPr>
            <a:r>
              <a:rPr lang="en-IN" sz="9600" dirty="0">
                <a:latin typeface="Times New Roman" pitchFamily="18" charset="0"/>
                <a:cs typeface="Times New Roman" pitchFamily="18" charset="0"/>
              </a:rPr>
              <a:t>A class is collection of objects of similar type.</a:t>
            </a:r>
          </a:p>
          <a:p>
            <a:pPr algn="just">
              <a:lnSpc>
                <a:spcPct val="110000"/>
              </a:lnSpc>
            </a:pPr>
            <a:endParaRPr lang="en-IN" sz="9600" dirty="0">
              <a:latin typeface="Times New Roman" pitchFamily="18" charset="0"/>
              <a:cs typeface="Times New Roman" pitchFamily="18" charset="0"/>
            </a:endParaRPr>
          </a:p>
          <a:p>
            <a:pPr algn="just">
              <a:lnSpc>
                <a:spcPct val="110000"/>
              </a:lnSpc>
              <a:buNone/>
            </a:pPr>
            <a:r>
              <a:rPr lang="en-IN" sz="9600" dirty="0">
                <a:latin typeface="Times New Roman" pitchFamily="18" charset="0"/>
                <a:cs typeface="Times New Roman" pitchFamily="18" charset="0"/>
              </a:rPr>
              <a:t>Example-- If  fruit  has been defined as a class, then the statement</a:t>
            </a:r>
          </a:p>
          <a:p>
            <a:pPr algn="just">
              <a:lnSpc>
                <a:spcPct val="110000"/>
              </a:lnSpc>
              <a:buNone/>
            </a:pPr>
            <a:r>
              <a:rPr lang="en-IN" sz="9600" dirty="0">
                <a:latin typeface="Times New Roman" pitchFamily="18" charset="0"/>
                <a:cs typeface="Times New Roman" pitchFamily="18" charset="0"/>
              </a:rPr>
              <a:t>			fruit mango;</a:t>
            </a:r>
          </a:p>
          <a:p>
            <a:pPr algn="just">
              <a:lnSpc>
                <a:spcPct val="110000"/>
              </a:lnSpc>
              <a:buNone/>
            </a:pPr>
            <a:r>
              <a:rPr lang="en-IN" sz="9600" dirty="0">
                <a:latin typeface="Times New Roman" pitchFamily="18" charset="0"/>
                <a:cs typeface="Times New Roman" pitchFamily="18" charset="0"/>
              </a:rPr>
              <a:t>	will create an object mango belonging to the class fruit.</a:t>
            </a:r>
          </a:p>
          <a:p>
            <a:pPr algn="just"/>
            <a:endParaRPr lang="en-IN" dirty="0"/>
          </a:p>
        </p:txBody>
      </p:sp>
      <p:sp>
        <p:nvSpPr>
          <p:cNvPr id="4" name="Slide Number Placeholder 3">
            <a:extLst>
              <a:ext uri="{FF2B5EF4-FFF2-40B4-BE49-F238E27FC236}">
                <a16:creationId xmlns:a16="http://schemas.microsoft.com/office/drawing/2014/main" id="{EC4390CB-5263-4801-8FAE-57C800310CB8}"/>
              </a:ext>
            </a:extLst>
          </p:cNvPr>
          <p:cNvSpPr>
            <a:spLocks noGrp="1"/>
          </p:cNvSpPr>
          <p:nvPr>
            <p:ph type="sldNum" sz="quarter" idx="12"/>
          </p:nvPr>
        </p:nvSpPr>
        <p:spPr/>
        <p:txBody>
          <a:bodyPr/>
          <a:lstStyle/>
          <a:p>
            <a:fld id="{BDCDBBEF-AA6C-4BA6-85B2-A17D7F280E38}" type="slidenum">
              <a:rPr lang="en-US" smtClean="0"/>
              <a:pPr/>
              <a:t>7</a:t>
            </a:fld>
            <a:endParaRPr lang="en-US"/>
          </a:p>
        </p:txBody>
      </p:sp>
      <p:sp>
        <p:nvSpPr>
          <p:cNvPr id="9" name="Content Placeholder 2">
            <a:extLst>
              <a:ext uri="{FF2B5EF4-FFF2-40B4-BE49-F238E27FC236}">
                <a16:creationId xmlns:a16="http://schemas.microsoft.com/office/drawing/2014/main" id="{DD4BF05F-0AA7-4891-A774-91A417052B38}"/>
              </a:ext>
            </a:extLst>
          </p:cNvPr>
          <p:cNvSpPr txBox="1">
            <a:spLocks/>
          </p:cNvSpPr>
          <p:nvPr/>
        </p:nvSpPr>
        <p:spPr>
          <a:xfrm>
            <a:off x="861646" y="1173040"/>
            <a:ext cx="10515600" cy="4757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a:p>
            <a:pPr marL="0" indent="0">
              <a:buNone/>
            </a:pPr>
            <a:endParaRPr lang="en-IN" dirty="0"/>
          </a:p>
        </p:txBody>
      </p:sp>
    </p:spTree>
    <p:extLst>
      <p:ext uri="{BB962C8B-B14F-4D97-AF65-F5344CB8AC3E}">
        <p14:creationId xmlns:p14="http://schemas.microsoft.com/office/powerpoint/2010/main" val="291242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4390CB-5263-4801-8FAE-57C800310CB8}"/>
              </a:ext>
            </a:extLst>
          </p:cNvPr>
          <p:cNvSpPr>
            <a:spLocks noGrp="1"/>
          </p:cNvSpPr>
          <p:nvPr>
            <p:ph type="sldNum" sz="quarter" idx="12"/>
          </p:nvPr>
        </p:nvSpPr>
        <p:spPr/>
        <p:txBody>
          <a:bodyPr/>
          <a:lstStyle/>
          <a:p>
            <a:fld id="{BDCDBBEF-AA6C-4BA6-85B2-A17D7F280E38}" type="slidenum">
              <a:rPr lang="en-US" smtClean="0"/>
              <a:pPr/>
              <a:t>8</a:t>
            </a:fld>
            <a:endParaRPr lang="en-US"/>
          </a:p>
        </p:txBody>
      </p:sp>
      <p:sp>
        <p:nvSpPr>
          <p:cNvPr id="9" name="Content Placeholder 2">
            <a:extLst>
              <a:ext uri="{FF2B5EF4-FFF2-40B4-BE49-F238E27FC236}">
                <a16:creationId xmlns:a16="http://schemas.microsoft.com/office/drawing/2014/main" id="{DD4BF05F-0AA7-4891-A774-91A417052B38}"/>
              </a:ext>
            </a:extLst>
          </p:cNvPr>
          <p:cNvSpPr txBox="1">
            <a:spLocks/>
          </p:cNvSpPr>
          <p:nvPr/>
        </p:nvSpPr>
        <p:spPr>
          <a:xfrm>
            <a:off x="838200" y="1419225"/>
            <a:ext cx="10515600" cy="4757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US" sz="2400" dirty="0">
                <a:latin typeface="Times New Roman" pitchFamily="18" charset="0"/>
                <a:cs typeface="Times New Roman" pitchFamily="18" charset="0"/>
              </a:rPr>
              <a:t>Class specification has two parts:</a:t>
            </a:r>
          </a:p>
          <a:p>
            <a:pPr lvl="1" algn="just"/>
            <a:r>
              <a:rPr lang="en-US" dirty="0">
                <a:latin typeface="Times New Roman" pitchFamily="18" charset="0"/>
                <a:cs typeface="Times New Roman" pitchFamily="18" charset="0"/>
              </a:rPr>
              <a:t>Class declaration</a:t>
            </a:r>
          </a:p>
          <a:p>
            <a:pPr lvl="1" algn="just"/>
            <a:r>
              <a:rPr lang="en-US" dirty="0">
                <a:latin typeface="Times New Roman" pitchFamily="18" charset="0"/>
                <a:cs typeface="Times New Roman" pitchFamily="18" charset="0"/>
              </a:rPr>
              <a:t>Class function definitions</a:t>
            </a:r>
          </a:p>
          <a:p>
            <a:pPr algn="just"/>
            <a:r>
              <a:rPr lang="en-US" sz="2400" dirty="0">
                <a:latin typeface="Times New Roman" pitchFamily="18" charset="0"/>
                <a:cs typeface="Times New Roman" pitchFamily="18" charset="0"/>
              </a:rPr>
              <a:t>Class declaration describes type and scope of its members </a:t>
            </a:r>
          </a:p>
          <a:p>
            <a:pPr algn="just"/>
            <a:r>
              <a:rPr lang="en-US" sz="2400" dirty="0">
                <a:latin typeface="Times New Roman" pitchFamily="18" charset="0"/>
                <a:cs typeface="Times New Roman" pitchFamily="18" charset="0"/>
              </a:rPr>
              <a:t>Class function definition describes how class functions are implemented.</a:t>
            </a:r>
          </a:p>
          <a:p>
            <a:pPr algn="just">
              <a:buNone/>
            </a:pPr>
            <a:r>
              <a:rPr lang="en-US" sz="2400" dirty="0">
                <a:latin typeface="Times New Roman" pitchFamily="18" charset="0"/>
                <a:cs typeface="Times New Roman" pitchFamily="18" charset="0"/>
              </a:rPr>
              <a:t>Example:</a:t>
            </a:r>
          </a:p>
          <a:p>
            <a:pPr algn="just">
              <a:buNone/>
            </a:pPr>
            <a:r>
              <a:rPr lang="en-US" sz="2400" dirty="0">
                <a:latin typeface="Times New Roman" pitchFamily="18" charset="0"/>
                <a:cs typeface="Times New Roman" pitchFamily="18" charset="0"/>
              </a:rPr>
              <a:t>     class </a:t>
            </a:r>
            <a:r>
              <a:rPr lang="en-US" sz="2400" dirty="0" err="1">
                <a:latin typeface="Times New Roman" pitchFamily="18" charset="0"/>
                <a:cs typeface="Times New Roman" pitchFamily="18" charset="0"/>
              </a:rPr>
              <a:t>class_name</a:t>
            </a: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    {     	 private: variable declarations;</a:t>
            </a:r>
          </a:p>
          <a:p>
            <a:pPr marL="0" indent="0" algn="just">
              <a:buNone/>
            </a:pPr>
            <a:r>
              <a:rPr lang="en-US" sz="2400" dirty="0">
                <a:latin typeface="Times New Roman" pitchFamily="18" charset="0"/>
                <a:cs typeface="Times New Roman" pitchFamily="18" charset="0"/>
              </a:rPr>
              <a:t>	  public: function declaration;</a:t>
            </a:r>
          </a:p>
          <a:p>
            <a:pPr marL="0" indent="0" algn="just">
              <a:buNone/>
            </a:pPr>
            <a:r>
              <a:rPr lang="en-US" sz="2400" dirty="0">
                <a:latin typeface="Times New Roman" pitchFamily="18" charset="0"/>
                <a:cs typeface="Times New Roman" pitchFamily="18" charset="0"/>
              </a:rPr>
              <a:t>     }; </a:t>
            </a:r>
          </a:p>
        </p:txBody>
      </p:sp>
      <p:sp>
        <p:nvSpPr>
          <p:cNvPr id="10" name="TextBox 9"/>
          <p:cNvSpPr txBox="1"/>
          <p:nvPr/>
        </p:nvSpPr>
        <p:spPr>
          <a:xfrm>
            <a:off x="1090246" y="549218"/>
            <a:ext cx="8311661" cy="954107"/>
          </a:xfrm>
          <a:prstGeom prst="rect">
            <a:avLst/>
          </a:prstGeom>
          <a:noFill/>
        </p:spPr>
        <p:txBody>
          <a:bodyPr wrap="square" rtlCol="0">
            <a:spAutoFit/>
          </a:bodyPr>
          <a:lstStyle/>
          <a:p>
            <a:pPr algn="ctr"/>
            <a:r>
              <a:rPr lang="en-IN" sz="2800" b="1" dirty="0"/>
              <a:t>Specifying A Class</a:t>
            </a:r>
          </a:p>
          <a:p>
            <a:endParaRPr lang="en-IN" sz="2800" b="1" dirty="0"/>
          </a:p>
        </p:txBody>
      </p:sp>
    </p:spTree>
    <p:extLst>
      <p:ext uri="{BB962C8B-B14F-4D97-AF65-F5344CB8AC3E}">
        <p14:creationId xmlns:p14="http://schemas.microsoft.com/office/powerpoint/2010/main" val="32054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b="1" dirty="0">
                <a:latin typeface="+mn-lt"/>
                <a:ea typeface="+mn-ea"/>
                <a:cs typeface="+mn-cs"/>
              </a:rPr>
              <a:t>Simple Class Program---Program to enter and display the contents of a class</a:t>
            </a:r>
            <a:br>
              <a:rPr lang="en-US" dirty="0"/>
            </a:br>
            <a:endParaRPr lang="en-US" dirty="0"/>
          </a:p>
        </p:txBody>
      </p:sp>
      <p:sp>
        <p:nvSpPr>
          <p:cNvPr id="3" name="Content Placeholder 2"/>
          <p:cNvSpPr>
            <a:spLocks noGrp="1"/>
          </p:cNvSpPr>
          <p:nvPr>
            <p:ph idx="1"/>
          </p:nvPr>
        </p:nvSpPr>
        <p:spPr>
          <a:xfrm>
            <a:off x="873370" y="1473933"/>
            <a:ext cx="10515600" cy="4351338"/>
          </a:xfrm>
        </p:spPr>
        <p:txBody>
          <a:bodyPr>
            <a:normAutofit fontScale="25000" lnSpcReduction="20000"/>
          </a:bodyPr>
          <a:lstStyle/>
          <a:p>
            <a:pPr algn="just">
              <a:lnSpc>
                <a:spcPct val="110000"/>
              </a:lnSpc>
              <a:buNone/>
            </a:pPr>
            <a:r>
              <a:rPr lang="en-IN" sz="7400" dirty="0">
                <a:latin typeface="Times New Roman" pitchFamily="18" charset="0"/>
                <a:cs typeface="Times New Roman" pitchFamily="18" charset="0"/>
              </a:rPr>
              <a:t>#include&lt;</a:t>
            </a:r>
            <a:r>
              <a:rPr lang="en-IN" sz="7400" dirty="0" err="1">
                <a:latin typeface="Times New Roman" pitchFamily="18" charset="0"/>
                <a:cs typeface="Times New Roman" pitchFamily="18" charset="0"/>
              </a:rPr>
              <a:t>iostream.h</a:t>
            </a:r>
            <a:r>
              <a:rPr lang="en-IN" sz="7400" dirty="0">
                <a:latin typeface="Times New Roman" pitchFamily="18" charset="0"/>
                <a:cs typeface="Times New Roman" pitchFamily="18" charset="0"/>
              </a:rPr>
              <a:t>&gt;</a:t>
            </a:r>
            <a:endParaRPr lang="en-US" sz="7400" dirty="0">
              <a:latin typeface="Times New Roman" pitchFamily="18" charset="0"/>
              <a:cs typeface="Times New Roman" pitchFamily="18" charset="0"/>
            </a:endParaRPr>
          </a:p>
          <a:p>
            <a:pPr algn="just">
              <a:lnSpc>
                <a:spcPct val="110000"/>
              </a:lnSpc>
              <a:buNone/>
            </a:pPr>
            <a:r>
              <a:rPr lang="en-IN" sz="7400" dirty="0">
                <a:latin typeface="Times New Roman" pitchFamily="18" charset="0"/>
                <a:cs typeface="Times New Roman" pitchFamily="18" charset="0"/>
              </a:rPr>
              <a:t>#include&lt;</a:t>
            </a:r>
            <a:r>
              <a:rPr lang="en-IN" sz="7400" dirty="0" err="1">
                <a:latin typeface="Times New Roman" pitchFamily="18" charset="0"/>
                <a:cs typeface="Times New Roman" pitchFamily="18" charset="0"/>
              </a:rPr>
              <a:t>conio.h</a:t>
            </a:r>
            <a:r>
              <a:rPr lang="en-IN" sz="7400" dirty="0">
                <a:latin typeface="Times New Roman" pitchFamily="18" charset="0"/>
                <a:cs typeface="Times New Roman" pitchFamily="18" charset="0"/>
              </a:rPr>
              <a:t>&gt;</a:t>
            </a:r>
            <a:endParaRPr lang="en-US" sz="7400" dirty="0">
              <a:latin typeface="Times New Roman" pitchFamily="18" charset="0"/>
              <a:cs typeface="Times New Roman" pitchFamily="18" charset="0"/>
            </a:endParaRPr>
          </a:p>
          <a:p>
            <a:pPr algn="just">
              <a:lnSpc>
                <a:spcPct val="110000"/>
              </a:lnSpc>
              <a:buNone/>
            </a:pPr>
            <a:r>
              <a:rPr lang="en-IN" sz="7400" dirty="0">
                <a:latin typeface="Times New Roman" pitchFamily="18" charset="0"/>
                <a:cs typeface="Times New Roman" pitchFamily="18" charset="0"/>
              </a:rPr>
              <a:t>class </a:t>
            </a:r>
            <a:r>
              <a:rPr lang="en-IN" sz="7400" dirty="0" err="1">
                <a:latin typeface="Times New Roman" pitchFamily="18" charset="0"/>
                <a:cs typeface="Times New Roman" pitchFamily="18" charset="0"/>
              </a:rPr>
              <a:t>emp</a:t>
            </a:r>
            <a:endParaRPr lang="en-US" sz="7400" dirty="0">
              <a:latin typeface="Times New Roman" pitchFamily="18" charset="0"/>
              <a:cs typeface="Times New Roman" pitchFamily="18" charset="0"/>
            </a:endParaRPr>
          </a:p>
          <a:p>
            <a:pPr algn="just">
              <a:lnSpc>
                <a:spcPct val="110000"/>
              </a:lnSpc>
              <a:buNone/>
            </a:pPr>
            <a:r>
              <a:rPr lang="en-IN" sz="7400" dirty="0">
                <a:latin typeface="Times New Roman" pitchFamily="18" charset="0"/>
                <a:cs typeface="Times New Roman" pitchFamily="18" charset="0"/>
              </a:rPr>
              <a:t>{</a:t>
            </a:r>
            <a:endParaRPr lang="en-US" sz="7400" dirty="0">
              <a:latin typeface="Times New Roman" pitchFamily="18" charset="0"/>
              <a:cs typeface="Times New Roman" pitchFamily="18" charset="0"/>
            </a:endParaRPr>
          </a:p>
          <a:p>
            <a:pPr algn="just">
              <a:lnSpc>
                <a:spcPct val="110000"/>
              </a:lnSpc>
              <a:buNone/>
            </a:pPr>
            <a:r>
              <a:rPr lang="en-IN" sz="7400" dirty="0">
                <a:latin typeface="Times New Roman" pitchFamily="18" charset="0"/>
                <a:cs typeface="Times New Roman" pitchFamily="18" charset="0"/>
              </a:rPr>
              <a:t>public:</a:t>
            </a:r>
            <a:endParaRPr lang="en-US" sz="7400" dirty="0">
              <a:latin typeface="Times New Roman" pitchFamily="18" charset="0"/>
              <a:cs typeface="Times New Roman" pitchFamily="18" charset="0"/>
            </a:endParaRPr>
          </a:p>
          <a:p>
            <a:pPr algn="just">
              <a:lnSpc>
                <a:spcPct val="110000"/>
              </a:lnSpc>
              <a:buNone/>
            </a:pPr>
            <a:r>
              <a:rPr lang="en-IN" sz="7400" dirty="0" err="1">
                <a:latin typeface="Times New Roman" pitchFamily="18" charset="0"/>
                <a:cs typeface="Times New Roman" pitchFamily="18" charset="0"/>
              </a:rPr>
              <a:t>int</a:t>
            </a:r>
            <a:r>
              <a:rPr lang="en-IN" sz="7400" dirty="0">
                <a:latin typeface="Times New Roman" pitchFamily="18" charset="0"/>
                <a:cs typeface="Times New Roman" pitchFamily="18" charset="0"/>
              </a:rPr>
              <a:t> </a:t>
            </a:r>
            <a:r>
              <a:rPr lang="en-IN" sz="7400" dirty="0" err="1">
                <a:latin typeface="Times New Roman" pitchFamily="18" charset="0"/>
                <a:cs typeface="Times New Roman" pitchFamily="18" charset="0"/>
              </a:rPr>
              <a:t>empid</a:t>
            </a:r>
            <a:r>
              <a:rPr lang="en-IN" sz="7400" dirty="0">
                <a:latin typeface="Times New Roman" pitchFamily="18" charset="0"/>
                <a:cs typeface="Times New Roman" pitchFamily="18" charset="0"/>
              </a:rPr>
              <a:t>;</a:t>
            </a:r>
            <a:endParaRPr lang="en-US" sz="7400" dirty="0">
              <a:latin typeface="Times New Roman" pitchFamily="18" charset="0"/>
              <a:cs typeface="Times New Roman" pitchFamily="18" charset="0"/>
            </a:endParaRPr>
          </a:p>
          <a:p>
            <a:pPr algn="just">
              <a:lnSpc>
                <a:spcPct val="110000"/>
              </a:lnSpc>
              <a:buNone/>
            </a:pPr>
            <a:r>
              <a:rPr lang="en-IN" sz="7400" dirty="0">
                <a:latin typeface="Times New Roman" pitchFamily="18" charset="0"/>
                <a:cs typeface="Times New Roman" pitchFamily="18" charset="0"/>
              </a:rPr>
              <a:t>char name[15];</a:t>
            </a:r>
            <a:endParaRPr lang="en-US" sz="7400" dirty="0">
              <a:latin typeface="Times New Roman" pitchFamily="18" charset="0"/>
              <a:cs typeface="Times New Roman" pitchFamily="18" charset="0"/>
            </a:endParaRPr>
          </a:p>
          <a:p>
            <a:pPr algn="just">
              <a:lnSpc>
                <a:spcPct val="110000"/>
              </a:lnSpc>
              <a:buNone/>
            </a:pPr>
            <a:r>
              <a:rPr lang="en-IN" sz="7400" dirty="0">
                <a:latin typeface="Times New Roman" pitchFamily="18" charset="0"/>
                <a:cs typeface="Times New Roman" pitchFamily="18" charset="0"/>
              </a:rPr>
              <a:t>class data</a:t>
            </a:r>
            <a:endParaRPr lang="en-US" sz="7400" dirty="0">
              <a:latin typeface="Times New Roman" pitchFamily="18" charset="0"/>
              <a:cs typeface="Times New Roman" pitchFamily="18" charset="0"/>
            </a:endParaRPr>
          </a:p>
          <a:p>
            <a:pPr algn="just">
              <a:lnSpc>
                <a:spcPct val="110000"/>
              </a:lnSpc>
              <a:buNone/>
            </a:pPr>
            <a:r>
              <a:rPr lang="en-IN" sz="7400" dirty="0">
                <a:latin typeface="Times New Roman" pitchFamily="18" charset="0"/>
                <a:cs typeface="Times New Roman" pitchFamily="18" charset="0"/>
              </a:rPr>
              <a:t>{</a:t>
            </a:r>
            <a:endParaRPr lang="en-US" sz="7400" dirty="0">
              <a:latin typeface="Times New Roman" pitchFamily="18" charset="0"/>
              <a:cs typeface="Times New Roman" pitchFamily="18" charset="0"/>
            </a:endParaRPr>
          </a:p>
          <a:p>
            <a:pPr algn="just">
              <a:lnSpc>
                <a:spcPct val="110000"/>
              </a:lnSpc>
              <a:buNone/>
            </a:pPr>
            <a:r>
              <a:rPr lang="en-IN" sz="7400" dirty="0">
                <a:latin typeface="Times New Roman" pitchFamily="18" charset="0"/>
                <a:cs typeface="Times New Roman" pitchFamily="18" charset="0"/>
              </a:rPr>
              <a:t>public:</a:t>
            </a:r>
            <a:endParaRPr lang="en-US" sz="7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C0F5EB19-77B9-4540-B06A-F2C718D084BF"/>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2 Algorithm"/>
  <p:tag name="ISPRING_FIRST_PUBLI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2512</TotalTime>
  <Words>1989</Words>
  <Application>Microsoft Office PowerPoint</Application>
  <PresentationFormat>Widescreen</PresentationFormat>
  <Paragraphs>316</Paragraphs>
  <Slides>25</Slides>
  <Notes>18</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39" baseType="lpstr">
      <vt:lpstr>Arial</vt:lpstr>
      <vt:lpstr>Arial Black</vt:lpstr>
      <vt:lpstr>Calibri</vt:lpstr>
      <vt:lpstr>Calibri Light</vt:lpstr>
      <vt:lpstr>Cambria</vt:lpstr>
      <vt:lpstr>Casper</vt:lpstr>
      <vt:lpstr>Casper Bold</vt:lpstr>
      <vt:lpstr>Karla</vt:lpstr>
      <vt:lpstr>Raleway ExtraBold</vt:lpstr>
      <vt:lpstr>Times New Roman</vt:lpstr>
      <vt:lpstr>Wingdings</vt:lpstr>
      <vt:lpstr>1_Office Theme</vt:lpstr>
      <vt:lpstr>Contents Slide Master</vt:lpstr>
      <vt:lpstr>CorelDRAW</vt:lpstr>
      <vt:lpstr>PowerPoint Presentation</vt:lpstr>
      <vt:lpstr>Object Oriented Programming using C++ </vt:lpstr>
      <vt:lpstr>PowerPoint Presentation</vt:lpstr>
      <vt:lpstr> Scheme of Evaluation  </vt:lpstr>
      <vt:lpstr>PowerPoint Presentation</vt:lpstr>
      <vt:lpstr>CONTENTS </vt:lpstr>
      <vt:lpstr>Class</vt:lpstr>
      <vt:lpstr>PowerPoint Presentation</vt:lpstr>
      <vt:lpstr>Simple Class Program---Program to enter and display the contents of a class </vt:lpstr>
      <vt:lpstr>Program to enter and display the contents of a class </vt:lpstr>
      <vt:lpstr>Program to enter and display the contents of a class </vt:lpstr>
      <vt:lpstr>PowerPoint Presentation</vt:lpstr>
      <vt:lpstr>PowerPoint Presentation</vt:lpstr>
      <vt:lpstr>Accessing Class Members</vt:lpstr>
      <vt:lpstr>PowerPoint Presentation</vt:lpstr>
      <vt:lpstr>Accessing Public Class Members(Example)</vt:lpstr>
      <vt:lpstr>Accessing Public Class Members</vt:lpstr>
      <vt:lpstr>PowerPoint Presentation</vt:lpstr>
      <vt:lpstr>PowerPoint Presentation</vt:lpstr>
      <vt:lpstr>Frequently Asked question</vt:lpstr>
      <vt:lpstr>PowerPoint Presentation</vt:lpstr>
      <vt:lpstr>Assessment Questions:</vt:lpstr>
      <vt:lpstr>Discussion forum.</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Algorithm</dc:title>
  <dc:creator>Branding</dc:creator>
  <cp:lastModifiedBy>Nishu</cp:lastModifiedBy>
  <cp:revision>274</cp:revision>
  <dcterms:created xsi:type="dcterms:W3CDTF">2019-01-09T10:33:58Z</dcterms:created>
  <dcterms:modified xsi:type="dcterms:W3CDTF">2021-01-02T17:15:21Z</dcterms:modified>
</cp:coreProperties>
</file>