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2"/>
  </p:notesMasterIdLst>
  <p:handoutMasterIdLst>
    <p:handoutMasterId r:id="rId33"/>
  </p:handoutMasterIdLst>
  <p:sldIdLst>
    <p:sldId id="354" r:id="rId3"/>
    <p:sldId id="400" r:id="rId4"/>
    <p:sldId id="401" r:id="rId5"/>
    <p:sldId id="363" r:id="rId6"/>
    <p:sldId id="358" r:id="rId7"/>
    <p:sldId id="281" r:id="rId8"/>
    <p:sldId id="328" r:id="rId9"/>
    <p:sldId id="384" r:id="rId10"/>
    <p:sldId id="388" r:id="rId11"/>
    <p:sldId id="389" r:id="rId12"/>
    <p:sldId id="390" r:id="rId13"/>
    <p:sldId id="391" r:id="rId14"/>
    <p:sldId id="383" r:id="rId15"/>
    <p:sldId id="398" r:id="rId16"/>
    <p:sldId id="392" r:id="rId17"/>
    <p:sldId id="393" r:id="rId18"/>
    <p:sldId id="399" r:id="rId19"/>
    <p:sldId id="394" r:id="rId20"/>
    <p:sldId id="395" r:id="rId21"/>
    <p:sldId id="385" r:id="rId22"/>
    <p:sldId id="397" r:id="rId23"/>
    <p:sldId id="350" r:id="rId24"/>
    <p:sldId id="351" r:id="rId25"/>
    <p:sldId id="359" r:id="rId26"/>
    <p:sldId id="329" r:id="rId27"/>
    <p:sldId id="386" r:id="rId28"/>
    <p:sldId id="352" r:id="rId29"/>
    <p:sldId id="284" r:id="rId30"/>
    <p:sldId id="353" r:id="rId31"/>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7B0"/>
    <a:srgbClr val="4BDAE5"/>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434" autoAdjust="0"/>
  </p:normalViewPr>
  <p:slideViewPr>
    <p:cSldViewPr snapToGrid="0">
      <p:cViewPr varScale="1">
        <p:scale>
          <a:sx n="72" d="100"/>
          <a:sy n="72" d="100"/>
        </p:scale>
        <p:origin x="576" y="78"/>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2" loCatId="list" qsTypeId="urn:microsoft.com/office/officeart/2005/8/quickstyle/simple1" qsCatId="simple" csTypeId="urn:microsoft.com/office/officeart/2005/8/colors/colorful1#2" csCatId="colorful" phldr="1"/>
      <dgm:spPr/>
      <dgm:t>
        <a:bodyPr/>
        <a:lstStyle/>
        <a:p>
          <a:endParaRPr lang="en-IN"/>
        </a:p>
      </dgm:t>
    </dgm:pt>
    <dgm:pt modelId="{72067E99-1C3B-406E-B0E9-FC347F914FA8}">
      <dgm:prSet phldrT="[Text]" custT="1"/>
      <dgm:spPr/>
      <dgm:t>
        <a:bodyPr/>
        <a:lstStyle/>
        <a:p>
          <a:r>
            <a:rPr lang="en-US" sz="2400" b="1" dirty="0">
              <a:solidFill>
                <a:schemeClr val="bg2">
                  <a:lumMod val="10000"/>
                </a:schemeClr>
              </a:solidFill>
            </a:rPr>
            <a:t>In this lecture we have discussed about Member functions.</a:t>
          </a:r>
          <a:endParaRPr lang="en-IN" sz="2400" b="1" dirty="0">
            <a:solidFill>
              <a:schemeClr val="bg2">
                <a:lumMod val="10000"/>
              </a:schemeClr>
            </a:solidFill>
          </a:endParaRPr>
        </a:p>
      </dgm:t>
    </dgm:pt>
    <dgm:pt modelId="{E295694A-E3FF-4E4D-B786-E47583760C4E}" type="parTrans" cxnId="{AAE49CDE-EE1C-4041-8DCB-69A3B80087AD}">
      <dgm:prSet/>
      <dgm:spPr/>
      <dgm:t>
        <a:bodyPr/>
        <a:lstStyle/>
        <a:p>
          <a:endParaRPr lang="en-IN"/>
        </a:p>
      </dgm:t>
    </dgm:pt>
    <dgm:pt modelId="{E2FCE763-C2C6-41BB-BE42-2FC9B40C0439}" type="sibTrans" cxnId="{AAE49CDE-EE1C-4041-8DCB-69A3B80087AD}">
      <dgm:prSet/>
      <dgm:spPr/>
      <dgm:t>
        <a:bodyPr/>
        <a:lstStyle/>
        <a:p>
          <a:endParaRPr lang="en-IN"/>
        </a:p>
      </dgm:t>
    </dgm:pt>
    <dgm:pt modelId="{A7DE4063-2DA9-4CA0-9DDC-11769B7332D8}">
      <dgm:prSet phldrT="[Text]" custT="1"/>
      <dgm:spPr/>
      <dgm:t>
        <a:bodyPr/>
        <a:lstStyle/>
        <a:p>
          <a:r>
            <a:rPr lang="en-US" sz="2400" b="1" dirty="0">
              <a:solidFill>
                <a:schemeClr val="bg2">
                  <a:lumMod val="10000"/>
                </a:schemeClr>
              </a:solidFill>
            </a:rPr>
            <a:t>We have discussed about how to define member functions inside  a class. </a:t>
          </a:r>
          <a:endParaRPr lang="en-IN" sz="2400" b="1" dirty="0">
            <a:solidFill>
              <a:schemeClr val="bg2">
                <a:lumMod val="10000"/>
              </a:schemeClr>
            </a:solidFill>
          </a:endParaRPr>
        </a:p>
      </dgm:t>
    </dgm:pt>
    <dgm:pt modelId="{ED3D644F-FD3E-48AA-A0DA-12CED9DB591C}" type="parTrans" cxnId="{CB715DCB-B8A2-400C-A562-D0851701E2C1}">
      <dgm:prSet/>
      <dgm:spPr/>
      <dgm:t>
        <a:bodyPr/>
        <a:lstStyle/>
        <a:p>
          <a:endParaRPr lang="en-IN"/>
        </a:p>
      </dgm:t>
    </dgm:pt>
    <dgm:pt modelId="{EA51BD59-3F69-42AA-902C-6B9694E16D92}" type="sibTrans" cxnId="{CB715DCB-B8A2-400C-A562-D0851701E2C1}">
      <dgm:prSet/>
      <dgm:spPr/>
      <dgm:t>
        <a:bodyPr/>
        <a:lstStyle/>
        <a:p>
          <a:endParaRPr lang="en-IN"/>
        </a:p>
      </dgm:t>
    </dgm:pt>
    <dgm:pt modelId="{0621545F-95F6-44EB-825F-83C24ABAE76E}">
      <dgm:prSet phldrT="[Text]" custT="1"/>
      <dgm:spPr/>
      <dgm:t>
        <a:bodyPr/>
        <a:lstStyle/>
        <a:p>
          <a:r>
            <a:rPr lang="en-IN" sz="2400" b="1" dirty="0">
              <a:solidFill>
                <a:schemeClr val="tx1">
                  <a:lumMod val="95000"/>
                  <a:lumOff val="5000"/>
                </a:schemeClr>
              </a:solidFill>
            </a:rPr>
            <a:t>Discussed about </a:t>
          </a:r>
          <a:r>
            <a:rPr lang="en-IN" sz="2400" b="1" dirty="0" err="1">
              <a:solidFill>
                <a:schemeClr val="tx1">
                  <a:lumMod val="95000"/>
                  <a:lumOff val="5000"/>
                </a:schemeClr>
              </a:solidFill>
            </a:rPr>
            <a:t>about</a:t>
          </a:r>
          <a:r>
            <a:rPr lang="en-IN" sz="2400" b="1" dirty="0">
              <a:solidFill>
                <a:schemeClr val="tx1">
                  <a:lumMod val="95000"/>
                  <a:lumOff val="5000"/>
                </a:schemeClr>
              </a:solidFill>
            </a:rPr>
            <a:t> how to</a:t>
          </a:r>
        </a:p>
        <a:p>
          <a:r>
            <a:rPr lang="en-IN" sz="2400" b="1" dirty="0">
              <a:solidFill>
                <a:schemeClr val="tx1">
                  <a:lumMod val="95000"/>
                  <a:lumOff val="5000"/>
                </a:schemeClr>
              </a:solidFill>
            </a:rPr>
            <a:t>define member functions outside the class. </a:t>
          </a:r>
        </a:p>
        <a:p>
          <a:endParaRPr lang="en-IN" sz="2400" b="1" dirty="0">
            <a:solidFill>
              <a:schemeClr val="tx1">
                <a:lumMod val="95000"/>
                <a:lumOff val="5000"/>
              </a:schemeClr>
            </a:solidFill>
          </a:endParaRPr>
        </a:p>
      </dgm:t>
    </dgm:pt>
    <dgm:pt modelId="{0DC4AED1-1C4B-492D-B362-E4F34DA21582}" type="parTrans" cxnId="{57421435-2741-45ED-8B76-658C1BDCB734}">
      <dgm:prSet/>
      <dgm:spPr/>
      <dgm:t>
        <a:bodyPr/>
        <a:lstStyle/>
        <a:p>
          <a:endParaRPr lang="en-IN"/>
        </a:p>
      </dgm:t>
    </dgm:pt>
    <dgm:pt modelId="{93AF2E2B-5524-48E6-96A4-F1B0B555DF04}" type="sibTrans" cxnId="{57421435-2741-45ED-8B76-658C1BDCB734}">
      <dgm:prSet/>
      <dgm:spPr/>
      <dgm:t>
        <a:bodyPr/>
        <a:lstStyle/>
        <a:p>
          <a:endParaRPr lang="en-IN"/>
        </a:p>
      </dgm:t>
    </dgm:pt>
    <dgm:pt modelId="{A01C6F03-8F64-4572-A415-227584B1F1D4}">
      <dgm:prSet custT="1"/>
      <dgm:spPr>
        <a:solidFill>
          <a:schemeClr val="accent1">
            <a:lumMod val="40000"/>
            <a:lumOff val="60000"/>
          </a:schemeClr>
        </a:solidFill>
      </dgm:spPr>
      <dgm:t>
        <a:bodyPr/>
        <a:lstStyle/>
        <a:p>
          <a:r>
            <a:rPr lang="en-US" sz="2400" b="1" dirty="0">
              <a:solidFill>
                <a:schemeClr val="bg2">
                  <a:lumMod val="10000"/>
                </a:schemeClr>
              </a:solidFill>
              <a:sym typeface="Wingdings" panose="05000000000000000000" pitchFamily="2" charset="2"/>
            </a:rPr>
            <a:t>Discussed about Access </a:t>
          </a:r>
          <a:r>
            <a:rPr lang="en-US" sz="2400" b="1" dirty="0" err="1">
              <a:solidFill>
                <a:schemeClr val="bg2">
                  <a:lumMod val="10000"/>
                </a:schemeClr>
              </a:solidFill>
              <a:sym typeface="Wingdings" panose="05000000000000000000" pitchFamily="2" charset="2"/>
            </a:rPr>
            <a:t>Specifiers</a:t>
          </a:r>
          <a:r>
            <a:rPr lang="en-US" sz="2400" b="1" dirty="0">
              <a:solidFill>
                <a:schemeClr val="bg2">
                  <a:lumMod val="10000"/>
                </a:schemeClr>
              </a:solidFill>
              <a:sym typeface="Wingdings" panose="05000000000000000000" pitchFamily="2" charset="2"/>
            </a:rPr>
            <a:t>.</a:t>
          </a:r>
        </a:p>
      </dgm:t>
    </dgm:pt>
    <dgm:pt modelId="{4DA968A8-0948-417F-9134-FA754EAB92DA}" type="parTrans" cxnId="{9495434F-F7C9-45D7-B8C6-CCE0B7994591}">
      <dgm:prSet/>
      <dgm:spPr/>
      <dgm:t>
        <a:bodyPr/>
        <a:lstStyle/>
        <a:p>
          <a:endParaRPr lang="en-IN"/>
        </a:p>
      </dgm:t>
    </dgm:pt>
    <dgm:pt modelId="{14056E56-91CB-4AD0-BDAA-2A69C7D39824}" type="sibTrans" cxnId="{9495434F-F7C9-45D7-B8C6-CCE0B7994591}">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pt>
    <dgm:pt modelId="{2F0A59F6-A053-4340-A4F0-E60DDF039046}" type="pres">
      <dgm:prSet presAssocID="{72067E99-1C3B-406E-B0E9-FC347F914FA8}" presName="node" presStyleLbl="node1" presStyleIdx="0" presStyleCnt="4" custLinFactNeighborX="-5593" custLinFactNeighborY="843">
        <dgm:presLayoutVars>
          <dgm:bulletEnabled val="1"/>
        </dgm:presLayoutVars>
      </dgm:prSet>
      <dgm:spPr/>
    </dgm:pt>
    <dgm:pt modelId="{B7110241-4B56-449E-BE7E-CE03E41DECBD}" type="pres">
      <dgm:prSet presAssocID="{E2FCE763-C2C6-41BB-BE42-2FC9B40C0439}" presName="sibTrans" presStyleCnt="0"/>
      <dgm:spPr/>
    </dgm:pt>
    <dgm:pt modelId="{DE45F2CF-0A49-462B-B901-AD08FACBBB0E}" type="pres">
      <dgm:prSet presAssocID="{A7DE4063-2DA9-4CA0-9DDC-11769B7332D8}" presName="node" presStyleLbl="node1" presStyleIdx="1" presStyleCnt="4">
        <dgm:presLayoutVars>
          <dgm:bulletEnabled val="1"/>
        </dgm:presLayoutVars>
      </dgm:prSet>
      <dgm:spPr/>
    </dgm:pt>
    <dgm:pt modelId="{E15D8264-6CE6-4D91-B2D2-1EAC00783183}" type="pres">
      <dgm:prSet presAssocID="{EA51BD59-3F69-42AA-902C-6B9694E16D92}" presName="sibTrans" presStyleCnt="0"/>
      <dgm:spPr/>
    </dgm:pt>
    <dgm:pt modelId="{45C74EF1-9A11-4F71-A1B7-79F2B3452A9C}" type="pres">
      <dgm:prSet presAssocID="{0621545F-95F6-44EB-825F-83C24ABAE76E}" presName="node" presStyleLbl="node1" presStyleIdx="2" presStyleCnt="4" custLinFactNeighborX="229" custLinFactNeighborY="-776">
        <dgm:presLayoutVars>
          <dgm:bulletEnabled val="1"/>
        </dgm:presLayoutVars>
      </dgm:prSet>
      <dgm:spPr/>
    </dgm:pt>
    <dgm:pt modelId="{0CC0DE93-1BD7-4691-B76E-8B0327162FB5}" type="pres">
      <dgm:prSet presAssocID="{93AF2E2B-5524-48E6-96A4-F1B0B555DF04}" presName="sibTrans" presStyleCnt="0"/>
      <dgm:spPr/>
    </dgm:pt>
    <dgm:pt modelId="{125214B9-F360-433C-AD02-087D02D43A08}" type="pres">
      <dgm:prSet presAssocID="{A01C6F03-8F64-4572-A415-227584B1F1D4}" presName="node" presStyleLbl="node1" presStyleIdx="3" presStyleCnt="4">
        <dgm:presLayoutVars>
          <dgm:bulletEnabled val="1"/>
        </dgm:presLayoutVars>
      </dgm:prSet>
      <dgm:spPr/>
    </dgm:pt>
  </dgm:ptLst>
  <dgm:cxnLst>
    <dgm:cxn modelId="{7DDA5D15-540F-4782-AC07-9170D87AA5BA}" type="presOf" srcId="{A7DE4063-2DA9-4CA0-9DDC-11769B7332D8}" destId="{DE45F2CF-0A49-462B-B901-AD08FACBBB0E}" srcOrd="0" destOrd="0" presId="urn:microsoft.com/office/officeart/2005/8/layout/default#2"/>
    <dgm:cxn modelId="{537F3816-8AD7-4A36-A251-136F9CB6EDBD}" type="presOf" srcId="{A01C6F03-8F64-4572-A415-227584B1F1D4}" destId="{125214B9-F360-433C-AD02-087D02D43A08}" srcOrd="0" destOrd="0" presId="urn:microsoft.com/office/officeart/2005/8/layout/default#2"/>
    <dgm:cxn modelId="{57421435-2741-45ED-8B76-658C1BDCB734}" srcId="{A30D818A-DE61-492C-9F49-4330F19690E3}" destId="{0621545F-95F6-44EB-825F-83C24ABAE76E}" srcOrd="2" destOrd="0" parTransId="{0DC4AED1-1C4B-492D-B362-E4F34DA21582}" sibTransId="{93AF2E2B-5524-48E6-96A4-F1B0B555DF04}"/>
    <dgm:cxn modelId="{FB907561-3042-443C-9925-0235425570A1}" type="presOf" srcId="{0621545F-95F6-44EB-825F-83C24ABAE76E}" destId="{45C74EF1-9A11-4F71-A1B7-79F2B3452A9C}" srcOrd="0" destOrd="0" presId="urn:microsoft.com/office/officeart/2005/8/layout/default#2"/>
    <dgm:cxn modelId="{9495434F-F7C9-45D7-B8C6-CCE0B7994591}" srcId="{A30D818A-DE61-492C-9F49-4330F19690E3}" destId="{A01C6F03-8F64-4572-A415-227584B1F1D4}" srcOrd="3" destOrd="0" parTransId="{4DA968A8-0948-417F-9134-FA754EAB92DA}" sibTransId="{14056E56-91CB-4AD0-BDAA-2A69C7D39824}"/>
    <dgm:cxn modelId="{ECCE3782-0BA7-4D11-9D3C-49385FC334F5}" type="presOf" srcId="{72067E99-1C3B-406E-B0E9-FC347F914FA8}" destId="{2F0A59F6-A053-4340-A4F0-E60DDF039046}" srcOrd="0" destOrd="0" presId="urn:microsoft.com/office/officeart/2005/8/layout/default#2"/>
    <dgm:cxn modelId="{CB715DCB-B8A2-400C-A562-D0851701E2C1}" srcId="{A30D818A-DE61-492C-9F49-4330F19690E3}" destId="{A7DE4063-2DA9-4CA0-9DDC-11769B7332D8}" srcOrd="1" destOrd="0" parTransId="{ED3D644F-FD3E-48AA-A0DA-12CED9DB591C}" sibTransId="{EA51BD59-3F69-42AA-902C-6B9694E16D92}"/>
    <dgm:cxn modelId="{D00252CB-9D61-4788-A959-DB99FAB8CBDB}" type="presOf" srcId="{A30D818A-DE61-492C-9F49-4330F19690E3}" destId="{097EF926-1259-452F-A448-711C22076917}" srcOrd="0" destOrd="0" presId="urn:microsoft.com/office/officeart/2005/8/layout/default#2"/>
    <dgm:cxn modelId="{AAE49CDE-EE1C-4041-8DCB-69A3B80087AD}" srcId="{A30D818A-DE61-492C-9F49-4330F19690E3}" destId="{72067E99-1C3B-406E-B0E9-FC347F914FA8}" srcOrd="0" destOrd="0" parTransId="{E295694A-E3FF-4E4D-B786-E47583760C4E}" sibTransId="{E2FCE763-C2C6-41BB-BE42-2FC9B40C0439}"/>
    <dgm:cxn modelId="{699A32D2-8395-47D4-BE2B-5B8EF202D093}" type="presParOf" srcId="{097EF926-1259-452F-A448-711C22076917}" destId="{2F0A59F6-A053-4340-A4F0-E60DDF039046}" srcOrd="0" destOrd="0" presId="urn:microsoft.com/office/officeart/2005/8/layout/default#2"/>
    <dgm:cxn modelId="{02491696-24B3-49AC-8F8C-9C3FB5FD4A79}" type="presParOf" srcId="{097EF926-1259-452F-A448-711C22076917}" destId="{B7110241-4B56-449E-BE7E-CE03E41DECBD}" srcOrd="1" destOrd="0" presId="urn:microsoft.com/office/officeart/2005/8/layout/default#2"/>
    <dgm:cxn modelId="{74690019-F115-4FDC-B1CB-756CF730DB81}" type="presParOf" srcId="{097EF926-1259-452F-A448-711C22076917}" destId="{DE45F2CF-0A49-462B-B901-AD08FACBBB0E}" srcOrd="2" destOrd="0" presId="urn:microsoft.com/office/officeart/2005/8/layout/default#2"/>
    <dgm:cxn modelId="{5AB02E86-EE83-4357-B54B-6448622334B5}" type="presParOf" srcId="{097EF926-1259-452F-A448-711C22076917}" destId="{E15D8264-6CE6-4D91-B2D2-1EAC00783183}" srcOrd="3" destOrd="0" presId="urn:microsoft.com/office/officeart/2005/8/layout/default#2"/>
    <dgm:cxn modelId="{5E671BA3-C945-46E3-8A16-A759A8BB1E41}" type="presParOf" srcId="{097EF926-1259-452F-A448-711C22076917}" destId="{45C74EF1-9A11-4F71-A1B7-79F2B3452A9C}" srcOrd="4" destOrd="0" presId="urn:microsoft.com/office/officeart/2005/8/layout/default#2"/>
    <dgm:cxn modelId="{83814BDA-AC59-4D7F-A37F-B0624856D23C}" type="presParOf" srcId="{097EF926-1259-452F-A448-711C22076917}" destId="{0CC0DE93-1BD7-4691-B76E-8B0327162FB5}" srcOrd="5" destOrd="0" presId="urn:microsoft.com/office/officeart/2005/8/layout/default#2"/>
    <dgm:cxn modelId="{CEF43F2E-179B-44AB-B9A4-9CF127E089EE}" type="presParOf" srcId="{097EF926-1259-452F-A448-711C22076917}" destId="{125214B9-F360-433C-AD02-087D02D43A08}" srcOrd="6"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A59F6-A053-4340-A4F0-E60DDF039046}">
      <dsp:nvSpPr>
        <dsp:cNvPr id="0" name=""/>
        <dsp:cNvSpPr/>
      </dsp:nvSpPr>
      <dsp:spPr>
        <a:xfrm>
          <a:off x="0" y="21126"/>
          <a:ext cx="4168137" cy="250088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rPr>
            <a:t>In this lecture we have discussed about Member functions.</a:t>
          </a:r>
          <a:endParaRPr lang="en-IN" sz="2400" b="1" kern="1200" dirty="0">
            <a:solidFill>
              <a:schemeClr val="bg2">
                <a:lumMod val="10000"/>
              </a:schemeClr>
            </a:solidFill>
          </a:endParaRPr>
        </a:p>
      </dsp:txBody>
      <dsp:txXfrm>
        <a:off x="0" y="21126"/>
        <a:ext cx="4168137" cy="2500882"/>
      </dsp:txXfrm>
    </dsp:sp>
    <dsp:sp modelId="{DE45F2CF-0A49-462B-B901-AD08FACBBB0E}">
      <dsp:nvSpPr>
        <dsp:cNvPr id="0" name=""/>
        <dsp:cNvSpPr/>
      </dsp:nvSpPr>
      <dsp:spPr>
        <a:xfrm>
          <a:off x="4763554" y="43"/>
          <a:ext cx="4168137" cy="25008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rPr>
            <a:t>We have discussed about how to define member functions inside  a class. </a:t>
          </a:r>
          <a:endParaRPr lang="en-IN" sz="2400" b="1" kern="1200" dirty="0">
            <a:solidFill>
              <a:schemeClr val="bg2">
                <a:lumMod val="10000"/>
              </a:schemeClr>
            </a:solidFill>
          </a:endParaRPr>
        </a:p>
      </dsp:txBody>
      <dsp:txXfrm>
        <a:off x="4763554" y="43"/>
        <a:ext cx="4168137" cy="2500882"/>
      </dsp:txXfrm>
    </dsp:sp>
    <dsp:sp modelId="{45C74EF1-9A11-4F71-A1B7-79F2B3452A9C}">
      <dsp:nvSpPr>
        <dsp:cNvPr id="0" name=""/>
        <dsp:cNvSpPr/>
      </dsp:nvSpPr>
      <dsp:spPr>
        <a:xfrm>
          <a:off x="188147" y="2898333"/>
          <a:ext cx="4168137" cy="250088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solidFill>
                <a:schemeClr val="tx1">
                  <a:lumMod val="95000"/>
                  <a:lumOff val="5000"/>
                </a:schemeClr>
              </a:solidFill>
            </a:rPr>
            <a:t>Discussed about </a:t>
          </a:r>
          <a:r>
            <a:rPr lang="en-IN" sz="2400" b="1" kern="1200" dirty="0" err="1">
              <a:solidFill>
                <a:schemeClr val="tx1">
                  <a:lumMod val="95000"/>
                  <a:lumOff val="5000"/>
                </a:schemeClr>
              </a:solidFill>
            </a:rPr>
            <a:t>about</a:t>
          </a:r>
          <a:r>
            <a:rPr lang="en-IN" sz="2400" b="1" kern="1200" dirty="0">
              <a:solidFill>
                <a:schemeClr val="tx1">
                  <a:lumMod val="95000"/>
                  <a:lumOff val="5000"/>
                </a:schemeClr>
              </a:solidFill>
            </a:rPr>
            <a:t> how to</a:t>
          </a:r>
        </a:p>
        <a:p>
          <a:pPr marL="0" lvl="0" indent="0" algn="ctr" defTabSz="1066800">
            <a:lnSpc>
              <a:spcPct val="90000"/>
            </a:lnSpc>
            <a:spcBef>
              <a:spcPct val="0"/>
            </a:spcBef>
            <a:spcAft>
              <a:spcPct val="35000"/>
            </a:spcAft>
            <a:buNone/>
          </a:pPr>
          <a:r>
            <a:rPr lang="en-IN" sz="2400" b="1" kern="1200" dirty="0">
              <a:solidFill>
                <a:schemeClr val="tx1">
                  <a:lumMod val="95000"/>
                  <a:lumOff val="5000"/>
                </a:schemeClr>
              </a:solidFill>
            </a:rPr>
            <a:t>define member functions outside the class. </a:t>
          </a:r>
        </a:p>
        <a:p>
          <a:pPr marL="0" lvl="0" indent="0" algn="ctr" defTabSz="1066800">
            <a:lnSpc>
              <a:spcPct val="90000"/>
            </a:lnSpc>
            <a:spcBef>
              <a:spcPct val="0"/>
            </a:spcBef>
            <a:spcAft>
              <a:spcPct val="35000"/>
            </a:spcAft>
            <a:buNone/>
          </a:pPr>
          <a:endParaRPr lang="en-IN" sz="2400" b="1" kern="1200" dirty="0">
            <a:solidFill>
              <a:schemeClr val="tx1">
                <a:lumMod val="95000"/>
                <a:lumOff val="5000"/>
              </a:schemeClr>
            </a:solidFill>
          </a:endParaRPr>
        </a:p>
      </dsp:txBody>
      <dsp:txXfrm>
        <a:off x="188147" y="2898333"/>
        <a:ext cx="4168137" cy="2500882"/>
      </dsp:txXfrm>
    </dsp:sp>
    <dsp:sp modelId="{125214B9-F360-433C-AD02-087D02D43A08}">
      <dsp:nvSpPr>
        <dsp:cNvPr id="0" name=""/>
        <dsp:cNvSpPr/>
      </dsp:nvSpPr>
      <dsp:spPr>
        <a:xfrm>
          <a:off x="4763554" y="2917740"/>
          <a:ext cx="4168137" cy="2500882"/>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sym typeface="Wingdings" panose="05000000000000000000" pitchFamily="2" charset="2"/>
            </a:rPr>
            <a:t>Discussed about Access </a:t>
          </a:r>
          <a:r>
            <a:rPr lang="en-US" sz="2400" b="1" kern="1200" dirty="0" err="1">
              <a:solidFill>
                <a:schemeClr val="bg2">
                  <a:lumMod val="10000"/>
                </a:schemeClr>
              </a:solidFill>
              <a:sym typeface="Wingdings" panose="05000000000000000000" pitchFamily="2" charset="2"/>
            </a:rPr>
            <a:t>Specifiers</a:t>
          </a:r>
          <a:r>
            <a:rPr lang="en-US" sz="2400" b="1" kern="1200" dirty="0">
              <a:solidFill>
                <a:schemeClr val="bg2">
                  <a:lumMod val="10000"/>
                </a:schemeClr>
              </a:solidFill>
              <a:sym typeface="Wingdings" panose="05000000000000000000" pitchFamily="2" charset="2"/>
            </a:rPr>
            <a:t>.</a:t>
          </a:r>
        </a:p>
      </dsp:txBody>
      <dsp:txXfrm>
        <a:off x="4763554" y="2917740"/>
        <a:ext cx="4168137" cy="25008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215210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3856293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703476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24</a:t>
            </a:fld>
            <a:endParaRPr lang="en-US"/>
          </a:p>
        </p:txBody>
      </p:sp>
    </p:spTree>
    <p:extLst>
      <p:ext uri="{BB962C8B-B14F-4D97-AF65-F5344CB8AC3E}">
        <p14:creationId xmlns:p14="http://schemas.microsoft.com/office/powerpoint/2010/main" val="1775203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25</a:t>
            </a:fld>
            <a:endParaRPr lang="en-US"/>
          </a:p>
        </p:txBody>
      </p:sp>
    </p:spTree>
    <p:extLst>
      <p:ext uri="{BB962C8B-B14F-4D97-AF65-F5344CB8AC3E}">
        <p14:creationId xmlns:p14="http://schemas.microsoft.com/office/powerpoint/2010/main" val="2878906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26</a:t>
            </a:fld>
            <a:endParaRPr lang="en-US"/>
          </a:p>
        </p:txBody>
      </p:sp>
    </p:spTree>
    <p:extLst>
      <p:ext uri="{BB962C8B-B14F-4D97-AF65-F5344CB8AC3E}">
        <p14:creationId xmlns:p14="http://schemas.microsoft.com/office/powerpoint/2010/main" val="2878906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27</a:t>
            </a:fld>
            <a:endParaRPr lang="en-US"/>
          </a:p>
        </p:txBody>
      </p:sp>
    </p:spTree>
    <p:extLst>
      <p:ext uri="{BB962C8B-B14F-4D97-AF65-F5344CB8AC3E}">
        <p14:creationId xmlns:p14="http://schemas.microsoft.com/office/powerpoint/2010/main" val="932473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28</a:t>
            </a:fld>
            <a:endParaRPr lang="en-US"/>
          </a:p>
        </p:txBody>
      </p:sp>
    </p:spTree>
    <p:extLst>
      <p:ext uri="{BB962C8B-B14F-4D97-AF65-F5344CB8AC3E}">
        <p14:creationId xmlns:p14="http://schemas.microsoft.com/office/powerpoint/2010/main" val="3725283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29</a:t>
            </a:fld>
            <a:endParaRPr lang="en-US"/>
          </a:p>
        </p:txBody>
      </p:sp>
    </p:spTree>
    <p:extLst>
      <p:ext uri="{BB962C8B-B14F-4D97-AF65-F5344CB8AC3E}">
        <p14:creationId xmlns:p14="http://schemas.microsoft.com/office/powerpoint/2010/main" val="999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6659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31077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3515713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407415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in the diagram is 3</a:t>
            </a:r>
            <a:r>
              <a:rPr lang="en-US" baseline="30000" dirty="0"/>
              <a:t>rd</a:t>
            </a:r>
            <a:r>
              <a:rPr lang="en-US" dirty="0"/>
              <a:t> generation</a:t>
            </a:r>
            <a:r>
              <a:rPr lang="en-US" baseline="0" dirty="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a:t>IC used</a:t>
            </a:r>
          </a:p>
          <a:p>
            <a:r>
              <a:rPr lang="en-US" baseline="0" dirty="0"/>
              <a:t>More reliable in comparison to previous two generations</a:t>
            </a:r>
          </a:p>
          <a:p>
            <a:r>
              <a:rPr lang="en-US" baseline="0" dirty="0"/>
              <a:t>Smaller size</a:t>
            </a:r>
          </a:p>
          <a:p>
            <a:r>
              <a:rPr lang="en-US" baseline="0" dirty="0"/>
              <a:t>Generated less heat</a:t>
            </a:r>
          </a:p>
          <a:p>
            <a:r>
              <a:rPr lang="en-US" baseline="0" dirty="0"/>
              <a:t>Faster</a:t>
            </a:r>
          </a:p>
          <a:p>
            <a:r>
              <a:rPr lang="en-US" baseline="0" dirty="0"/>
              <a:t>Lesser maintenance</a:t>
            </a:r>
          </a:p>
          <a:p>
            <a:r>
              <a:rPr lang="en-US" baseline="0" dirty="0"/>
              <a:t>Costly</a:t>
            </a:r>
          </a:p>
          <a:p>
            <a:r>
              <a:rPr lang="en-US" baseline="0" dirty="0"/>
              <a:t>AC required</a:t>
            </a:r>
          </a:p>
          <a:p>
            <a:r>
              <a:rPr lang="en-US" baseline="0" dirty="0"/>
              <a:t>Consumed lesser electricity</a:t>
            </a:r>
          </a:p>
          <a:p>
            <a:r>
              <a:rPr lang="en-US" baseline="0" dirty="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418602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13</a:t>
            </a:fld>
            <a:endParaRPr lang="en-US"/>
          </a:p>
        </p:txBody>
      </p:sp>
    </p:spTree>
    <p:extLst>
      <p:ext uri="{BB962C8B-B14F-4D97-AF65-F5344CB8AC3E}">
        <p14:creationId xmlns:p14="http://schemas.microsoft.com/office/powerpoint/2010/main" val="66978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studytonight.com/cpp/member-functions-cpp.php"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hyperlink" Target="https://youtu.be/7VdrwIvu21c" TargetMode="External"/><Relationship Id="rId4" Type="http://schemas.openxmlformats.org/officeDocument/2006/relationships/hyperlink" Target="https://ecomputernotes.com/cpp/classes-in-c/defining-member-functions" TargetMode="Externa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2100" name="CorelDRAW" r:id="rId3" imgW="2169000" imgH="2169360" progId="">
                  <p:embed/>
                </p:oleObj>
              </mc:Choice>
              <mc:Fallback>
                <p:oleObj name="CorelDRAW" r:id="rId3" imgW="2169000" imgH="2169360" progId="">
                  <p:embed/>
                  <p:pic>
                    <p:nvPicPr>
                      <p:cNvPr id="0" name="Picture 52"/>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52333" y="5988169"/>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 Defining Member functions</a:t>
            </a:r>
          </a:p>
          <a:p>
            <a:pPr eaLnBrk="1" hangingPunct="1"/>
            <a:endParaRPr lang="en-US" sz="1600" dirty="0">
              <a:latin typeface="Raleway ExtraBold" pitchFamily="34" charset="-52"/>
            </a:endParaRPr>
          </a:p>
        </p:txBody>
      </p:sp>
      <p:sp>
        <p:nvSpPr>
          <p:cNvPr id="2" name="TextBox 1">
            <a:extLst>
              <a:ext uri="{FF2B5EF4-FFF2-40B4-BE49-F238E27FC236}">
                <a16:creationId xmlns:a16="http://schemas.microsoft.com/office/drawing/2014/main" id="{0329CE43-2B94-49D3-9948-A297B0FB52BF}"/>
              </a:ext>
            </a:extLst>
          </p:cNvPr>
          <p:cNvSpPr txBox="1">
            <a:spLocks noChangeArrowheads="1"/>
          </p:cNvSpPr>
          <p:nvPr/>
        </p:nvSpPr>
        <p:spPr bwMode="auto">
          <a:xfrm>
            <a:off x="914391" y="1246323"/>
            <a:ext cx="9884238" cy="332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Object Oriented Programming using 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Code:20CST151</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        Unit-1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3737"/>
          </a:xfrm>
        </p:spPr>
        <p:txBody>
          <a:bodyPr>
            <a:normAutofit/>
          </a:bodyPr>
          <a:lstStyle/>
          <a:p>
            <a:r>
              <a:rPr lang="en-US" sz="2800" b="1" dirty="0">
                <a:latin typeface="+mn-lt"/>
                <a:ea typeface="+mn-ea"/>
                <a:cs typeface="+mn-cs"/>
              </a:rPr>
              <a:t>Defining a Member function Inside class(Example)</a:t>
            </a:r>
            <a:r>
              <a:rPr lang="en-US" sz="2800" b="1" dirty="0"/>
              <a:t> </a:t>
            </a:r>
            <a:r>
              <a:rPr lang="en-US" sz="2800" b="1" dirty="0" err="1"/>
              <a:t>Contd</a:t>
            </a:r>
            <a:r>
              <a:rPr lang="en-US" sz="2800" b="1" dirty="0"/>
              <a:t>…</a:t>
            </a:r>
            <a:endParaRPr lang="en-US" sz="2800" b="1" dirty="0">
              <a:latin typeface="+mn-lt"/>
              <a:ea typeface="+mn-ea"/>
              <a:cs typeface="+mn-cs"/>
            </a:endParaRPr>
          </a:p>
        </p:txBody>
      </p:sp>
      <p:sp>
        <p:nvSpPr>
          <p:cNvPr id="3" name="Content Placeholder 2"/>
          <p:cNvSpPr>
            <a:spLocks noGrp="1"/>
          </p:cNvSpPr>
          <p:nvPr>
            <p:ph idx="1"/>
          </p:nvPr>
        </p:nvSpPr>
        <p:spPr>
          <a:xfrm>
            <a:off x="838200" y="1137138"/>
            <a:ext cx="10515600" cy="6541477"/>
          </a:xfrm>
        </p:spPr>
        <p:txBody>
          <a:bodyPr>
            <a:normAutofit fontScale="25000" lnSpcReduction="20000"/>
          </a:bodyPr>
          <a:lstStyle/>
          <a:p>
            <a:pPr marL="609600" indent="-609600">
              <a:lnSpc>
                <a:spcPct val="110000"/>
              </a:lnSpc>
              <a:buNone/>
              <a:defRPr/>
            </a:pPr>
            <a:r>
              <a:rPr lang="en-IN" sz="8800" dirty="0"/>
              <a:t>void </a:t>
            </a:r>
            <a:r>
              <a:rPr lang="en-IN" sz="8800" dirty="0" err="1"/>
              <a:t>disp</a:t>
            </a:r>
            <a:r>
              <a:rPr lang="en-IN" sz="8800" dirty="0"/>
              <a:t>()</a:t>
            </a:r>
            <a:endParaRPr lang="en-US" sz="8800" dirty="0"/>
          </a:p>
          <a:p>
            <a:pPr marL="609600" indent="-609600">
              <a:lnSpc>
                <a:spcPct val="110000"/>
              </a:lnSpc>
              <a:buNone/>
              <a:defRPr/>
            </a:pPr>
            <a:r>
              <a:rPr lang="en-IN" sz="8800" dirty="0"/>
              <a:t> {</a:t>
            </a:r>
            <a:endParaRPr lang="en-US" sz="8800" dirty="0"/>
          </a:p>
          <a:p>
            <a:pPr marL="609600" indent="-609600">
              <a:lnSpc>
                <a:spcPct val="110000"/>
              </a:lnSpc>
              <a:buNone/>
              <a:defRPr/>
            </a:pPr>
            <a:r>
              <a:rPr lang="en-IN" sz="8800" dirty="0"/>
              <a:t> </a:t>
            </a:r>
            <a:r>
              <a:rPr lang="en-IN" sz="8800" dirty="0" err="1"/>
              <a:t>cout</a:t>
            </a:r>
            <a:r>
              <a:rPr lang="en-IN" sz="8800" dirty="0"/>
              <a:t>&lt;&lt;"First value = " &lt;&lt;x&lt;&lt;</a:t>
            </a:r>
            <a:r>
              <a:rPr lang="en-IN" sz="8800" dirty="0" err="1"/>
              <a:t>endl</a:t>
            </a:r>
            <a:r>
              <a:rPr lang="en-IN" sz="8800" dirty="0"/>
              <a:t>;</a:t>
            </a:r>
            <a:endParaRPr lang="en-US" sz="8800" dirty="0"/>
          </a:p>
          <a:p>
            <a:pPr marL="609600" indent="-609600">
              <a:lnSpc>
                <a:spcPct val="110000"/>
              </a:lnSpc>
              <a:buNone/>
              <a:defRPr/>
            </a:pPr>
            <a:r>
              <a:rPr lang="en-IN" sz="8800" dirty="0"/>
              <a:t> </a:t>
            </a:r>
            <a:r>
              <a:rPr lang="en-IN" sz="8800" dirty="0" err="1"/>
              <a:t>cout</a:t>
            </a:r>
            <a:r>
              <a:rPr lang="en-IN" sz="8800" dirty="0"/>
              <a:t>&lt;&lt;"Second value = "&lt;&lt;y&lt;&lt;</a:t>
            </a:r>
            <a:r>
              <a:rPr lang="en-IN" sz="8800" dirty="0" err="1"/>
              <a:t>endl</a:t>
            </a:r>
            <a:r>
              <a:rPr lang="en-IN" sz="8800" dirty="0"/>
              <a:t>;</a:t>
            </a:r>
            <a:endParaRPr lang="en-US" sz="8800" dirty="0"/>
          </a:p>
          <a:p>
            <a:pPr marL="609600" indent="-609600">
              <a:lnSpc>
                <a:spcPct val="110000"/>
              </a:lnSpc>
              <a:buNone/>
              <a:defRPr/>
            </a:pPr>
            <a:r>
              <a:rPr lang="en-IN" sz="8800" dirty="0"/>
              <a:t> </a:t>
            </a:r>
            <a:r>
              <a:rPr lang="en-IN" sz="8800" dirty="0" err="1"/>
              <a:t>cout</a:t>
            </a:r>
            <a:r>
              <a:rPr lang="en-IN" sz="8800" dirty="0"/>
              <a:t>&lt;&lt;"sum = "&lt;&lt;sum()&lt;&lt;</a:t>
            </a:r>
            <a:r>
              <a:rPr lang="en-IN" sz="8800" dirty="0" err="1"/>
              <a:t>endl</a:t>
            </a:r>
            <a:r>
              <a:rPr lang="en-IN" sz="8800" dirty="0"/>
              <a:t>;</a:t>
            </a:r>
            <a:endParaRPr lang="en-US" sz="8800" dirty="0"/>
          </a:p>
          <a:p>
            <a:pPr marL="609600" indent="-609600">
              <a:lnSpc>
                <a:spcPct val="110000"/>
              </a:lnSpc>
              <a:buNone/>
              <a:defRPr/>
            </a:pPr>
            <a:r>
              <a:rPr lang="en-IN" sz="8800" dirty="0"/>
              <a:t> </a:t>
            </a:r>
            <a:r>
              <a:rPr lang="en-IN" sz="8800" dirty="0" err="1"/>
              <a:t>cout</a:t>
            </a:r>
            <a:r>
              <a:rPr lang="en-IN" sz="8800" dirty="0"/>
              <a:t>&lt;&lt;"sub = "&lt;&lt;sub()&lt;&lt;</a:t>
            </a:r>
            <a:r>
              <a:rPr lang="en-IN" sz="8800" dirty="0" err="1"/>
              <a:t>endl</a:t>
            </a:r>
            <a:r>
              <a:rPr lang="en-IN" sz="8800" dirty="0"/>
              <a:t>;</a:t>
            </a:r>
            <a:endParaRPr lang="en-US" sz="8800" dirty="0"/>
          </a:p>
          <a:p>
            <a:pPr marL="609600" indent="-609600">
              <a:lnSpc>
                <a:spcPct val="110000"/>
              </a:lnSpc>
              <a:buNone/>
              <a:defRPr/>
            </a:pPr>
            <a:r>
              <a:rPr lang="en-IN" sz="8800" dirty="0"/>
              <a:t> </a:t>
            </a:r>
            <a:r>
              <a:rPr lang="en-IN" sz="8800" dirty="0" err="1"/>
              <a:t>cout</a:t>
            </a:r>
            <a:r>
              <a:rPr lang="en-IN" sz="8800" dirty="0"/>
              <a:t>&lt;&lt;"</a:t>
            </a:r>
            <a:r>
              <a:rPr lang="en-IN" sz="8800" dirty="0" err="1"/>
              <a:t>mul</a:t>
            </a:r>
            <a:r>
              <a:rPr lang="en-IN" sz="8800" dirty="0"/>
              <a:t> = "&lt;&lt;</a:t>
            </a:r>
            <a:r>
              <a:rPr lang="en-IN" sz="8800" dirty="0" err="1"/>
              <a:t>mul</a:t>
            </a:r>
            <a:r>
              <a:rPr lang="en-IN" sz="8800" dirty="0"/>
              <a:t>()&lt;&lt;</a:t>
            </a:r>
            <a:r>
              <a:rPr lang="en-IN" sz="8800" dirty="0" err="1"/>
              <a:t>endl</a:t>
            </a:r>
            <a:r>
              <a:rPr lang="en-IN" sz="8800" dirty="0"/>
              <a:t>;</a:t>
            </a:r>
            <a:endParaRPr lang="en-US" sz="8800" dirty="0"/>
          </a:p>
          <a:p>
            <a:pPr marL="609600" indent="-609600">
              <a:lnSpc>
                <a:spcPct val="110000"/>
              </a:lnSpc>
              <a:buNone/>
              <a:defRPr/>
            </a:pPr>
            <a:r>
              <a:rPr lang="en-IN" sz="8800" dirty="0"/>
              <a:t> </a:t>
            </a:r>
            <a:r>
              <a:rPr lang="en-IN" sz="8800" dirty="0" err="1"/>
              <a:t>cout</a:t>
            </a:r>
            <a:r>
              <a:rPr lang="en-IN" sz="8800" dirty="0"/>
              <a:t>&lt;&lt;"div = "&lt;&lt;div()&lt;&lt;</a:t>
            </a:r>
            <a:r>
              <a:rPr lang="en-IN" sz="8800" dirty="0" err="1"/>
              <a:t>endl</a:t>
            </a:r>
            <a:r>
              <a:rPr lang="en-IN" sz="8800" dirty="0"/>
              <a:t>;</a:t>
            </a:r>
            <a:endParaRPr lang="en-US" sz="8800" dirty="0"/>
          </a:p>
          <a:p>
            <a:pPr marL="609600" indent="-609600">
              <a:lnSpc>
                <a:spcPct val="110000"/>
              </a:lnSpc>
              <a:buNone/>
              <a:defRPr/>
            </a:pPr>
            <a:r>
              <a:rPr lang="en-IN" sz="8800" dirty="0"/>
              <a:t> }</a:t>
            </a:r>
            <a:endParaRPr lang="en-US" sz="8800" dirty="0"/>
          </a:p>
          <a:p>
            <a:pPr marL="609600" indent="-609600">
              <a:lnSpc>
                <a:spcPct val="110000"/>
              </a:lnSpc>
              <a:buNone/>
              <a:defRPr/>
            </a:pPr>
            <a:r>
              <a:rPr lang="en-IN" sz="8800" dirty="0"/>
              <a:t> float sum()</a:t>
            </a:r>
            <a:endParaRPr lang="en-US" sz="8800" dirty="0"/>
          </a:p>
          <a:p>
            <a:pPr marL="609600" indent="-609600">
              <a:lnSpc>
                <a:spcPct val="110000"/>
              </a:lnSpc>
              <a:buNone/>
              <a:defRPr/>
            </a:pPr>
            <a:r>
              <a:rPr lang="en-IN" sz="8800" dirty="0"/>
              <a:t> {</a:t>
            </a:r>
            <a:endParaRPr lang="en-US" sz="8800" dirty="0"/>
          </a:p>
          <a:p>
            <a:pPr marL="609600" indent="-609600">
              <a:lnSpc>
                <a:spcPct val="110000"/>
              </a:lnSpc>
              <a:buNone/>
              <a:defRPr/>
            </a:pPr>
            <a:r>
              <a:rPr lang="en-IN" sz="8800" dirty="0"/>
              <a:t>  return(</a:t>
            </a:r>
            <a:r>
              <a:rPr lang="en-IN" sz="8800" dirty="0" err="1"/>
              <a:t>x+y</a:t>
            </a:r>
            <a:r>
              <a:rPr lang="en-IN" sz="8800" dirty="0"/>
              <a:t>);</a:t>
            </a:r>
            <a:endParaRPr lang="en-US" sz="8800" dirty="0"/>
          </a:p>
          <a:p>
            <a:pPr marL="609600" indent="-609600">
              <a:lnSpc>
                <a:spcPct val="110000"/>
              </a:lnSpc>
              <a:buNone/>
              <a:defRPr/>
            </a:pPr>
            <a:r>
              <a:rPr lang="en-IN" sz="8800" dirty="0"/>
              <a:t> }</a:t>
            </a:r>
            <a:endParaRPr lang="en-US" sz="88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8567"/>
          </a:xfrm>
        </p:spPr>
        <p:txBody>
          <a:bodyPr>
            <a:normAutofit/>
          </a:bodyPr>
          <a:lstStyle/>
          <a:p>
            <a:r>
              <a:rPr lang="en-US" sz="2800" b="1" dirty="0">
                <a:latin typeface="+mn-lt"/>
                <a:ea typeface="+mn-ea"/>
                <a:cs typeface="+mn-cs"/>
              </a:rPr>
              <a:t>Defining a Member function Inside class(Example) </a:t>
            </a:r>
            <a:r>
              <a:rPr lang="en-US" sz="2800" b="1" dirty="0" err="1"/>
              <a:t>Contd</a:t>
            </a:r>
            <a:r>
              <a:rPr lang="en-US" sz="2800" b="1" dirty="0"/>
              <a:t>…</a:t>
            </a:r>
            <a:endParaRPr lang="en-US" sz="2800" b="1" dirty="0">
              <a:latin typeface="+mn-lt"/>
              <a:ea typeface="+mn-ea"/>
              <a:cs typeface="+mn-cs"/>
            </a:endParaRPr>
          </a:p>
        </p:txBody>
      </p:sp>
      <p:sp>
        <p:nvSpPr>
          <p:cNvPr id="3" name="Content Placeholder 2"/>
          <p:cNvSpPr>
            <a:spLocks noGrp="1"/>
          </p:cNvSpPr>
          <p:nvPr>
            <p:ph idx="1"/>
          </p:nvPr>
        </p:nvSpPr>
        <p:spPr>
          <a:xfrm>
            <a:off x="838200" y="1254370"/>
            <a:ext cx="10515600" cy="5908430"/>
          </a:xfrm>
        </p:spPr>
        <p:txBody>
          <a:bodyPr>
            <a:noAutofit/>
          </a:bodyPr>
          <a:lstStyle/>
          <a:p>
            <a:pPr marL="609600" indent="-609600">
              <a:buNone/>
              <a:defRPr/>
            </a:pPr>
            <a:r>
              <a:rPr lang="en-IN" sz="2200" dirty="0"/>
              <a:t> </a:t>
            </a:r>
            <a:r>
              <a:rPr lang="en-IN" sz="2400" dirty="0"/>
              <a:t> </a:t>
            </a:r>
            <a:r>
              <a:rPr lang="en-IN" sz="2200" dirty="0"/>
              <a:t>float sub()</a:t>
            </a:r>
            <a:endParaRPr lang="en-US" sz="2200" dirty="0"/>
          </a:p>
          <a:p>
            <a:pPr marL="609600" indent="-609600">
              <a:buNone/>
              <a:defRPr/>
            </a:pPr>
            <a:r>
              <a:rPr lang="en-IN" sz="2200" dirty="0"/>
              <a:t> { </a:t>
            </a:r>
          </a:p>
          <a:p>
            <a:pPr marL="609600" indent="-609600">
              <a:buNone/>
              <a:defRPr/>
            </a:pPr>
            <a:r>
              <a:rPr lang="en-IN" sz="2200" dirty="0"/>
              <a:t>return(x-y);</a:t>
            </a:r>
            <a:endParaRPr lang="en-US" sz="2200" dirty="0"/>
          </a:p>
          <a:p>
            <a:pPr marL="609600" indent="-609600">
              <a:buNone/>
              <a:defRPr/>
            </a:pPr>
            <a:r>
              <a:rPr lang="en-IN" sz="2200" dirty="0"/>
              <a:t> }</a:t>
            </a:r>
          </a:p>
          <a:p>
            <a:pPr marL="609600" indent="-609600">
              <a:buNone/>
              <a:defRPr/>
            </a:pPr>
            <a:r>
              <a:rPr lang="en-IN" sz="2200" dirty="0"/>
              <a:t>float </a:t>
            </a:r>
            <a:r>
              <a:rPr lang="en-IN" sz="2200" dirty="0" err="1"/>
              <a:t>mul</a:t>
            </a:r>
            <a:r>
              <a:rPr lang="en-IN" sz="2200" dirty="0"/>
              <a:t>()</a:t>
            </a:r>
            <a:endParaRPr lang="en-US" sz="2200" dirty="0"/>
          </a:p>
          <a:p>
            <a:pPr marL="609600" indent="-609600">
              <a:buNone/>
              <a:defRPr/>
            </a:pPr>
            <a:r>
              <a:rPr lang="en-IN" sz="2200" dirty="0"/>
              <a:t> {</a:t>
            </a:r>
            <a:endParaRPr lang="en-US" sz="2200" dirty="0"/>
          </a:p>
          <a:p>
            <a:pPr marL="609600" indent="-609600">
              <a:buNone/>
              <a:defRPr/>
            </a:pPr>
            <a:r>
              <a:rPr lang="en-IN" sz="2200" dirty="0"/>
              <a:t>  return(x*y);</a:t>
            </a:r>
            <a:endParaRPr lang="en-US" sz="2200" dirty="0"/>
          </a:p>
          <a:p>
            <a:pPr marL="609600" indent="-609600">
              <a:buNone/>
              <a:defRPr/>
            </a:pPr>
            <a:r>
              <a:rPr lang="en-IN" sz="2200" dirty="0"/>
              <a:t> }</a:t>
            </a:r>
            <a:endParaRPr lang="en-US" sz="2200" dirty="0"/>
          </a:p>
          <a:p>
            <a:pPr marL="609600" indent="-609600">
              <a:buNone/>
              <a:defRPr/>
            </a:pPr>
            <a:r>
              <a:rPr lang="en-IN" sz="2200" dirty="0"/>
              <a:t> float div()</a:t>
            </a:r>
            <a:endParaRPr lang="en-US" sz="2200" dirty="0"/>
          </a:p>
          <a:p>
            <a:pPr marL="609600" indent="-609600">
              <a:buNone/>
              <a:defRPr/>
            </a:pPr>
            <a:r>
              <a:rPr lang="en-IN" sz="2200" dirty="0"/>
              <a:t> {</a:t>
            </a:r>
            <a:endParaRPr lang="en-US" sz="2200" dirty="0"/>
          </a:p>
          <a:p>
            <a:pPr marL="609600" indent="-609600">
              <a:buNone/>
              <a:defRPr/>
            </a:pPr>
            <a:r>
              <a:rPr lang="en-IN" sz="2200" dirty="0"/>
              <a:t>  return (x/y);</a:t>
            </a:r>
            <a:endParaRPr lang="en-US" sz="2200" dirty="0"/>
          </a:p>
          <a:p>
            <a:pPr marL="609600" indent="-609600">
              <a:buNone/>
              <a:defRPr/>
            </a:pPr>
            <a:r>
              <a:rPr lang="en-IN" sz="2200" dirty="0"/>
              <a:t> }</a:t>
            </a:r>
            <a:endParaRPr lang="en-US" sz="2200" dirty="0"/>
          </a:p>
          <a:p>
            <a:pPr marL="609600" indent="-609600">
              <a:buNone/>
              <a:defRPr/>
            </a:pPr>
            <a:r>
              <a:rPr lang="en-IN" sz="2200" dirty="0"/>
              <a:t> };</a:t>
            </a:r>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ea typeface="+mn-ea"/>
                <a:cs typeface="+mn-cs"/>
              </a:rPr>
              <a:t>Defining a Member function Inside class(Example)</a:t>
            </a:r>
            <a:r>
              <a:rPr lang="en-US" sz="2800" b="1" dirty="0"/>
              <a:t> </a:t>
            </a:r>
            <a:r>
              <a:rPr lang="en-US" sz="2800" b="1" dirty="0" err="1"/>
              <a:t>Contd</a:t>
            </a:r>
            <a:r>
              <a:rPr lang="en-US" sz="2800" b="1" dirty="0"/>
              <a:t>…</a:t>
            </a:r>
            <a:endParaRPr lang="en-US" sz="2800" b="1" dirty="0">
              <a:latin typeface="+mn-lt"/>
              <a:ea typeface="+mn-ea"/>
              <a:cs typeface="+mn-cs"/>
            </a:endParaRPr>
          </a:p>
        </p:txBody>
      </p:sp>
      <p:sp>
        <p:nvSpPr>
          <p:cNvPr id="3" name="Content Placeholder 2"/>
          <p:cNvSpPr>
            <a:spLocks noGrp="1"/>
          </p:cNvSpPr>
          <p:nvPr>
            <p:ph idx="1"/>
          </p:nvPr>
        </p:nvSpPr>
        <p:spPr>
          <a:xfrm>
            <a:off x="756138" y="1547446"/>
            <a:ext cx="10515600" cy="4570902"/>
          </a:xfrm>
        </p:spPr>
        <p:txBody>
          <a:bodyPr>
            <a:normAutofit fontScale="25000" lnSpcReduction="20000"/>
          </a:bodyPr>
          <a:lstStyle/>
          <a:p>
            <a:pPr marL="609600" indent="-609600">
              <a:lnSpc>
                <a:spcPct val="110000"/>
              </a:lnSpc>
              <a:buNone/>
              <a:defRPr/>
            </a:pPr>
            <a:r>
              <a:rPr lang="en-IN" sz="8800" dirty="0"/>
              <a:t>void main()</a:t>
            </a:r>
            <a:endParaRPr lang="en-US" sz="8800" dirty="0"/>
          </a:p>
          <a:p>
            <a:pPr marL="609600" indent="-609600">
              <a:lnSpc>
                <a:spcPct val="110000"/>
              </a:lnSpc>
              <a:buNone/>
              <a:defRPr/>
            </a:pPr>
            <a:r>
              <a:rPr lang="en-IN" sz="8800" dirty="0"/>
              <a:t>{</a:t>
            </a:r>
            <a:endParaRPr lang="en-US" sz="8800" dirty="0"/>
          </a:p>
          <a:p>
            <a:pPr marL="609600" indent="-609600">
              <a:lnSpc>
                <a:spcPct val="110000"/>
              </a:lnSpc>
              <a:buNone/>
              <a:defRPr/>
            </a:pPr>
            <a:r>
              <a:rPr lang="en-IN" sz="8800" dirty="0"/>
              <a:t> </a:t>
            </a:r>
            <a:r>
              <a:rPr lang="en-IN" sz="8800" dirty="0" err="1"/>
              <a:t>clrscr</a:t>
            </a:r>
            <a:r>
              <a:rPr lang="en-IN" sz="8800" dirty="0"/>
              <a:t>();</a:t>
            </a:r>
            <a:endParaRPr lang="en-US" sz="8800" dirty="0"/>
          </a:p>
          <a:p>
            <a:pPr marL="609600" indent="-609600">
              <a:lnSpc>
                <a:spcPct val="110000"/>
              </a:lnSpc>
              <a:buNone/>
              <a:defRPr/>
            </a:pPr>
            <a:r>
              <a:rPr lang="en-IN" sz="8800" dirty="0"/>
              <a:t> sample temp;</a:t>
            </a:r>
            <a:endParaRPr lang="en-US" sz="8800" dirty="0"/>
          </a:p>
          <a:p>
            <a:pPr marL="609600" indent="-609600">
              <a:lnSpc>
                <a:spcPct val="110000"/>
              </a:lnSpc>
              <a:buNone/>
              <a:defRPr/>
            </a:pPr>
            <a:r>
              <a:rPr lang="en-IN" sz="8800" dirty="0"/>
              <a:t> </a:t>
            </a:r>
            <a:r>
              <a:rPr lang="en-IN" sz="8800" dirty="0" err="1"/>
              <a:t>temp.get</a:t>
            </a:r>
            <a:r>
              <a:rPr lang="en-IN" sz="8800" dirty="0"/>
              <a:t>();</a:t>
            </a:r>
            <a:endParaRPr lang="en-US" sz="8800" dirty="0"/>
          </a:p>
          <a:p>
            <a:pPr marL="609600" indent="-609600">
              <a:lnSpc>
                <a:spcPct val="110000"/>
              </a:lnSpc>
              <a:buNone/>
              <a:defRPr/>
            </a:pPr>
            <a:r>
              <a:rPr lang="en-IN" sz="8800" dirty="0"/>
              <a:t> </a:t>
            </a:r>
            <a:r>
              <a:rPr lang="en-IN" sz="8800" dirty="0" err="1"/>
              <a:t>temp.disp</a:t>
            </a:r>
            <a:r>
              <a:rPr lang="en-IN" sz="8800" dirty="0"/>
              <a:t>();</a:t>
            </a:r>
            <a:endParaRPr lang="en-US" sz="8800" dirty="0"/>
          </a:p>
          <a:p>
            <a:pPr marL="609600" indent="-609600">
              <a:lnSpc>
                <a:spcPct val="110000"/>
              </a:lnSpc>
              <a:buNone/>
              <a:defRPr/>
            </a:pPr>
            <a:r>
              <a:rPr lang="en-IN" sz="8800" dirty="0"/>
              <a:t> temp.sum();</a:t>
            </a:r>
            <a:endParaRPr lang="en-US" sz="8800" dirty="0"/>
          </a:p>
          <a:p>
            <a:pPr marL="609600" indent="-609600">
              <a:lnSpc>
                <a:spcPct val="110000"/>
              </a:lnSpc>
              <a:buNone/>
              <a:defRPr/>
            </a:pPr>
            <a:r>
              <a:rPr lang="en-IN" sz="8800" dirty="0"/>
              <a:t> temp.sub();</a:t>
            </a:r>
            <a:endParaRPr lang="en-US" sz="8800" dirty="0"/>
          </a:p>
          <a:p>
            <a:pPr marL="609600" indent="-609600">
              <a:lnSpc>
                <a:spcPct val="110000"/>
              </a:lnSpc>
              <a:buNone/>
              <a:defRPr/>
            </a:pPr>
            <a:r>
              <a:rPr lang="en-IN" sz="8800" dirty="0"/>
              <a:t> temp.mul();</a:t>
            </a:r>
            <a:endParaRPr lang="en-US" sz="8800" dirty="0"/>
          </a:p>
          <a:p>
            <a:pPr marL="609600" indent="-609600">
              <a:lnSpc>
                <a:spcPct val="110000"/>
              </a:lnSpc>
              <a:buNone/>
              <a:defRPr/>
            </a:pPr>
            <a:r>
              <a:rPr lang="en-IN" sz="8800" dirty="0"/>
              <a:t> temp.div();</a:t>
            </a:r>
            <a:endParaRPr lang="en-US" sz="8800" dirty="0"/>
          </a:p>
          <a:p>
            <a:pPr marL="609600" indent="-609600">
              <a:lnSpc>
                <a:spcPct val="110000"/>
              </a:lnSpc>
              <a:buNone/>
              <a:defRPr/>
            </a:pPr>
            <a:r>
              <a:rPr lang="en-IN" sz="8800" dirty="0"/>
              <a:t> </a:t>
            </a:r>
            <a:r>
              <a:rPr lang="en-IN" sz="8800" dirty="0" err="1"/>
              <a:t>getch</a:t>
            </a:r>
            <a:r>
              <a:rPr lang="en-IN" sz="8800" dirty="0"/>
              <a:t>();</a:t>
            </a:r>
            <a:endParaRPr lang="en-US" sz="8800" dirty="0"/>
          </a:p>
          <a:p>
            <a:pPr marL="609600" indent="-609600">
              <a:lnSpc>
                <a:spcPct val="110000"/>
              </a:lnSpc>
              <a:buNone/>
              <a:defRPr/>
            </a:pPr>
            <a:r>
              <a:rPr lang="en-IN" sz="8800" dirty="0"/>
              <a:t>}</a:t>
            </a:r>
            <a:endParaRPr lang="en-US" sz="8800" dirty="0"/>
          </a:p>
          <a:p>
            <a:pPr marL="609600" indent="-609600">
              <a:lnSpc>
                <a:spcPct val="110000"/>
              </a:lnSpc>
              <a:buNone/>
              <a:defRPr/>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59A-E274-48FD-824C-42FC29C0345B}"/>
              </a:ext>
            </a:extLst>
          </p:cNvPr>
          <p:cNvSpPr>
            <a:spLocks noGrp="1"/>
          </p:cNvSpPr>
          <p:nvPr>
            <p:ph type="title"/>
          </p:nvPr>
        </p:nvSpPr>
        <p:spPr>
          <a:xfrm>
            <a:off x="838200" y="365126"/>
            <a:ext cx="10515600" cy="889244"/>
          </a:xfrm>
        </p:spPr>
        <p:txBody>
          <a:bodyPr>
            <a:normAutofit/>
          </a:bodyPr>
          <a:lstStyle/>
          <a:p>
            <a:pPr algn="ctr"/>
            <a:r>
              <a:rPr lang="en-US" sz="2800" b="1" dirty="0">
                <a:latin typeface="+mn-lt"/>
                <a:ea typeface="+mn-ea"/>
                <a:cs typeface="+mn-cs"/>
              </a:rPr>
              <a:t>Defining a Member function outside the class</a:t>
            </a:r>
            <a:endParaRPr lang="en-IN" sz="2800" b="1" dirty="0">
              <a:latin typeface="+mn-lt"/>
              <a:ea typeface="+mn-ea"/>
              <a:cs typeface="+mn-cs"/>
            </a:endParaRPr>
          </a:p>
        </p:txBody>
      </p:sp>
      <p:sp>
        <p:nvSpPr>
          <p:cNvPr id="3" name="Content Placeholder 2">
            <a:extLst>
              <a:ext uri="{FF2B5EF4-FFF2-40B4-BE49-F238E27FC236}">
                <a16:creationId xmlns:a16="http://schemas.microsoft.com/office/drawing/2014/main" id="{33B5843A-DD22-4C0F-846E-9CD268E98161}"/>
              </a:ext>
            </a:extLst>
          </p:cNvPr>
          <p:cNvSpPr>
            <a:spLocks noGrp="1"/>
          </p:cNvSpPr>
          <p:nvPr>
            <p:ph idx="1"/>
          </p:nvPr>
        </p:nvSpPr>
        <p:spPr>
          <a:xfrm>
            <a:off x="609600" y="1277814"/>
            <a:ext cx="10521461" cy="5134709"/>
          </a:xfrm>
        </p:spPr>
        <p:txBody>
          <a:bodyPr>
            <a:normAutofit fontScale="25000" lnSpcReduction="20000"/>
          </a:bodyPr>
          <a:lstStyle/>
          <a:p>
            <a:pPr marL="609600" indent="-609600">
              <a:lnSpc>
                <a:spcPct val="110000"/>
              </a:lnSpc>
              <a:buNone/>
              <a:defRPr/>
            </a:pPr>
            <a:r>
              <a:rPr lang="en-US" sz="8800" dirty="0"/>
              <a:t>But if we define the member function outside the class definition then we must declare </a:t>
            </a:r>
          </a:p>
          <a:p>
            <a:pPr marL="609600" indent="-609600">
              <a:lnSpc>
                <a:spcPct val="110000"/>
              </a:lnSpc>
              <a:buNone/>
              <a:defRPr/>
            </a:pPr>
            <a:r>
              <a:rPr lang="en-US" sz="8800" dirty="0"/>
              <a:t>the function inside class definition and then define it outside.</a:t>
            </a:r>
          </a:p>
          <a:p>
            <a:pPr marL="609600" indent="-609600">
              <a:lnSpc>
                <a:spcPct val="110000"/>
              </a:lnSpc>
              <a:buNone/>
              <a:defRPr/>
            </a:pPr>
            <a:r>
              <a:rPr lang="en-IN" sz="8800" dirty="0"/>
              <a:t>The definition of member function outside the class differs from normal function </a:t>
            </a:r>
          </a:p>
          <a:p>
            <a:pPr marL="609600" indent="-609600">
              <a:lnSpc>
                <a:spcPct val="110000"/>
              </a:lnSpc>
              <a:buNone/>
              <a:defRPr/>
            </a:pPr>
            <a:r>
              <a:rPr lang="en-IN" sz="8800" dirty="0"/>
              <a:t>definition, as the function name in the function header is preceded by the class name and </a:t>
            </a:r>
          </a:p>
          <a:p>
            <a:pPr marL="609600" indent="-609600">
              <a:lnSpc>
                <a:spcPct val="110000"/>
              </a:lnSpc>
              <a:buNone/>
              <a:defRPr/>
            </a:pPr>
            <a:r>
              <a:rPr lang="en-IN" sz="8800" dirty="0"/>
              <a:t>the scope resolution operator (: :). The scope resolution operator informs the compiler </a:t>
            </a:r>
          </a:p>
          <a:p>
            <a:pPr marL="609600" indent="-609600">
              <a:lnSpc>
                <a:spcPct val="110000"/>
              </a:lnSpc>
              <a:buNone/>
              <a:defRPr/>
            </a:pPr>
            <a:r>
              <a:rPr lang="en-IN" sz="8800" dirty="0"/>
              <a:t>what class the member belongs to. The syntax for defining a member function outside the </a:t>
            </a:r>
          </a:p>
          <a:p>
            <a:pPr marL="609600" indent="-609600">
              <a:lnSpc>
                <a:spcPct val="110000"/>
              </a:lnSpc>
              <a:buNone/>
              <a:defRPr/>
            </a:pPr>
            <a:r>
              <a:rPr lang="en-IN" sz="8800" dirty="0"/>
              <a:t>class is</a:t>
            </a:r>
            <a:endParaRPr lang="en-US" sz="8800" dirty="0"/>
          </a:p>
          <a:p>
            <a:pPr marL="609600" indent="-609600">
              <a:lnSpc>
                <a:spcPct val="110000"/>
              </a:lnSpc>
              <a:buNone/>
              <a:defRPr/>
            </a:pPr>
            <a:r>
              <a:rPr lang="en-IN" sz="8800" dirty="0"/>
              <a:t> </a:t>
            </a:r>
            <a:endParaRPr lang="en-US" sz="8800" dirty="0"/>
          </a:p>
          <a:p>
            <a:pPr marL="609600" indent="-609600">
              <a:lnSpc>
                <a:spcPct val="110000"/>
              </a:lnSpc>
              <a:buNone/>
              <a:defRPr/>
            </a:pPr>
            <a:r>
              <a:rPr lang="en-IN" sz="8800" dirty="0"/>
              <a:t> </a:t>
            </a:r>
            <a:r>
              <a:rPr lang="en-IN" sz="8800" dirty="0" err="1"/>
              <a:t>return_type</a:t>
            </a:r>
            <a:r>
              <a:rPr lang="en-IN" sz="8800" dirty="0"/>
              <a:t> </a:t>
            </a:r>
            <a:r>
              <a:rPr lang="en-IN" sz="8800" dirty="0" err="1"/>
              <a:t>class_name</a:t>
            </a:r>
            <a:r>
              <a:rPr lang="en-IN" sz="8800" dirty="0"/>
              <a:t> :: </a:t>
            </a:r>
            <a:r>
              <a:rPr lang="en-IN" sz="8800" dirty="0" err="1"/>
              <a:t>function_name</a:t>
            </a:r>
            <a:r>
              <a:rPr lang="en-IN" sz="8800" dirty="0"/>
              <a:t> (</a:t>
            </a:r>
            <a:r>
              <a:rPr lang="en-IN" sz="8800" dirty="0" err="1"/>
              <a:t>parameter_list</a:t>
            </a:r>
            <a:r>
              <a:rPr lang="en-IN" sz="8800" dirty="0"/>
              <a:t>) </a:t>
            </a:r>
          </a:p>
          <a:p>
            <a:pPr marL="609600" indent="-609600">
              <a:lnSpc>
                <a:spcPct val="110000"/>
              </a:lnSpc>
              <a:buNone/>
              <a:defRPr/>
            </a:pPr>
            <a:r>
              <a:rPr lang="en-IN" sz="8800" dirty="0"/>
              <a:t>{</a:t>
            </a:r>
            <a:endParaRPr lang="en-US" sz="8800" dirty="0"/>
          </a:p>
          <a:p>
            <a:pPr marL="609600" indent="-609600">
              <a:lnSpc>
                <a:spcPct val="110000"/>
              </a:lnSpc>
              <a:buNone/>
              <a:defRPr/>
            </a:pPr>
            <a:r>
              <a:rPr lang="en-IN" sz="8800" dirty="0"/>
              <a:t>  // body of the member function</a:t>
            </a:r>
            <a:endParaRPr lang="en-US" sz="8800" dirty="0"/>
          </a:p>
          <a:p>
            <a:pPr marL="609600" indent="-609600">
              <a:lnSpc>
                <a:spcPct val="110000"/>
              </a:lnSpc>
              <a:buNone/>
              <a:defRPr/>
            </a:pPr>
            <a:r>
              <a:rPr lang="en-IN" sz="8800" dirty="0"/>
              <a:t>}</a:t>
            </a:r>
            <a:endParaRPr lang="en-US" sz="8800" dirty="0"/>
          </a:p>
        </p:txBody>
      </p:sp>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609600" y="1383323"/>
            <a:ext cx="10521461" cy="4383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a:p>
            <a:pPr marL="0" indent="0">
              <a:buNone/>
            </a:pPr>
            <a:endParaRPr lang="en-IN" dirty="0"/>
          </a:p>
        </p:txBody>
      </p:sp>
    </p:spTree>
    <p:extLst>
      <p:ext uri="{BB962C8B-B14F-4D97-AF65-F5344CB8AC3E}">
        <p14:creationId xmlns:p14="http://schemas.microsoft.com/office/powerpoint/2010/main" val="291242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ea typeface="+mn-ea"/>
                <a:cs typeface="+mn-cs"/>
              </a:rPr>
              <a:t>Defining a Member function outside the class</a:t>
            </a:r>
          </a:p>
        </p:txBody>
      </p:sp>
      <p:sp>
        <p:nvSpPr>
          <p:cNvPr id="3" name="Content Placeholder 2"/>
          <p:cNvSpPr>
            <a:spLocks noGrp="1"/>
          </p:cNvSpPr>
          <p:nvPr>
            <p:ph idx="1"/>
          </p:nvPr>
        </p:nvSpPr>
        <p:spPr/>
        <p:txBody>
          <a:bodyPr>
            <a:normAutofit fontScale="92500" lnSpcReduction="20000"/>
          </a:bodyPr>
          <a:lstStyle/>
          <a:p>
            <a:pPr algn="just">
              <a:buNone/>
            </a:pPr>
            <a:r>
              <a:rPr lang="en-US" dirty="0"/>
              <a:t>class Cube </a:t>
            </a:r>
          </a:p>
          <a:p>
            <a:pPr algn="just">
              <a:buNone/>
            </a:pPr>
            <a:r>
              <a:rPr lang="en-US" dirty="0"/>
              <a:t>{</a:t>
            </a:r>
          </a:p>
          <a:p>
            <a:pPr algn="just">
              <a:buNone/>
            </a:pPr>
            <a:r>
              <a:rPr lang="en-US" dirty="0"/>
              <a:t> public: </a:t>
            </a:r>
          </a:p>
          <a:p>
            <a:pPr algn="just">
              <a:buNone/>
            </a:pPr>
            <a:r>
              <a:rPr lang="en-US" dirty="0" err="1"/>
              <a:t>int</a:t>
            </a:r>
            <a:r>
              <a:rPr lang="en-US" dirty="0"/>
              <a:t> side; </a:t>
            </a:r>
          </a:p>
          <a:p>
            <a:pPr algn="just">
              <a:buNone/>
            </a:pPr>
            <a:r>
              <a:rPr lang="en-US" dirty="0" err="1"/>
              <a:t>int</a:t>
            </a:r>
            <a:r>
              <a:rPr lang="en-US" dirty="0"/>
              <a:t> </a:t>
            </a:r>
            <a:r>
              <a:rPr lang="en-US" dirty="0" err="1"/>
              <a:t>getVolume</a:t>
            </a:r>
            <a:r>
              <a:rPr lang="en-US" dirty="0"/>
              <a:t>();</a:t>
            </a:r>
          </a:p>
          <a:p>
            <a:pPr algn="just">
              <a:buNone/>
            </a:pPr>
            <a:r>
              <a:rPr lang="en-US" dirty="0"/>
              <a:t> } // member function defined outside class definition </a:t>
            </a:r>
          </a:p>
          <a:p>
            <a:pPr algn="just">
              <a:buNone/>
            </a:pPr>
            <a:r>
              <a:rPr lang="en-US" dirty="0" err="1"/>
              <a:t>int</a:t>
            </a:r>
            <a:r>
              <a:rPr lang="en-US" dirty="0"/>
              <a:t> Cube :: </a:t>
            </a:r>
            <a:r>
              <a:rPr lang="en-US" dirty="0" err="1"/>
              <a:t>getVolume</a:t>
            </a:r>
            <a:r>
              <a:rPr lang="en-US" dirty="0"/>
              <a:t>() </a:t>
            </a:r>
          </a:p>
          <a:p>
            <a:pPr algn="just">
              <a:buNone/>
            </a:pPr>
            <a:r>
              <a:rPr lang="en-US" dirty="0"/>
              <a:t>{ </a:t>
            </a:r>
          </a:p>
          <a:p>
            <a:pPr algn="just">
              <a:buNone/>
            </a:pPr>
            <a:r>
              <a:rPr lang="en-US" dirty="0"/>
              <a:t>return side*side*side;</a:t>
            </a:r>
          </a:p>
          <a:p>
            <a:pPr algn="just">
              <a:buNone/>
            </a:pPr>
            <a:r>
              <a:rPr lang="en-US" dirty="0"/>
              <a:t>}</a:t>
            </a:r>
            <a:endParaRPr lang="en-IN"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3737"/>
          </a:xfrm>
        </p:spPr>
        <p:txBody>
          <a:bodyPr>
            <a:normAutofit/>
          </a:bodyPr>
          <a:lstStyle/>
          <a:p>
            <a:r>
              <a:rPr lang="en-US" sz="2800" b="1" dirty="0">
                <a:latin typeface="+mn-lt"/>
                <a:ea typeface="+mn-ea"/>
                <a:cs typeface="+mn-cs"/>
              </a:rPr>
              <a:t>Defining a Member function outside the class(Example) </a:t>
            </a:r>
            <a:r>
              <a:rPr lang="en-US" sz="2800" b="1" dirty="0" err="1"/>
              <a:t>Contd</a:t>
            </a:r>
            <a:r>
              <a:rPr lang="en-US" sz="2800" b="1" dirty="0"/>
              <a:t>…</a:t>
            </a:r>
            <a:endParaRPr lang="en-US" sz="2800" b="1" dirty="0">
              <a:latin typeface="+mn-lt"/>
              <a:ea typeface="+mn-ea"/>
              <a:cs typeface="+mn-cs"/>
            </a:endParaRPr>
          </a:p>
        </p:txBody>
      </p:sp>
      <p:sp>
        <p:nvSpPr>
          <p:cNvPr id="3" name="Content Placeholder 2"/>
          <p:cNvSpPr>
            <a:spLocks noGrp="1"/>
          </p:cNvSpPr>
          <p:nvPr>
            <p:ph idx="1"/>
          </p:nvPr>
        </p:nvSpPr>
        <p:spPr>
          <a:xfrm>
            <a:off x="791307" y="996462"/>
            <a:ext cx="10515600" cy="5861538"/>
          </a:xfrm>
        </p:spPr>
        <p:txBody>
          <a:bodyPr>
            <a:normAutofit fontScale="25000" lnSpcReduction="20000"/>
          </a:bodyPr>
          <a:lstStyle/>
          <a:p>
            <a:pPr marL="609600" indent="-609600">
              <a:lnSpc>
                <a:spcPct val="110000"/>
              </a:lnSpc>
              <a:buNone/>
              <a:defRPr/>
            </a:pPr>
            <a:r>
              <a:rPr lang="en-IN" sz="8800" dirty="0"/>
              <a:t>class </a:t>
            </a:r>
            <a:r>
              <a:rPr lang="en-IN" sz="8800" dirty="0" err="1"/>
              <a:t>sam</a:t>
            </a:r>
            <a:endParaRPr lang="en-US" sz="8800" dirty="0"/>
          </a:p>
          <a:p>
            <a:pPr marL="609600" indent="-609600">
              <a:lnSpc>
                <a:spcPct val="110000"/>
              </a:lnSpc>
              <a:buNone/>
              <a:defRPr/>
            </a:pPr>
            <a:r>
              <a:rPr lang="en-IN" sz="8800" dirty="0"/>
              <a:t>{</a:t>
            </a:r>
            <a:endParaRPr lang="en-US" sz="8800" dirty="0"/>
          </a:p>
          <a:p>
            <a:pPr marL="609600" indent="-609600">
              <a:lnSpc>
                <a:spcPct val="110000"/>
              </a:lnSpc>
              <a:buNone/>
              <a:defRPr/>
            </a:pPr>
            <a:r>
              <a:rPr lang="en-IN" sz="8800" dirty="0"/>
              <a:t> private:</a:t>
            </a:r>
            <a:endParaRPr lang="en-US" sz="8800" dirty="0"/>
          </a:p>
          <a:p>
            <a:pPr marL="609600" indent="-609600">
              <a:lnSpc>
                <a:spcPct val="110000"/>
              </a:lnSpc>
              <a:buNone/>
              <a:defRPr/>
            </a:pPr>
            <a:r>
              <a:rPr lang="en-IN" sz="8800" dirty="0"/>
              <a:t> float x;</a:t>
            </a:r>
            <a:endParaRPr lang="en-US" sz="8800" dirty="0"/>
          </a:p>
          <a:p>
            <a:pPr marL="609600" indent="-609600">
              <a:lnSpc>
                <a:spcPct val="110000"/>
              </a:lnSpc>
              <a:buNone/>
              <a:defRPr/>
            </a:pPr>
            <a:r>
              <a:rPr lang="en-IN" sz="8800" dirty="0"/>
              <a:t> float y;</a:t>
            </a:r>
            <a:endParaRPr lang="en-US" sz="8800" dirty="0"/>
          </a:p>
          <a:p>
            <a:pPr marL="609600" indent="-609600">
              <a:lnSpc>
                <a:spcPct val="110000"/>
              </a:lnSpc>
              <a:buNone/>
              <a:defRPr/>
            </a:pPr>
            <a:r>
              <a:rPr lang="en-IN" sz="8800" dirty="0"/>
              <a:t> public:</a:t>
            </a:r>
            <a:endParaRPr lang="en-US" sz="8800" dirty="0"/>
          </a:p>
          <a:p>
            <a:pPr marL="609600" indent="-609600">
              <a:lnSpc>
                <a:spcPct val="110000"/>
              </a:lnSpc>
              <a:buNone/>
              <a:defRPr/>
            </a:pPr>
            <a:r>
              <a:rPr lang="en-IN" sz="8800" dirty="0"/>
              <a:t> void get();</a:t>
            </a:r>
            <a:endParaRPr lang="en-US" sz="8800" dirty="0"/>
          </a:p>
          <a:p>
            <a:pPr marL="609600" indent="-609600">
              <a:lnSpc>
                <a:spcPct val="110000"/>
              </a:lnSpc>
              <a:buNone/>
              <a:defRPr/>
            </a:pPr>
            <a:r>
              <a:rPr lang="en-IN" sz="8800" dirty="0"/>
              <a:t> void </a:t>
            </a:r>
            <a:r>
              <a:rPr lang="en-IN" sz="8800" dirty="0" err="1"/>
              <a:t>disp</a:t>
            </a:r>
            <a:r>
              <a:rPr lang="en-IN" sz="8800" dirty="0"/>
              <a:t>();</a:t>
            </a:r>
            <a:endParaRPr lang="en-US" sz="8800" dirty="0"/>
          </a:p>
          <a:p>
            <a:pPr marL="609600" indent="-609600">
              <a:lnSpc>
                <a:spcPct val="110000"/>
              </a:lnSpc>
              <a:buNone/>
              <a:defRPr/>
            </a:pPr>
            <a:r>
              <a:rPr lang="en-IN" sz="8800" dirty="0"/>
              <a:t> float sum();</a:t>
            </a:r>
            <a:endParaRPr lang="en-US" sz="8800" dirty="0"/>
          </a:p>
          <a:p>
            <a:pPr marL="609600" indent="-609600">
              <a:lnSpc>
                <a:spcPct val="110000"/>
              </a:lnSpc>
              <a:buNone/>
              <a:defRPr/>
            </a:pPr>
            <a:r>
              <a:rPr lang="en-IN" sz="8800" dirty="0"/>
              <a:t> float diff();</a:t>
            </a:r>
            <a:endParaRPr lang="en-US" sz="8800" dirty="0"/>
          </a:p>
          <a:p>
            <a:pPr marL="609600" indent="-609600">
              <a:lnSpc>
                <a:spcPct val="110000"/>
              </a:lnSpc>
              <a:buNone/>
              <a:defRPr/>
            </a:pPr>
            <a:r>
              <a:rPr lang="en-IN" sz="8800" dirty="0"/>
              <a:t> float </a:t>
            </a:r>
            <a:r>
              <a:rPr lang="en-IN" sz="8800" dirty="0" err="1"/>
              <a:t>mul</a:t>
            </a:r>
            <a:r>
              <a:rPr lang="en-IN" sz="8800" dirty="0"/>
              <a:t>();</a:t>
            </a:r>
            <a:endParaRPr lang="en-US" sz="8800" dirty="0"/>
          </a:p>
          <a:p>
            <a:pPr marL="609600" indent="-609600">
              <a:lnSpc>
                <a:spcPct val="110000"/>
              </a:lnSpc>
              <a:buNone/>
              <a:defRPr/>
            </a:pPr>
            <a:r>
              <a:rPr lang="en-IN" sz="8800" dirty="0"/>
              <a:t> float div();</a:t>
            </a:r>
            <a:endParaRPr lang="en-US" sz="8800" dirty="0"/>
          </a:p>
          <a:p>
            <a:pPr marL="609600" indent="-609600">
              <a:lnSpc>
                <a:spcPct val="110000"/>
              </a:lnSpc>
              <a:buNone/>
              <a:defRPr/>
            </a:pPr>
            <a:r>
              <a:rPr lang="en-IN" sz="8800" dirty="0"/>
              <a:t>};   //End of the class</a:t>
            </a:r>
            <a:endParaRPr lang="en-US" sz="8800" dirty="0"/>
          </a:p>
          <a:p>
            <a:pPr marL="609600" indent="-609600">
              <a:lnSpc>
                <a:spcPct val="110000"/>
              </a:lnSpc>
              <a:buNone/>
              <a:defRPr/>
            </a:pPr>
            <a:r>
              <a:rPr lang="en-IN" sz="4000" dirty="0"/>
              <a:t> </a:t>
            </a:r>
            <a:endParaRPr lang="en-US" sz="4000"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ea typeface="+mn-ea"/>
                <a:cs typeface="+mn-cs"/>
              </a:rPr>
              <a:t>Defining a Member function outside the class</a:t>
            </a:r>
            <a:r>
              <a:rPr lang="en-US" sz="2800" b="1" dirty="0"/>
              <a:t>(Example) </a:t>
            </a:r>
            <a:r>
              <a:rPr lang="en-US" sz="2800" b="1" dirty="0" err="1"/>
              <a:t>Contd</a:t>
            </a:r>
            <a:r>
              <a:rPr lang="en-US" sz="2800" b="1" dirty="0"/>
              <a:t>…</a:t>
            </a:r>
            <a:endParaRPr lang="en-US" sz="2800" b="1" dirty="0">
              <a:latin typeface="+mn-lt"/>
              <a:ea typeface="+mn-ea"/>
              <a:cs typeface="+mn-cs"/>
            </a:endParaRPr>
          </a:p>
        </p:txBody>
      </p:sp>
      <p:sp>
        <p:nvSpPr>
          <p:cNvPr id="3" name="Content Placeholder 2"/>
          <p:cNvSpPr>
            <a:spLocks noGrp="1"/>
          </p:cNvSpPr>
          <p:nvPr>
            <p:ph idx="1"/>
          </p:nvPr>
        </p:nvSpPr>
        <p:spPr>
          <a:xfrm>
            <a:off x="720969" y="1720117"/>
            <a:ext cx="10515600" cy="4351338"/>
          </a:xfrm>
        </p:spPr>
        <p:txBody>
          <a:bodyPr>
            <a:normAutofit fontScale="25000" lnSpcReduction="20000"/>
          </a:bodyPr>
          <a:lstStyle/>
          <a:p>
            <a:pPr marL="609600" indent="-609600">
              <a:lnSpc>
                <a:spcPct val="110000"/>
              </a:lnSpc>
              <a:buNone/>
              <a:defRPr/>
            </a:pPr>
            <a:r>
              <a:rPr lang="en-IN" sz="8800" dirty="0"/>
              <a:t>void </a:t>
            </a:r>
            <a:r>
              <a:rPr lang="en-IN" sz="8800" dirty="0" err="1"/>
              <a:t>sam</a:t>
            </a:r>
            <a:r>
              <a:rPr lang="en-IN" sz="8800" dirty="0"/>
              <a:t>::get()</a:t>
            </a:r>
            <a:endParaRPr lang="en-US" sz="8800" dirty="0"/>
          </a:p>
          <a:p>
            <a:pPr marL="609600" indent="-609600">
              <a:lnSpc>
                <a:spcPct val="110000"/>
              </a:lnSpc>
              <a:buNone/>
              <a:defRPr/>
            </a:pPr>
            <a:r>
              <a:rPr lang="en-IN" sz="8800" dirty="0"/>
              <a:t>{</a:t>
            </a:r>
            <a:endParaRPr lang="en-US" sz="8800" dirty="0"/>
          </a:p>
          <a:p>
            <a:pPr marL="609600" indent="-609600">
              <a:lnSpc>
                <a:spcPct val="110000"/>
              </a:lnSpc>
              <a:buNone/>
              <a:defRPr/>
            </a:pPr>
            <a:r>
              <a:rPr lang="en-IN" sz="8800" dirty="0"/>
              <a:t> </a:t>
            </a:r>
            <a:r>
              <a:rPr lang="en-IN" sz="8800" dirty="0" err="1"/>
              <a:t>cout</a:t>
            </a:r>
            <a:r>
              <a:rPr lang="en-IN" sz="8800" dirty="0"/>
              <a:t>&lt;&lt;"Enter any two numbers"&lt;&lt;</a:t>
            </a:r>
            <a:r>
              <a:rPr lang="en-IN" sz="8800" dirty="0" err="1"/>
              <a:t>endl</a:t>
            </a:r>
            <a:r>
              <a:rPr lang="en-IN" sz="8800" dirty="0"/>
              <a:t>;</a:t>
            </a:r>
            <a:endParaRPr lang="en-US" sz="8800" dirty="0"/>
          </a:p>
          <a:p>
            <a:pPr marL="609600" indent="-609600">
              <a:lnSpc>
                <a:spcPct val="110000"/>
              </a:lnSpc>
              <a:buNone/>
              <a:defRPr/>
            </a:pPr>
            <a:r>
              <a:rPr lang="en-IN" sz="8800" dirty="0"/>
              <a:t> </a:t>
            </a:r>
            <a:r>
              <a:rPr lang="en-IN" sz="8800" dirty="0" err="1"/>
              <a:t>cin</a:t>
            </a:r>
            <a:r>
              <a:rPr lang="en-IN" sz="8800" dirty="0"/>
              <a:t>&gt;&gt;x&gt;&gt;y;</a:t>
            </a:r>
            <a:endParaRPr lang="en-US" sz="8800" dirty="0"/>
          </a:p>
          <a:p>
            <a:pPr marL="609600" indent="-609600">
              <a:lnSpc>
                <a:spcPct val="110000"/>
              </a:lnSpc>
              <a:buNone/>
              <a:defRPr/>
            </a:pPr>
            <a:r>
              <a:rPr lang="en-IN" sz="8800" dirty="0"/>
              <a:t>}</a:t>
            </a:r>
            <a:endParaRPr lang="en-US" sz="8800" dirty="0"/>
          </a:p>
          <a:p>
            <a:pPr marL="609600" indent="-609600">
              <a:lnSpc>
                <a:spcPct val="110000"/>
              </a:lnSpc>
              <a:buNone/>
              <a:defRPr/>
            </a:pPr>
            <a:r>
              <a:rPr lang="en-IN" sz="8800" dirty="0"/>
              <a:t>void </a:t>
            </a:r>
            <a:r>
              <a:rPr lang="en-IN" sz="8800" dirty="0" err="1"/>
              <a:t>sam</a:t>
            </a:r>
            <a:r>
              <a:rPr lang="en-IN" sz="8800" dirty="0"/>
              <a:t>::</a:t>
            </a:r>
            <a:r>
              <a:rPr lang="en-IN" sz="8800" dirty="0" err="1"/>
              <a:t>disp</a:t>
            </a:r>
            <a:r>
              <a:rPr lang="en-IN" sz="8800" dirty="0"/>
              <a:t>()</a:t>
            </a:r>
            <a:endParaRPr lang="en-US" sz="8800" dirty="0"/>
          </a:p>
          <a:p>
            <a:pPr marL="609600" indent="-609600">
              <a:lnSpc>
                <a:spcPct val="110000"/>
              </a:lnSpc>
              <a:buNone/>
              <a:defRPr/>
            </a:pPr>
            <a:r>
              <a:rPr lang="en-IN" sz="8800" dirty="0"/>
              <a:t>{</a:t>
            </a:r>
            <a:endParaRPr lang="en-US" sz="8800" dirty="0"/>
          </a:p>
          <a:p>
            <a:pPr marL="609600" indent="-609600">
              <a:lnSpc>
                <a:spcPct val="110000"/>
              </a:lnSpc>
              <a:buNone/>
              <a:defRPr/>
            </a:pPr>
            <a:r>
              <a:rPr lang="en-IN" sz="8800" dirty="0"/>
              <a:t> </a:t>
            </a:r>
            <a:r>
              <a:rPr lang="en-IN" sz="8800" dirty="0" err="1"/>
              <a:t>cout</a:t>
            </a:r>
            <a:r>
              <a:rPr lang="en-IN" sz="8800" dirty="0"/>
              <a:t>&lt;&lt;"First value="&lt;&lt;x&lt;&lt;</a:t>
            </a:r>
            <a:r>
              <a:rPr lang="en-IN" sz="8800" dirty="0" err="1"/>
              <a:t>endl</a:t>
            </a:r>
            <a:r>
              <a:rPr lang="en-IN" sz="8800" dirty="0"/>
              <a:t>;</a:t>
            </a:r>
            <a:endParaRPr lang="en-US" sz="8800" dirty="0"/>
          </a:p>
          <a:p>
            <a:pPr marL="609600" indent="-609600">
              <a:lnSpc>
                <a:spcPct val="110000"/>
              </a:lnSpc>
              <a:buNone/>
              <a:defRPr/>
            </a:pPr>
            <a:r>
              <a:rPr lang="en-IN" sz="8800" dirty="0"/>
              <a:t> </a:t>
            </a:r>
            <a:r>
              <a:rPr lang="en-IN" sz="8800" dirty="0" err="1"/>
              <a:t>cout</a:t>
            </a:r>
            <a:r>
              <a:rPr lang="en-IN" sz="8800" dirty="0"/>
              <a:t>&lt;&lt;"Second value="&lt;&lt;y&lt;&lt;</a:t>
            </a:r>
            <a:r>
              <a:rPr lang="en-IN" sz="8800" dirty="0" err="1"/>
              <a:t>endl</a:t>
            </a:r>
            <a:r>
              <a:rPr lang="en-IN" sz="8800" dirty="0"/>
              <a:t>;</a:t>
            </a:r>
            <a:endParaRPr lang="en-US" sz="8800" dirty="0"/>
          </a:p>
          <a:p>
            <a:pPr marL="609600" indent="-609600">
              <a:lnSpc>
                <a:spcPct val="110000"/>
              </a:lnSpc>
              <a:buNone/>
              <a:defRPr/>
            </a:pPr>
            <a:r>
              <a:rPr lang="en-IN" sz="8800" dirty="0"/>
              <a:t> </a:t>
            </a:r>
            <a:r>
              <a:rPr lang="en-IN" sz="8800" dirty="0" err="1"/>
              <a:t>cout</a:t>
            </a:r>
            <a:r>
              <a:rPr lang="en-IN" sz="8800" dirty="0"/>
              <a:t>&lt;&lt;"Sum="&lt;&lt;sum()&lt;&lt;</a:t>
            </a:r>
            <a:r>
              <a:rPr lang="en-IN" sz="8800" dirty="0" err="1"/>
              <a:t>endl</a:t>
            </a:r>
            <a:r>
              <a:rPr lang="en-IN" sz="8800" dirty="0"/>
              <a:t>;</a:t>
            </a:r>
            <a:endParaRPr lang="en-US" sz="88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8567"/>
          </a:xfrm>
        </p:spPr>
        <p:txBody>
          <a:bodyPr>
            <a:normAutofit/>
          </a:bodyPr>
          <a:lstStyle/>
          <a:p>
            <a:r>
              <a:rPr lang="en-US" sz="2800" b="1" dirty="0">
                <a:latin typeface="+mn-lt"/>
                <a:ea typeface="+mn-ea"/>
                <a:cs typeface="+mn-cs"/>
              </a:rPr>
              <a:t>Defining a Member function outside the class(Example) </a:t>
            </a:r>
            <a:r>
              <a:rPr lang="en-US" sz="2800" b="1" dirty="0" err="1"/>
              <a:t>Contd</a:t>
            </a:r>
            <a:r>
              <a:rPr lang="en-US" sz="2800" b="1" dirty="0"/>
              <a:t>…</a:t>
            </a:r>
            <a:endParaRPr lang="en-US" sz="2800" b="1" dirty="0">
              <a:latin typeface="+mn-lt"/>
              <a:ea typeface="+mn-ea"/>
              <a:cs typeface="+mn-cs"/>
            </a:endParaRPr>
          </a:p>
        </p:txBody>
      </p:sp>
      <p:sp>
        <p:nvSpPr>
          <p:cNvPr id="3" name="Content Placeholder 2"/>
          <p:cNvSpPr>
            <a:spLocks noGrp="1"/>
          </p:cNvSpPr>
          <p:nvPr>
            <p:ph idx="1"/>
          </p:nvPr>
        </p:nvSpPr>
        <p:spPr>
          <a:xfrm>
            <a:off x="838200" y="1359877"/>
            <a:ext cx="10515600" cy="4817086"/>
          </a:xfrm>
        </p:spPr>
        <p:txBody>
          <a:bodyPr>
            <a:normAutofit fontScale="25000" lnSpcReduction="20000"/>
          </a:bodyPr>
          <a:lstStyle/>
          <a:p>
            <a:pPr marL="609600" indent="-609600">
              <a:lnSpc>
                <a:spcPct val="110000"/>
              </a:lnSpc>
              <a:buNone/>
              <a:defRPr/>
            </a:pPr>
            <a:r>
              <a:rPr lang="en-IN" sz="8800" dirty="0"/>
              <a:t> </a:t>
            </a:r>
            <a:r>
              <a:rPr lang="en-IN" sz="8800" dirty="0" err="1"/>
              <a:t>cout</a:t>
            </a:r>
            <a:r>
              <a:rPr lang="en-IN" sz="8800" dirty="0"/>
              <a:t>&lt;&lt;"Diff="&lt;&lt;diff()&lt;&lt;</a:t>
            </a:r>
            <a:r>
              <a:rPr lang="en-IN" sz="8800" dirty="0" err="1"/>
              <a:t>endl</a:t>
            </a:r>
            <a:r>
              <a:rPr lang="en-IN" sz="8800" dirty="0"/>
              <a:t>;</a:t>
            </a:r>
            <a:endParaRPr lang="en-US" sz="8800" dirty="0"/>
          </a:p>
          <a:p>
            <a:pPr marL="609600" indent="-609600">
              <a:lnSpc>
                <a:spcPct val="110000"/>
              </a:lnSpc>
              <a:buNone/>
              <a:defRPr/>
            </a:pPr>
            <a:r>
              <a:rPr lang="en-IN" sz="8800" dirty="0"/>
              <a:t> </a:t>
            </a:r>
            <a:r>
              <a:rPr lang="en-IN" sz="8800" dirty="0" err="1"/>
              <a:t>cout</a:t>
            </a:r>
            <a:r>
              <a:rPr lang="en-IN" sz="8800" dirty="0"/>
              <a:t>&lt;&lt;"</a:t>
            </a:r>
            <a:r>
              <a:rPr lang="en-IN" sz="8800" dirty="0" err="1"/>
              <a:t>Mul</a:t>
            </a:r>
            <a:r>
              <a:rPr lang="en-IN" sz="8800" dirty="0"/>
              <a:t>="&lt;&lt;</a:t>
            </a:r>
            <a:r>
              <a:rPr lang="en-IN" sz="8800" dirty="0" err="1"/>
              <a:t>mul</a:t>
            </a:r>
            <a:r>
              <a:rPr lang="en-IN" sz="8800" dirty="0"/>
              <a:t>()&lt;&lt;</a:t>
            </a:r>
            <a:r>
              <a:rPr lang="en-IN" sz="8800" dirty="0" err="1"/>
              <a:t>endl</a:t>
            </a:r>
            <a:r>
              <a:rPr lang="en-IN" sz="8800" dirty="0"/>
              <a:t>;</a:t>
            </a:r>
            <a:endParaRPr lang="en-US" sz="8800" dirty="0"/>
          </a:p>
          <a:p>
            <a:pPr marL="609600" indent="-609600">
              <a:lnSpc>
                <a:spcPct val="110000"/>
              </a:lnSpc>
              <a:buNone/>
              <a:defRPr/>
            </a:pPr>
            <a:r>
              <a:rPr lang="en-IN" sz="8800" dirty="0"/>
              <a:t> </a:t>
            </a:r>
            <a:r>
              <a:rPr lang="en-IN" sz="8800" dirty="0" err="1"/>
              <a:t>cout</a:t>
            </a:r>
            <a:r>
              <a:rPr lang="en-IN" sz="8800" dirty="0"/>
              <a:t>&lt;&lt;"Div="&lt;&lt;div()&lt;&lt;</a:t>
            </a:r>
            <a:r>
              <a:rPr lang="en-IN" sz="8800" dirty="0" err="1"/>
              <a:t>endl</a:t>
            </a:r>
            <a:r>
              <a:rPr lang="en-IN" sz="8800" dirty="0"/>
              <a:t>;</a:t>
            </a:r>
            <a:endParaRPr lang="en-US" sz="8800" dirty="0"/>
          </a:p>
          <a:p>
            <a:pPr marL="609600" indent="-609600">
              <a:lnSpc>
                <a:spcPct val="110000"/>
              </a:lnSpc>
              <a:buNone/>
              <a:defRPr/>
            </a:pPr>
            <a:r>
              <a:rPr lang="en-IN" sz="8800" dirty="0"/>
              <a:t>}</a:t>
            </a:r>
            <a:endParaRPr lang="en-US" sz="8800" dirty="0"/>
          </a:p>
          <a:p>
            <a:pPr marL="609600" indent="-609600">
              <a:lnSpc>
                <a:spcPct val="110000"/>
              </a:lnSpc>
              <a:buNone/>
              <a:defRPr/>
            </a:pPr>
            <a:r>
              <a:rPr lang="en-IN" sz="8800" dirty="0"/>
              <a:t>float </a:t>
            </a:r>
            <a:r>
              <a:rPr lang="en-IN" sz="8800" dirty="0" err="1"/>
              <a:t>sam</a:t>
            </a:r>
            <a:r>
              <a:rPr lang="en-IN" sz="8800" dirty="0"/>
              <a:t>::sum()</a:t>
            </a:r>
            <a:endParaRPr lang="en-US" sz="8800" dirty="0"/>
          </a:p>
          <a:p>
            <a:pPr marL="609600" indent="-609600">
              <a:lnSpc>
                <a:spcPct val="110000"/>
              </a:lnSpc>
              <a:buNone/>
              <a:defRPr/>
            </a:pPr>
            <a:r>
              <a:rPr lang="en-IN" sz="8800" dirty="0"/>
              <a:t>{</a:t>
            </a:r>
            <a:endParaRPr lang="en-US" sz="8800" dirty="0"/>
          </a:p>
          <a:p>
            <a:pPr marL="609600" indent="-609600">
              <a:lnSpc>
                <a:spcPct val="110000"/>
              </a:lnSpc>
              <a:buNone/>
              <a:defRPr/>
            </a:pPr>
            <a:r>
              <a:rPr lang="en-IN" sz="8800" dirty="0"/>
              <a:t> return(</a:t>
            </a:r>
            <a:r>
              <a:rPr lang="en-IN" sz="8800" dirty="0" err="1"/>
              <a:t>x+y</a:t>
            </a:r>
            <a:r>
              <a:rPr lang="en-IN" sz="8800" dirty="0"/>
              <a:t>);</a:t>
            </a:r>
            <a:endParaRPr lang="en-US" sz="8800" dirty="0"/>
          </a:p>
          <a:p>
            <a:pPr marL="609600" indent="-609600">
              <a:lnSpc>
                <a:spcPct val="110000"/>
              </a:lnSpc>
              <a:buNone/>
              <a:defRPr/>
            </a:pPr>
            <a:r>
              <a:rPr lang="en-IN" sz="8800" dirty="0"/>
              <a:t>}</a:t>
            </a:r>
            <a:endParaRPr lang="en-US" sz="8800" dirty="0"/>
          </a:p>
          <a:p>
            <a:pPr marL="609600" indent="-609600">
              <a:lnSpc>
                <a:spcPct val="110000"/>
              </a:lnSpc>
              <a:buNone/>
              <a:defRPr/>
            </a:pPr>
            <a:r>
              <a:rPr lang="en-IN" sz="8800" dirty="0"/>
              <a:t> float </a:t>
            </a:r>
            <a:r>
              <a:rPr lang="en-IN" sz="8800" dirty="0" err="1"/>
              <a:t>sam</a:t>
            </a:r>
            <a:r>
              <a:rPr lang="en-IN" sz="8800" dirty="0"/>
              <a:t>::diff()</a:t>
            </a:r>
            <a:endParaRPr lang="en-US" sz="8800" dirty="0"/>
          </a:p>
          <a:p>
            <a:pPr marL="609600" indent="-609600">
              <a:lnSpc>
                <a:spcPct val="110000"/>
              </a:lnSpc>
              <a:buNone/>
              <a:defRPr/>
            </a:pPr>
            <a:r>
              <a:rPr lang="en-IN" sz="8800" dirty="0"/>
              <a:t>{</a:t>
            </a:r>
            <a:endParaRPr lang="en-US" sz="8800" dirty="0"/>
          </a:p>
          <a:p>
            <a:pPr marL="609600" indent="-609600">
              <a:lnSpc>
                <a:spcPct val="110000"/>
              </a:lnSpc>
              <a:buNone/>
              <a:defRPr/>
            </a:pPr>
            <a:r>
              <a:rPr lang="en-IN" sz="8800" dirty="0"/>
              <a:t> return(x-y);</a:t>
            </a:r>
            <a:endParaRPr lang="en-US" sz="8800" dirty="0"/>
          </a:p>
          <a:p>
            <a:pPr marL="609600" indent="-609600">
              <a:lnSpc>
                <a:spcPct val="110000"/>
              </a:lnSpc>
              <a:buNone/>
              <a:defRPr/>
            </a:pPr>
            <a:r>
              <a:rPr lang="en-IN" sz="8800" dirty="0"/>
              <a:t>}</a:t>
            </a:r>
            <a:endParaRPr lang="en-US" sz="8800" dirty="0"/>
          </a:p>
          <a:p>
            <a:pPr marL="609600" indent="-609600">
              <a:lnSpc>
                <a:spcPct val="110000"/>
              </a:lnSpc>
              <a:buNone/>
              <a:defRPr/>
            </a:pPr>
            <a:r>
              <a:rPr lang="en-IN" sz="8800" dirty="0"/>
              <a:t> </a:t>
            </a:r>
            <a:endParaRPr lang="en-US" sz="88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ea typeface="+mn-ea"/>
                <a:cs typeface="+mn-cs"/>
              </a:rPr>
              <a:t>Defining a Member function outside the class</a:t>
            </a:r>
            <a:r>
              <a:rPr lang="en-US" sz="2800" b="1" dirty="0"/>
              <a:t>(Example) </a:t>
            </a:r>
            <a:r>
              <a:rPr lang="en-US" sz="2800" b="1" dirty="0" err="1"/>
              <a:t>Contd</a:t>
            </a:r>
            <a:r>
              <a:rPr lang="en-US" sz="2800" b="1" dirty="0"/>
              <a:t>…</a:t>
            </a:r>
            <a:endParaRPr lang="en-US" sz="2800" b="1" dirty="0">
              <a:latin typeface="+mn-lt"/>
              <a:ea typeface="+mn-ea"/>
              <a:cs typeface="+mn-cs"/>
            </a:endParaRPr>
          </a:p>
        </p:txBody>
      </p:sp>
      <p:sp>
        <p:nvSpPr>
          <p:cNvPr id="3" name="Content Placeholder 2"/>
          <p:cNvSpPr>
            <a:spLocks noGrp="1"/>
          </p:cNvSpPr>
          <p:nvPr>
            <p:ph idx="1"/>
          </p:nvPr>
        </p:nvSpPr>
        <p:spPr/>
        <p:txBody>
          <a:bodyPr>
            <a:normAutofit fontScale="32500" lnSpcReduction="20000"/>
          </a:bodyPr>
          <a:lstStyle/>
          <a:p>
            <a:endParaRPr lang="en-US" dirty="0"/>
          </a:p>
          <a:p>
            <a:pPr marL="609600" indent="-609600">
              <a:lnSpc>
                <a:spcPct val="110000"/>
              </a:lnSpc>
              <a:buNone/>
              <a:defRPr/>
            </a:pPr>
            <a:r>
              <a:rPr lang="en-IN" sz="7200" dirty="0"/>
              <a:t>float </a:t>
            </a:r>
            <a:r>
              <a:rPr lang="en-IN" sz="7200" dirty="0" err="1"/>
              <a:t>sam</a:t>
            </a:r>
            <a:r>
              <a:rPr lang="en-IN" sz="7200" dirty="0"/>
              <a:t>::</a:t>
            </a:r>
            <a:r>
              <a:rPr lang="en-IN" sz="7200" dirty="0" err="1"/>
              <a:t>mul</a:t>
            </a:r>
            <a:r>
              <a:rPr lang="en-IN" sz="7200" dirty="0"/>
              <a:t>()</a:t>
            </a:r>
            <a:endParaRPr lang="en-US" sz="7200" dirty="0"/>
          </a:p>
          <a:p>
            <a:pPr marL="609600" indent="-609600">
              <a:lnSpc>
                <a:spcPct val="110000"/>
              </a:lnSpc>
              <a:buNone/>
              <a:defRPr/>
            </a:pPr>
            <a:r>
              <a:rPr lang="en-IN" sz="7200" dirty="0"/>
              <a:t>{</a:t>
            </a:r>
            <a:endParaRPr lang="en-US" sz="7200" dirty="0"/>
          </a:p>
          <a:p>
            <a:pPr marL="609600" indent="-609600">
              <a:lnSpc>
                <a:spcPct val="110000"/>
              </a:lnSpc>
              <a:buNone/>
              <a:defRPr/>
            </a:pPr>
            <a:r>
              <a:rPr lang="en-IN" sz="7200" dirty="0"/>
              <a:t> return(x*y);</a:t>
            </a:r>
            <a:endParaRPr lang="en-US" sz="7200" dirty="0"/>
          </a:p>
          <a:p>
            <a:pPr marL="609600" indent="-609600">
              <a:lnSpc>
                <a:spcPct val="110000"/>
              </a:lnSpc>
              <a:buNone/>
              <a:defRPr/>
            </a:pPr>
            <a:r>
              <a:rPr lang="en-IN" sz="7200" dirty="0"/>
              <a:t>}</a:t>
            </a:r>
            <a:endParaRPr lang="en-US" sz="7200" dirty="0"/>
          </a:p>
          <a:p>
            <a:pPr marL="609600" indent="-609600">
              <a:lnSpc>
                <a:spcPct val="110000"/>
              </a:lnSpc>
              <a:buNone/>
              <a:defRPr/>
            </a:pPr>
            <a:r>
              <a:rPr lang="en-IN" sz="7200" dirty="0"/>
              <a:t> </a:t>
            </a:r>
            <a:r>
              <a:rPr lang="en-IN" sz="6800" dirty="0"/>
              <a:t>float </a:t>
            </a:r>
            <a:r>
              <a:rPr lang="en-IN" sz="6800" dirty="0" err="1"/>
              <a:t>sam</a:t>
            </a:r>
            <a:r>
              <a:rPr lang="en-IN" sz="6800" dirty="0"/>
              <a:t>::div()</a:t>
            </a:r>
            <a:endParaRPr lang="en-US" sz="6800" dirty="0"/>
          </a:p>
          <a:p>
            <a:pPr marL="609600" indent="-609600">
              <a:lnSpc>
                <a:spcPct val="110000"/>
              </a:lnSpc>
              <a:buNone/>
              <a:defRPr/>
            </a:pPr>
            <a:r>
              <a:rPr lang="en-IN" sz="6800" dirty="0"/>
              <a:t>{</a:t>
            </a:r>
            <a:endParaRPr lang="en-US" sz="6800" dirty="0"/>
          </a:p>
          <a:p>
            <a:pPr marL="609600" indent="-609600">
              <a:lnSpc>
                <a:spcPct val="110000"/>
              </a:lnSpc>
              <a:buNone/>
              <a:defRPr/>
            </a:pPr>
            <a:r>
              <a:rPr lang="en-IN" sz="6800" dirty="0"/>
              <a:t> return(x/y);</a:t>
            </a:r>
            <a:endParaRPr lang="en-US" sz="6800" dirty="0"/>
          </a:p>
          <a:p>
            <a:pPr marL="609600" indent="-609600">
              <a:lnSpc>
                <a:spcPct val="110000"/>
              </a:lnSpc>
              <a:buNone/>
              <a:defRPr/>
            </a:pPr>
            <a:r>
              <a:rPr lang="en-IN" sz="6800" dirty="0"/>
              <a:t>}</a:t>
            </a:r>
            <a:endParaRPr lang="en-US" sz="6800" dirty="0"/>
          </a:p>
          <a:p>
            <a:pPr marL="609600" indent="-609600">
              <a:lnSpc>
                <a:spcPct val="110000"/>
              </a:lnSpc>
              <a:buNone/>
              <a:defRPr/>
            </a:pPr>
            <a:r>
              <a:rPr lang="en-IN" sz="6800" dirty="0"/>
              <a:t> </a:t>
            </a:r>
            <a:endParaRPr lang="en-US" sz="6800"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8906"/>
          </a:xfrm>
        </p:spPr>
        <p:txBody>
          <a:bodyPr>
            <a:normAutofit/>
          </a:bodyPr>
          <a:lstStyle/>
          <a:p>
            <a:r>
              <a:rPr lang="en-US" sz="2800" b="1" dirty="0">
                <a:latin typeface="+mn-lt"/>
                <a:ea typeface="+mn-ea"/>
                <a:cs typeface="+mn-cs"/>
              </a:rPr>
              <a:t>Defining a Member function outside the class</a:t>
            </a:r>
            <a:r>
              <a:rPr lang="en-US" sz="2800" b="1" dirty="0"/>
              <a:t>(Example) </a:t>
            </a:r>
            <a:r>
              <a:rPr lang="en-US" sz="2800" b="1" dirty="0" err="1"/>
              <a:t>Contd</a:t>
            </a:r>
            <a:r>
              <a:rPr lang="en-US" sz="2800" b="1" dirty="0"/>
              <a:t>…</a:t>
            </a:r>
            <a:endParaRPr lang="en-US" sz="2800" b="1" dirty="0">
              <a:latin typeface="+mn-lt"/>
              <a:ea typeface="+mn-ea"/>
              <a:cs typeface="+mn-cs"/>
            </a:endParaRPr>
          </a:p>
        </p:txBody>
      </p:sp>
      <p:sp>
        <p:nvSpPr>
          <p:cNvPr id="3" name="Content Placeholder 2"/>
          <p:cNvSpPr>
            <a:spLocks noGrp="1"/>
          </p:cNvSpPr>
          <p:nvPr>
            <p:ph idx="1"/>
          </p:nvPr>
        </p:nvSpPr>
        <p:spPr>
          <a:xfrm>
            <a:off x="838200" y="1090246"/>
            <a:ext cx="10515600" cy="5767753"/>
          </a:xfrm>
        </p:spPr>
        <p:txBody>
          <a:bodyPr>
            <a:normAutofit fontScale="25000" lnSpcReduction="20000"/>
          </a:bodyPr>
          <a:lstStyle/>
          <a:p>
            <a:pPr marL="609600" indent="-609600">
              <a:lnSpc>
                <a:spcPct val="110000"/>
              </a:lnSpc>
              <a:buNone/>
              <a:defRPr/>
            </a:pPr>
            <a:r>
              <a:rPr lang="en-IN" sz="9200" dirty="0"/>
              <a:t>void main()</a:t>
            </a:r>
            <a:endParaRPr lang="en-US" sz="9200" dirty="0"/>
          </a:p>
          <a:p>
            <a:pPr marL="609600" indent="-609600">
              <a:lnSpc>
                <a:spcPct val="110000"/>
              </a:lnSpc>
              <a:buNone/>
              <a:defRPr/>
            </a:pPr>
            <a:r>
              <a:rPr lang="en-IN" sz="9200" dirty="0"/>
              <a:t>{</a:t>
            </a:r>
            <a:endParaRPr lang="en-US" sz="9200" dirty="0"/>
          </a:p>
          <a:p>
            <a:pPr marL="609600" indent="-609600">
              <a:lnSpc>
                <a:spcPct val="110000"/>
              </a:lnSpc>
              <a:buNone/>
              <a:defRPr/>
            </a:pPr>
            <a:r>
              <a:rPr lang="en-IN" sz="9200" dirty="0"/>
              <a:t> </a:t>
            </a:r>
            <a:r>
              <a:rPr lang="en-IN" sz="9200" dirty="0" err="1"/>
              <a:t>clrscr</a:t>
            </a:r>
            <a:r>
              <a:rPr lang="en-IN" sz="9200" dirty="0"/>
              <a:t>();</a:t>
            </a:r>
            <a:endParaRPr lang="en-US" sz="9200" dirty="0"/>
          </a:p>
          <a:p>
            <a:pPr marL="609600" indent="-609600">
              <a:lnSpc>
                <a:spcPct val="110000"/>
              </a:lnSpc>
              <a:buNone/>
              <a:defRPr/>
            </a:pPr>
            <a:r>
              <a:rPr lang="en-IN" sz="9200" dirty="0"/>
              <a:t> </a:t>
            </a:r>
            <a:r>
              <a:rPr lang="en-IN" sz="9200" dirty="0" err="1"/>
              <a:t>sam</a:t>
            </a:r>
            <a:r>
              <a:rPr lang="en-IN" sz="9200" dirty="0"/>
              <a:t> temp;</a:t>
            </a:r>
            <a:endParaRPr lang="en-US" sz="9200" dirty="0"/>
          </a:p>
          <a:p>
            <a:pPr marL="609600" indent="-609600">
              <a:lnSpc>
                <a:spcPct val="110000"/>
              </a:lnSpc>
              <a:buNone/>
              <a:defRPr/>
            </a:pPr>
            <a:r>
              <a:rPr lang="en-IN" sz="9200" dirty="0"/>
              <a:t> </a:t>
            </a:r>
            <a:r>
              <a:rPr lang="en-IN" sz="9200" dirty="0" err="1"/>
              <a:t>temp.get</a:t>
            </a:r>
            <a:r>
              <a:rPr lang="en-IN" sz="9200" dirty="0"/>
              <a:t>();</a:t>
            </a:r>
            <a:endParaRPr lang="en-US" sz="9200" dirty="0"/>
          </a:p>
          <a:p>
            <a:pPr marL="609600" indent="-609600">
              <a:lnSpc>
                <a:spcPct val="110000"/>
              </a:lnSpc>
              <a:buNone/>
              <a:defRPr/>
            </a:pPr>
            <a:r>
              <a:rPr lang="en-IN" sz="9200" dirty="0"/>
              <a:t> </a:t>
            </a:r>
            <a:r>
              <a:rPr lang="en-IN" sz="9200" dirty="0" err="1"/>
              <a:t>temp.disp</a:t>
            </a:r>
            <a:r>
              <a:rPr lang="en-IN" sz="9200" dirty="0"/>
              <a:t>();</a:t>
            </a:r>
            <a:endParaRPr lang="en-US" sz="9200" dirty="0"/>
          </a:p>
          <a:p>
            <a:pPr marL="609600" indent="-609600">
              <a:lnSpc>
                <a:spcPct val="110000"/>
              </a:lnSpc>
              <a:buNone/>
              <a:defRPr/>
            </a:pPr>
            <a:r>
              <a:rPr lang="en-IN" sz="9200" dirty="0"/>
              <a:t> temp.sum();</a:t>
            </a:r>
            <a:endParaRPr lang="en-US" sz="9200" dirty="0"/>
          </a:p>
          <a:p>
            <a:pPr marL="609600" indent="-609600">
              <a:lnSpc>
                <a:spcPct val="110000"/>
              </a:lnSpc>
              <a:buNone/>
              <a:defRPr/>
            </a:pPr>
            <a:r>
              <a:rPr lang="en-IN" sz="9200" dirty="0"/>
              <a:t> </a:t>
            </a:r>
            <a:r>
              <a:rPr lang="en-IN" sz="9200" dirty="0" err="1"/>
              <a:t>temp.diff</a:t>
            </a:r>
            <a:r>
              <a:rPr lang="en-IN" sz="9200" dirty="0"/>
              <a:t>();</a:t>
            </a:r>
            <a:endParaRPr lang="en-US" sz="9200" dirty="0"/>
          </a:p>
          <a:p>
            <a:pPr marL="609600" indent="-609600">
              <a:lnSpc>
                <a:spcPct val="110000"/>
              </a:lnSpc>
              <a:buNone/>
              <a:defRPr/>
            </a:pPr>
            <a:r>
              <a:rPr lang="en-IN" sz="9200" dirty="0"/>
              <a:t> temp.mul();</a:t>
            </a:r>
            <a:endParaRPr lang="en-US" sz="9200" dirty="0"/>
          </a:p>
          <a:p>
            <a:pPr marL="609600" indent="-609600">
              <a:lnSpc>
                <a:spcPct val="110000"/>
              </a:lnSpc>
              <a:buNone/>
              <a:defRPr/>
            </a:pPr>
            <a:r>
              <a:rPr lang="en-IN" sz="9200" dirty="0"/>
              <a:t> temp.div();</a:t>
            </a:r>
            <a:endParaRPr lang="en-US" sz="9200" dirty="0"/>
          </a:p>
          <a:p>
            <a:pPr marL="609600" indent="-609600">
              <a:lnSpc>
                <a:spcPct val="110000"/>
              </a:lnSpc>
              <a:buNone/>
              <a:defRPr/>
            </a:pPr>
            <a:r>
              <a:rPr lang="en-IN" sz="9200" dirty="0"/>
              <a:t> </a:t>
            </a:r>
            <a:r>
              <a:rPr lang="en-IN" sz="9200" dirty="0" err="1"/>
              <a:t>getch</a:t>
            </a:r>
            <a:r>
              <a:rPr lang="en-IN" sz="9200" dirty="0"/>
              <a:t>();</a:t>
            </a:r>
            <a:endParaRPr lang="en-US" sz="9200" dirty="0"/>
          </a:p>
          <a:p>
            <a:pPr marL="609600" indent="-609600">
              <a:lnSpc>
                <a:spcPct val="110000"/>
              </a:lnSpc>
              <a:buNone/>
              <a:defRPr/>
            </a:pPr>
            <a:r>
              <a:rPr lang="en-IN" sz="9200" dirty="0"/>
              <a:t>}</a:t>
            </a:r>
            <a:endParaRPr lang="en-US" sz="9200" dirty="0"/>
          </a:p>
          <a:p>
            <a:pPr marL="609600" indent="-609600">
              <a:lnSpc>
                <a:spcPct val="110000"/>
              </a:lnSpc>
              <a:buNone/>
              <a:defRPr/>
            </a:pPr>
            <a:r>
              <a:rPr lang="en-IN" sz="4200" dirty="0"/>
              <a:t> </a:t>
            </a:r>
            <a:endParaRPr lang="en-US" sz="4200"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838200"/>
            <a:ext cx="3932237" cy="2619374"/>
          </a:xfrm>
        </p:spPr>
        <p:txBody>
          <a:bodyPr/>
          <a:lstStyle/>
          <a:p>
            <a:pPr algn="ctr"/>
            <a:r>
              <a:rPr lang="en-US" sz="4400" b="1" dirty="0">
                <a:latin typeface="+mn-lt"/>
                <a:ea typeface="Karla" pitchFamily="2" charset="0"/>
                <a:cs typeface="Karla" pitchFamily="2" charset="0"/>
              </a:rPr>
              <a:t>Object Oriented Programming using C++</a:t>
            </a:r>
            <a:br>
              <a:rPr lang="en-IN" b="1" dirty="0"/>
            </a:b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7" y="3952877"/>
          <a:ext cx="5446461" cy="2316480"/>
        </p:xfrm>
        <a:graphic>
          <a:graphicData uri="http://schemas.openxmlformats.org/drawingml/2006/table">
            <a:tbl>
              <a:tblPr firstRow="1" bandRow="1">
                <a:tableStyleId>{5940675A-B579-460E-94D1-54222C63F5DA}</a:tableStyleId>
              </a:tblPr>
              <a:tblGrid>
                <a:gridCol w="5446461">
                  <a:extLst>
                    <a:ext uri="{9D8B030D-6E8A-4147-A177-3AD203B41FA5}">
                      <a16:colId xmlns:a16="http://schemas.microsoft.com/office/drawing/2014/main" val="529727568"/>
                    </a:ext>
                  </a:extLst>
                </a:gridCol>
              </a:tblGrid>
              <a:tr h="112740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000" b="1" kern="1200" dirty="0">
                          <a:solidFill>
                            <a:srgbClr val="FF0000"/>
                          </a:solidFill>
                          <a:effectLst/>
                          <a:latin typeface="+mn-lt"/>
                          <a:ea typeface="+mn-ea"/>
                          <a:cs typeface="+mn-cs"/>
                        </a:rPr>
                        <a:t>To enable the students to understand various stages and constructs of C++ programming language and relate them to engineering programming problems.</a:t>
                      </a:r>
                    </a:p>
                  </a:txBody>
                  <a:tcPr/>
                </a:tc>
                <a:extLst>
                  <a:ext uri="{0D108BD9-81ED-4DB2-BD59-A6C34878D82A}">
                    <a16:rowId xmlns:a16="http://schemas.microsoft.com/office/drawing/2014/main" val="1055258708"/>
                  </a:ext>
                </a:extLst>
              </a:tr>
              <a:tr h="897612">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2000" b="1" kern="1200" dirty="0">
                          <a:solidFill>
                            <a:srgbClr val="FF0000"/>
                          </a:solidFill>
                          <a:effectLst/>
                          <a:latin typeface="+mn-lt"/>
                          <a:ea typeface="+mn-ea"/>
                          <a:cs typeface="+mn-cs"/>
                        </a:rPr>
                        <a:t>To improve their ability to analyze and address variety of problems in programming domains.</a:t>
                      </a:r>
                    </a:p>
                    <a:p>
                      <a:pPr marL="0" lvl="0" indent="0" algn="just">
                        <a:buFont typeface="Arial" panose="020B0604020202020204" pitchFamily="34" charset="0"/>
                        <a:buNone/>
                      </a:pP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bl>
          </a:graphicData>
        </a:graphic>
      </p:graphicFrame>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spTree>
    <p:extLst>
      <p:ext uri="{BB962C8B-B14F-4D97-AF65-F5344CB8AC3E}">
        <p14:creationId xmlns:p14="http://schemas.microsoft.com/office/powerpoint/2010/main" val="235403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59A-E274-48FD-824C-42FC29C0345B}"/>
              </a:ext>
            </a:extLst>
          </p:cNvPr>
          <p:cNvSpPr>
            <a:spLocks noGrp="1"/>
          </p:cNvSpPr>
          <p:nvPr>
            <p:ph type="title"/>
          </p:nvPr>
        </p:nvSpPr>
        <p:spPr>
          <a:xfrm>
            <a:off x="838200" y="365126"/>
            <a:ext cx="10515600" cy="889244"/>
          </a:xfrm>
        </p:spPr>
        <p:txBody>
          <a:bodyPr>
            <a:normAutofit/>
          </a:bodyPr>
          <a:lstStyle/>
          <a:p>
            <a:pPr algn="ctr"/>
            <a:r>
              <a:rPr lang="en-US" sz="2800" b="1" dirty="0">
                <a:latin typeface="+mn-lt"/>
                <a:ea typeface="+mn-ea"/>
                <a:cs typeface="+mn-cs"/>
              </a:rPr>
              <a:t>Access </a:t>
            </a:r>
            <a:r>
              <a:rPr lang="en-US" sz="2800" b="1" dirty="0" err="1">
                <a:latin typeface="+mn-lt"/>
                <a:ea typeface="+mn-ea"/>
                <a:cs typeface="+mn-cs"/>
              </a:rPr>
              <a:t>Specifiers</a:t>
            </a:r>
            <a:endParaRPr lang="en-IN" sz="2800" b="1" dirty="0">
              <a:latin typeface="+mn-lt"/>
              <a:ea typeface="+mn-ea"/>
              <a:cs typeface="+mn-cs"/>
            </a:endParaRPr>
          </a:p>
        </p:txBody>
      </p:sp>
      <p:sp>
        <p:nvSpPr>
          <p:cNvPr id="3" name="Content Placeholder 2">
            <a:extLst>
              <a:ext uri="{FF2B5EF4-FFF2-40B4-BE49-F238E27FC236}">
                <a16:creationId xmlns:a16="http://schemas.microsoft.com/office/drawing/2014/main" id="{33B5843A-DD22-4C0F-846E-9CD268E98161}"/>
              </a:ext>
            </a:extLst>
          </p:cNvPr>
          <p:cNvSpPr>
            <a:spLocks noGrp="1"/>
          </p:cNvSpPr>
          <p:nvPr>
            <p:ph idx="1"/>
          </p:nvPr>
        </p:nvSpPr>
        <p:spPr>
          <a:xfrm>
            <a:off x="726831" y="1441938"/>
            <a:ext cx="10521461" cy="5029199"/>
          </a:xfrm>
        </p:spPr>
        <p:txBody>
          <a:bodyPr>
            <a:normAutofit fontScale="92500"/>
          </a:bodyPr>
          <a:lstStyle/>
          <a:p>
            <a:pPr algn="just">
              <a:buNone/>
            </a:pPr>
            <a:r>
              <a:rPr lang="en-US" dirty="0"/>
              <a:t>Private</a:t>
            </a:r>
          </a:p>
          <a:p>
            <a:pPr lvl="1" algn="just"/>
            <a:r>
              <a:rPr lang="en-US" dirty="0"/>
              <a:t>A member data can only be accessed by the member functions and friends of this class.</a:t>
            </a:r>
          </a:p>
          <a:p>
            <a:pPr lvl="1" algn="just"/>
            <a:r>
              <a:rPr lang="en-US" dirty="0"/>
              <a:t>The member functions and friends of this class can always read or write private data members.</a:t>
            </a:r>
          </a:p>
          <a:p>
            <a:pPr lvl="1" algn="just"/>
            <a:r>
              <a:rPr lang="en-US" dirty="0"/>
              <a:t>Private data members is not accessible to  the outside world.</a:t>
            </a:r>
          </a:p>
          <a:p>
            <a:pPr algn="just">
              <a:buNone/>
            </a:pPr>
            <a:r>
              <a:rPr lang="en-US" dirty="0"/>
              <a:t>Public</a:t>
            </a:r>
          </a:p>
          <a:p>
            <a:pPr lvl="1" algn="just"/>
            <a:r>
              <a:rPr lang="en-US" dirty="0"/>
              <a:t>Can be accessed by any function in the outside world.</a:t>
            </a:r>
          </a:p>
          <a:p>
            <a:pPr lvl="1" algn="just"/>
            <a:r>
              <a:rPr lang="en-US" dirty="0"/>
              <a:t>Public implementation operations are also called member functions or methods or interfaces to out of the class.</a:t>
            </a:r>
          </a:p>
          <a:p>
            <a:pPr algn="just">
              <a:buNone/>
            </a:pPr>
            <a:r>
              <a:rPr lang="en-US" dirty="0"/>
              <a:t>Protected</a:t>
            </a:r>
          </a:p>
          <a:p>
            <a:pPr lvl="1" algn="just"/>
            <a:r>
              <a:rPr lang="en-US" dirty="0"/>
              <a:t>Members can only be accessed by member functions  and friends of this class.</a:t>
            </a:r>
          </a:p>
          <a:p>
            <a:pPr lvl="1" algn="just"/>
            <a:r>
              <a:rPr lang="en-US" dirty="0"/>
              <a:t>Not accessible to the outside world</a:t>
            </a:r>
            <a:endParaRPr lang="en-IN" dirty="0"/>
          </a:p>
        </p:txBody>
      </p:sp>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20</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609600" y="1383323"/>
            <a:ext cx="10521461" cy="4383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a:p>
            <a:pPr marL="0" indent="0">
              <a:buNone/>
            </a:pPr>
            <a:endParaRPr lang="en-IN" dirty="0"/>
          </a:p>
        </p:txBody>
      </p:sp>
    </p:spTree>
    <p:extLst>
      <p:ext uri="{BB962C8B-B14F-4D97-AF65-F5344CB8AC3E}">
        <p14:creationId xmlns:p14="http://schemas.microsoft.com/office/powerpoint/2010/main" val="291242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1143" y="268538"/>
            <a:ext cx="6621780" cy="500831"/>
          </a:xfrm>
          <a:solidFill>
            <a:schemeClr val="bg1"/>
          </a:solidFill>
        </p:spPr>
        <p:txBody>
          <a:bodyPr>
            <a:normAutofit fontScale="90000"/>
          </a:bodyPr>
          <a:lstStyle/>
          <a:p>
            <a:pPr algn="ctr"/>
            <a:r>
              <a:rPr lang="en-US" sz="2800" b="1" dirty="0">
                <a:solidFill>
                  <a:schemeClr val="bg1"/>
                </a:solidFill>
                <a:latin typeface="+mn-lt"/>
                <a:ea typeface="+mn-ea"/>
                <a:cs typeface="+mn-cs"/>
              </a:rPr>
              <a:t>A                    </a:t>
            </a:r>
            <a:r>
              <a:rPr lang="en-US" sz="2800" b="1" dirty="0"/>
              <a:t>Access Specifiers</a:t>
            </a:r>
            <a:r>
              <a:rPr lang="en-US" sz="2800" b="1" dirty="0">
                <a:solidFill>
                  <a:schemeClr val="bg1"/>
                </a:solidFill>
                <a:latin typeface="+mn-lt"/>
                <a:ea typeface="+mn-ea"/>
                <a:cs typeface="+mn-cs"/>
              </a:rPr>
              <a:t>ccess Specifiers</a:t>
            </a:r>
            <a:endParaRPr lang="en-IN" sz="2800" b="1" dirty="0">
              <a:solidFill>
                <a:schemeClr val="bg1"/>
              </a:solidFill>
              <a:latin typeface="+mn-lt"/>
              <a:ea typeface="+mn-ea"/>
              <a:cs typeface="+mn-cs"/>
            </a:endParaRPr>
          </a:p>
        </p:txBody>
      </p:sp>
      <p:sp>
        <p:nvSpPr>
          <p:cNvPr id="4" name="Date Placeholder 3"/>
          <p:cNvSpPr>
            <a:spLocks noGrp="1"/>
          </p:cNvSpPr>
          <p:nvPr>
            <p:ph type="dt" sz="half" idx="10"/>
          </p:nvPr>
        </p:nvSpPr>
        <p:spPr>
          <a:xfrm>
            <a:off x="425594" y="6400800"/>
            <a:ext cx="2743200" cy="365125"/>
          </a:xfrm>
        </p:spPr>
        <p:txBody>
          <a:bodyPr/>
          <a:lstStyle/>
          <a:p>
            <a:fld id="{63B6AB88-1C5E-40C5-8A9A-C97C7126D15E}" type="datetime1">
              <a:rPr lang="en-IN" sz="1400" b="1" smtClean="0">
                <a:solidFill>
                  <a:schemeClr val="bg1"/>
                </a:solidFill>
                <a:latin typeface="Times New Roman" panose="02020603050405020304" pitchFamily="18" charset="0"/>
                <a:cs typeface="Times New Roman" panose="02020603050405020304" pitchFamily="18" charset="0"/>
              </a:rPr>
              <a:pPr/>
              <a:t>02-01-2021</a:t>
            </a:fld>
            <a:endParaRPr lang="en-IN" sz="14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13" name="Content Placeholder 12"/>
          <p:cNvGraphicFramePr>
            <a:graphicFrameLocks noGrp="1"/>
          </p:cNvGraphicFramePr>
          <p:nvPr>
            <p:ph idx="1"/>
          </p:nvPr>
        </p:nvGraphicFramePr>
        <p:xfrm>
          <a:off x="504093" y="792480"/>
          <a:ext cx="11359659" cy="6013636"/>
        </p:xfrm>
        <a:graphic>
          <a:graphicData uri="http://schemas.openxmlformats.org/drawingml/2006/table">
            <a:tbl>
              <a:tblPr firstRow="1" bandRow="1">
                <a:tableStyleId>{9D7B26C5-4107-4FEC-AEDC-1716B250A1EF}</a:tableStyleId>
              </a:tblPr>
              <a:tblGrid>
                <a:gridCol w="3786553">
                  <a:extLst>
                    <a:ext uri="{9D8B030D-6E8A-4147-A177-3AD203B41FA5}">
                      <a16:colId xmlns:a16="http://schemas.microsoft.com/office/drawing/2014/main" val="20000"/>
                    </a:ext>
                  </a:extLst>
                </a:gridCol>
                <a:gridCol w="3786553">
                  <a:extLst>
                    <a:ext uri="{9D8B030D-6E8A-4147-A177-3AD203B41FA5}">
                      <a16:colId xmlns:a16="http://schemas.microsoft.com/office/drawing/2014/main" val="20001"/>
                    </a:ext>
                  </a:extLst>
                </a:gridCol>
                <a:gridCol w="3786553">
                  <a:extLst>
                    <a:ext uri="{9D8B030D-6E8A-4147-A177-3AD203B41FA5}">
                      <a16:colId xmlns:a16="http://schemas.microsoft.com/office/drawing/2014/main" val="20002"/>
                    </a:ext>
                  </a:extLst>
                </a:gridCol>
              </a:tblGrid>
              <a:tr h="385978">
                <a:tc>
                  <a:txBody>
                    <a:bodyPr/>
                    <a:lstStyle/>
                    <a:p>
                      <a:r>
                        <a:rPr lang="en-IN" sz="2000" dirty="0"/>
                        <a:t>           PUBLIC</a:t>
                      </a:r>
                    </a:p>
                  </a:txBody>
                  <a:tcPr/>
                </a:tc>
                <a:tc>
                  <a:txBody>
                    <a:bodyPr/>
                    <a:lstStyle/>
                    <a:p>
                      <a:r>
                        <a:rPr lang="en-IN" sz="2000" dirty="0"/>
                        <a:t>PRIVATE</a:t>
                      </a:r>
                    </a:p>
                  </a:txBody>
                  <a:tcPr/>
                </a:tc>
                <a:tc>
                  <a:txBody>
                    <a:bodyPr/>
                    <a:lstStyle/>
                    <a:p>
                      <a:r>
                        <a:rPr lang="en-IN" sz="2000" dirty="0"/>
                        <a:t>PROTECTED</a:t>
                      </a:r>
                    </a:p>
                  </a:txBody>
                  <a:tcPr/>
                </a:tc>
                <a:extLst>
                  <a:ext uri="{0D108BD9-81ED-4DB2-BD59-A6C34878D82A}">
                    <a16:rowId xmlns:a16="http://schemas.microsoft.com/office/drawing/2014/main" val="10000"/>
                  </a:ext>
                </a:extLst>
              </a:tr>
              <a:tr h="1870508">
                <a:tc>
                  <a:txBody>
                    <a:bodyPr/>
                    <a:lstStyle/>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Data members and member functions declared public can be accessed by other classes too</a:t>
                      </a:r>
                    </a:p>
                  </a:txBody>
                  <a:tcPr>
                    <a:noFill/>
                  </a:tcPr>
                </a:tc>
                <a:tc>
                  <a:txBody>
                    <a:bodyPr/>
                    <a:lstStyle/>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No one can access the class members declared private outside that class.</a:t>
                      </a:r>
                    </a:p>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Compile time error</a:t>
                      </a:r>
                    </a:p>
                  </a:txBody>
                  <a:tcPr>
                    <a:noFill/>
                  </a:tcPr>
                </a:tc>
                <a:tc>
                  <a:txBody>
                    <a:bodyPr/>
                    <a:lstStyle/>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Makes class member inaccessible outside the class. </a:t>
                      </a:r>
                    </a:p>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But they can be accessed by any subclass of that class. </a:t>
                      </a:r>
                    </a:p>
                  </a:txBody>
                  <a:tcPr>
                    <a:noFill/>
                  </a:tcPr>
                </a:tc>
                <a:extLst>
                  <a:ext uri="{0D108BD9-81ED-4DB2-BD59-A6C34878D82A}">
                    <a16:rowId xmlns:a16="http://schemas.microsoft.com/office/drawing/2014/main" val="10001"/>
                  </a:ext>
                </a:extLst>
              </a:tr>
              <a:tr h="3651944">
                <a:tc>
                  <a:txBody>
                    <a:bodyPr/>
                    <a:lstStyle/>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class </a:t>
                      </a:r>
                      <a:r>
                        <a:rPr lang="en-IN" sz="2200" kern="1200" dirty="0" err="1">
                          <a:solidFill>
                            <a:schemeClr val="tx1"/>
                          </a:solidFill>
                          <a:latin typeface="+mn-lt"/>
                          <a:ea typeface="+mn-ea"/>
                          <a:cs typeface="+mn-cs"/>
                        </a:rPr>
                        <a:t>PublicAccess</a:t>
                      </a:r>
                      <a:r>
                        <a:rPr lang="en-IN" sz="2200" kern="1200" dirty="0">
                          <a:solidFill>
                            <a:schemeClr val="tx1"/>
                          </a:solidFill>
                          <a:latin typeface="+mn-lt"/>
                          <a:ea typeface="+mn-ea"/>
                          <a:cs typeface="+mn-cs"/>
                        </a:rPr>
                        <a:t>  { </a:t>
                      </a:r>
                    </a:p>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public:                                    </a:t>
                      </a:r>
                    </a:p>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err="1">
                          <a:solidFill>
                            <a:schemeClr val="tx1"/>
                          </a:solidFill>
                          <a:latin typeface="+mn-lt"/>
                          <a:ea typeface="+mn-ea"/>
                          <a:cs typeface="+mn-cs"/>
                        </a:rPr>
                        <a:t>int</a:t>
                      </a:r>
                      <a:r>
                        <a:rPr lang="en-IN" sz="2200" kern="1200" dirty="0">
                          <a:solidFill>
                            <a:schemeClr val="tx1"/>
                          </a:solidFill>
                          <a:latin typeface="+mn-lt"/>
                          <a:ea typeface="+mn-ea"/>
                          <a:cs typeface="+mn-cs"/>
                        </a:rPr>
                        <a:t> x;                            // Data Member Declaration </a:t>
                      </a:r>
                    </a:p>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void display();            // Member Function </a:t>
                      </a:r>
                      <a:r>
                        <a:rPr lang="en-IN" sz="2200" kern="1200" dirty="0" err="1">
                          <a:solidFill>
                            <a:schemeClr val="tx1"/>
                          </a:solidFill>
                          <a:latin typeface="+mn-lt"/>
                          <a:ea typeface="+mn-ea"/>
                          <a:cs typeface="+mn-cs"/>
                        </a:rPr>
                        <a:t>decaration</a:t>
                      </a:r>
                      <a:endParaRPr lang="en-IN" sz="2200" kern="1200" dirty="0">
                        <a:solidFill>
                          <a:schemeClr val="tx1"/>
                        </a:solidFill>
                        <a:latin typeface="+mn-lt"/>
                        <a:ea typeface="+mn-ea"/>
                        <a:cs typeface="+mn-cs"/>
                      </a:endParaRPr>
                    </a:p>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 }</a:t>
                      </a:r>
                    </a:p>
                  </a:txBody>
                  <a:tcPr/>
                </a:tc>
                <a:tc>
                  <a:txBody>
                    <a:bodyPr/>
                    <a:lstStyle/>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class </a:t>
                      </a:r>
                      <a:r>
                        <a:rPr lang="en-IN" sz="2200" kern="1200" dirty="0" err="1">
                          <a:solidFill>
                            <a:schemeClr val="tx1"/>
                          </a:solidFill>
                          <a:latin typeface="+mn-lt"/>
                          <a:ea typeface="+mn-ea"/>
                          <a:cs typeface="+mn-cs"/>
                        </a:rPr>
                        <a:t>PrivateAccess</a:t>
                      </a:r>
                      <a:r>
                        <a:rPr lang="en-IN" sz="2200" kern="1200" dirty="0">
                          <a:solidFill>
                            <a:schemeClr val="tx1"/>
                          </a:solidFill>
                          <a:latin typeface="+mn-lt"/>
                          <a:ea typeface="+mn-ea"/>
                          <a:cs typeface="+mn-cs"/>
                        </a:rPr>
                        <a:t> { </a:t>
                      </a:r>
                    </a:p>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private: 			 </a:t>
                      </a:r>
                      <a:r>
                        <a:rPr lang="en-IN" sz="2200" kern="1200" dirty="0" err="1">
                          <a:solidFill>
                            <a:schemeClr val="tx1"/>
                          </a:solidFill>
                          <a:latin typeface="+mn-lt"/>
                          <a:ea typeface="+mn-ea"/>
                          <a:cs typeface="+mn-cs"/>
                        </a:rPr>
                        <a:t>int</a:t>
                      </a:r>
                      <a:r>
                        <a:rPr lang="en-IN" sz="2200" kern="1200" dirty="0">
                          <a:solidFill>
                            <a:schemeClr val="tx1"/>
                          </a:solidFill>
                          <a:latin typeface="+mn-lt"/>
                          <a:ea typeface="+mn-ea"/>
                          <a:cs typeface="+mn-cs"/>
                        </a:rPr>
                        <a:t> x; 			// Data Member Declaration </a:t>
                      </a:r>
                    </a:p>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void display(); 	                 // Member Function </a:t>
                      </a:r>
                      <a:r>
                        <a:rPr lang="en-IN" sz="2200" kern="1200" dirty="0" err="1">
                          <a:solidFill>
                            <a:schemeClr val="tx1"/>
                          </a:solidFill>
                          <a:latin typeface="+mn-lt"/>
                          <a:ea typeface="+mn-ea"/>
                          <a:cs typeface="+mn-cs"/>
                        </a:rPr>
                        <a:t>decaration</a:t>
                      </a:r>
                      <a:r>
                        <a:rPr lang="en-IN" sz="2200" kern="1200" dirty="0">
                          <a:solidFill>
                            <a:schemeClr val="tx1"/>
                          </a:solidFill>
                          <a:latin typeface="+mn-lt"/>
                          <a:ea typeface="+mn-ea"/>
                          <a:cs typeface="+mn-cs"/>
                        </a:rPr>
                        <a:t> </a:t>
                      </a:r>
                    </a:p>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a:t>
                      </a:r>
                    </a:p>
                    <a:p>
                      <a:pPr marL="685800" lvl="1" indent="-228600" algn="just" defTabSz="914400" rtl="0" eaLnBrk="1" latinLnBrk="0" hangingPunct="1">
                        <a:lnSpc>
                          <a:spcPct val="90000"/>
                        </a:lnSpc>
                        <a:spcBef>
                          <a:spcPts val="500"/>
                        </a:spcBef>
                        <a:buFont typeface="Arial" panose="020B0604020202020204" pitchFamily="34" charset="0"/>
                        <a:buChar char="•"/>
                      </a:pPr>
                      <a:endParaRPr lang="en-IN" sz="2200" kern="1200" dirty="0">
                        <a:solidFill>
                          <a:schemeClr val="tx1"/>
                        </a:solidFill>
                        <a:latin typeface="+mn-lt"/>
                        <a:ea typeface="+mn-ea"/>
                        <a:cs typeface="+mn-cs"/>
                      </a:endParaRPr>
                    </a:p>
                  </a:txBody>
                  <a:tcPr/>
                </a:tc>
                <a:tc>
                  <a:txBody>
                    <a:bodyPr/>
                    <a:lstStyle/>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class </a:t>
                      </a:r>
                      <a:r>
                        <a:rPr lang="en-IN" sz="2200" kern="1200" dirty="0" err="1">
                          <a:solidFill>
                            <a:schemeClr val="tx1"/>
                          </a:solidFill>
                          <a:latin typeface="+mn-lt"/>
                          <a:ea typeface="+mn-ea"/>
                          <a:cs typeface="+mn-cs"/>
                        </a:rPr>
                        <a:t>ProtectedAccess</a:t>
                      </a:r>
                      <a:r>
                        <a:rPr lang="en-IN" sz="2200" kern="1200" dirty="0">
                          <a:solidFill>
                            <a:schemeClr val="tx1"/>
                          </a:solidFill>
                          <a:latin typeface="+mn-lt"/>
                          <a:ea typeface="+mn-ea"/>
                          <a:cs typeface="+mn-cs"/>
                        </a:rPr>
                        <a:t>  { </a:t>
                      </a:r>
                    </a:p>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protected:   </a:t>
                      </a:r>
                    </a:p>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                </a:t>
                      </a:r>
                      <a:r>
                        <a:rPr lang="en-IN" sz="2200" kern="1200" dirty="0" err="1">
                          <a:solidFill>
                            <a:schemeClr val="tx1"/>
                          </a:solidFill>
                          <a:latin typeface="+mn-lt"/>
                          <a:ea typeface="+mn-ea"/>
                          <a:cs typeface="+mn-cs"/>
                        </a:rPr>
                        <a:t>int</a:t>
                      </a:r>
                      <a:r>
                        <a:rPr lang="en-IN" sz="2200" kern="1200" dirty="0">
                          <a:solidFill>
                            <a:schemeClr val="tx1"/>
                          </a:solidFill>
                          <a:latin typeface="+mn-lt"/>
                          <a:ea typeface="+mn-ea"/>
                          <a:cs typeface="+mn-cs"/>
                        </a:rPr>
                        <a:t> x; 		// Data Member Declaration </a:t>
                      </a:r>
                    </a:p>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void display(); </a:t>
                      </a:r>
                    </a:p>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            // Member Function </a:t>
                      </a:r>
                      <a:r>
                        <a:rPr lang="en-IN" sz="2200" kern="1200" dirty="0" err="1">
                          <a:solidFill>
                            <a:schemeClr val="tx1"/>
                          </a:solidFill>
                          <a:latin typeface="+mn-lt"/>
                          <a:ea typeface="+mn-ea"/>
                          <a:cs typeface="+mn-cs"/>
                        </a:rPr>
                        <a:t>decaration</a:t>
                      </a:r>
                      <a:endParaRPr lang="en-IN" sz="2200" kern="1200" dirty="0">
                        <a:solidFill>
                          <a:schemeClr val="tx1"/>
                        </a:solidFill>
                        <a:latin typeface="+mn-lt"/>
                        <a:ea typeface="+mn-ea"/>
                        <a:cs typeface="+mn-cs"/>
                      </a:endParaRPr>
                    </a:p>
                    <a:p>
                      <a:pPr marL="685800" lvl="1" indent="-228600" algn="just" defTabSz="914400" rtl="0" eaLnBrk="1" latinLnBrk="0" hangingPunct="1">
                        <a:lnSpc>
                          <a:spcPct val="90000"/>
                        </a:lnSpc>
                        <a:spcBef>
                          <a:spcPts val="500"/>
                        </a:spcBef>
                        <a:buFont typeface="Arial" panose="020B0604020202020204" pitchFamily="34" charset="0"/>
                        <a:buChar char="•"/>
                      </a:pPr>
                      <a:r>
                        <a:rPr lang="en-IN" sz="2200" kern="1200" dirty="0">
                          <a:solidFill>
                            <a:schemeClr val="tx1"/>
                          </a:solidFill>
                          <a:latin typeface="+mn-lt"/>
                          <a:ea typeface="+mn-ea"/>
                          <a:cs typeface="+mn-cs"/>
                        </a:rPr>
                        <a:t>} </a:t>
                      </a: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r>
              <a:rPr lang="en-IN" dirty="0"/>
              <a:t>19</a:t>
            </a:r>
          </a:p>
        </p:txBody>
      </p:sp>
    </p:spTree>
    <p:extLst>
      <p:ext uri="{BB962C8B-B14F-4D97-AF65-F5344CB8AC3E}">
        <p14:creationId xmlns:p14="http://schemas.microsoft.com/office/powerpoint/2010/main" val="2712561800"/>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22</a:t>
            </a:fld>
            <a:endParaRPr lang="en-US" sz="1400" dirty="0"/>
          </a:p>
        </p:txBody>
      </p:sp>
      <p:sp>
        <p:nvSpPr>
          <p:cNvPr id="5" name="Flowchart: Sequential Access Storage 4">
            <a:extLst>
              <a:ext uri="{FF2B5EF4-FFF2-40B4-BE49-F238E27FC236}">
                <a16:creationId xmlns:a16="http://schemas.microsoft.com/office/drawing/2014/main"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A7F6A135-B6D5-40B7-BF67-2E0F4EF47A01}"/>
              </a:ext>
            </a:extLst>
          </p:cNvPr>
          <p:cNvGraphicFramePr/>
          <p:nvPr>
            <p:extLst>
              <p:ext uri="{D42A27DB-BD31-4B8C-83A1-F6EECF244321}">
                <p14:modId xmlns:p14="http://schemas.microsoft.com/office/powerpoint/2010/main" val="2376481816"/>
              </p:ext>
            </p:extLst>
          </p:nvPr>
        </p:nvGraphicFramePr>
        <p:xfrm>
          <a:off x="1781908" y="1218537"/>
          <a:ext cx="911029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2F6-A89B-465A-A1BD-AB3595FE99C5}"/>
              </a:ext>
            </a:extLst>
          </p:cNvPr>
          <p:cNvSpPr>
            <a:spLocks noGrp="1"/>
          </p:cNvSpPr>
          <p:nvPr>
            <p:ph type="title"/>
          </p:nvPr>
        </p:nvSpPr>
        <p:spPr/>
        <p:txBody>
          <a:bodyPr>
            <a:normAutofit/>
          </a:bodyPr>
          <a:lstStyle/>
          <a:p>
            <a:r>
              <a:rPr lang="en-US" sz="2800" b="1" dirty="0"/>
              <a:t>Frequently Asked question</a:t>
            </a:r>
            <a:endParaRPr lang="en-IN" sz="2800" b="1" dirty="0"/>
          </a:p>
        </p:txBody>
      </p:sp>
      <p:sp>
        <p:nvSpPr>
          <p:cNvPr id="3" name="Content Placeholder 2">
            <a:extLst>
              <a:ext uri="{FF2B5EF4-FFF2-40B4-BE49-F238E27FC236}">
                <a16:creationId xmlns:a16="http://schemas.microsoft.com/office/drawing/2014/main" id="{7E006E3E-5DF9-4790-B5C6-ECD785B8D0E7}"/>
              </a:ext>
            </a:extLst>
          </p:cNvPr>
          <p:cNvSpPr>
            <a:spLocks noGrp="1"/>
          </p:cNvSpPr>
          <p:nvPr>
            <p:ph idx="1"/>
          </p:nvPr>
        </p:nvSpPr>
        <p:spPr>
          <a:xfrm>
            <a:off x="447261" y="1690688"/>
            <a:ext cx="11443251" cy="4351338"/>
          </a:xfrm>
        </p:spPr>
        <p:txBody>
          <a:bodyPr>
            <a:normAutofit fontScale="92500" lnSpcReduction="20000"/>
          </a:bodyPr>
          <a:lstStyle/>
          <a:p>
            <a:pPr>
              <a:buNone/>
            </a:pPr>
            <a:r>
              <a:rPr lang="en-IN" b="1" dirty="0"/>
              <a:t>Q1 How to define member functions outside the class</a:t>
            </a:r>
            <a:r>
              <a:rPr lang="en-IN" dirty="0"/>
              <a:t>? </a:t>
            </a:r>
            <a:endParaRPr lang="en-US" dirty="0"/>
          </a:p>
          <a:p>
            <a:pPr>
              <a:buNone/>
            </a:pPr>
            <a:r>
              <a:rPr lang="en-IN" dirty="0"/>
              <a:t>    Defining a member function outside a class requires the function declaration (function prototype) to be provided inside the class definition. The member function is declared inside the class like a normal function. The definition of member function outside the class differs from normal function definition, as the function name in the function header is preceded by the class name and the scope resolution operator (: :).</a:t>
            </a:r>
            <a:endParaRPr lang="en-US" dirty="0"/>
          </a:p>
          <a:p>
            <a:pPr marL="0" indent="0" algn="just">
              <a:buNone/>
            </a:pPr>
            <a:endParaRPr lang="en-IN" dirty="0"/>
          </a:p>
          <a:p>
            <a:pPr>
              <a:buNone/>
            </a:pPr>
            <a:r>
              <a:rPr lang="en-IN" b="1" dirty="0"/>
              <a:t>Q2 How to define member functions inside the class</a:t>
            </a:r>
            <a:r>
              <a:rPr lang="en-IN" dirty="0"/>
              <a:t>?</a:t>
            </a:r>
            <a:endParaRPr lang="en-US" dirty="0"/>
          </a:p>
          <a:p>
            <a:r>
              <a:rPr lang="en-IN" dirty="0"/>
              <a:t>A member function of a class can be defined inside the class. However, when a member function is defined inside the class, the class name and the scope resolution operator are not specified in the function </a:t>
            </a:r>
            <a:r>
              <a:rPr lang="en-IN" dirty="0" err="1"/>
              <a:t>header.whenthe</a:t>
            </a:r>
            <a:r>
              <a:rPr lang="en-IN" dirty="0"/>
              <a:t> member function is defined inside the class definition it can be defined directly.</a:t>
            </a:r>
            <a:endParaRPr lang="en-US" dirty="0"/>
          </a:p>
          <a:p>
            <a:pPr>
              <a:buNone/>
            </a:pPr>
            <a:endParaRPr lang="en-IN" dirty="0"/>
          </a:p>
        </p:txBody>
      </p:sp>
      <p:sp>
        <p:nvSpPr>
          <p:cNvPr id="4" name="Slide Number Placeholder 3">
            <a:extLst>
              <a:ext uri="{FF2B5EF4-FFF2-40B4-BE49-F238E27FC236}">
                <a16:creationId xmlns:a16="http://schemas.microsoft.com/office/drawing/2014/main" id="{1A7B4CF3-EBCB-4313-9D42-E3317606C387}"/>
              </a:ext>
            </a:extLst>
          </p:cNvPr>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4B594-F373-4FAE-A658-17A4132BDAC7}"/>
              </a:ext>
            </a:extLst>
          </p:cNvPr>
          <p:cNvSpPr>
            <a:spLocks noGrp="1"/>
          </p:cNvSpPr>
          <p:nvPr>
            <p:ph idx="1"/>
          </p:nvPr>
        </p:nvSpPr>
        <p:spPr>
          <a:xfrm>
            <a:off x="838200" y="838200"/>
            <a:ext cx="10515600" cy="5338763"/>
          </a:xfrm>
        </p:spPr>
        <p:txBody>
          <a:bodyPr>
            <a:normAutofit/>
          </a:bodyPr>
          <a:lstStyle/>
          <a:p>
            <a:pPr>
              <a:buNone/>
            </a:pPr>
            <a:r>
              <a:rPr lang="en-IN" b="1" dirty="0"/>
              <a:t>Q3 What are Access </a:t>
            </a:r>
            <a:r>
              <a:rPr lang="en-IN" b="1" dirty="0" err="1"/>
              <a:t>Specifiers</a:t>
            </a:r>
            <a:r>
              <a:rPr lang="en-IN" b="1" dirty="0"/>
              <a:t>?</a:t>
            </a:r>
            <a:endParaRPr lang="en-US" dirty="0"/>
          </a:p>
          <a:p>
            <a:pPr>
              <a:buNone/>
            </a:pPr>
            <a:r>
              <a:rPr lang="en-IN" dirty="0"/>
              <a:t>There  are three access </a:t>
            </a:r>
            <a:r>
              <a:rPr lang="en-IN" dirty="0" err="1"/>
              <a:t>specifiers</a:t>
            </a:r>
            <a:r>
              <a:rPr lang="en-IN" dirty="0"/>
              <a:t>.</a:t>
            </a:r>
            <a:endParaRPr lang="en-US" dirty="0"/>
          </a:p>
          <a:p>
            <a:r>
              <a:rPr lang="en-IN" dirty="0"/>
              <a:t>Public - The members declared as Public are accessible from outside the Class through an object of the class.</a:t>
            </a:r>
            <a:endParaRPr lang="en-US" dirty="0"/>
          </a:p>
          <a:p>
            <a:r>
              <a:rPr lang="en-IN" dirty="0"/>
              <a:t>Protected - The members declared as Protected are accessible from outside the class but only in a class derived from it.</a:t>
            </a:r>
            <a:endParaRPr lang="en-US" dirty="0"/>
          </a:p>
          <a:p>
            <a:r>
              <a:rPr lang="en-IN" dirty="0"/>
              <a:t>Private - These members are only accessible from within the class.</a:t>
            </a:r>
            <a:endParaRPr lang="en-US" dirty="0"/>
          </a:p>
          <a:p>
            <a:pPr>
              <a:buNone/>
            </a:pPr>
            <a:endParaRPr lang="en-US" dirty="0"/>
          </a:p>
          <a:p>
            <a:pPr>
              <a:buNone/>
            </a:pPr>
            <a:endParaRPr lang="en-IN" dirty="0"/>
          </a:p>
        </p:txBody>
      </p:sp>
      <p:sp>
        <p:nvSpPr>
          <p:cNvPr id="4" name="Slide Number Placeholder 3">
            <a:extLst>
              <a:ext uri="{FF2B5EF4-FFF2-40B4-BE49-F238E27FC236}">
                <a16:creationId xmlns:a16="http://schemas.microsoft.com/office/drawing/2014/main" id="{4D49BC22-1010-4A54-ACD6-4D30AA9A929E}"/>
              </a:ext>
            </a:extLst>
          </p:cNvPr>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p14="http://schemas.microsoft.com/office/powerpoint/2010/main" val="30753058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normAutofit/>
          </a:bodyPr>
          <a:lstStyle/>
          <a:p>
            <a:r>
              <a:rPr lang="en-US" sz="2800" b="1" dirty="0"/>
              <a:t>Assessment Questions</a:t>
            </a:r>
            <a:r>
              <a:rPr lang="en-US" sz="2800" dirty="0"/>
              <a:t>:</a:t>
            </a:r>
            <a:endParaRPr lang="en-IN" sz="2800" dirty="0"/>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25</a:t>
            </a:fld>
            <a:endParaRPr lang="en-US"/>
          </a:p>
        </p:txBody>
      </p:sp>
      <p:sp>
        <p:nvSpPr>
          <p:cNvPr id="7" name="Content Placeholder 6">
            <a:extLst>
              <a:ext uri="{FF2B5EF4-FFF2-40B4-BE49-F238E27FC236}">
                <a16:creationId xmlns:a16="http://schemas.microsoft.com/office/drawing/2014/main" id="{879F1566-03CD-417B-B4D0-B0BF250D449A}"/>
              </a:ext>
            </a:extLst>
          </p:cNvPr>
          <p:cNvSpPr>
            <a:spLocks noGrp="1"/>
          </p:cNvSpPr>
          <p:nvPr>
            <p:ph idx="1"/>
          </p:nvPr>
        </p:nvSpPr>
        <p:spPr>
          <a:xfrm>
            <a:off x="466725" y="1501774"/>
            <a:ext cx="10515600" cy="4854575"/>
          </a:xfrm>
        </p:spPr>
        <p:txBody>
          <a:bodyPr>
            <a:noAutofit/>
          </a:bodyPr>
          <a:lstStyle/>
          <a:p>
            <a:pPr marL="914400" indent="-914400">
              <a:buAutoNum type="arabicPeriod"/>
            </a:pPr>
            <a:r>
              <a:rPr lang="en-US" sz="2600" dirty="0"/>
              <a:t>Which among the following best describes member functions?</a:t>
            </a:r>
            <a:br>
              <a:rPr lang="en-US" sz="2600" dirty="0"/>
            </a:br>
            <a:r>
              <a:rPr lang="en-US" sz="2600" dirty="0"/>
              <a:t>a) Functions which are defined within the class</a:t>
            </a:r>
            <a:br>
              <a:rPr lang="en-US" sz="2600" dirty="0"/>
            </a:br>
            <a:r>
              <a:rPr lang="en-US" sz="2600" dirty="0"/>
              <a:t>b) Functions belonging a class</a:t>
            </a:r>
            <a:br>
              <a:rPr lang="en-US" sz="2600" dirty="0"/>
            </a:br>
            <a:r>
              <a:rPr lang="en-US" sz="2600" dirty="0"/>
              <a:t>c) Functions in public access of a class</a:t>
            </a:r>
            <a:br>
              <a:rPr lang="en-US" sz="2600" dirty="0"/>
            </a:br>
            <a:r>
              <a:rPr lang="en-US" sz="2600" dirty="0"/>
              <a:t>d) Functions which are private to class</a:t>
            </a:r>
          </a:p>
          <a:p>
            <a:pPr marL="1143000" indent="-1143000">
              <a:buNone/>
            </a:pPr>
            <a:r>
              <a:rPr lang="en-US" sz="2600" dirty="0"/>
              <a:t> 2.          A member function can _______________ of the same class.</a:t>
            </a:r>
            <a:br>
              <a:rPr lang="en-US" sz="2600" dirty="0"/>
            </a:br>
            <a:r>
              <a:rPr lang="en-US" sz="2600" dirty="0"/>
              <a:t>a) Call other member functions</a:t>
            </a:r>
            <a:br>
              <a:rPr lang="en-US" sz="2600" dirty="0"/>
            </a:br>
            <a:r>
              <a:rPr lang="en-US" sz="2600" dirty="0"/>
              <a:t>b) Call only private member functions</a:t>
            </a:r>
            <a:br>
              <a:rPr lang="en-US" sz="2600" dirty="0"/>
            </a:br>
            <a:r>
              <a:rPr lang="en-US" sz="2600" dirty="0"/>
              <a:t>c) Call only static member functions</a:t>
            </a:r>
            <a:br>
              <a:rPr lang="en-US" sz="2600" dirty="0"/>
            </a:br>
            <a:r>
              <a:rPr lang="en-US" sz="2600" dirty="0"/>
              <a:t>d) Call only const member functions </a:t>
            </a:r>
            <a:br>
              <a:rPr lang="en-US" sz="2600" dirty="0"/>
            </a:br>
            <a:endParaRPr lang="en-US" sz="2600" dirty="0"/>
          </a:p>
          <a:p>
            <a:pPr marL="0" indent="0">
              <a:buNone/>
            </a:pPr>
            <a:br>
              <a:rPr lang="en-US" sz="2600" dirty="0"/>
            </a:br>
            <a:endParaRPr lang="en-IN" sz="2600" dirty="0"/>
          </a:p>
        </p:txBody>
      </p:sp>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normAutofit/>
          </a:bodyPr>
          <a:lstStyle/>
          <a:p>
            <a:r>
              <a:rPr lang="en-US" sz="2800" b="1" dirty="0"/>
              <a:t>Assessment Questions</a:t>
            </a:r>
            <a:r>
              <a:rPr lang="en-US" sz="2800" dirty="0"/>
              <a:t>:</a:t>
            </a:r>
            <a:endParaRPr lang="en-IN" sz="2800" dirty="0"/>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26</a:t>
            </a:fld>
            <a:endParaRPr lang="en-US"/>
          </a:p>
        </p:txBody>
      </p:sp>
      <p:sp>
        <p:nvSpPr>
          <p:cNvPr id="7" name="Content Placeholder 6">
            <a:extLst>
              <a:ext uri="{FF2B5EF4-FFF2-40B4-BE49-F238E27FC236}">
                <a16:creationId xmlns:a16="http://schemas.microsoft.com/office/drawing/2014/main" id="{879F1566-03CD-417B-B4D0-B0BF250D449A}"/>
              </a:ext>
            </a:extLst>
          </p:cNvPr>
          <p:cNvSpPr>
            <a:spLocks noGrp="1"/>
          </p:cNvSpPr>
          <p:nvPr>
            <p:ph idx="1"/>
          </p:nvPr>
        </p:nvSpPr>
        <p:spPr>
          <a:xfrm>
            <a:off x="466725" y="1501774"/>
            <a:ext cx="10515600" cy="4854575"/>
          </a:xfrm>
        </p:spPr>
        <p:txBody>
          <a:bodyPr>
            <a:normAutofit/>
          </a:bodyPr>
          <a:lstStyle/>
          <a:p>
            <a:pPr marL="0" indent="0">
              <a:buFont typeface="Arial" panose="020B0604020202020204" pitchFamily="34" charset="0"/>
              <a:buNone/>
            </a:pPr>
            <a:r>
              <a:rPr lang="en-US" sz="3500" dirty="0"/>
              <a:t> </a:t>
            </a:r>
            <a:r>
              <a:rPr lang="en-US" sz="2600" dirty="0"/>
              <a:t>3.Which among the following can be used together in a single class?</a:t>
            </a:r>
            <a:br>
              <a:rPr lang="en-US" sz="2600" dirty="0"/>
            </a:br>
            <a:r>
              <a:rPr lang="en-US" sz="2600" dirty="0"/>
              <a:t>a) Only private</a:t>
            </a:r>
            <a:br>
              <a:rPr lang="en-US" sz="2600" dirty="0"/>
            </a:br>
            <a:r>
              <a:rPr lang="en-US" sz="2600" dirty="0"/>
              <a:t>b)Private and Protected together</a:t>
            </a:r>
            <a:br>
              <a:rPr lang="en-US" sz="2600" dirty="0"/>
            </a:br>
            <a:r>
              <a:rPr lang="en-US" sz="2600" dirty="0"/>
              <a:t>c)Private and Public together</a:t>
            </a:r>
            <a:br>
              <a:rPr lang="en-US" sz="2600" dirty="0"/>
            </a:br>
            <a:r>
              <a:rPr lang="en-US" sz="2600" dirty="0"/>
              <a:t>d)All three together </a:t>
            </a:r>
            <a:br>
              <a:rPr lang="en-US" sz="2600" dirty="0"/>
            </a:br>
            <a:endParaRPr lang="en-IN" sz="2600" dirty="0"/>
          </a:p>
        </p:txBody>
      </p:sp>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91E3-02DA-4066-9127-2B9D821C4DAB}"/>
              </a:ext>
            </a:extLst>
          </p:cNvPr>
          <p:cNvSpPr>
            <a:spLocks noGrp="1"/>
          </p:cNvSpPr>
          <p:nvPr>
            <p:ph type="title"/>
          </p:nvPr>
        </p:nvSpPr>
        <p:spPr/>
        <p:txBody>
          <a:bodyPr>
            <a:normAutofit/>
          </a:bodyPr>
          <a:lstStyle/>
          <a:p>
            <a:r>
              <a:rPr lang="en-US" sz="3200" b="1" dirty="0"/>
              <a:t>Discussion forum</a:t>
            </a:r>
            <a:r>
              <a:rPr lang="en-US" sz="3200" dirty="0"/>
              <a:t>.</a:t>
            </a:r>
            <a:endParaRPr lang="en-IN" sz="3200" dirty="0"/>
          </a:p>
        </p:txBody>
      </p:sp>
      <p:sp>
        <p:nvSpPr>
          <p:cNvPr id="3" name="Content Placeholder 2">
            <a:extLst>
              <a:ext uri="{FF2B5EF4-FFF2-40B4-BE49-F238E27FC236}">
                <a16:creationId xmlns:a16="http://schemas.microsoft.com/office/drawing/2014/main" id="{75A2FD90-1CA1-4A43-803B-2F922D4B9EC4}"/>
              </a:ext>
            </a:extLst>
          </p:cNvPr>
          <p:cNvSpPr>
            <a:spLocks noGrp="1"/>
          </p:cNvSpPr>
          <p:nvPr>
            <p:ph idx="1"/>
          </p:nvPr>
        </p:nvSpPr>
        <p:spPr>
          <a:xfrm>
            <a:off x="927908" y="1524000"/>
            <a:ext cx="10687878" cy="2698026"/>
          </a:xfrm>
        </p:spPr>
        <p:txBody>
          <a:bodyPr/>
          <a:lstStyle/>
          <a:p>
            <a:pPr marL="0" indent="0">
              <a:buNone/>
            </a:pPr>
            <a:r>
              <a:rPr lang="en-IN" dirty="0"/>
              <a:t>How to Define inside and outside the class?</a:t>
            </a:r>
          </a:p>
          <a:p>
            <a:pPr marL="0" indent="0">
              <a:buNone/>
            </a:pPr>
            <a:endParaRPr lang="en-IN" dirty="0"/>
          </a:p>
        </p:txBody>
      </p:sp>
      <p:sp>
        <p:nvSpPr>
          <p:cNvPr id="4" name="Slide Number Placeholder 3">
            <a:extLst>
              <a:ext uri="{FF2B5EF4-FFF2-40B4-BE49-F238E27FC236}">
                <a16:creationId xmlns:a16="http://schemas.microsoft.com/office/drawing/2014/main" id="{B4DFB7C1-5531-4CBA-AA56-069AD25EF56C}"/>
              </a:ext>
            </a:extLst>
          </p:cNvPr>
          <p:cNvSpPr>
            <a:spLocks noGrp="1"/>
          </p:cNvSpPr>
          <p:nvPr>
            <p:ph type="sldNum" sz="quarter" idx="12"/>
          </p:nvPr>
        </p:nvSpPr>
        <p:spPr/>
        <p:txBody>
          <a:bodyPr/>
          <a:lstStyle/>
          <a:p>
            <a:fld id="{BDCDBBEF-AA6C-4BA6-85B2-A17D7F280E38}" type="slidenum">
              <a:rPr lang="en-US" smtClean="0"/>
              <a:pPr/>
              <a:t>27</a:t>
            </a:fld>
            <a:endParaRPr lang="en-US"/>
          </a:p>
        </p:txBody>
      </p:sp>
      <p:sp>
        <p:nvSpPr>
          <p:cNvPr id="5" name="Rectangle 4">
            <a:extLst>
              <a:ext uri="{FF2B5EF4-FFF2-40B4-BE49-F238E27FC236}">
                <a16:creationId xmlns:a16="http://schemas.microsoft.com/office/drawing/2014/main"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sp>
        <p:nvSpPr>
          <p:cNvPr id="6" name="Arrow: Curved Right 5">
            <a:extLst>
              <a:ext uri="{FF2B5EF4-FFF2-40B4-BE49-F238E27FC236}">
                <a16:creationId xmlns:a16="http://schemas.microsoft.com/office/drawing/2014/main" id="{41188ABF-04C6-4D24-AE32-F9EFFF363BA6}"/>
              </a:ext>
            </a:extLst>
          </p:cNvPr>
          <p:cNvSpPr/>
          <p:nvPr/>
        </p:nvSpPr>
        <p:spPr>
          <a:xfrm>
            <a:off x="3129170" y="2895600"/>
            <a:ext cx="1009076" cy="9847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Rectangle 6">
            <a:extLst>
              <a:ext uri="{FF2B5EF4-FFF2-40B4-BE49-F238E27FC236}">
                <a16:creationId xmlns:a16="http://schemas.microsoft.com/office/drawing/2014/main" id="{C5BD0BF2-3FB6-44C3-90B3-B15DC7D0C72E}"/>
              </a:ext>
            </a:extLst>
          </p:cNvPr>
          <p:cNvSpPr/>
          <p:nvPr/>
        </p:nvSpPr>
        <p:spPr>
          <a:xfrm>
            <a:off x="2743199" y="4103077"/>
            <a:ext cx="5439509" cy="830997"/>
          </a:xfrm>
          <a:prstGeom prst="rect">
            <a:avLst/>
          </a:prstGeom>
        </p:spPr>
        <p:txBody>
          <a:bodyPr wrap="square">
            <a:spAutoFit/>
          </a:bodyPr>
          <a:lstStyle/>
          <a:p>
            <a:r>
              <a:rPr lang="en-IN" sz="2400" b="1" dirty="0"/>
              <a:t>https://youtu.be/7VdrwIvu21c</a:t>
            </a:r>
            <a:endParaRPr lang="en-US" sz="2400" dirty="0"/>
          </a:p>
          <a:p>
            <a:endParaRPr lang="en-IN" sz="2400" dirty="0">
              <a:solidFill>
                <a:schemeClr val="accent1"/>
              </a:solidFill>
            </a:endParaRPr>
          </a:p>
        </p:txBody>
      </p:sp>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a:bodyPr>
          <a:lstStyle/>
          <a:p>
            <a:pPr lvl="0">
              <a:buNone/>
            </a:pPr>
            <a:r>
              <a:rPr lang="en-US" sz="1800" u="sng" dirty="0">
                <a:latin typeface="Times New Roman" pitchFamily="18" charset="0"/>
                <a:cs typeface="Times New Roman" pitchFamily="18" charset="0"/>
              </a:rPr>
              <a:t>Reference Books:</a:t>
            </a:r>
          </a:p>
          <a:p>
            <a:pPr lvl="0">
              <a:buNone/>
            </a:pP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[1] Programming in C++ by Reema </a:t>
            </a:r>
            <a:r>
              <a:rPr lang="en-US" sz="1800" dirty="0" err="1">
                <a:latin typeface="Times New Roman" pitchFamily="18" charset="0"/>
                <a:cs typeface="Times New Roman" pitchFamily="18" charset="0"/>
              </a:rPr>
              <a:t>Thareja</a:t>
            </a: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[2] Programming in ANSI C++ by E. </a:t>
            </a:r>
            <a:r>
              <a:rPr lang="en-US" sz="1800" dirty="0" err="1">
                <a:latin typeface="Times New Roman" pitchFamily="18" charset="0"/>
                <a:cs typeface="Times New Roman" pitchFamily="18" charset="0"/>
              </a:rPr>
              <a:t>Balaguruswamy</a:t>
            </a:r>
            <a:r>
              <a:rPr lang="en-US" sz="1800" dirty="0">
                <a:latin typeface="Times New Roman" pitchFamily="18" charset="0"/>
                <a:cs typeface="Times New Roman" pitchFamily="18" charset="0"/>
              </a:rPr>
              <a:t>, Tata McGraw Hill.</a:t>
            </a:r>
          </a:p>
          <a:p>
            <a:pPr>
              <a:buNone/>
            </a:pPr>
            <a:r>
              <a:rPr lang="en-US" sz="1800" dirty="0">
                <a:latin typeface="Times New Roman" pitchFamily="18" charset="0"/>
                <a:cs typeface="Times New Roman" pitchFamily="18" charset="0"/>
              </a:rPr>
              <a:t>[3] Programming with C++ (</a:t>
            </a:r>
            <a:r>
              <a:rPr lang="en-US" sz="1800" dirty="0" err="1">
                <a:latin typeface="Times New Roman" pitchFamily="18" charset="0"/>
                <a:cs typeface="Times New Roman" pitchFamily="18" charset="0"/>
              </a:rPr>
              <a:t>Schaum's</a:t>
            </a:r>
            <a:r>
              <a:rPr lang="en-US" sz="1800" dirty="0">
                <a:latin typeface="Times New Roman" pitchFamily="18" charset="0"/>
                <a:cs typeface="Times New Roman" pitchFamily="18" charset="0"/>
              </a:rPr>
              <a:t> Outline Series) by Byron Gottfried  Jitender Chhabra, Tata McGraw Hill.</a:t>
            </a:r>
          </a:p>
          <a:p>
            <a:pPr>
              <a:buNone/>
            </a:pPr>
            <a:endParaRPr lang="en-US" sz="1800" dirty="0">
              <a:latin typeface="Times New Roman" pitchFamily="18" charset="0"/>
              <a:cs typeface="Times New Roman" pitchFamily="18" charset="0"/>
            </a:endParaRPr>
          </a:p>
          <a:p>
            <a:pPr>
              <a:buNone/>
            </a:pPr>
            <a:r>
              <a:rPr lang="en-IN" sz="1800" b="1" dirty="0"/>
              <a:t>Websites:</a:t>
            </a:r>
          </a:p>
          <a:p>
            <a:r>
              <a:rPr lang="en-IN" sz="1800" b="1" dirty="0">
                <a:hlinkClick r:id="rId3"/>
              </a:rPr>
              <a:t>https://www.studytonight.com/cpp/member-functions-cpp.php</a:t>
            </a:r>
            <a:endParaRPr lang="en-US" sz="1800" dirty="0"/>
          </a:p>
          <a:p>
            <a:r>
              <a:rPr lang="en-IN" sz="1800" b="1" dirty="0">
                <a:hlinkClick r:id="rId4"/>
              </a:rPr>
              <a:t>https://ecomputernotes.com/cpp/classes-in-c/defining-member-functions</a:t>
            </a:r>
            <a:endParaRPr lang="en-US" sz="1800" dirty="0"/>
          </a:p>
          <a:p>
            <a:pPr>
              <a:buNone/>
            </a:pPr>
            <a:endParaRPr lang="en-IN" sz="1800" b="1" dirty="0"/>
          </a:p>
          <a:p>
            <a:pPr>
              <a:buNone/>
            </a:pPr>
            <a:r>
              <a:rPr lang="en-IN" sz="1800" b="1" dirty="0"/>
              <a:t> YouTube Links:</a:t>
            </a:r>
          </a:p>
          <a:p>
            <a:pPr marL="0" indent="0">
              <a:buNone/>
            </a:pPr>
            <a:r>
              <a:rPr lang="en-IN" sz="1800" b="1" dirty="0">
                <a:hlinkClick r:id="rId5"/>
              </a:rPr>
              <a:t>https://youtu.be/7VdrwIvu21c</a:t>
            </a:r>
            <a:endParaRPr lang="en-IN" sz="1800" b="1" dirty="0"/>
          </a:p>
          <a:p>
            <a:pPr marL="0" indent="0">
              <a:buNone/>
            </a:pPr>
            <a:endParaRPr lang="en-US" sz="1800" dirty="0"/>
          </a:p>
          <a:p>
            <a:pPr marL="0" indent="0">
              <a:buNone/>
            </a:pPr>
            <a:endParaRPr lang="en-IN" sz="18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28</a:t>
            </a:fld>
            <a:endParaRPr lang="en-US"/>
          </a:p>
        </p:txBody>
      </p:sp>
      <p:sp>
        <p:nvSpPr>
          <p:cNvPr id="5" name="Rectangle 4"/>
          <p:cNvSpPr/>
          <p:nvPr/>
        </p:nvSpPr>
        <p:spPr>
          <a:xfrm>
            <a:off x="838200" y="1803400"/>
            <a:ext cx="7162800" cy="4368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3124" name="CorelDRAW" r:id="rId3" imgW="2169000" imgH="2169360" progId="">
                    <p:embed/>
                  </p:oleObj>
                </mc:Choice>
                <mc:Fallback>
                  <p:oleObj name="CorelDRAW" r:id="rId3" imgW="2169000" imgH="2169360" progId="">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nvGraphicFramePr>
        <p:xfrm>
          <a:off x="460980" y="1566862"/>
          <a:ext cx="7702359" cy="5061719"/>
        </p:xfrm>
        <a:graphic>
          <a:graphicData uri="http://schemas.openxmlformats.org/drawingml/2006/table">
            <a:tbl>
              <a:tblPr firstRow="1" firstCol="1" bandRow="1">
                <a:tableStyleId>{5940675A-B579-460E-94D1-54222C63F5DA}</a:tableStyleId>
              </a:tblPr>
              <a:tblGrid>
                <a:gridCol w="930498">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1285461">
                  <a:extLst>
                    <a:ext uri="{9D8B030D-6E8A-4147-A177-3AD203B41FA5}">
                      <a16:colId xmlns:a16="http://schemas.microsoft.com/office/drawing/2014/main" val="20002"/>
                    </a:ext>
                  </a:extLst>
                </a:gridCol>
              </a:tblGrid>
              <a:tr h="775093">
                <a:tc>
                  <a:txBody>
                    <a:bodyPr/>
                    <a:lstStyle/>
                    <a:p>
                      <a:pPr marL="0" marR="0">
                        <a:lnSpc>
                          <a:spcPct val="100000"/>
                        </a:lnSpc>
                        <a:spcBef>
                          <a:spcPts val="0"/>
                        </a:spcBef>
                        <a:spcAft>
                          <a:spcPts val="0"/>
                        </a:spcAft>
                      </a:pPr>
                      <a:r>
                        <a:rPr lang="en-US" sz="1800" b="1" dirty="0">
                          <a:solidFill>
                            <a:srgbClr val="FF0000"/>
                          </a:solidFill>
                          <a:effectLst/>
                        </a:rPr>
                        <a:t>CO Number</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Title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Level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36003">
                <a:tc>
                  <a:txBody>
                    <a:bodyPr/>
                    <a:lstStyle/>
                    <a:p>
                      <a:pPr marL="0" marR="0">
                        <a:lnSpc>
                          <a:spcPct val="100000"/>
                        </a:lnSpc>
                        <a:spcBef>
                          <a:spcPts val="0"/>
                        </a:spcBef>
                        <a:spcAft>
                          <a:spcPts val="0"/>
                        </a:spcAft>
                      </a:pPr>
                      <a:r>
                        <a:rPr lang="en-US" sz="1800" b="1" dirty="0">
                          <a:solidFill>
                            <a:srgbClr val="FF0000"/>
                          </a:solidFill>
                          <a:effectLst/>
                        </a:rPr>
                        <a:t>CO1</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Provide the environment that allows students to understand object-oriented programming Concepts.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055028">
                <a:tc>
                  <a:txBody>
                    <a:bodyPr/>
                    <a:lstStyle/>
                    <a:p>
                      <a:pPr marL="0" marR="0">
                        <a:lnSpc>
                          <a:spcPct val="100000"/>
                        </a:lnSpc>
                        <a:spcBef>
                          <a:spcPts val="0"/>
                        </a:spcBef>
                        <a:spcAft>
                          <a:spcPts val="0"/>
                        </a:spcAft>
                      </a:pPr>
                      <a:r>
                        <a:rPr lang="en-US" sz="1800" b="1" dirty="0">
                          <a:solidFill>
                            <a:srgbClr val="FF0000"/>
                          </a:solidFill>
                          <a:effectLst/>
                        </a:rPr>
                        <a:t>CO2</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basic experimental skills for differentiating between object-oriented and procedural programming paradigms and the advantages of object-oriented programs.</a:t>
                      </a:r>
                      <a:r>
                        <a:rPr lang="en-IN" sz="1800" b="1" i="0" dirty="0">
                          <a:solidFill>
                            <a:srgbClr val="FF0000"/>
                          </a:solidFill>
                          <a:effectLst/>
                        </a:rPr>
                        <a:t> </a:t>
                      </a:r>
                      <a:endParaRPr lang="en-US" sz="1800" b="1" i="0" dirty="0">
                        <a:solidFill>
                          <a:srgbClr val="FF0000"/>
                        </a:solidFill>
                        <a:effectLst/>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Remember </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81337">
                <a:tc>
                  <a:txBody>
                    <a:bodyPr/>
                    <a:lstStyle/>
                    <a:p>
                      <a:pPr marL="0" marR="0">
                        <a:lnSpc>
                          <a:spcPct val="100000"/>
                        </a:lnSpc>
                        <a:spcBef>
                          <a:spcPts val="0"/>
                        </a:spcBef>
                        <a:spcAft>
                          <a:spcPts val="0"/>
                        </a:spcAft>
                      </a:pPr>
                      <a:r>
                        <a:rPr lang="en-US" sz="1800" b="1" dirty="0">
                          <a:solidFill>
                            <a:srgbClr val="FF0000"/>
                          </a:solidFill>
                          <a:effectLst/>
                        </a:rPr>
                        <a:t>CO3</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their coding skill on complex programming concepts and use it for generating solutions for engineering and mathematical problems.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472006">
                <a:tc>
                  <a:txBody>
                    <a:bodyPr/>
                    <a:lstStyle/>
                    <a:p>
                      <a:pPr marL="0" marR="0">
                        <a:lnSpc>
                          <a:spcPct val="100000"/>
                        </a:lnSpc>
                        <a:spcBef>
                          <a:spcPts val="0"/>
                        </a:spcBef>
                        <a:spcAft>
                          <a:spcPts val="0"/>
                        </a:spcAft>
                      </a:pPr>
                      <a:r>
                        <a:rPr lang="en-US" sz="1800" b="1" dirty="0">
                          <a:solidFill>
                            <a:srgbClr val="FF0000"/>
                          </a:solidFill>
                          <a:effectLst/>
                        </a:rPr>
                        <a:t>CO4</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Develop skills to understand the application of classes, objects, constructors, destructors, inheritance, operator overloading and polymorphism, pointers, virtual functions, exception</a:t>
                      </a:r>
                      <a:r>
                        <a:rPr lang="en-IN" sz="1800" b="1" i="0" kern="1200" dirty="0">
                          <a:solidFill>
                            <a:srgbClr val="FF0000"/>
                          </a:solidFill>
                          <a:effectLst/>
                          <a:latin typeface="+mn-lt"/>
                          <a:ea typeface="+mn-ea"/>
                          <a:cs typeface="+mn-cs"/>
                        </a:rPr>
                        <a:t> handling, file operations and handling.</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16455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br>
              <a:rPr lang="en-US" b="1" dirty="0"/>
            </a:br>
            <a:r>
              <a:rPr lang="en-US" sz="4900" b="1" dirty="0">
                <a:solidFill>
                  <a:srgbClr val="FF0000"/>
                </a:solidFill>
                <a:latin typeface="+mn-lt"/>
              </a:rPr>
              <a:t>Scheme of Evaluation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a:xfrm>
            <a:off x="8610600" y="6344627"/>
            <a:ext cx="2743200" cy="365125"/>
          </a:xfrm>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graphicFrame>
        <p:nvGraphicFramePr>
          <p:cNvPr id="3" name="Table 2">
            <a:extLst>
              <a:ext uri="{FF2B5EF4-FFF2-40B4-BE49-F238E27FC236}">
                <a16:creationId xmlns:a16="http://schemas.microsoft.com/office/drawing/2014/main" id="{D7477AAF-A07C-4596-A48D-8E485D58D469}"/>
              </a:ext>
            </a:extLst>
          </p:cNvPr>
          <p:cNvGraphicFramePr>
            <a:graphicFrameLocks noGrp="1"/>
          </p:cNvGraphicFramePr>
          <p:nvPr/>
        </p:nvGraphicFramePr>
        <p:xfrm>
          <a:off x="1274907" y="1800116"/>
          <a:ext cx="9642185" cy="4635939"/>
        </p:xfrm>
        <a:graphic>
          <a:graphicData uri="http://schemas.openxmlformats.org/drawingml/2006/table">
            <a:tbl>
              <a:tblPr firstRow="1" firstCol="1" lastRow="1" lastCol="1" bandRow="1" bandCol="1"/>
              <a:tblGrid>
                <a:gridCol w="561427">
                  <a:extLst>
                    <a:ext uri="{9D8B030D-6E8A-4147-A177-3AD203B41FA5}">
                      <a16:colId xmlns:a16="http://schemas.microsoft.com/office/drawing/2014/main" val="2474331142"/>
                    </a:ext>
                  </a:extLst>
                </a:gridCol>
                <a:gridCol w="1842124">
                  <a:extLst>
                    <a:ext uri="{9D8B030D-6E8A-4147-A177-3AD203B41FA5}">
                      <a16:colId xmlns:a16="http://schemas.microsoft.com/office/drawing/2014/main" val="1184856305"/>
                    </a:ext>
                  </a:extLst>
                </a:gridCol>
                <a:gridCol w="1703266">
                  <a:extLst>
                    <a:ext uri="{9D8B030D-6E8A-4147-A177-3AD203B41FA5}">
                      <a16:colId xmlns:a16="http://schemas.microsoft.com/office/drawing/2014/main" val="2645493871"/>
                    </a:ext>
                  </a:extLst>
                </a:gridCol>
                <a:gridCol w="1657314">
                  <a:extLst>
                    <a:ext uri="{9D8B030D-6E8A-4147-A177-3AD203B41FA5}">
                      <a16:colId xmlns:a16="http://schemas.microsoft.com/office/drawing/2014/main" val="3841429667"/>
                    </a:ext>
                  </a:extLst>
                </a:gridCol>
                <a:gridCol w="2184778">
                  <a:extLst>
                    <a:ext uri="{9D8B030D-6E8A-4147-A177-3AD203B41FA5}">
                      <a16:colId xmlns:a16="http://schemas.microsoft.com/office/drawing/2014/main" val="2238627060"/>
                    </a:ext>
                  </a:extLst>
                </a:gridCol>
                <a:gridCol w="1693276">
                  <a:extLst>
                    <a:ext uri="{9D8B030D-6E8A-4147-A177-3AD203B41FA5}">
                      <a16:colId xmlns:a16="http://schemas.microsoft.com/office/drawing/2014/main" val="1949201981"/>
                    </a:ext>
                  </a:extLst>
                </a:gridCol>
              </a:tblGrid>
              <a:tr h="653197">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Sr.</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6258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Type of Assessment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8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Weightage of actual conduct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16954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Frequency of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16383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Final Weightage in Internal</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marR="227965" algn="ctr">
                        <a:lnSpc>
                          <a:spcPts val="1220"/>
                        </a:lnSpc>
                        <a:spcBef>
                          <a:spcPts val="1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Assessment (Prorated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Remarks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422887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of</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310" marR="3498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each </a:t>
                      </a:r>
                      <a:r>
                        <a:rPr lang="en-US" sz="1200" b="1" spc="-5">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270279"/>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8798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Time Bound Surprise</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12 marks for each test</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31839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3.</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23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 of each 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423615"/>
                  </a:ext>
                </a:extLst>
              </a:tr>
              <a:tr h="488074">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289560"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Mid-Semester 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 for one MST.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semester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27541"/>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5.</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Presentation***</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33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Only for Self Study</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MNGCourses.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2513427"/>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6.</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Homework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a:t>
                      </a:r>
                      <a:r>
                        <a:rPr lang="en-US" sz="1200" b="1" spc="-15">
                          <a:effectLst/>
                          <a:latin typeface="Cambria" panose="02040503050406030204" pitchFamily="18" charset="0"/>
                          <a:ea typeface="Cambria" panose="02040503050406030204" pitchFamily="18" charset="0"/>
                          <a:cs typeface="Cambria" panose="02040503050406030204" pitchFamily="18" charset="0"/>
                        </a:rPr>
                        <a:t>lecture </a:t>
                      </a:r>
                      <a:r>
                        <a:rPr lang="en-US" sz="1200" b="1">
                          <a:effectLst/>
                          <a:latin typeface="Cambria" panose="02040503050406030204" pitchFamily="18" charset="0"/>
                          <a:ea typeface="Cambria" panose="02040503050406030204" pitchFamily="18" charset="0"/>
                          <a:cs typeface="Cambria" panose="02040503050406030204" pitchFamily="18" charset="0"/>
                        </a:rPr>
                        <a:t>topic (of</a:t>
                      </a:r>
                      <a:r>
                        <a:rPr lang="en-US" sz="1200" b="1" spc="-10">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675"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questions)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953821"/>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7.</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Discussion Forum</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51435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Chapter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0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3220233"/>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8.</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Attendance and</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marR="3752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Engagement Score on BB</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Cambria" panose="02040503050406030204" pitchFamily="18" charset="0"/>
                          <a:cs typeface="Cambria" panose="02040503050406030204" pitchFamily="18" charset="0"/>
                        </a:rPr>
                        <a:t> </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552667"/>
                  </a:ext>
                </a:extLst>
              </a:tr>
            </a:tbl>
          </a:graphicData>
        </a:graphic>
      </p:graphicFrame>
    </p:spTree>
    <p:extLst>
      <p:ext uri="{BB962C8B-B14F-4D97-AF65-F5344CB8AC3E}">
        <p14:creationId xmlns:p14="http://schemas.microsoft.com/office/powerpoint/2010/main" val="1609537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4C94B-33A8-4423-9E3C-594F2DF570E0}"/>
              </a:ext>
            </a:extLst>
          </p:cNvPr>
          <p:cNvSpPr>
            <a:spLocks noGrp="1"/>
          </p:cNvSpPr>
          <p:nvPr>
            <p:ph idx="1"/>
          </p:nvPr>
        </p:nvSpPr>
        <p:spPr>
          <a:xfrm>
            <a:off x="5850529" y="1685381"/>
            <a:ext cx="5216434" cy="4670969"/>
          </a:xfrm>
        </p:spPr>
        <p:txBody>
          <a:bodyPr>
            <a:noAutofit/>
          </a:bodyPr>
          <a:lstStyle/>
          <a:p>
            <a:pPr marL="0" indent="0" algn="ctr">
              <a:lnSpc>
                <a:spcPct val="100000"/>
              </a:lnSpc>
              <a:buNone/>
            </a:pPr>
            <a:r>
              <a:rPr lang="en-US" sz="2400" b="1" dirty="0">
                <a:solidFill>
                  <a:srgbClr val="FF0000"/>
                </a:solidFill>
              </a:rPr>
              <a:t>Why</a:t>
            </a:r>
          </a:p>
          <a:p>
            <a:pPr marL="0" indent="0" algn="just">
              <a:lnSpc>
                <a:spcPct val="100000"/>
              </a:lnSpc>
              <a:buNone/>
            </a:pPr>
            <a:r>
              <a:rPr lang="en-US" dirty="0"/>
              <a:t> </a:t>
            </a:r>
            <a:r>
              <a:rPr lang="en-US" sz="2400" b="1" dirty="0"/>
              <a:t>Member functions</a:t>
            </a:r>
            <a:r>
              <a:rPr lang="en-US" sz="2400" dirty="0"/>
              <a:t> and </a:t>
            </a:r>
            <a:r>
              <a:rPr lang="en-US" sz="2400" b="1" dirty="0"/>
              <a:t>functions</a:t>
            </a:r>
            <a:r>
              <a:rPr lang="en-US" sz="2400" dirty="0"/>
              <a:t> are names </a:t>
            </a:r>
            <a:r>
              <a:rPr lang="en-US" sz="2400" b="1" dirty="0"/>
              <a:t>used</a:t>
            </a:r>
            <a:r>
              <a:rPr lang="en-US" sz="2400" dirty="0"/>
              <a:t> interchangeably in reference classes. </a:t>
            </a:r>
            <a:r>
              <a:rPr lang="en-US" sz="2400" b="1" dirty="0"/>
              <a:t>Function</a:t>
            </a:r>
            <a:r>
              <a:rPr lang="en-US" sz="2400" dirty="0"/>
              <a:t> prototypes are declared within the class definition. These prototypes can take the form of non-class </a:t>
            </a:r>
            <a:r>
              <a:rPr lang="en-US" sz="2400" b="1" dirty="0"/>
              <a:t>functions</a:t>
            </a:r>
            <a:r>
              <a:rPr lang="en-US" sz="2400" dirty="0"/>
              <a:t> as well as class suitable prototypes. </a:t>
            </a:r>
            <a:r>
              <a:rPr lang="en-US" sz="2400" b="1" dirty="0"/>
              <a:t>Functions</a:t>
            </a:r>
            <a:r>
              <a:rPr lang="en-US" sz="2400" dirty="0"/>
              <a:t> can be declared and defined within the class definition.</a:t>
            </a:r>
            <a:endParaRPr lang="en-US" sz="2400" b="1" dirty="0">
              <a:solidFill>
                <a:srgbClr val="FF0000"/>
              </a:solidFill>
            </a:endParaRPr>
          </a:p>
        </p:txBody>
      </p:sp>
      <p:sp>
        <p:nvSpPr>
          <p:cNvPr id="4" name="Slide Number Placeholder 3">
            <a:extLst>
              <a:ext uri="{FF2B5EF4-FFF2-40B4-BE49-F238E27FC236}">
                <a16:creationId xmlns:a16="http://schemas.microsoft.com/office/drawing/2014/main" id="{E4935F3D-C314-4E26-97BC-73BA026B555D}"/>
              </a:ext>
            </a:extLst>
          </p:cNvPr>
          <p:cNvSpPr>
            <a:spLocks noGrp="1"/>
          </p:cNvSpPr>
          <p:nvPr>
            <p:ph type="sldNum" sz="quarter" idx="12"/>
          </p:nvPr>
        </p:nvSpPr>
        <p:spPr/>
        <p:txBody>
          <a:bodyPr/>
          <a:lstStyle/>
          <a:p>
            <a:r>
              <a:rPr lang="en-US" dirty="0"/>
              <a:t>5</a:t>
            </a:r>
          </a:p>
        </p:txBody>
      </p:sp>
      <p:sp>
        <p:nvSpPr>
          <p:cNvPr id="5" name="TextBox 4">
            <a:extLst>
              <a:ext uri="{FF2B5EF4-FFF2-40B4-BE49-F238E27FC236}">
                <a16:creationId xmlns:a16="http://schemas.microsoft.com/office/drawing/2014/main" id="{A5F5E4B6-2F2D-4512-A3F8-BF729BD8C562}"/>
              </a:ext>
            </a:extLst>
          </p:cNvPr>
          <p:cNvSpPr txBox="1"/>
          <p:nvPr/>
        </p:nvSpPr>
        <p:spPr>
          <a:xfrm>
            <a:off x="1013188" y="400050"/>
            <a:ext cx="4130312" cy="4770537"/>
          </a:xfrm>
          <a:prstGeom prst="rect">
            <a:avLst/>
          </a:prstGeom>
          <a:noFill/>
        </p:spPr>
        <p:txBody>
          <a:bodyPr wrap="square" rtlCol="0">
            <a:spAutoFit/>
          </a:bodyPr>
          <a:lstStyle/>
          <a:p>
            <a:pPr algn="ctr"/>
            <a:r>
              <a:rPr lang="en-US" sz="2400" b="1" dirty="0">
                <a:solidFill>
                  <a:srgbClr val="FF0000"/>
                </a:solidFill>
              </a:rPr>
              <a:t>What</a:t>
            </a:r>
          </a:p>
          <a:p>
            <a:pPr algn="just"/>
            <a:r>
              <a:rPr lang="en-US" sz="2800" dirty="0"/>
              <a:t>.</a:t>
            </a:r>
            <a:r>
              <a:rPr lang="en-IN" sz="2800" dirty="0"/>
              <a:t> </a:t>
            </a:r>
            <a:r>
              <a:rPr lang="en-US" sz="2800" dirty="0"/>
              <a:t>A function declared as a member of a class is called as a member function.</a:t>
            </a:r>
          </a:p>
          <a:p>
            <a:pPr algn="just"/>
            <a:r>
              <a:rPr lang="en-US" sz="2800" dirty="0"/>
              <a:t>Member functions are mostly given the attributes of public because they have to be called outside the class either in a program or in the function.</a:t>
            </a:r>
          </a:p>
          <a:p>
            <a:pPr algn="just"/>
            <a:endParaRPr lang="en-US" sz="2800" dirty="0"/>
          </a:p>
        </p:txBody>
      </p:sp>
    </p:spTree>
    <p:extLst>
      <p:ext uri="{BB962C8B-B14F-4D97-AF65-F5344CB8AC3E}">
        <p14:creationId xmlns:p14="http://schemas.microsoft.com/office/powerpoint/2010/main" val="4942944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613652" y="2932509"/>
            <a:ext cx="3932237" cy="2045494"/>
          </a:xfrm>
        </p:spPr>
        <p:txBody>
          <a:bodyPr/>
          <a:lstStyle/>
          <a:p>
            <a:endParaRPr lang="en-IN" b="1" dirty="0">
              <a:latin typeface="Casper"/>
            </a:endParaRPr>
          </a:p>
          <a:p>
            <a:pPr marL="285750" indent="-285750">
              <a:buFont typeface="Arial" panose="020B0604020202020204" pitchFamily="34" charset="0"/>
              <a:buChar char="•"/>
            </a:pPr>
            <a:r>
              <a:rPr lang="en-IN" b="1" dirty="0">
                <a:latin typeface="Casper"/>
              </a:rPr>
              <a:t>Defining a Member functions inside and outside class</a:t>
            </a:r>
          </a:p>
          <a:p>
            <a:pPr marL="285750" indent="-285750">
              <a:buFont typeface="Arial" panose="020B0604020202020204" pitchFamily="34" charset="0"/>
              <a:buChar char="•"/>
            </a:pPr>
            <a:r>
              <a:rPr lang="en-IN" b="1" dirty="0">
                <a:latin typeface="Casper"/>
              </a:rPr>
              <a:t>Access </a:t>
            </a:r>
            <a:r>
              <a:rPr lang="en-IN" b="1" dirty="0" err="1">
                <a:latin typeface="Casper"/>
              </a:rPr>
              <a:t>specifiers</a:t>
            </a:r>
            <a:endParaRPr lang="en-IN" b="1" dirty="0">
              <a:latin typeface="Casper"/>
            </a:endParaRPr>
          </a:p>
          <a:p>
            <a:pPr marL="285750" indent="-285750"/>
            <a:endParaRPr lang="en-IN" b="1" dirty="0">
              <a:latin typeface="Casper"/>
            </a:endParaRPr>
          </a:p>
          <a:p>
            <a:pPr marL="285750" indent="-285750">
              <a:buFont typeface="Arial" panose="020B0604020202020204" pitchFamily="34" charset="0"/>
              <a:buChar char="•"/>
            </a:pPr>
            <a:endParaRPr lang="en-US" b="1" dirty="0">
              <a:latin typeface="Casper"/>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6</a:t>
            </a:fld>
            <a:endParaRPr lang="en-US" dirty="0"/>
          </a:p>
        </p:txBody>
      </p:sp>
      <p:sp>
        <p:nvSpPr>
          <p:cNvPr id="8" name="Title 7"/>
          <p:cNvSpPr txBox="1">
            <a:spLocks noGrp="1" noChangeArrowheads="1"/>
          </p:cNvSpPr>
          <p:nvPr>
            <p:ph type="title"/>
          </p:nvPr>
        </p:nvSpPr>
        <p:spPr bwMode="auto">
          <a:xfrm>
            <a:off x="3351488" y="153548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9" name="Rectangle 8"/>
          <p:cNvSpPr/>
          <p:nvPr/>
        </p:nvSpPr>
        <p:spPr>
          <a:xfrm>
            <a:off x="3418390" y="2694781"/>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8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59A-E274-48FD-824C-42FC29C0345B}"/>
              </a:ext>
            </a:extLst>
          </p:cNvPr>
          <p:cNvSpPr>
            <a:spLocks noGrp="1"/>
          </p:cNvSpPr>
          <p:nvPr>
            <p:ph type="title"/>
          </p:nvPr>
        </p:nvSpPr>
        <p:spPr>
          <a:xfrm>
            <a:off x="838200" y="365126"/>
            <a:ext cx="10515600" cy="889244"/>
          </a:xfrm>
        </p:spPr>
        <p:txBody>
          <a:bodyPr>
            <a:normAutofit/>
          </a:bodyPr>
          <a:lstStyle/>
          <a:p>
            <a:pPr algn="ctr"/>
            <a:r>
              <a:rPr lang="en-US" sz="2800" b="1" dirty="0">
                <a:latin typeface="+mn-lt"/>
                <a:ea typeface="+mn-ea"/>
                <a:cs typeface="+mn-cs"/>
              </a:rPr>
              <a:t>Defining a Member function </a:t>
            </a:r>
            <a:endParaRPr lang="en-IN" sz="2800" b="1" dirty="0">
              <a:latin typeface="+mn-lt"/>
              <a:ea typeface="+mn-ea"/>
              <a:cs typeface="+mn-cs"/>
            </a:endParaRPr>
          </a:p>
        </p:txBody>
      </p:sp>
      <p:sp>
        <p:nvSpPr>
          <p:cNvPr id="3" name="Content Placeholder 2">
            <a:extLst>
              <a:ext uri="{FF2B5EF4-FFF2-40B4-BE49-F238E27FC236}">
                <a16:creationId xmlns:a16="http://schemas.microsoft.com/office/drawing/2014/main" id="{33B5843A-DD22-4C0F-846E-9CD268E98161}"/>
              </a:ext>
            </a:extLst>
          </p:cNvPr>
          <p:cNvSpPr>
            <a:spLocks noGrp="1"/>
          </p:cNvSpPr>
          <p:nvPr>
            <p:ph idx="1"/>
          </p:nvPr>
        </p:nvSpPr>
        <p:spPr>
          <a:xfrm>
            <a:off x="726831" y="1441938"/>
            <a:ext cx="10521461" cy="5029199"/>
          </a:xfrm>
        </p:spPr>
        <p:txBody>
          <a:bodyPr>
            <a:normAutofit lnSpcReduction="10000"/>
          </a:bodyPr>
          <a:lstStyle/>
          <a:p>
            <a:pPr marL="609600" indent="-609600">
              <a:lnSpc>
                <a:spcPct val="80000"/>
              </a:lnSpc>
              <a:buNone/>
              <a:defRPr/>
            </a:pPr>
            <a:r>
              <a:rPr lang="en-US" sz="2400" dirty="0">
                <a:latin typeface="Times New Roman" pitchFamily="18" charset="0"/>
                <a:cs typeface="Times New Roman" pitchFamily="18" charset="0"/>
              </a:rPr>
              <a:t>There are two ways:</a:t>
            </a:r>
          </a:p>
          <a:p>
            <a:pPr marL="1066800" lvl="1" indent="-609600">
              <a:buFont typeface="+mj-lt"/>
              <a:buAutoNum type="arabicPeriod"/>
              <a:defRPr/>
            </a:pPr>
            <a:r>
              <a:rPr lang="en-US" dirty="0">
                <a:latin typeface="Times New Roman" pitchFamily="18" charset="0"/>
                <a:cs typeface="Times New Roman" pitchFamily="18" charset="0"/>
              </a:rPr>
              <a:t>Member functions defined inside class</a:t>
            </a:r>
          </a:p>
          <a:p>
            <a:pPr marL="1447800" lvl="2" indent="-533400">
              <a:defRPr/>
            </a:pPr>
            <a:r>
              <a:rPr lang="en-US" sz="2400" dirty="0">
                <a:latin typeface="Times New Roman" pitchFamily="18" charset="0"/>
                <a:cs typeface="Times New Roman" pitchFamily="18" charset="0"/>
              </a:rPr>
              <a:t>Do not need scope resolution operator, class name.</a:t>
            </a:r>
          </a:p>
          <a:p>
            <a:pPr marL="990600" lvl="1" indent="-533400">
              <a:buNone/>
              <a:defRPr/>
            </a:pPr>
            <a:r>
              <a:rPr lang="en-US" dirty="0">
                <a:latin typeface="Times New Roman" pitchFamily="18" charset="0"/>
                <a:cs typeface="Times New Roman" pitchFamily="18" charset="0"/>
              </a:rPr>
              <a:t>2.	Member functions defined outside class</a:t>
            </a:r>
          </a:p>
          <a:p>
            <a:pPr marL="1371600" lvl="2" indent="-457200">
              <a:lnSpc>
                <a:spcPct val="80000"/>
              </a:lnSpc>
              <a:defRPr/>
            </a:pPr>
            <a:r>
              <a:rPr lang="en-US" sz="2400" dirty="0">
                <a:latin typeface="Times New Roman" pitchFamily="18" charset="0"/>
                <a:cs typeface="Times New Roman" pitchFamily="18" charset="0"/>
              </a:rPr>
              <a:t>Using Binary scope resolution operator (</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a:t>
            </a:r>
          </a:p>
          <a:p>
            <a:pPr marL="1371600" lvl="2" indent="-457200">
              <a:lnSpc>
                <a:spcPct val="80000"/>
              </a:lnSpc>
              <a:defRPr/>
            </a:pPr>
            <a:r>
              <a:rPr lang="en-US" sz="2400" dirty="0">
                <a:latin typeface="Times New Roman" pitchFamily="18" charset="0"/>
                <a:cs typeface="Times New Roman" pitchFamily="18" charset="0"/>
              </a:rPr>
              <a:t>“Ties” member name to class name</a:t>
            </a:r>
          </a:p>
          <a:p>
            <a:pPr marL="1371600" lvl="2" indent="-457200">
              <a:lnSpc>
                <a:spcPct val="80000"/>
              </a:lnSpc>
              <a:defRPr/>
            </a:pPr>
            <a:r>
              <a:rPr lang="en-US" sz="2400" dirty="0">
                <a:latin typeface="Times New Roman" pitchFamily="18" charset="0"/>
                <a:cs typeface="Times New Roman" pitchFamily="18" charset="0"/>
              </a:rPr>
              <a:t>Uniquely identify functions of particular class</a:t>
            </a:r>
          </a:p>
          <a:p>
            <a:pPr marL="1371600" lvl="2" indent="-457200">
              <a:lnSpc>
                <a:spcPct val="80000"/>
              </a:lnSpc>
              <a:defRPr/>
            </a:pPr>
            <a:r>
              <a:rPr lang="en-US" sz="2400" dirty="0">
                <a:latin typeface="Times New Roman" pitchFamily="18" charset="0"/>
                <a:cs typeface="Times New Roman" pitchFamily="18" charset="0"/>
              </a:rPr>
              <a:t>Different classes can have member functions with same name</a:t>
            </a:r>
          </a:p>
          <a:p>
            <a:pPr marL="990600" lvl="1" indent="-533400">
              <a:lnSpc>
                <a:spcPct val="80000"/>
              </a:lnSpc>
              <a:buNone/>
              <a:defRPr/>
            </a:pPr>
            <a:endParaRPr lang="en-US" dirty="0">
              <a:latin typeface="Times New Roman" pitchFamily="18" charset="0"/>
              <a:cs typeface="Times New Roman" pitchFamily="18" charset="0"/>
            </a:endParaRPr>
          </a:p>
          <a:p>
            <a:pPr marL="990600" lvl="1" indent="-533400">
              <a:lnSpc>
                <a:spcPct val="80000"/>
              </a:lnSpc>
              <a:buNone/>
              <a:defRPr/>
            </a:pPr>
            <a:r>
              <a:rPr lang="en-US" dirty="0">
                <a:latin typeface="Times New Roman" pitchFamily="18" charset="0"/>
                <a:cs typeface="Times New Roman" pitchFamily="18" charset="0"/>
              </a:rPr>
              <a:t>Format for defining member functions outside the class is:</a:t>
            </a:r>
          </a:p>
          <a:p>
            <a:pPr marL="1371600" lvl="2" indent="-457200">
              <a:lnSpc>
                <a:spcPct val="80000"/>
              </a:lnSpc>
              <a:buNone/>
              <a:defRPr/>
            </a:pPr>
            <a:r>
              <a:rPr lang="en-US" sz="2400" u="sng" dirty="0" err="1">
                <a:latin typeface="Times New Roman" pitchFamily="18" charset="0"/>
                <a:cs typeface="Times New Roman" pitchFamily="18" charset="0"/>
              </a:rPr>
              <a:t>returnType</a:t>
            </a:r>
            <a:r>
              <a:rPr lang="en-US" sz="2400"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ClassName</a:t>
            </a:r>
            <a:r>
              <a:rPr lang="en-US" sz="2400" dirty="0">
                <a:latin typeface="Times New Roman" pitchFamily="18" charset="0"/>
                <a:cs typeface="Times New Roman" pitchFamily="18" charset="0"/>
              </a:rPr>
              <a:t>::</a:t>
            </a:r>
            <a:r>
              <a:rPr lang="en-US" sz="2400" u="sng" dirty="0" err="1">
                <a:latin typeface="Times New Roman" pitchFamily="18" charset="0"/>
                <a:cs typeface="Times New Roman" pitchFamily="18" charset="0"/>
              </a:rPr>
              <a:t>MemberFunctionName</a:t>
            </a:r>
            <a:r>
              <a:rPr lang="en-US" sz="2400" dirty="0">
                <a:latin typeface="Times New Roman" pitchFamily="18" charset="0"/>
                <a:cs typeface="Times New Roman" pitchFamily="18" charset="0"/>
              </a:rPr>
              <a:t>( )</a:t>
            </a:r>
          </a:p>
          <a:p>
            <a:pPr marL="1371600" lvl="2" indent="-457200">
              <a:lnSpc>
                <a:spcPct val="80000"/>
              </a:lnSpc>
              <a:buNone/>
              <a:defRPr/>
            </a:pPr>
            <a:r>
              <a:rPr lang="en-US" sz="2400" dirty="0">
                <a:latin typeface="Times New Roman" pitchFamily="18" charset="0"/>
                <a:cs typeface="Times New Roman" pitchFamily="18" charset="0"/>
              </a:rPr>
              <a:t>{</a:t>
            </a:r>
          </a:p>
          <a:p>
            <a:pPr marL="1371600" lvl="2" indent="-457200">
              <a:lnSpc>
                <a:spcPct val="80000"/>
              </a:lnSpc>
              <a:buNone/>
              <a:defRPr/>
            </a:pPr>
            <a:r>
              <a:rPr lang="en-US" sz="2400" dirty="0">
                <a:latin typeface="Times New Roman" pitchFamily="18" charset="0"/>
                <a:cs typeface="Times New Roman" pitchFamily="18" charset="0"/>
              </a:rPr>
              <a:t>	…</a:t>
            </a:r>
          </a:p>
          <a:p>
            <a:pPr marL="1371600" lvl="2" indent="-457200">
              <a:lnSpc>
                <a:spcPct val="80000"/>
              </a:lnSpc>
              <a:buNone/>
              <a:defRPr/>
            </a:pPr>
            <a:r>
              <a:rPr lang="en-US" sz="2400" dirty="0">
                <a:latin typeface="Times New Roman" pitchFamily="18" charset="0"/>
                <a:cs typeface="Times New Roman" pitchFamily="18" charset="0"/>
              </a:rPr>
              <a:t>}</a:t>
            </a:r>
          </a:p>
          <a:p>
            <a:pPr algn="just"/>
            <a:endParaRPr lang="en-IN" dirty="0"/>
          </a:p>
        </p:txBody>
      </p:sp>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609600" y="1371600"/>
            <a:ext cx="10521461" cy="4383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a:p>
            <a:pPr marL="0" indent="0">
              <a:buNone/>
            </a:pPr>
            <a:endParaRPr lang="en-IN" dirty="0"/>
          </a:p>
        </p:txBody>
      </p:sp>
    </p:spTree>
    <p:extLst>
      <p:ext uri="{BB962C8B-B14F-4D97-AF65-F5344CB8AC3E}">
        <p14:creationId xmlns:p14="http://schemas.microsoft.com/office/powerpoint/2010/main" val="291242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59A-E274-48FD-824C-42FC29C0345B}"/>
              </a:ext>
            </a:extLst>
          </p:cNvPr>
          <p:cNvSpPr>
            <a:spLocks noGrp="1"/>
          </p:cNvSpPr>
          <p:nvPr>
            <p:ph type="title"/>
          </p:nvPr>
        </p:nvSpPr>
        <p:spPr>
          <a:xfrm>
            <a:off x="838200" y="365126"/>
            <a:ext cx="10515600" cy="889244"/>
          </a:xfrm>
        </p:spPr>
        <p:txBody>
          <a:bodyPr>
            <a:normAutofit/>
          </a:bodyPr>
          <a:lstStyle/>
          <a:p>
            <a:pPr algn="ctr"/>
            <a:r>
              <a:rPr lang="en-US" sz="2800" b="1" dirty="0">
                <a:latin typeface="+mn-lt"/>
                <a:ea typeface="+mn-ea"/>
                <a:cs typeface="+mn-cs"/>
              </a:rPr>
              <a:t>Defining a Member function Inside class</a:t>
            </a:r>
            <a:endParaRPr lang="en-IN" sz="2800" b="1" dirty="0">
              <a:latin typeface="+mn-lt"/>
              <a:ea typeface="+mn-ea"/>
              <a:cs typeface="+mn-cs"/>
            </a:endParaRPr>
          </a:p>
        </p:txBody>
      </p:sp>
      <p:sp>
        <p:nvSpPr>
          <p:cNvPr id="3" name="Content Placeholder 2">
            <a:extLst>
              <a:ext uri="{FF2B5EF4-FFF2-40B4-BE49-F238E27FC236}">
                <a16:creationId xmlns:a16="http://schemas.microsoft.com/office/drawing/2014/main" id="{33B5843A-DD22-4C0F-846E-9CD268E98161}"/>
              </a:ext>
            </a:extLst>
          </p:cNvPr>
          <p:cNvSpPr>
            <a:spLocks noGrp="1"/>
          </p:cNvSpPr>
          <p:nvPr>
            <p:ph idx="1"/>
          </p:nvPr>
        </p:nvSpPr>
        <p:spPr>
          <a:xfrm>
            <a:off x="726831" y="1441938"/>
            <a:ext cx="10521461" cy="5029199"/>
          </a:xfrm>
        </p:spPr>
        <p:txBody>
          <a:bodyPr>
            <a:normAutofit fontScale="92500" lnSpcReduction="10000"/>
          </a:bodyPr>
          <a:lstStyle/>
          <a:p>
            <a:pPr marL="609600" indent="-609600" algn="just">
              <a:lnSpc>
                <a:spcPct val="80000"/>
              </a:lnSpc>
              <a:buNone/>
              <a:defRPr/>
            </a:pPr>
            <a:r>
              <a:rPr lang="en-US" sz="2400" dirty="0"/>
              <a:t>We define the function inside class then we don't not need to declare it first, we can </a:t>
            </a:r>
          </a:p>
          <a:p>
            <a:pPr marL="609600" indent="-609600" algn="just">
              <a:lnSpc>
                <a:spcPct val="80000"/>
              </a:lnSpc>
              <a:buNone/>
              <a:defRPr/>
            </a:pPr>
            <a:r>
              <a:rPr lang="en-US" sz="2400" dirty="0"/>
              <a:t>directly define the function,</a:t>
            </a:r>
            <a:r>
              <a:rPr lang="en-IN" sz="2400" dirty="0"/>
              <a:t>the class name and the scope resolution operator are </a:t>
            </a:r>
          </a:p>
          <a:p>
            <a:pPr marL="609600" indent="-609600" algn="just">
              <a:lnSpc>
                <a:spcPct val="80000"/>
              </a:lnSpc>
              <a:buNone/>
              <a:defRPr/>
            </a:pPr>
            <a:r>
              <a:rPr lang="en-IN" sz="2400" dirty="0"/>
              <a:t>not specified in the function </a:t>
            </a:r>
            <a:r>
              <a:rPr lang="en-IN" sz="2400" dirty="0" err="1"/>
              <a:t>header.Moreover</a:t>
            </a:r>
            <a:r>
              <a:rPr lang="en-IN" sz="2400" dirty="0"/>
              <a:t>, the member functions defined inside a class</a:t>
            </a:r>
          </a:p>
          <a:p>
            <a:pPr marL="609600" indent="-609600" algn="just">
              <a:lnSpc>
                <a:spcPct val="80000"/>
              </a:lnSpc>
              <a:buNone/>
              <a:defRPr/>
            </a:pPr>
            <a:r>
              <a:rPr lang="en-IN" sz="2400" dirty="0"/>
              <a:t>definition are by default inline functions.</a:t>
            </a:r>
          </a:p>
          <a:p>
            <a:pPr marL="609600" indent="-609600">
              <a:lnSpc>
                <a:spcPct val="80000"/>
              </a:lnSpc>
              <a:buNone/>
              <a:defRPr/>
            </a:pPr>
            <a:endParaRPr lang="en-US" sz="2400" dirty="0"/>
          </a:p>
          <a:p>
            <a:pPr marL="609600" indent="-609600">
              <a:lnSpc>
                <a:spcPct val="80000"/>
              </a:lnSpc>
              <a:buNone/>
              <a:defRPr/>
            </a:pPr>
            <a:r>
              <a:rPr lang="en-US" sz="2400" dirty="0"/>
              <a:t>class Cube</a:t>
            </a:r>
          </a:p>
          <a:p>
            <a:pPr marL="609600" indent="-609600">
              <a:lnSpc>
                <a:spcPct val="80000"/>
              </a:lnSpc>
              <a:buNone/>
              <a:defRPr/>
            </a:pPr>
            <a:r>
              <a:rPr lang="en-US" sz="2400" dirty="0"/>
              <a:t> { </a:t>
            </a:r>
          </a:p>
          <a:p>
            <a:pPr marL="609600" indent="-609600">
              <a:lnSpc>
                <a:spcPct val="80000"/>
              </a:lnSpc>
              <a:buNone/>
              <a:defRPr/>
            </a:pPr>
            <a:r>
              <a:rPr lang="en-US" sz="2400" dirty="0"/>
              <a:t>public:</a:t>
            </a:r>
          </a:p>
          <a:p>
            <a:pPr marL="609600" indent="-609600">
              <a:lnSpc>
                <a:spcPct val="80000"/>
              </a:lnSpc>
              <a:buNone/>
              <a:defRPr/>
            </a:pPr>
            <a:r>
              <a:rPr lang="en-US" sz="2400" dirty="0"/>
              <a:t> </a:t>
            </a:r>
            <a:r>
              <a:rPr lang="en-US" sz="2400" dirty="0" err="1"/>
              <a:t>int</a:t>
            </a:r>
            <a:r>
              <a:rPr lang="en-US" sz="2400" dirty="0"/>
              <a:t> side; </a:t>
            </a:r>
          </a:p>
          <a:p>
            <a:pPr marL="609600" indent="-609600">
              <a:lnSpc>
                <a:spcPct val="80000"/>
              </a:lnSpc>
              <a:buNone/>
              <a:defRPr/>
            </a:pPr>
            <a:r>
              <a:rPr lang="en-US" sz="2400" dirty="0" err="1"/>
              <a:t>int</a:t>
            </a:r>
            <a:r>
              <a:rPr lang="en-US" sz="2400" dirty="0"/>
              <a:t> </a:t>
            </a:r>
            <a:r>
              <a:rPr lang="en-US" sz="2400" dirty="0" err="1"/>
              <a:t>getVolume</a:t>
            </a:r>
            <a:r>
              <a:rPr lang="en-US" sz="2400" dirty="0"/>
              <a:t>() </a:t>
            </a:r>
          </a:p>
          <a:p>
            <a:pPr marL="609600" indent="-609600">
              <a:lnSpc>
                <a:spcPct val="80000"/>
              </a:lnSpc>
              <a:buNone/>
              <a:defRPr/>
            </a:pPr>
            <a:r>
              <a:rPr lang="en-US" sz="2400" dirty="0"/>
              <a:t>{ </a:t>
            </a:r>
          </a:p>
          <a:p>
            <a:pPr marL="609600" indent="-609600">
              <a:lnSpc>
                <a:spcPct val="80000"/>
              </a:lnSpc>
              <a:buNone/>
              <a:defRPr/>
            </a:pPr>
            <a:r>
              <a:rPr lang="en-US" sz="2400" dirty="0"/>
              <a:t>return side*side*side; //returns volume of cube </a:t>
            </a:r>
          </a:p>
          <a:p>
            <a:pPr marL="609600" indent="-609600">
              <a:lnSpc>
                <a:spcPct val="80000"/>
              </a:lnSpc>
              <a:buNone/>
              <a:defRPr/>
            </a:pPr>
            <a:r>
              <a:rPr lang="en-US" sz="2400" dirty="0"/>
              <a:t>} </a:t>
            </a:r>
          </a:p>
          <a:p>
            <a:pPr marL="609600" indent="-609600">
              <a:lnSpc>
                <a:spcPct val="80000"/>
              </a:lnSpc>
              <a:buNone/>
              <a:defRPr/>
            </a:pPr>
            <a:r>
              <a:rPr lang="en-US" sz="2400" dirty="0"/>
              <a:t>};</a:t>
            </a:r>
            <a:endParaRPr lang="en-US" sz="2400" dirty="0">
              <a:latin typeface="Times New Roman" pitchFamily="18" charset="0"/>
              <a:cs typeface="Times New Roman" pitchFamily="18" charset="0"/>
            </a:endParaRPr>
          </a:p>
          <a:p>
            <a:pPr algn="just"/>
            <a:endParaRPr lang="en-IN" dirty="0"/>
          </a:p>
        </p:txBody>
      </p:sp>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8</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609600" y="1383323"/>
            <a:ext cx="10521461" cy="4383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a:p>
            <a:pPr marL="0" indent="0">
              <a:buNone/>
            </a:pPr>
            <a:endParaRPr lang="en-IN" dirty="0"/>
          </a:p>
        </p:txBody>
      </p:sp>
    </p:spTree>
    <p:extLst>
      <p:ext uri="{BB962C8B-B14F-4D97-AF65-F5344CB8AC3E}">
        <p14:creationId xmlns:p14="http://schemas.microsoft.com/office/powerpoint/2010/main" val="291242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3367"/>
          </a:xfrm>
        </p:spPr>
        <p:txBody>
          <a:bodyPr>
            <a:normAutofit/>
          </a:bodyPr>
          <a:lstStyle/>
          <a:p>
            <a:r>
              <a:rPr lang="en-US" sz="2800" b="1" dirty="0"/>
              <a:t>Defining a Member function Inside class(Example) </a:t>
            </a:r>
            <a:r>
              <a:rPr lang="en-US" sz="2800" b="1" dirty="0" err="1"/>
              <a:t>Contd</a:t>
            </a:r>
            <a:r>
              <a:rPr lang="en-US" sz="2800" b="1" dirty="0"/>
              <a:t>…</a:t>
            </a:r>
            <a:endParaRPr lang="en-US" sz="2800" b="1" dirty="0">
              <a:latin typeface="+mn-lt"/>
              <a:ea typeface="+mn-ea"/>
              <a:cs typeface="+mn-cs"/>
            </a:endParaRPr>
          </a:p>
        </p:txBody>
      </p:sp>
      <p:sp>
        <p:nvSpPr>
          <p:cNvPr id="3" name="Content Placeholder 2"/>
          <p:cNvSpPr>
            <a:spLocks noGrp="1"/>
          </p:cNvSpPr>
          <p:nvPr>
            <p:ph idx="1"/>
          </p:nvPr>
        </p:nvSpPr>
        <p:spPr>
          <a:xfrm>
            <a:off x="838200" y="1453662"/>
            <a:ext cx="10515600" cy="4723301"/>
          </a:xfrm>
        </p:spPr>
        <p:txBody>
          <a:bodyPr>
            <a:noAutofit/>
          </a:bodyPr>
          <a:lstStyle/>
          <a:p>
            <a:pPr marL="609600" indent="-609600">
              <a:buNone/>
              <a:defRPr/>
            </a:pPr>
            <a:r>
              <a:rPr lang="en-IN" sz="2200" dirty="0"/>
              <a:t>class sample</a:t>
            </a:r>
            <a:endParaRPr lang="en-US" sz="2200" dirty="0"/>
          </a:p>
          <a:p>
            <a:pPr marL="609600" indent="-609600">
              <a:buNone/>
              <a:defRPr/>
            </a:pPr>
            <a:r>
              <a:rPr lang="en-IN" sz="2200" dirty="0"/>
              <a:t> {</a:t>
            </a:r>
            <a:endParaRPr lang="en-US" sz="2200" dirty="0"/>
          </a:p>
          <a:p>
            <a:pPr marL="609600" indent="-609600">
              <a:buNone/>
              <a:defRPr/>
            </a:pPr>
            <a:r>
              <a:rPr lang="en-IN" sz="2200" dirty="0"/>
              <a:t> private:</a:t>
            </a:r>
            <a:endParaRPr lang="en-US" sz="2200" dirty="0"/>
          </a:p>
          <a:p>
            <a:pPr marL="609600" indent="-609600">
              <a:buNone/>
              <a:defRPr/>
            </a:pPr>
            <a:r>
              <a:rPr lang="en-IN" sz="2200" dirty="0"/>
              <a:t> float x;</a:t>
            </a:r>
            <a:endParaRPr lang="en-US" sz="2200" dirty="0"/>
          </a:p>
          <a:p>
            <a:pPr marL="609600" indent="-609600">
              <a:buNone/>
              <a:defRPr/>
            </a:pPr>
            <a:r>
              <a:rPr lang="en-IN" sz="2200" dirty="0"/>
              <a:t> float y;</a:t>
            </a:r>
            <a:endParaRPr lang="en-US" sz="2200" dirty="0"/>
          </a:p>
          <a:p>
            <a:pPr marL="609600" indent="-609600">
              <a:buNone/>
              <a:defRPr/>
            </a:pPr>
            <a:r>
              <a:rPr lang="en-IN" sz="2200" dirty="0"/>
              <a:t> public:</a:t>
            </a:r>
            <a:endParaRPr lang="en-US" sz="2200" dirty="0"/>
          </a:p>
          <a:p>
            <a:pPr marL="609600" indent="-609600">
              <a:buNone/>
              <a:defRPr/>
            </a:pPr>
            <a:r>
              <a:rPr lang="en-IN" sz="2200" dirty="0"/>
              <a:t> void get()</a:t>
            </a:r>
            <a:endParaRPr lang="en-US" sz="2200" dirty="0"/>
          </a:p>
          <a:p>
            <a:pPr marL="609600" indent="-609600">
              <a:buNone/>
              <a:defRPr/>
            </a:pPr>
            <a:r>
              <a:rPr lang="en-IN" sz="2200" dirty="0"/>
              <a:t> {</a:t>
            </a:r>
            <a:endParaRPr lang="en-US" sz="2200" dirty="0"/>
          </a:p>
          <a:p>
            <a:pPr marL="609600" indent="-609600">
              <a:buNone/>
              <a:defRPr/>
            </a:pPr>
            <a:r>
              <a:rPr lang="en-IN" sz="2200" dirty="0"/>
              <a:t> </a:t>
            </a:r>
            <a:r>
              <a:rPr lang="en-IN" sz="2200" dirty="0" err="1"/>
              <a:t>cout</a:t>
            </a:r>
            <a:r>
              <a:rPr lang="en-IN" sz="2200" dirty="0"/>
              <a:t>&lt;&lt;"enter any two number"&lt;&lt;</a:t>
            </a:r>
            <a:r>
              <a:rPr lang="en-IN" sz="2200" dirty="0" err="1"/>
              <a:t>endl</a:t>
            </a:r>
            <a:r>
              <a:rPr lang="en-IN" sz="2200" dirty="0"/>
              <a:t>;</a:t>
            </a:r>
            <a:endParaRPr lang="en-US" sz="2200" dirty="0"/>
          </a:p>
          <a:p>
            <a:pPr marL="609600" indent="-609600">
              <a:buNone/>
              <a:defRPr/>
            </a:pPr>
            <a:r>
              <a:rPr lang="en-IN" sz="2200" dirty="0"/>
              <a:t> </a:t>
            </a:r>
            <a:r>
              <a:rPr lang="en-IN" sz="2200" dirty="0" err="1"/>
              <a:t>cin</a:t>
            </a:r>
            <a:r>
              <a:rPr lang="en-IN" sz="2200" dirty="0"/>
              <a:t> &gt;&gt;x&gt;&gt;y;</a:t>
            </a:r>
            <a:endParaRPr lang="en-US" sz="2200" dirty="0"/>
          </a:p>
          <a:p>
            <a:pPr marL="609600" indent="-609600">
              <a:buNone/>
              <a:defRPr/>
            </a:pPr>
            <a:r>
              <a:rPr lang="en-IN" sz="2200" dirty="0"/>
              <a:t> }</a:t>
            </a:r>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C0F5EB19-77B9-4540-B06A-F2C718D084BF"/>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2 Algorithm"/>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2555</TotalTime>
  <Words>2259</Words>
  <Application>Microsoft Office PowerPoint</Application>
  <PresentationFormat>Widescreen</PresentationFormat>
  <Paragraphs>414</Paragraphs>
  <Slides>29</Slides>
  <Notes>18</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43" baseType="lpstr">
      <vt:lpstr>Arial</vt:lpstr>
      <vt:lpstr>Arial Black</vt:lpstr>
      <vt:lpstr>Calibri</vt:lpstr>
      <vt:lpstr>Calibri Light</vt:lpstr>
      <vt:lpstr>Cambria</vt:lpstr>
      <vt:lpstr>Casper</vt:lpstr>
      <vt:lpstr>Casper Bold</vt:lpstr>
      <vt:lpstr>Karla</vt:lpstr>
      <vt:lpstr>Raleway ExtraBold</vt:lpstr>
      <vt:lpstr>Times New Roman</vt:lpstr>
      <vt:lpstr>Wingdings</vt:lpstr>
      <vt:lpstr>1_Office Theme</vt:lpstr>
      <vt:lpstr>Contents Slide Master</vt:lpstr>
      <vt:lpstr>CorelDRAW</vt:lpstr>
      <vt:lpstr>PowerPoint Presentation</vt:lpstr>
      <vt:lpstr>Object Oriented Programming using C++ </vt:lpstr>
      <vt:lpstr>PowerPoint Presentation</vt:lpstr>
      <vt:lpstr> Scheme of Evaluation  </vt:lpstr>
      <vt:lpstr>PowerPoint Presentation</vt:lpstr>
      <vt:lpstr>CONTENTS </vt:lpstr>
      <vt:lpstr>Defining a Member function </vt:lpstr>
      <vt:lpstr>Defining a Member function Inside class</vt:lpstr>
      <vt:lpstr>Defining a Member function Inside class(Example) Contd…</vt:lpstr>
      <vt:lpstr>Defining a Member function Inside class(Example) Contd…</vt:lpstr>
      <vt:lpstr>Defining a Member function Inside class(Example) Contd…</vt:lpstr>
      <vt:lpstr>Defining a Member function Inside class(Example) Contd…</vt:lpstr>
      <vt:lpstr>Defining a Member function outside the class</vt:lpstr>
      <vt:lpstr>Defining a Member function outside the class</vt:lpstr>
      <vt:lpstr>Defining a Member function outside the class(Example) Contd…</vt:lpstr>
      <vt:lpstr>Defining a Member function outside the class(Example) Contd…</vt:lpstr>
      <vt:lpstr>Defining a Member function outside the class(Example) Contd…</vt:lpstr>
      <vt:lpstr>Defining a Member function outside the class(Example) Contd…</vt:lpstr>
      <vt:lpstr>Defining a Member function outside the class(Example) Contd…</vt:lpstr>
      <vt:lpstr>Access Specifiers</vt:lpstr>
      <vt:lpstr>A                    Access Specifiersccess Specifiers</vt:lpstr>
      <vt:lpstr>PowerPoint Presentation</vt:lpstr>
      <vt:lpstr>Frequently Asked question</vt:lpstr>
      <vt:lpstr>PowerPoint Presentation</vt:lpstr>
      <vt:lpstr>Assessment Questions:</vt:lpstr>
      <vt:lpstr>Assessment Questions:</vt:lpstr>
      <vt:lpstr>Discussion forum.</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Algorithm</dc:title>
  <dc:creator>Branding</dc:creator>
  <cp:lastModifiedBy>Nishu</cp:lastModifiedBy>
  <cp:revision>287</cp:revision>
  <dcterms:created xsi:type="dcterms:W3CDTF">2019-01-09T10:33:58Z</dcterms:created>
  <dcterms:modified xsi:type="dcterms:W3CDTF">2021-01-02T17:12:12Z</dcterms:modified>
</cp:coreProperties>
</file>