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354" r:id="rId3"/>
    <p:sldId id="388" r:id="rId4"/>
    <p:sldId id="391" r:id="rId5"/>
    <p:sldId id="363" r:id="rId6"/>
    <p:sldId id="358" r:id="rId7"/>
    <p:sldId id="281" r:id="rId8"/>
    <p:sldId id="328" r:id="rId9"/>
    <p:sldId id="365" r:id="rId10"/>
    <p:sldId id="380" r:id="rId11"/>
    <p:sldId id="382" r:id="rId12"/>
    <p:sldId id="383" r:id="rId13"/>
    <p:sldId id="379" r:id="rId14"/>
    <p:sldId id="384" r:id="rId15"/>
    <p:sldId id="381" r:id="rId16"/>
    <p:sldId id="385" r:id="rId17"/>
    <p:sldId id="386" r:id="rId18"/>
    <p:sldId id="387" r:id="rId19"/>
    <p:sldId id="350" r:id="rId20"/>
    <p:sldId id="351" r:id="rId21"/>
    <p:sldId id="359" r:id="rId22"/>
    <p:sldId id="329" r:id="rId23"/>
    <p:sldId id="352" r:id="rId24"/>
    <p:sldId id="284" r:id="rId25"/>
    <p:sldId id="353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7B0"/>
    <a:srgbClr val="4BDAE5"/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#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IN"/>
        </a:p>
      </dgm:t>
    </dgm:pt>
    <dgm:pt modelId="{72067E99-1C3B-406E-B0E9-FC347F914FA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In this lecture we have discussed about static data member .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295694A-E3FF-4E4D-B786-E47583760C4E}" type="parTrans" cxnId="{AAE49CDE-EE1C-4041-8DCB-69A3B80087AD}">
      <dgm:prSet/>
      <dgm:spPr/>
      <dgm:t>
        <a:bodyPr/>
        <a:lstStyle/>
        <a:p>
          <a:endParaRPr lang="en-IN"/>
        </a:p>
      </dgm:t>
    </dgm:pt>
    <dgm:pt modelId="{E2FCE763-C2C6-41BB-BE42-2FC9B40C0439}" type="sibTrans" cxnId="{AAE49CDE-EE1C-4041-8DCB-69A3B80087AD}">
      <dgm:prSet/>
      <dgm:spPr/>
      <dgm:t>
        <a:bodyPr/>
        <a:lstStyle/>
        <a:p>
          <a:endParaRPr lang="en-IN"/>
        </a:p>
      </dgm:t>
    </dgm:pt>
    <dgm:pt modelId="{A7DE4063-2DA9-4CA0-9DDC-11769B7332D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We have discussed about static member function. 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D3D644F-FD3E-48AA-A0DA-12CED9DB591C}" type="parTrans" cxnId="{CB715DCB-B8A2-400C-A562-D0851701E2C1}">
      <dgm:prSet/>
      <dgm:spPr/>
      <dgm:t>
        <a:bodyPr/>
        <a:lstStyle/>
        <a:p>
          <a:endParaRPr lang="en-IN"/>
        </a:p>
      </dgm:t>
    </dgm:pt>
    <dgm:pt modelId="{EA51BD59-3F69-42AA-902C-6B9694E16D92}" type="sibTrans" cxnId="{CB715DCB-B8A2-400C-A562-D0851701E2C1}">
      <dgm:prSet/>
      <dgm:spPr/>
      <dgm:t>
        <a:bodyPr/>
        <a:lstStyle/>
        <a:p>
          <a:endParaRPr lang="en-IN"/>
        </a:p>
      </dgm:t>
    </dgm:pt>
    <dgm:pt modelId="{0621545F-95F6-44EB-825F-83C24ABAE76E}">
      <dgm:prSet phldrT="[Text]" custT="1"/>
      <dgm:spPr/>
      <dgm:t>
        <a:bodyPr/>
        <a:lstStyle/>
        <a:p>
          <a:r>
            <a:rPr lang="en-IN" sz="2400" b="1" dirty="0">
              <a:solidFill>
                <a:schemeClr val="tx1">
                  <a:lumMod val="95000"/>
                  <a:lumOff val="5000"/>
                </a:schemeClr>
              </a:solidFill>
            </a:rPr>
            <a:t>Discussed about how to access static data members.</a:t>
          </a:r>
        </a:p>
      </dgm:t>
    </dgm:pt>
    <dgm:pt modelId="{0DC4AED1-1C4B-492D-B362-E4F34DA21582}" type="parTrans" cxnId="{57421435-2741-45ED-8B76-658C1BDCB734}">
      <dgm:prSet/>
      <dgm:spPr/>
      <dgm:t>
        <a:bodyPr/>
        <a:lstStyle/>
        <a:p>
          <a:endParaRPr lang="en-IN"/>
        </a:p>
      </dgm:t>
    </dgm:pt>
    <dgm:pt modelId="{93AF2E2B-5524-48E6-96A4-F1B0B555DF04}" type="sibTrans" cxnId="{57421435-2741-45ED-8B76-658C1BDCB734}">
      <dgm:prSet/>
      <dgm:spPr/>
      <dgm:t>
        <a:bodyPr/>
        <a:lstStyle/>
        <a:p>
          <a:endParaRPr lang="en-IN"/>
        </a:p>
      </dgm:t>
    </dgm:pt>
    <dgm:pt modelId="{A01C6F03-8F64-4572-A415-227584B1F1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difference between static and non static data members.</a:t>
          </a:r>
        </a:p>
      </dgm:t>
    </dgm:pt>
    <dgm:pt modelId="{4DA968A8-0948-417F-9134-FA754EAB92DA}" type="parTrans" cxnId="{9495434F-F7C9-45D7-B8C6-CCE0B7994591}">
      <dgm:prSet/>
      <dgm:spPr/>
      <dgm:t>
        <a:bodyPr/>
        <a:lstStyle/>
        <a:p>
          <a:endParaRPr lang="en-IN"/>
        </a:p>
      </dgm:t>
    </dgm:pt>
    <dgm:pt modelId="{14056E56-91CB-4AD0-BDAA-2A69C7D39824}" type="sibTrans" cxnId="{9495434F-F7C9-45D7-B8C6-CCE0B7994591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</dgm:pt>
    <dgm:pt modelId="{2F0A59F6-A053-4340-A4F0-E60DDF039046}" type="pres">
      <dgm:prSet presAssocID="{72067E99-1C3B-406E-B0E9-FC347F914FA8}" presName="node" presStyleLbl="node1" presStyleIdx="0" presStyleCnt="4" custLinFactNeighborX="-5593" custLinFactNeighborY="843">
        <dgm:presLayoutVars>
          <dgm:bulletEnabled val="1"/>
        </dgm:presLayoutVars>
      </dgm:prSet>
      <dgm:spPr/>
    </dgm:pt>
    <dgm:pt modelId="{B7110241-4B56-449E-BE7E-CE03E41DECBD}" type="pres">
      <dgm:prSet presAssocID="{E2FCE763-C2C6-41BB-BE42-2FC9B40C0439}" presName="sibTrans" presStyleCnt="0"/>
      <dgm:spPr/>
    </dgm:pt>
    <dgm:pt modelId="{DE45F2CF-0A49-462B-B901-AD08FACBBB0E}" type="pres">
      <dgm:prSet presAssocID="{A7DE4063-2DA9-4CA0-9DDC-11769B7332D8}" presName="node" presStyleLbl="node1" presStyleIdx="1" presStyleCnt="4">
        <dgm:presLayoutVars>
          <dgm:bulletEnabled val="1"/>
        </dgm:presLayoutVars>
      </dgm:prSet>
      <dgm:spPr/>
    </dgm:pt>
    <dgm:pt modelId="{E15D8264-6CE6-4D91-B2D2-1EAC00783183}" type="pres">
      <dgm:prSet presAssocID="{EA51BD59-3F69-42AA-902C-6B9694E16D92}" presName="sibTrans" presStyleCnt="0"/>
      <dgm:spPr/>
    </dgm:pt>
    <dgm:pt modelId="{45C74EF1-9A11-4F71-A1B7-79F2B3452A9C}" type="pres">
      <dgm:prSet presAssocID="{0621545F-95F6-44EB-825F-83C24ABAE76E}" presName="node" presStyleLbl="node1" presStyleIdx="2" presStyleCnt="4" custLinFactNeighborX="229" custLinFactNeighborY="-776">
        <dgm:presLayoutVars>
          <dgm:bulletEnabled val="1"/>
        </dgm:presLayoutVars>
      </dgm:prSet>
      <dgm:spPr/>
    </dgm:pt>
    <dgm:pt modelId="{0CC0DE93-1BD7-4691-B76E-8B0327162FB5}" type="pres">
      <dgm:prSet presAssocID="{93AF2E2B-5524-48E6-96A4-F1B0B555DF04}" presName="sibTrans" presStyleCnt="0"/>
      <dgm:spPr/>
    </dgm:pt>
    <dgm:pt modelId="{125214B9-F360-433C-AD02-087D02D43A08}" type="pres">
      <dgm:prSet presAssocID="{A01C6F03-8F64-4572-A415-227584B1F1D4}" presName="node" presStyleLbl="node1" presStyleIdx="3" presStyleCnt="4">
        <dgm:presLayoutVars>
          <dgm:bulletEnabled val="1"/>
        </dgm:presLayoutVars>
      </dgm:prSet>
      <dgm:spPr/>
    </dgm:pt>
  </dgm:ptLst>
  <dgm:cxnLst>
    <dgm:cxn modelId="{7DDA5D15-540F-4782-AC07-9170D87AA5BA}" type="presOf" srcId="{A7DE4063-2DA9-4CA0-9DDC-11769B7332D8}" destId="{DE45F2CF-0A49-462B-B901-AD08FACBBB0E}" srcOrd="0" destOrd="0" presId="urn:microsoft.com/office/officeart/2005/8/layout/default#2"/>
    <dgm:cxn modelId="{537F3816-8AD7-4A36-A251-136F9CB6EDBD}" type="presOf" srcId="{A01C6F03-8F64-4572-A415-227584B1F1D4}" destId="{125214B9-F360-433C-AD02-087D02D43A08}" srcOrd="0" destOrd="0" presId="urn:microsoft.com/office/officeart/2005/8/layout/default#2"/>
    <dgm:cxn modelId="{57421435-2741-45ED-8B76-658C1BDCB734}" srcId="{A30D818A-DE61-492C-9F49-4330F19690E3}" destId="{0621545F-95F6-44EB-825F-83C24ABAE76E}" srcOrd="2" destOrd="0" parTransId="{0DC4AED1-1C4B-492D-B362-E4F34DA21582}" sibTransId="{93AF2E2B-5524-48E6-96A4-F1B0B555DF04}"/>
    <dgm:cxn modelId="{FB907561-3042-443C-9925-0235425570A1}" type="presOf" srcId="{0621545F-95F6-44EB-825F-83C24ABAE76E}" destId="{45C74EF1-9A11-4F71-A1B7-79F2B3452A9C}" srcOrd="0" destOrd="0" presId="urn:microsoft.com/office/officeart/2005/8/layout/default#2"/>
    <dgm:cxn modelId="{9495434F-F7C9-45D7-B8C6-CCE0B7994591}" srcId="{A30D818A-DE61-492C-9F49-4330F19690E3}" destId="{A01C6F03-8F64-4572-A415-227584B1F1D4}" srcOrd="3" destOrd="0" parTransId="{4DA968A8-0948-417F-9134-FA754EAB92DA}" sibTransId="{14056E56-91CB-4AD0-BDAA-2A69C7D39824}"/>
    <dgm:cxn modelId="{ECCE3782-0BA7-4D11-9D3C-49385FC334F5}" type="presOf" srcId="{72067E99-1C3B-406E-B0E9-FC347F914FA8}" destId="{2F0A59F6-A053-4340-A4F0-E60DDF039046}" srcOrd="0" destOrd="0" presId="urn:microsoft.com/office/officeart/2005/8/layout/default#2"/>
    <dgm:cxn modelId="{CB715DCB-B8A2-400C-A562-D0851701E2C1}" srcId="{A30D818A-DE61-492C-9F49-4330F19690E3}" destId="{A7DE4063-2DA9-4CA0-9DDC-11769B7332D8}" srcOrd="1" destOrd="0" parTransId="{ED3D644F-FD3E-48AA-A0DA-12CED9DB591C}" sibTransId="{EA51BD59-3F69-42AA-902C-6B9694E16D92}"/>
    <dgm:cxn modelId="{D00252CB-9D61-4788-A959-DB99FAB8CBDB}" type="presOf" srcId="{A30D818A-DE61-492C-9F49-4330F19690E3}" destId="{097EF926-1259-452F-A448-711C22076917}" srcOrd="0" destOrd="0" presId="urn:microsoft.com/office/officeart/2005/8/layout/default#2"/>
    <dgm:cxn modelId="{AAE49CDE-EE1C-4041-8DCB-69A3B80087AD}" srcId="{A30D818A-DE61-492C-9F49-4330F19690E3}" destId="{72067E99-1C3B-406E-B0E9-FC347F914FA8}" srcOrd="0" destOrd="0" parTransId="{E295694A-E3FF-4E4D-B786-E47583760C4E}" sibTransId="{E2FCE763-C2C6-41BB-BE42-2FC9B40C0439}"/>
    <dgm:cxn modelId="{699A32D2-8395-47D4-BE2B-5B8EF202D093}" type="presParOf" srcId="{097EF926-1259-452F-A448-711C22076917}" destId="{2F0A59F6-A053-4340-A4F0-E60DDF039046}" srcOrd="0" destOrd="0" presId="urn:microsoft.com/office/officeart/2005/8/layout/default#2"/>
    <dgm:cxn modelId="{02491696-24B3-49AC-8F8C-9C3FB5FD4A79}" type="presParOf" srcId="{097EF926-1259-452F-A448-711C22076917}" destId="{B7110241-4B56-449E-BE7E-CE03E41DECBD}" srcOrd="1" destOrd="0" presId="urn:microsoft.com/office/officeart/2005/8/layout/default#2"/>
    <dgm:cxn modelId="{74690019-F115-4FDC-B1CB-756CF730DB81}" type="presParOf" srcId="{097EF926-1259-452F-A448-711C22076917}" destId="{DE45F2CF-0A49-462B-B901-AD08FACBBB0E}" srcOrd="2" destOrd="0" presId="urn:microsoft.com/office/officeart/2005/8/layout/default#2"/>
    <dgm:cxn modelId="{5AB02E86-EE83-4357-B54B-6448622334B5}" type="presParOf" srcId="{097EF926-1259-452F-A448-711C22076917}" destId="{E15D8264-6CE6-4D91-B2D2-1EAC00783183}" srcOrd="3" destOrd="0" presId="urn:microsoft.com/office/officeart/2005/8/layout/default#2"/>
    <dgm:cxn modelId="{5E671BA3-C945-46E3-8A16-A759A8BB1E41}" type="presParOf" srcId="{097EF926-1259-452F-A448-711C22076917}" destId="{45C74EF1-9A11-4F71-A1B7-79F2B3452A9C}" srcOrd="4" destOrd="0" presId="urn:microsoft.com/office/officeart/2005/8/layout/default#2"/>
    <dgm:cxn modelId="{83814BDA-AC59-4D7F-A37F-B0624856D23C}" type="presParOf" srcId="{097EF926-1259-452F-A448-711C22076917}" destId="{0CC0DE93-1BD7-4691-B76E-8B0327162FB5}" srcOrd="5" destOrd="0" presId="urn:microsoft.com/office/officeart/2005/8/layout/default#2"/>
    <dgm:cxn modelId="{CEF43F2E-179B-44AB-B9A4-9CF127E089EE}" type="presParOf" srcId="{097EF926-1259-452F-A448-711C22076917}" destId="{125214B9-F360-433C-AD02-087D02D43A08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59F6-A053-4340-A4F0-E60DDF039046}">
      <dsp:nvSpPr>
        <dsp:cNvPr id="0" name=""/>
        <dsp:cNvSpPr/>
      </dsp:nvSpPr>
      <dsp:spPr>
        <a:xfrm>
          <a:off x="0" y="22329"/>
          <a:ext cx="4166272" cy="24997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In this lecture we have discussed about static data member .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0" y="22329"/>
        <a:ext cx="4166272" cy="2499763"/>
      </dsp:txXfrm>
    </dsp:sp>
    <dsp:sp modelId="{DE45F2CF-0A49-462B-B901-AD08FACBBB0E}">
      <dsp:nvSpPr>
        <dsp:cNvPr id="0" name=""/>
        <dsp:cNvSpPr/>
      </dsp:nvSpPr>
      <dsp:spPr>
        <a:xfrm>
          <a:off x="4656972" y="1256"/>
          <a:ext cx="4166272" cy="24997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We have discussed about static member function. 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656972" y="1256"/>
        <a:ext cx="4166272" cy="2499763"/>
      </dsp:txXfrm>
    </dsp:sp>
    <dsp:sp modelId="{45C74EF1-9A11-4F71-A1B7-79F2B3452A9C}">
      <dsp:nvSpPr>
        <dsp:cNvPr id="0" name=""/>
        <dsp:cNvSpPr/>
      </dsp:nvSpPr>
      <dsp:spPr>
        <a:xfrm>
          <a:off x="83612" y="2898248"/>
          <a:ext cx="4166272" cy="24997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Discussed about how to access static data members.</a:t>
          </a:r>
        </a:p>
      </dsp:txBody>
      <dsp:txXfrm>
        <a:off x="83612" y="2898248"/>
        <a:ext cx="4166272" cy="2499763"/>
      </dsp:txXfrm>
    </dsp:sp>
    <dsp:sp modelId="{125214B9-F360-433C-AD02-087D02D43A08}">
      <dsp:nvSpPr>
        <dsp:cNvPr id="0" name=""/>
        <dsp:cNvSpPr/>
      </dsp:nvSpPr>
      <dsp:spPr>
        <a:xfrm>
          <a:off x="4656972" y="2917647"/>
          <a:ext cx="4166272" cy="2499763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difference between static and non static data members.</a:t>
          </a:r>
        </a:p>
      </dsp:txBody>
      <dsp:txXfrm>
        <a:off x="4656972" y="2917647"/>
        <a:ext cx="4166272" cy="249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3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6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3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the diagram is 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  <a:r>
              <a:rPr lang="en-US" baseline="0" dirty="0"/>
              <a:t> computer. The period of third generation was from 1965-1971. The computers of third generation used Integrated Circuits (ICs) in place of transistors. A single IC has many transistors, resistors, and capacitors along with the associated circuitry. The main features of third generation are −</a:t>
            </a:r>
          </a:p>
          <a:p>
            <a:r>
              <a:rPr lang="en-US" baseline="0" dirty="0"/>
              <a:t>IC used</a:t>
            </a:r>
          </a:p>
          <a:p>
            <a:r>
              <a:rPr lang="en-US" baseline="0" dirty="0"/>
              <a:t>More reliable in comparison to previous two generations</a:t>
            </a:r>
          </a:p>
          <a:p>
            <a:r>
              <a:rPr lang="en-US" baseline="0" dirty="0"/>
              <a:t>Smaller size</a:t>
            </a:r>
          </a:p>
          <a:p>
            <a:r>
              <a:rPr lang="en-US" baseline="0" dirty="0"/>
              <a:t>Generated less heat</a:t>
            </a:r>
          </a:p>
          <a:p>
            <a:r>
              <a:rPr lang="en-US" baseline="0" dirty="0"/>
              <a:t>Faster</a:t>
            </a:r>
          </a:p>
          <a:p>
            <a:r>
              <a:rPr lang="en-US" baseline="0" dirty="0"/>
              <a:t>Lesser maintenance</a:t>
            </a:r>
          </a:p>
          <a:p>
            <a:r>
              <a:rPr lang="en-US" baseline="0" dirty="0"/>
              <a:t>Costly</a:t>
            </a:r>
          </a:p>
          <a:p>
            <a:r>
              <a:rPr lang="en-US" baseline="0" dirty="0"/>
              <a:t>AC required</a:t>
            </a:r>
          </a:p>
          <a:p>
            <a:r>
              <a:rPr lang="en-US" baseline="0" dirty="0"/>
              <a:t>Consumed lesser electricity</a:t>
            </a:r>
          </a:p>
          <a:p>
            <a:r>
              <a:rPr lang="en-US" baseline="0" dirty="0"/>
              <a:t>Supported high-level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cpp-tutorial/static-member-function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s://youtu.be/1QTZeeDL0bc" TargetMode="External"/><Relationship Id="rId4" Type="http://schemas.openxmlformats.org/officeDocument/2006/relationships/hyperlink" Target="https://www.edureka.co/blog/what-is-static-member-function-in-cp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52333" y="598816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Static Data members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9CE43-2B94-49D3-9948-A297B0FB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1" y="1246323"/>
            <a:ext cx="9884238" cy="33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Object Oriented Programming using C++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Code:20CST151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Unit-1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Static Data members(Example)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using namespace std;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void Test(){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static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x = 1;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x = ++x;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y = 1;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y = ++y;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&lt;&lt;"x = "&lt;&lt;x&lt;&lt;"n";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&lt;&lt;"y = "&lt;&lt;y&lt;&lt;"n";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Static Data members(Example)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 descr="static-member-variables-1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7249" y="4076267"/>
            <a:ext cx="3410426" cy="181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7846" y="1793631"/>
            <a:ext cx="5158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main()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{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Test();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Test();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return 0;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Output: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838200" y="1419225"/>
            <a:ext cx="10515600" cy="475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static member function can access only the static members of a class.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C++, a static member function fifers from the other member functions in the following ways: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Only static members (functions or variables) of the same class can be accessed by a static member function.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(ii) It is called by using the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name of the class rather than an object as given below: </a:t>
            </a: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Name_of_the_class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::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student::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showcount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algn="just">
              <a:buNone/>
            </a:pP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0246" y="549218"/>
            <a:ext cx="8311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              Static member function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5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>
                <a:latin typeface="+mn-lt"/>
                <a:ea typeface="+mn-ea"/>
                <a:cs typeface="+mn-cs"/>
              </a:rPr>
              <a:t>                                    </a:t>
            </a:r>
            <a:br>
              <a:rPr lang="en-IN" sz="3100" b="1" dirty="0">
                <a:latin typeface="+mn-lt"/>
                <a:ea typeface="+mn-ea"/>
                <a:cs typeface="+mn-cs"/>
              </a:rPr>
            </a:br>
            <a:r>
              <a:rPr lang="en-IN" sz="3100" b="1" dirty="0">
                <a:latin typeface="+mn-lt"/>
                <a:ea typeface="+mn-ea"/>
                <a:cs typeface="+mn-cs"/>
              </a:rPr>
              <a:t>                                           Static member function</a:t>
            </a:r>
            <a:br>
              <a:rPr lang="en-IN" sz="3100" b="1" dirty="0">
                <a:latin typeface="+mn-lt"/>
                <a:ea typeface="+mn-ea"/>
                <a:cs typeface="+mn-cs"/>
              </a:rPr>
            </a:b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523"/>
            <a:ext cx="10515600" cy="5098440"/>
          </a:xfrm>
        </p:spPr>
        <p:txBody>
          <a:bodyPr/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a static member function we need to use the static keyword while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declaring the function. Since static member variables are class properties and not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properties, to access them we need to use the class name instead of the object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Properties of static member functions: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static function can only access other static variables or functions present in the same class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Static member functions are called using the class name.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838200" y="621323"/>
            <a:ext cx="10515600" cy="603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Demo</a:t>
            </a: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IN" sz="9600" dirty="0" err="1">
                <a:latin typeface="Times New Roman" pitchFamily="18" charset="0"/>
                <a:cs typeface="Times New Roman" pitchFamily="18" charset="0"/>
              </a:rPr>
              <a:t>private:static</a:t>
            </a: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 X;</a:t>
            </a:r>
          </a:p>
          <a:p>
            <a:pPr algn="just">
              <a:lnSpc>
                <a:spcPct val="110000"/>
              </a:lnSpc>
              <a:buNone/>
            </a:pPr>
            <a:r>
              <a:rPr lang="en-IN" sz="9600" dirty="0" err="1">
                <a:latin typeface="Times New Roman" pitchFamily="18" charset="0"/>
                <a:cs typeface="Times New Roman" pitchFamily="18" charset="0"/>
              </a:rPr>
              <a:t>public:static</a:t>
            </a: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 void fun()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		{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9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 &lt;&lt;"Value of X: " &lt;&lt; X &lt;&lt; </a:t>
            </a:r>
            <a:r>
              <a:rPr lang="en-IN" sz="96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		}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}; </a:t>
            </a:r>
            <a:r>
              <a:rPr lang="en-IN" sz="9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 Demo :: X =10;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IN" sz="9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{Demo X;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	X.fun();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	return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 algn="just">
              <a:lnSpc>
                <a:spcPct val="110000"/>
              </a:lnSpc>
              <a:buNone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66092" y="0"/>
            <a:ext cx="8135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             Static member function(example)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5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latin typeface="+mn-lt"/>
                <a:ea typeface="+mn-ea"/>
                <a:cs typeface="+mn-cs"/>
              </a:rPr>
              <a:t>Static member function(Example)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2400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class Example{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static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Number;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n;    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public:    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set_n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(){        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n = ++Number;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}    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show_n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(){        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&lt;&lt;"value of n = "&lt;&lt;n&lt;&lt;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}    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static void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show_Number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908"/>
            <a:ext cx="10515600" cy="8675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+mn-lt"/>
                <a:ea typeface="+mn-ea"/>
                <a:cs typeface="+mn-cs"/>
              </a:rPr>
              <a:t>Static member function(Example)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262"/>
            <a:ext cx="10515600" cy="487570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&lt;&lt;"value of Number = "&lt;&lt;Number&lt;&lt;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     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Example:: Number;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 example1, example2;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example1.set_n();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example2.set_n();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lnSpc>
                <a:spcPct val="11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+mn-lt"/>
                <a:ea typeface="+mn-ea"/>
                <a:cs typeface="+mn-cs"/>
              </a:rPr>
              <a:t>Static member function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example1.show_n();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example2.show_n();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Example::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show_Number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/>
              <a:t>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static-member-function-in-c++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799" y="4138246"/>
            <a:ext cx="4818186" cy="237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18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566328"/>
              </p:ext>
            </p:extLst>
          </p:nvPr>
        </p:nvGraphicFramePr>
        <p:xfrm>
          <a:off x="2088671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Frequently Asked question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90688"/>
            <a:ext cx="11443251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/>
              <a:t>Q1 What are Static data members</a:t>
            </a:r>
            <a:r>
              <a:rPr lang="en-IN" dirty="0"/>
              <a:t>? </a:t>
            </a:r>
            <a:endParaRPr lang="en-US" dirty="0"/>
          </a:p>
          <a:p>
            <a:pPr algn="just">
              <a:buNone/>
            </a:pPr>
            <a:r>
              <a:rPr lang="en-IN" dirty="0"/>
              <a:t>   Static data members are class members that are declared using the static keyword.  When we declare a member of a class as static it means no matter how many objects of the class are created, there is only one copy of the static member. A static member is shared by all objects of the class.</a:t>
            </a:r>
            <a:endParaRPr lang="en-US" dirty="0"/>
          </a:p>
          <a:p>
            <a:pPr>
              <a:buNone/>
            </a:pPr>
            <a:r>
              <a:rPr lang="en-IN" b="1" dirty="0"/>
              <a:t>Q2 What are static member functions?</a:t>
            </a:r>
            <a:endParaRPr lang="en-US" dirty="0"/>
          </a:p>
          <a:p>
            <a:pPr algn="just">
              <a:buNone/>
            </a:pPr>
            <a:r>
              <a:rPr lang="en-IN" dirty="0"/>
              <a:t>    A </a:t>
            </a:r>
            <a:r>
              <a:rPr lang="en-US" dirty="0"/>
              <a:t>static member function can be called even if no objects of the class exist and the static functions are accessed using only the class name and the scope resolution operator ::. A static member function can only access static data member, other static member functions and any other functions from outside the class.</a:t>
            </a:r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838200"/>
            <a:ext cx="3932237" cy="2619374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  <a:ea typeface="Karla" pitchFamily="2" charset="0"/>
                <a:cs typeface="Karla" pitchFamily="2" charset="0"/>
              </a:rPr>
              <a:t>Object Oriented Programming using C++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7" y="3952877"/>
          <a:ext cx="5446461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461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112740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enable the students to understand various stages and constructs of C++ programming language and relate them to engineering programming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89761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improve their ability to analyze and address variety of problems in programming domains.</a:t>
                      </a:r>
                    </a:p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594-F373-4FAE-A658-17A4132B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/>
          </a:bodyPr>
          <a:lstStyle/>
          <a:p>
            <a:r>
              <a:rPr lang="en-IN" b="1" dirty="0"/>
              <a:t>Q3 How static data members are different from non static data members?</a:t>
            </a:r>
            <a:endParaRPr lang="en-US" dirty="0"/>
          </a:p>
          <a:p>
            <a:r>
              <a:rPr lang="en-IN" dirty="0"/>
              <a:t>In case of static data members only one copy of the data member is created for the entire class and is shared by all the </a:t>
            </a:r>
            <a:r>
              <a:rPr lang="en-IN" dirty="0" err="1"/>
              <a:t>objects.However</a:t>
            </a:r>
            <a:r>
              <a:rPr lang="en-IN" dirty="0"/>
              <a:t> non static data members belong to the objects .and there will be different memories allocated.</a:t>
            </a: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9BC22-1010-4A54-ACD6-4D30AA9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Assessment Questions</a:t>
            </a:r>
            <a:r>
              <a:rPr lang="en-US" sz="2800" dirty="0"/>
              <a:t>: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01774"/>
            <a:ext cx="10515600" cy="48545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300" dirty="0"/>
              <a:t>1</a:t>
            </a:r>
            <a:r>
              <a:rPr lang="en-US" sz="3300" dirty="0"/>
              <a:t> Any changes made to static data member from one member function _____________</a:t>
            </a:r>
            <a:br>
              <a:rPr lang="en-US" sz="3300" dirty="0"/>
            </a:br>
            <a:r>
              <a:rPr lang="en-US" sz="3300" dirty="0"/>
              <a:t>a) Is reflected to only the corresponding object</a:t>
            </a:r>
            <a:br>
              <a:rPr lang="en-US" sz="3300" dirty="0"/>
            </a:br>
            <a:r>
              <a:rPr lang="en-US" sz="3300" dirty="0"/>
              <a:t>b) Is reflected to all the variables in a program</a:t>
            </a:r>
            <a:br>
              <a:rPr lang="en-US" sz="3300" dirty="0"/>
            </a:br>
            <a:r>
              <a:rPr lang="en-US" sz="3300" dirty="0"/>
              <a:t>c) Is reflected to all the objects of that class</a:t>
            </a:r>
            <a:br>
              <a:rPr lang="en-US" sz="3300" dirty="0"/>
            </a:br>
            <a:r>
              <a:rPr lang="en-US" sz="3300" dirty="0"/>
              <a:t>d) Is constant to that function only</a:t>
            </a:r>
            <a:br>
              <a:rPr lang="en-US" sz="4800" dirty="0"/>
            </a:br>
            <a:endParaRPr lang="en-US" sz="8000" dirty="0"/>
          </a:p>
          <a:p>
            <a:pPr marL="0" indent="0">
              <a:buNone/>
            </a:pPr>
            <a:r>
              <a:rPr lang="en-US" sz="3300" dirty="0"/>
              <a:t>2</a:t>
            </a:r>
            <a:r>
              <a:rPr lang="en-US" sz="3400" dirty="0"/>
              <a:t>The syntax for defining the static data members is __________</a:t>
            </a:r>
            <a:br>
              <a:rPr lang="en-US" sz="3400" dirty="0"/>
            </a:br>
            <a:r>
              <a:rPr lang="en-US" sz="3400" dirty="0"/>
              <a:t>a) </a:t>
            </a:r>
            <a:r>
              <a:rPr lang="en-US" sz="3400" dirty="0" err="1"/>
              <a:t>dataType</a:t>
            </a:r>
            <a:r>
              <a:rPr lang="en-US" sz="3400" dirty="0"/>
              <a:t> </a:t>
            </a:r>
            <a:r>
              <a:rPr lang="en-US" sz="3400" dirty="0" err="1"/>
              <a:t>className</a:t>
            </a:r>
            <a:r>
              <a:rPr lang="en-US" sz="3400" dirty="0"/>
              <a:t> :: </a:t>
            </a:r>
            <a:r>
              <a:rPr lang="en-US" sz="3400" dirty="0" err="1"/>
              <a:t>memberName</a:t>
            </a:r>
            <a:r>
              <a:rPr lang="en-US" sz="3400" dirty="0"/>
              <a:t> = value;</a:t>
            </a:r>
            <a:br>
              <a:rPr lang="en-US" sz="3400" dirty="0"/>
            </a:br>
            <a:r>
              <a:rPr lang="en-US" sz="3400" dirty="0"/>
              <a:t>b) </a:t>
            </a:r>
            <a:r>
              <a:rPr lang="en-US" sz="3400" dirty="0" err="1"/>
              <a:t>dataType</a:t>
            </a:r>
            <a:r>
              <a:rPr lang="en-US" sz="3400" dirty="0"/>
              <a:t> </a:t>
            </a:r>
            <a:r>
              <a:rPr lang="en-US" sz="3400" dirty="0" err="1"/>
              <a:t>className</a:t>
            </a:r>
            <a:r>
              <a:rPr lang="en-US" sz="3400" dirty="0"/>
              <a:t> : </a:t>
            </a:r>
            <a:r>
              <a:rPr lang="en-US" sz="3400" dirty="0" err="1"/>
              <a:t>memberName</a:t>
            </a:r>
            <a:r>
              <a:rPr lang="en-US" sz="3400" dirty="0"/>
              <a:t> = value;</a:t>
            </a:r>
            <a:br>
              <a:rPr lang="en-US" sz="3400" dirty="0"/>
            </a:br>
            <a:r>
              <a:rPr lang="en-US" sz="3400" dirty="0"/>
              <a:t>c) </a:t>
            </a:r>
            <a:r>
              <a:rPr lang="en-US" sz="3400" dirty="0" err="1"/>
              <a:t>dataType</a:t>
            </a:r>
            <a:r>
              <a:rPr lang="en-US" sz="3400" dirty="0"/>
              <a:t> </a:t>
            </a:r>
            <a:r>
              <a:rPr lang="en-US" sz="3400" dirty="0" err="1"/>
              <a:t>className</a:t>
            </a:r>
            <a:r>
              <a:rPr lang="en-US" sz="3400" dirty="0"/>
              <a:t> . </a:t>
            </a:r>
            <a:r>
              <a:rPr lang="en-US" sz="3400" dirty="0" err="1"/>
              <a:t>memberName</a:t>
            </a:r>
            <a:r>
              <a:rPr lang="en-US" sz="3400" dirty="0"/>
              <a:t> = value;</a:t>
            </a:r>
            <a:br>
              <a:rPr lang="en-US" sz="3400" dirty="0"/>
            </a:br>
            <a:r>
              <a:rPr lang="en-US" sz="3400" dirty="0"/>
              <a:t>d) </a:t>
            </a:r>
            <a:r>
              <a:rPr lang="en-US" sz="3400" dirty="0" err="1"/>
              <a:t>dataType</a:t>
            </a:r>
            <a:r>
              <a:rPr lang="en-US" sz="3400" dirty="0"/>
              <a:t> </a:t>
            </a:r>
            <a:r>
              <a:rPr lang="en-US" sz="3400" dirty="0" err="1"/>
              <a:t>className</a:t>
            </a:r>
            <a:r>
              <a:rPr lang="en-US" sz="3400" dirty="0"/>
              <a:t> -&gt; </a:t>
            </a:r>
            <a:r>
              <a:rPr lang="en-US" sz="3400" dirty="0" err="1"/>
              <a:t>memberName</a:t>
            </a:r>
            <a:r>
              <a:rPr lang="en-US" sz="3400" dirty="0"/>
              <a:t> =value;</a:t>
            </a:r>
          </a:p>
          <a:p>
            <a:pPr marL="0" indent="0">
              <a:buNone/>
            </a:pPr>
            <a:br>
              <a:rPr lang="en-US" sz="3400" dirty="0"/>
            </a:b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Discussion forum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08" y="1524000"/>
            <a:ext cx="10687878" cy="269802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How to access static data members using static member functions?</a:t>
            </a:r>
          </a:p>
          <a:p>
            <a:pPr marL="0" indent="0">
              <a:buNone/>
            </a:pPr>
            <a:r>
              <a:rPr lang="en-IN" dirty="0"/>
              <a:t>Can we access static data members without static member functions?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41188ABF-04C6-4D24-AE32-F9EFFF363BA6}"/>
              </a:ext>
            </a:extLst>
          </p:cNvPr>
          <p:cNvSpPr/>
          <p:nvPr/>
        </p:nvSpPr>
        <p:spPr>
          <a:xfrm>
            <a:off x="3129170" y="2895600"/>
            <a:ext cx="1009076" cy="984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D0BF2-3FB6-44C3-90B3-B15DC7D0C72E}"/>
              </a:ext>
            </a:extLst>
          </p:cNvPr>
          <p:cNvSpPr/>
          <p:nvPr/>
        </p:nvSpPr>
        <p:spPr>
          <a:xfrm>
            <a:off x="2743199" y="4103077"/>
            <a:ext cx="5439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https://youtu.be/1QTZeeDL0bc</a:t>
            </a:r>
            <a:endParaRPr lang="en-US" sz="2400" dirty="0"/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Reference Books:</a:t>
            </a:r>
          </a:p>
          <a:p>
            <a:pPr lvl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[1] Programming in C++ by Reema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 Programming in ANSI C++ by 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[3] Programming with C++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b="1" dirty="0"/>
              <a:t>Websites:</a:t>
            </a:r>
          </a:p>
          <a:p>
            <a:r>
              <a:rPr lang="en-IN" sz="1800" b="1" u="sng" dirty="0">
                <a:hlinkClick r:id="rId3"/>
              </a:rPr>
              <a:t>https://www.includehelp.com/cpp-tutorial/static-member-function.aspx</a:t>
            </a:r>
            <a:endParaRPr lang="en-US" sz="1800" dirty="0"/>
          </a:p>
          <a:p>
            <a:r>
              <a:rPr lang="en-IN" sz="1800" b="1" u="sng" dirty="0">
                <a:hlinkClick r:id="rId4"/>
              </a:rPr>
              <a:t>https://www.edureka.co/blog/what-is-static-member-function-in-cpp</a:t>
            </a:r>
            <a:endParaRPr lang="en-IN" sz="1800" b="1" u="sng" dirty="0"/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IN" sz="1800" b="1" dirty="0"/>
              <a:t> YouTube Links:</a:t>
            </a:r>
          </a:p>
          <a:p>
            <a:r>
              <a:rPr lang="en-IN" sz="1800" b="1" dirty="0">
                <a:hlinkClick r:id="rId5"/>
              </a:rPr>
              <a:t>https://youtu.be/1QTZeeDL0bc</a:t>
            </a:r>
            <a:endParaRPr lang="en-IN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980" y="1566862"/>
          <a:ext cx="7702359" cy="50617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0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Title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Level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00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the environment that allows students to understand object-oriented programming Concepts.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0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basic experimental skills for differentiating between object-oriented and procedural programming paradigms and the advantages of object-oriented programs.</a:t>
                      </a:r>
                      <a:r>
                        <a:rPr lang="en-IN" sz="1800" b="1" i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Remember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33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their coding skill on complex programming concepts and use it for generating solutions for engineering and mathematical problems.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00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skills to understand the application of classes, objects, constructors, destructors, inheritance, operator overloading and polymorphism, pointers, virtual functions, exception</a:t>
                      </a:r>
                      <a:r>
                        <a:rPr lang="en-I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handling, file operations and handling.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77AAF-A07C-4596-A48D-8E485D58D469}"/>
              </a:ext>
            </a:extLst>
          </p:cNvPr>
          <p:cNvGraphicFramePr>
            <a:graphicFrameLocks noGrp="1"/>
          </p:cNvGraphicFramePr>
          <p:nvPr/>
        </p:nvGraphicFramePr>
        <p:xfrm>
          <a:off x="1274907" y="1800116"/>
          <a:ext cx="9642185" cy="463593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61427">
                  <a:extLst>
                    <a:ext uri="{9D8B030D-6E8A-4147-A177-3AD203B41FA5}">
                      <a16:colId xmlns:a16="http://schemas.microsoft.com/office/drawing/2014/main" val="2474331142"/>
                    </a:ext>
                  </a:extLst>
                </a:gridCol>
                <a:gridCol w="1842124">
                  <a:extLst>
                    <a:ext uri="{9D8B030D-6E8A-4147-A177-3AD203B41FA5}">
                      <a16:colId xmlns:a16="http://schemas.microsoft.com/office/drawing/2014/main" val="1184856305"/>
                    </a:ext>
                  </a:extLst>
                </a:gridCol>
                <a:gridCol w="1703266">
                  <a:extLst>
                    <a:ext uri="{9D8B030D-6E8A-4147-A177-3AD203B41FA5}">
                      <a16:colId xmlns:a16="http://schemas.microsoft.com/office/drawing/2014/main" val="2645493871"/>
                    </a:ext>
                  </a:extLst>
                </a:gridCol>
                <a:gridCol w="1657314">
                  <a:extLst>
                    <a:ext uri="{9D8B030D-6E8A-4147-A177-3AD203B41FA5}">
                      <a16:colId xmlns:a16="http://schemas.microsoft.com/office/drawing/2014/main" val="3841429667"/>
                    </a:ext>
                  </a:extLst>
                </a:gridCol>
                <a:gridCol w="2184778">
                  <a:extLst>
                    <a:ext uri="{9D8B030D-6E8A-4147-A177-3AD203B41FA5}">
                      <a16:colId xmlns:a16="http://schemas.microsoft.com/office/drawing/2014/main" val="2238627060"/>
                    </a:ext>
                  </a:extLst>
                </a:gridCol>
                <a:gridCol w="1693276">
                  <a:extLst>
                    <a:ext uri="{9D8B030D-6E8A-4147-A177-3AD203B41FA5}">
                      <a16:colId xmlns:a16="http://schemas.microsoft.com/office/drawing/2014/main" val="1949201981"/>
                    </a:ext>
                  </a:extLst>
                </a:gridCol>
              </a:tblGrid>
              <a:tr h="653197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Sr.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6258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Type of Assessment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8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Weightage of actual conduct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6954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Frequency of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83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Final Weightage in Internal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marR="227965" algn="ctr">
                        <a:lnSpc>
                          <a:spcPts val="122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Assessment (Prorated Marks)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Remarks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2887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of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310" marR="3498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each 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70279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798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Time Bound Surprise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 marks for each test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1839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23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 of each 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23615"/>
                  </a:ext>
                </a:extLst>
              </a:tr>
              <a:tr h="488074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9560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Mid-Semester Test**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 for one MST.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semester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12754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Presentation***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33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Only for Self Study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MNGCourses.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13427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Homework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</a:t>
                      </a:r>
                      <a:r>
                        <a:rPr lang="en-US" sz="1200" b="1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lecture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topic (of</a:t>
                      </a:r>
                      <a:r>
                        <a:rPr lang="en-US" sz="1200" b="1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675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questions)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Non-Graded: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95382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Discussion Forum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1435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Chapter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202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Attendance and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marR="3752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Engagement Score on BB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5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C94B-33A8-4423-9E3C-594F2DF5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529" y="1685381"/>
            <a:ext cx="5216434" cy="4670969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Why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400" dirty="0"/>
              <a:t>A typical </a:t>
            </a:r>
            <a:r>
              <a:rPr lang="en-US" sz="2400" b="1" dirty="0"/>
              <a:t>use of static members</a:t>
            </a:r>
            <a:r>
              <a:rPr lang="en-US" sz="2400" dirty="0"/>
              <a:t> is for recording </a:t>
            </a:r>
            <a:r>
              <a:rPr lang="en-US" sz="2400" b="1" dirty="0"/>
              <a:t>data</a:t>
            </a:r>
            <a:r>
              <a:rPr lang="en-US" sz="2400" dirty="0"/>
              <a:t> common to all objects of a class. For example, you can </a:t>
            </a:r>
            <a:r>
              <a:rPr lang="en-US" sz="2400" b="1" dirty="0"/>
              <a:t>use</a:t>
            </a:r>
            <a:r>
              <a:rPr lang="en-US" sz="2400" dirty="0"/>
              <a:t> a </a:t>
            </a:r>
            <a:r>
              <a:rPr lang="en-US" sz="2400" b="1" dirty="0"/>
              <a:t>static data member</a:t>
            </a:r>
            <a:r>
              <a:rPr lang="en-US" sz="2400" dirty="0"/>
              <a:t> as a counter to store the number of objects of a particular class type that are created.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5F3D-C314-4E26-97BC-73BA026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E4B6-2F2D-4512-A3F8-BF729BD8C562}"/>
              </a:ext>
            </a:extLst>
          </p:cNvPr>
          <p:cNvSpPr txBox="1"/>
          <p:nvPr/>
        </p:nvSpPr>
        <p:spPr>
          <a:xfrm>
            <a:off x="1013188" y="400050"/>
            <a:ext cx="41303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</a:t>
            </a:r>
          </a:p>
          <a:p>
            <a:pPr algn="just"/>
            <a:r>
              <a:rPr lang="en-US" sz="2800" b="1" dirty="0"/>
              <a:t>Static data members</a:t>
            </a:r>
            <a:r>
              <a:rPr lang="en-US" sz="2800" dirty="0"/>
              <a:t> are class </a:t>
            </a:r>
            <a:r>
              <a:rPr lang="en-US" sz="2800" b="1" dirty="0"/>
              <a:t>members</a:t>
            </a:r>
            <a:r>
              <a:rPr lang="en-US" sz="2800" dirty="0"/>
              <a:t> that are declared	using the </a:t>
            </a:r>
            <a:r>
              <a:rPr lang="en-US" sz="2800" b="1" dirty="0"/>
              <a:t>static</a:t>
            </a:r>
            <a:r>
              <a:rPr lang="en-US" sz="2800" dirty="0"/>
              <a:t> keyword. There is only one copy of the </a:t>
            </a:r>
            <a:r>
              <a:rPr lang="en-US" sz="2800" b="1" dirty="0"/>
              <a:t>static data member</a:t>
            </a:r>
            <a:r>
              <a:rPr lang="en-US" sz="2800" dirty="0"/>
              <a:t> in the class, even if there are many class objects</a:t>
            </a:r>
          </a:p>
        </p:txBody>
      </p:sp>
    </p:spTree>
    <p:extLst>
      <p:ext uri="{BB962C8B-B14F-4D97-AF65-F5344CB8AC3E}">
        <p14:creationId xmlns:p14="http://schemas.microsoft.com/office/powerpoint/2010/main" val="49429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3652" y="2932509"/>
            <a:ext cx="3932237" cy="2045494"/>
          </a:xfrm>
        </p:spPr>
        <p:txBody>
          <a:bodyPr/>
          <a:lstStyle/>
          <a:p>
            <a:endParaRPr lang="en-IN" b="1" dirty="0">
              <a:latin typeface="Casp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sper"/>
              </a:rPr>
              <a:t>Static data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sper"/>
              </a:rPr>
              <a:t>Static member functions</a:t>
            </a:r>
          </a:p>
          <a:p>
            <a:pPr marL="285750" indent="-285750"/>
            <a:endParaRPr lang="en-IN" b="1" dirty="0">
              <a:latin typeface="Casper"/>
            </a:endParaRPr>
          </a:p>
          <a:p>
            <a:pPr marL="285750" indent="-285750"/>
            <a:endParaRPr lang="en-IN" b="1" dirty="0">
              <a:latin typeface="Casp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sp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351488" y="153548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CONTENTS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8390" y="2694781"/>
            <a:ext cx="4322762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24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  <a:ea typeface="+mn-ea"/>
                <a:cs typeface="+mn-cs"/>
              </a:rPr>
              <a:t>Static Data members</a:t>
            </a:r>
            <a:endParaRPr lang="en-IN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1" y="1441938"/>
            <a:ext cx="10521461" cy="5029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Used to store value common to the whole class. The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static data member differs from an ordinary data member in the following ways :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Only a single copy of the static data member is used by all the objects.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(ii) It can be used within the class but its lifetime is the whole program.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For making a data member static, we require :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(a) Declare it within the class.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(b) Define it outside the class. 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738554" y="1254368"/>
            <a:ext cx="10638692" cy="467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4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838200" y="1419225"/>
            <a:ext cx="10515600" cy="475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Class Student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count; //declaration within class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-----------------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};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static data member is defined outside the class as : </a:t>
            </a:r>
          </a:p>
          <a:p>
            <a:pPr>
              <a:buNone/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student :: count; //definition outside class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also initialize the static data member at the time of its definition as: </a:t>
            </a:r>
          </a:p>
          <a:p>
            <a:pPr>
              <a:buNone/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student :: count = 0;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we define three objects as : student obj1, obj2, obj3; 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246" y="549218"/>
            <a:ext cx="8311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Static data members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5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838200" y="1419225"/>
            <a:ext cx="10515600" cy="4757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date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public:int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day;</a:t>
            </a:r>
          </a:p>
          <a:p>
            <a:pPr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month;</a:t>
            </a:r>
          </a:p>
          <a:p>
            <a:pPr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intyear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;};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date d;</a:t>
            </a:r>
          </a:p>
          <a:p>
            <a:pPr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d.day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=21;</a:t>
            </a:r>
          </a:p>
          <a:p>
            <a:pPr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d.month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=1;</a:t>
            </a:r>
          </a:p>
          <a:p>
            <a:pPr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d.year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=2013;</a:t>
            </a:r>
          </a:p>
          <a:p>
            <a:pPr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&lt;&lt;"Today's date = "&lt;&lt;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d.day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&lt;&lt;"/"&lt;&lt;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d.month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&lt;&lt;"/"&lt;&lt;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d.year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0246" y="549218"/>
            <a:ext cx="8311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Displaying Static data members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5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C0F5EB19-77B9-4540-B06A-F2C718D084B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2 Algorithm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2491</TotalTime>
  <Words>1803</Words>
  <Application>Microsoft Office PowerPoint</Application>
  <PresentationFormat>Widescreen</PresentationFormat>
  <Paragraphs>309</Paragraphs>
  <Slides>24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Cambria</vt:lpstr>
      <vt:lpstr>Casper</vt:lpstr>
      <vt:lpstr>Casper Bold</vt:lpstr>
      <vt:lpstr>Karla</vt:lpstr>
      <vt:lpstr>Raleway ExtraBold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Object Oriented Programming using C++ </vt:lpstr>
      <vt:lpstr>PowerPoint Presentation</vt:lpstr>
      <vt:lpstr> Scheme of Evaluation  </vt:lpstr>
      <vt:lpstr>PowerPoint Presentation</vt:lpstr>
      <vt:lpstr>CONTENTS </vt:lpstr>
      <vt:lpstr>Static Data members</vt:lpstr>
      <vt:lpstr>PowerPoint Presentation</vt:lpstr>
      <vt:lpstr>PowerPoint Presentation</vt:lpstr>
      <vt:lpstr>Static Data members(Example)</vt:lpstr>
      <vt:lpstr>Static Data members(Example)</vt:lpstr>
      <vt:lpstr>PowerPoint Presentation</vt:lpstr>
      <vt:lpstr>                                                                                Static member function  </vt:lpstr>
      <vt:lpstr>PowerPoint Presentation</vt:lpstr>
      <vt:lpstr>Static member function(Example) </vt:lpstr>
      <vt:lpstr>Static member function(Example) </vt:lpstr>
      <vt:lpstr>Static member function</vt:lpstr>
      <vt:lpstr>PowerPoint Presentation</vt:lpstr>
      <vt:lpstr>Frequently Asked question</vt:lpstr>
      <vt:lpstr>PowerPoint Presentation</vt:lpstr>
      <vt:lpstr>Assessment Questions:</vt:lpstr>
      <vt:lpstr>Discussion forum.</vt:lpstr>
      <vt:lpstr>REFERENCES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Algorithm</dc:title>
  <dc:creator>Branding</dc:creator>
  <cp:lastModifiedBy>Nishu</cp:lastModifiedBy>
  <cp:revision>272</cp:revision>
  <dcterms:created xsi:type="dcterms:W3CDTF">2019-01-09T10:33:58Z</dcterms:created>
  <dcterms:modified xsi:type="dcterms:W3CDTF">2021-01-02T17:15:12Z</dcterms:modified>
</cp:coreProperties>
</file>