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42"/>
  </p:notesMasterIdLst>
  <p:handoutMasterIdLst>
    <p:handoutMasterId r:id="rId43"/>
  </p:handoutMasterIdLst>
  <p:sldIdLst>
    <p:sldId id="285" r:id="rId3"/>
    <p:sldId id="286" r:id="rId4"/>
    <p:sldId id="281" r:id="rId5"/>
    <p:sldId id="280" r:id="rId6"/>
    <p:sldId id="315" r:id="rId7"/>
    <p:sldId id="316" r:id="rId8"/>
    <p:sldId id="314" r:id="rId9"/>
    <p:sldId id="289" r:id="rId10"/>
    <p:sldId id="288" r:id="rId11"/>
    <p:sldId id="313" r:id="rId12"/>
    <p:sldId id="317" r:id="rId13"/>
    <p:sldId id="318" r:id="rId14"/>
    <p:sldId id="320" r:id="rId15"/>
    <p:sldId id="319" r:id="rId16"/>
    <p:sldId id="290" r:id="rId17"/>
    <p:sldId id="291" r:id="rId18"/>
    <p:sldId id="292" r:id="rId19"/>
    <p:sldId id="296" r:id="rId20"/>
    <p:sldId id="297" r:id="rId21"/>
    <p:sldId id="298" r:id="rId22"/>
    <p:sldId id="299" r:id="rId23"/>
    <p:sldId id="293" r:id="rId24"/>
    <p:sldId id="287" r:id="rId25"/>
    <p:sldId id="300" r:id="rId26"/>
    <p:sldId id="301" r:id="rId27"/>
    <p:sldId id="303" r:id="rId28"/>
    <p:sldId id="305" r:id="rId29"/>
    <p:sldId id="306" r:id="rId30"/>
    <p:sldId id="302" r:id="rId31"/>
    <p:sldId id="307" r:id="rId32"/>
    <p:sldId id="304" r:id="rId33"/>
    <p:sldId id="308" r:id="rId34"/>
    <p:sldId id="310" r:id="rId35"/>
    <p:sldId id="311" r:id="rId36"/>
    <p:sldId id="312" r:id="rId37"/>
    <p:sldId id="282" r:id="rId38"/>
    <p:sldId id="283" r:id="rId39"/>
    <p:sldId id="284" r:id="rId40"/>
    <p:sldId id="27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p:scale>
          <a:sx n="81" d="100"/>
          <a:sy n="81" d="100"/>
        </p:scale>
        <p:origin x="-27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2/12/2021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2/12/2021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geeksforgeeks.org/object-oriented-programming-in-cpp/" TargetMode="External"/><Relationship Id="rId2" Type="http://schemas.openxmlformats.org/officeDocument/2006/relationships/hyperlink" Target="https://en.wikipedia.org/wiki/Object-oriented_programming" TargetMode="Externa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hyperlink" Target="https://tekslate.com/static-dynamic-binding-virtual-function-c-language" TargetMode="Externa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tint val="75000"/>
                </a:prstClr>
              </a:solidFill>
            </a:endParaRPr>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smtClean="0">
              <a:solidFill>
                <a:srgbClr val="FFFFFF"/>
              </a:solidFill>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330"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7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smtClean="0">
              <a:solidFill>
                <a:srgbClr val="FFFFFF"/>
              </a:solidFill>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endParaRPr lang="en-US" sz="1600" b="1" dirty="0">
              <a:solidFill>
                <a:prstClr val="black"/>
              </a:solidFill>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TextBox 52"/>
          <p:cNvSpPr txBox="1">
            <a:spLocks noChangeArrowheads="1"/>
          </p:cNvSpPr>
          <p:nvPr/>
        </p:nvSpPr>
        <p:spPr bwMode="auto">
          <a:xfrm>
            <a:off x="340194" y="6022841"/>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Fundamentals of C++</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endParaRPr lang="en-US" sz="1600" dirty="0">
              <a:solidFill>
                <a:prstClr val="black"/>
              </a:solidFill>
              <a:latin typeface="Raleway ExtraBold" pitchFamily="34" charset="-52"/>
            </a:endParaRPr>
          </a:p>
        </p:txBody>
      </p:sp>
      <p:sp>
        <p:nvSpPr>
          <p:cNvPr id="26" name="TextBox 25"/>
          <p:cNvSpPr txBox="1">
            <a:spLocks noChangeArrowheads="1"/>
          </p:cNvSpPr>
          <p:nvPr/>
        </p:nvSpPr>
        <p:spPr bwMode="auto">
          <a:xfrm>
            <a:off x="1473683" y="2237694"/>
            <a:ext cx="9063318" cy="53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solidFill>
                  <a:prstClr val="black"/>
                </a:solidFill>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solidFill>
                  <a:prstClr val="black"/>
                </a:solidFill>
                <a:latin typeface="Arial Black" panose="020B0A04020102020204" pitchFamily="34" charset="0"/>
                <a:ea typeface="Karla" pitchFamily="2" charset="0"/>
                <a:cs typeface="Karla" pitchFamily="2" charset="0"/>
              </a:rPr>
              <a:t>DEPARTMENT- ACADEMIC UNIT-1</a:t>
            </a:r>
          </a:p>
          <a:p>
            <a:pPr lvl="0" algn="ctr" defTabSz="622300">
              <a:lnSpc>
                <a:spcPct val="90000"/>
              </a:lnSpc>
              <a:spcBef>
                <a:spcPct val="0"/>
              </a:spcBef>
              <a:spcAft>
                <a:spcPct val="35000"/>
              </a:spcAft>
            </a:pP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Subject Name and Code: </a:t>
            </a:r>
            <a:r>
              <a:rPr lang="en-US" sz="2800"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Object-oriented Programming using C++</a:t>
            </a:r>
            <a:endPar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CST-157</a:t>
            </a:r>
            <a:endPar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Prepared by Ms. Jasleen Kaur</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endParaRPr lang="en-US" sz="1600" dirty="0">
              <a:solidFill>
                <a:prstClr val="black"/>
              </a:solidFill>
              <a:latin typeface="Raleway ExtraBold" pitchFamily="34" charset="-52"/>
            </a:endParaRPr>
          </a:p>
        </p:txBody>
      </p:sp>
    </p:spTree>
    <p:extLst>
      <p:ext uri="{BB962C8B-B14F-4D97-AF65-F5344CB8AC3E}">
        <p14:creationId xmlns:p14="http://schemas.microsoft.com/office/powerpoint/2010/main" val="3257197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954" y="293076"/>
            <a:ext cx="10714892" cy="606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02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 class box</a:t>
            </a:r>
          </a:p>
          <a:p>
            <a:pPr marL="0" indent="0">
              <a:buNone/>
            </a:pPr>
            <a:r>
              <a:rPr lang="en-US" dirty="0" smtClean="0"/>
              <a:t>{</a:t>
            </a:r>
          </a:p>
          <a:p>
            <a:pPr marL="0" indent="0">
              <a:buNone/>
            </a:pPr>
            <a:r>
              <a:rPr lang="en-US" dirty="0" err="1" smtClean="0"/>
              <a:t>Int</a:t>
            </a:r>
            <a:r>
              <a:rPr lang="en-US" dirty="0" smtClean="0"/>
              <a:t> l, </a:t>
            </a:r>
            <a:r>
              <a:rPr lang="en-US" dirty="0" err="1" smtClean="0"/>
              <a:t>b,h</a:t>
            </a:r>
            <a:r>
              <a:rPr lang="en-US" dirty="0" smtClean="0"/>
              <a:t>;</a:t>
            </a:r>
          </a:p>
          <a:p>
            <a:pPr marL="0" indent="0">
              <a:buNone/>
            </a:pPr>
            <a:r>
              <a:rPr lang="en-US" dirty="0" smtClean="0"/>
              <a:t>Void </a:t>
            </a:r>
            <a:r>
              <a:rPr lang="en-US" dirty="0" err="1" smtClean="0"/>
              <a:t>setDimension</a:t>
            </a:r>
            <a:r>
              <a:rPr lang="en-US" dirty="0" smtClean="0"/>
              <a:t>(</a:t>
            </a:r>
            <a:r>
              <a:rPr lang="en-US" dirty="0" err="1" smtClean="0"/>
              <a:t>int</a:t>
            </a:r>
            <a:r>
              <a:rPr lang="en-US" dirty="0" smtClean="0"/>
              <a:t> </a:t>
            </a:r>
            <a:r>
              <a:rPr lang="en-US" dirty="0" err="1" smtClean="0"/>
              <a:t>x,int</a:t>
            </a:r>
            <a:r>
              <a:rPr lang="en-US" dirty="0" smtClean="0"/>
              <a:t> </a:t>
            </a:r>
            <a:r>
              <a:rPr lang="en-US" dirty="0" err="1" smtClean="0"/>
              <a:t>y,int</a:t>
            </a:r>
            <a:r>
              <a:rPr lang="en-US" dirty="0" smtClean="0"/>
              <a:t> z)</a:t>
            </a:r>
          </a:p>
          <a:p>
            <a:pPr marL="0" indent="0">
              <a:buNone/>
            </a:pPr>
            <a:r>
              <a:rPr lang="en-US" dirty="0" smtClean="0"/>
              <a:t>{……}</a:t>
            </a:r>
          </a:p>
          <a:p>
            <a:pPr marL="0" indent="0">
              <a:buNone/>
            </a:pPr>
            <a:r>
              <a:rPr lang="en-US" dirty="0" smtClean="0"/>
              <a:t>Void </a:t>
            </a:r>
            <a:r>
              <a:rPr lang="en-US" dirty="0" err="1" smtClean="0"/>
              <a:t>showDimension</a:t>
            </a:r>
            <a:r>
              <a:rPr lang="en-US" dirty="0" smtClean="0"/>
              <a:t>()</a:t>
            </a:r>
          </a:p>
          <a:p>
            <a:pPr marL="0" indent="0">
              <a:buNone/>
            </a:pPr>
            <a:r>
              <a:rPr lang="en-US" dirty="0" smtClean="0"/>
              <a:t>{……}</a:t>
            </a:r>
          </a:p>
          <a:p>
            <a:pPr marL="0" indent="0">
              <a:buNone/>
            </a:pPr>
            <a:r>
              <a:rPr lang="en-US" dirty="0" smtClean="0"/>
              <a:t>};</a:t>
            </a:r>
          </a:p>
          <a:p>
            <a:pPr marL="0" indent="0">
              <a:buNone/>
            </a:pPr>
            <a:r>
              <a:rPr lang="en-US"/>
              <a:t>b</a:t>
            </a:r>
            <a:r>
              <a:rPr lang="en-US" smtClean="0"/>
              <a:t>ox b1;</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11</a:t>
            </a:fld>
            <a:endParaRPr lang="en-US"/>
          </a:p>
        </p:txBody>
      </p:sp>
    </p:spTree>
    <p:extLst>
      <p:ext uri="{BB962C8B-B14F-4D97-AF65-F5344CB8AC3E}">
        <p14:creationId xmlns:p14="http://schemas.microsoft.com/office/powerpoint/2010/main" val="406758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solidFill>
                  <a:srgbClr val="FF0000"/>
                </a:solidFill>
              </a:rPr>
              <a:t>What does a class in C++ holds?</a:t>
            </a:r>
          </a:p>
          <a:p>
            <a:pPr marL="0" indent="0">
              <a:buNone/>
            </a:pPr>
            <a:r>
              <a:rPr lang="en-US" dirty="0"/>
              <a:t>a) data</a:t>
            </a:r>
          </a:p>
          <a:p>
            <a:pPr marL="0" indent="0">
              <a:buNone/>
            </a:pPr>
            <a:r>
              <a:rPr lang="en-US" dirty="0"/>
              <a:t>b) functions</a:t>
            </a:r>
          </a:p>
          <a:p>
            <a:pPr marL="0" indent="0">
              <a:buNone/>
            </a:pPr>
            <a:r>
              <a:rPr lang="en-US" dirty="0"/>
              <a:t>c) both data &amp; functions</a:t>
            </a:r>
          </a:p>
          <a:p>
            <a:pPr marL="0" indent="0">
              <a:buNone/>
            </a:pPr>
            <a:r>
              <a:rPr lang="en-US" dirty="0"/>
              <a:t>d) arrays</a:t>
            </a:r>
          </a:p>
        </p:txBody>
      </p:sp>
      <p:sp>
        <p:nvSpPr>
          <p:cNvPr id="4" name="Slide Number Placeholder 3"/>
          <p:cNvSpPr>
            <a:spLocks noGrp="1"/>
          </p:cNvSpPr>
          <p:nvPr>
            <p:ph type="sldNum" sz="quarter" idx="12"/>
          </p:nvPr>
        </p:nvSpPr>
        <p:spPr/>
        <p:txBody>
          <a:bodyPr/>
          <a:lstStyle/>
          <a:p>
            <a:fld id="{BDCDBBEF-AA6C-4BA6-85B2-A17D7F280E38}" type="slidenum">
              <a:rPr lang="en-US" smtClean="0"/>
              <a:t>12</a:t>
            </a:fld>
            <a:endParaRPr lang="en-US"/>
          </a:p>
        </p:txBody>
      </p:sp>
    </p:spTree>
    <p:extLst>
      <p:ext uri="{BB962C8B-B14F-4D97-AF65-F5344CB8AC3E}">
        <p14:creationId xmlns:p14="http://schemas.microsoft.com/office/powerpoint/2010/main" val="2198562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solidFill>
                  <a:srgbClr val="FF0000"/>
                </a:solidFill>
              </a:rPr>
              <a:t>How many </a:t>
            </a:r>
            <a:r>
              <a:rPr lang="en-US" dirty="0" err="1">
                <a:solidFill>
                  <a:srgbClr val="FF0000"/>
                </a:solidFill>
              </a:rPr>
              <a:t>specifiers</a:t>
            </a:r>
            <a:r>
              <a:rPr lang="en-US" dirty="0">
                <a:solidFill>
                  <a:srgbClr val="FF0000"/>
                </a:solidFill>
              </a:rPr>
              <a:t> are present in access </a:t>
            </a:r>
            <a:r>
              <a:rPr lang="en-US" dirty="0" err="1">
                <a:solidFill>
                  <a:srgbClr val="FF0000"/>
                </a:solidFill>
              </a:rPr>
              <a:t>specifiers</a:t>
            </a:r>
            <a:r>
              <a:rPr lang="en-US" dirty="0">
                <a:solidFill>
                  <a:srgbClr val="FF0000"/>
                </a:solidFill>
              </a:rPr>
              <a:t> in class?</a:t>
            </a:r>
          </a:p>
          <a:p>
            <a:pPr marL="0" indent="0">
              <a:buNone/>
            </a:pPr>
            <a:r>
              <a:rPr lang="en-US" dirty="0"/>
              <a:t>a) 1</a:t>
            </a:r>
          </a:p>
          <a:p>
            <a:pPr marL="0" indent="0">
              <a:buNone/>
            </a:pPr>
            <a:r>
              <a:rPr lang="en-US" dirty="0"/>
              <a:t>b) 2</a:t>
            </a:r>
          </a:p>
          <a:p>
            <a:pPr marL="0" indent="0">
              <a:buNone/>
            </a:pPr>
            <a:r>
              <a:rPr lang="en-US" dirty="0"/>
              <a:t>c) 3</a:t>
            </a:r>
          </a:p>
          <a:p>
            <a:pPr marL="0" indent="0">
              <a:buNone/>
            </a:pPr>
            <a:r>
              <a:rPr lang="en-US" dirty="0"/>
              <a:t>d) 4</a:t>
            </a:r>
          </a:p>
        </p:txBody>
      </p:sp>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spTree>
    <p:extLst>
      <p:ext uri="{BB962C8B-B14F-4D97-AF65-F5344CB8AC3E}">
        <p14:creationId xmlns:p14="http://schemas.microsoft.com/office/powerpoint/2010/main" val="2342249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solidFill>
                  <a:srgbClr val="FF0000"/>
                </a:solidFill>
              </a:rPr>
              <a:t>Which </a:t>
            </a:r>
            <a:r>
              <a:rPr lang="en-US" dirty="0">
                <a:solidFill>
                  <a:srgbClr val="FF0000"/>
                </a:solidFill>
              </a:rPr>
              <a:t>of the following is a valid class declaration?</a:t>
            </a:r>
          </a:p>
          <a:p>
            <a:pPr marL="0" indent="0">
              <a:buNone/>
            </a:pPr>
            <a:r>
              <a:rPr lang="en-US" dirty="0"/>
              <a:t>a) class A { </a:t>
            </a:r>
            <a:r>
              <a:rPr lang="en-US" dirty="0" err="1"/>
              <a:t>int</a:t>
            </a:r>
            <a:r>
              <a:rPr lang="en-US" dirty="0"/>
              <a:t> x</a:t>
            </a:r>
            <a:r>
              <a:rPr lang="en-US" dirty="0" smtClean="0"/>
              <a:t>; void add(){…} </a:t>
            </a:r>
            <a:r>
              <a:rPr lang="en-US" dirty="0"/>
              <a:t>};</a:t>
            </a:r>
          </a:p>
          <a:p>
            <a:pPr marL="0" indent="0">
              <a:buNone/>
            </a:pPr>
            <a:r>
              <a:rPr lang="en-US" dirty="0"/>
              <a:t>b) class B { }</a:t>
            </a:r>
          </a:p>
          <a:p>
            <a:pPr marL="0" indent="0">
              <a:buNone/>
            </a:pPr>
            <a:r>
              <a:rPr lang="en-US" dirty="0"/>
              <a:t>c) public class A { }</a:t>
            </a:r>
          </a:p>
          <a:p>
            <a:pPr marL="0" indent="0">
              <a:buNone/>
            </a:pPr>
            <a:r>
              <a:rPr lang="en-US" dirty="0"/>
              <a:t>d) object A { </a:t>
            </a:r>
            <a:r>
              <a:rPr lang="en-US" dirty="0" err="1"/>
              <a:t>int</a:t>
            </a:r>
            <a:r>
              <a:rPr lang="en-US" dirty="0"/>
              <a:t> x; };</a:t>
            </a:r>
          </a:p>
        </p:txBody>
      </p:sp>
      <p:sp>
        <p:nvSpPr>
          <p:cNvPr id="4" name="Slide Number Placeholder 3"/>
          <p:cNvSpPr>
            <a:spLocks noGrp="1"/>
          </p:cNvSpPr>
          <p:nvPr>
            <p:ph type="sldNum" sz="quarter" idx="12"/>
          </p:nvPr>
        </p:nvSpPr>
        <p:spPr/>
        <p:txBody>
          <a:bodyPr/>
          <a:lstStyle/>
          <a:p>
            <a:fld id="{BDCDBBEF-AA6C-4BA6-85B2-A17D7F280E38}" type="slidenum">
              <a:rPr lang="en-US" smtClean="0"/>
              <a:t>14</a:t>
            </a:fld>
            <a:endParaRPr lang="en-US"/>
          </a:p>
        </p:txBody>
      </p:sp>
    </p:spTree>
    <p:extLst>
      <p:ext uri="{BB962C8B-B14F-4D97-AF65-F5344CB8AC3E}">
        <p14:creationId xmlns:p14="http://schemas.microsoft.com/office/powerpoint/2010/main" val="718668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2.OBJECT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600" dirty="0" smtClean="0">
                <a:latin typeface="Casper" panose="02000506000000020004" pitchFamily="2" charset="0"/>
                <a:cs typeface="Arial" panose="020B0604020202020204" pitchFamily="34" charset="0"/>
              </a:rPr>
              <a:t>OBJECT</a:t>
            </a:r>
          </a:p>
          <a:p>
            <a:r>
              <a:rPr lang="en-IN" sz="1600" dirty="0">
                <a:latin typeface="Casper" panose="02000506000000020004" pitchFamily="2" charset="0"/>
                <a:cs typeface="Arial" panose="020B0604020202020204" pitchFamily="34" charset="0"/>
              </a:rPr>
              <a:t>An Object is an </a:t>
            </a:r>
            <a:r>
              <a:rPr lang="en-IN" sz="2200" dirty="0">
                <a:solidFill>
                  <a:srgbClr val="FF0000"/>
                </a:solidFill>
                <a:latin typeface="Casper" panose="02000506000000020004" pitchFamily="2" charset="0"/>
                <a:cs typeface="Arial" panose="020B0604020202020204" pitchFamily="34" charset="0"/>
              </a:rPr>
              <a:t>identifiable entity with some characteristics and behaviour. </a:t>
            </a:r>
            <a:endParaRPr lang="en-IN" sz="2200" dirty="0" smtClean="0">
              <a:solidFill>
                <a:srgbClr val="FF0000"/>
              </a:solidFill>
              <a:latin typeface="Casper" panose="02000506000000020004" pitchFamily="2" charset="0"/>
              <a:cs typeface="Arial" panose="020B0604020202020204" pitchFamily="34" charset="0"/>
            </a:endParaRPr>
          </a:p>
          <a:p>
            <a:r>
              <a:rPr lang="en-IN" sz="1600" dirty="0" smtClean="0">
                <a:latin typeface="Casper" panose="02000506000000020004" pitchFamily="2" charset="0"/>
                <a:cs typeface="Arial" panose="020B0604020202020204" pitchFamily="34" charset="0"/>
              </a:rPr>
              <a:t>An </a:t>
            </a:r>
            <a:r>
              <a:rPr lang="en-IN" sz="1600" dirty="0">
                <a:latin typeface="Casper" panose="02000506000000020004" pitchFamily="2" charset="0"/>
                <a:cs typeface="Arial" panose="020B0604020202020204" pitchFamily="34" charset="0"/>
              </a:rPr>
              <a:t>Object is an </a:t>
            </a:r>
            <a:r>
              <a:rPr lang="en-IN" sz="2200" dirty="0">
                <a:solidFill>
                  <a:srgbClr val="FF0000"/>
                </a:solidFill>
                <a:latin typeface="Casper" panose="02000506000000020004" pitchFamily="2" charset="0"/>
                <a:cs typeface="Arial" panose="020B0604020202020204" pitchFamily="34" charset="0"/>
              </a:rPr>
              <a:t>instance of a Class. </a:t>
            </a:r>
            <a:endParaRPr lang="en-IN" sz="2200" dirty="0" smtClean="0">
              <a:solidFill>
                <a:srgbClr val="FF0000"/>
              </a:solidFill>
              <a:latin typeface="Casper" panose="02000506000000020004" pitchFamily="2" charset="0"/>
              <a:cs typeface="Arial" panose="020B0604020202020204" pitchFamily="34" charset="0"/>
            </a:endParaRPr>
          </a:p>
          <a:p>
            <a:r>
              <a:rPr lang="en-IN" sz="1600" dirty="0" smtClean="0">
                <a:latin typeface="Casper" panose="02000506000000020004" pitchFamily="2" charset="0"/>
                <a:cs typeface="Arial" panose="020B0604020202020204" pitchFamily="34" charset="0"/>
              </a:rPr>
              <a:t>When </a:t>
            </a:r>
            <a:r>
              <a:rPr lang="en-IN" sz="1600" dirty="0">
                <a:latin typeface="Casper" panose="02000506000000020004" pitchFamily="2" charset="0"/>
                <a:cs typeface="Arial" panose="020B0604020202020204" pitchFamily="34" charset="0"/>
              </a:rPr>
              <a:t>a class is defined, no memory is allocated but when it is instantiated (i.e. an object is created) memory is allocated</a:t>
            </a:r>
            <a:r>
              <a:rPr lang="en-IN" sz="1600" dirty="0" smtClean="0">
                <a:latin typeface="Casper" panose="02000506000000020004" pitchFamily="2" charset="0"/>
                <a:cs typeface="Arial" panose="020B0604020202020204" pitchFamily="34" charset="0"/>
              </a:rPr>
              <a:t>.</a:t>
            </a:r>
          </a:p>
          <a:p>
            <a:r>
              <a:rPr lang="en-IN" sz="2200" dirty="0">
                <a:latin typeface="Casper" panose="02000506000000020004" pitchFamily="2" charset="0"/>
                <a:cs typeface="Arial" panose="020B0604020202020204" pitchFamily="34" charset="0"/>
              </a:rPr>
              <a:t>We can say that a Class in C++ is a blue-print representing a group of objects </a:t>
            </a:r>
            <a:endParaRPr lang="en-IN" sz="2200" dirty="0" smtClean="0">
              <a:latin typeface="Casper" panose="02000506000000020004" pitchFamily="2" charset="0"/>
              <a:cs typeface="Arial" panose="020B0604020202020204" pitchFamily="34" charset="0"/>
            </a:endParaRPr>
          </a:p>
          <a:p>
            <a:pPr marL="0" indent="0">
              <a:buNone/>
            </a:pPr>
            <a:r>
              <a:rPr lang="en-IN" sz="2200" dirty="0" smtClean="0">
                <a:latin typeface="Casper" panose="02000506000000020004" pitchFamily="2" charset="0"/>
                <a:cs typeface="Arial" panose="020B0604020202020204" pitchFamily="34" charset="0"/>
              </a:rPr>
              <a:t>which </a:t>
            </a:r>
            <a:r>
              <a:rPr lang="en-IN" sz="2200" dirty="0">
                <a:latin typeface="Casper" panose="02000506000000020004" pitchFamily="2" charset="0"/>
                <a:cs typeface="Arial" panose="020B0604020202020204" pitchFamily="34" charset="0"/>
              </a:rPr>
              <a:t>shares some  </a:t>
            </a:r>
            <a:r>
              <a:rPr lang="en-IN" sz="2200" dirty="0" smtClean="0">
                <a:latin typeface="Casper" panose="02000506000000020004" pitchFamily="2" charset="0"/>
                <a:cs typeface="Arial" panose="020B0604020202020204" pitchFamily="34" charset="0"/>
              </a:rPr>
              <a:t>common </a:t>
            </a:r>
            <a:r>
              <a:rPr lang="en-IN" sz="2200" dirty="0">
                <a:latin typeface="Casper" panose="02000506000000020004" pitchFamily="2" charset="0"/>
                <a:cs typeface="Arial" panose="020B0604020202020204" pitchFamily="34" charset="0"/>
              </a:rPr>
              <a:t>properties and behaviours</a:t>
            </a:r>
            <a:r>
              <a:rPr lang="en-IN" sz="2200" dirty="0" smtClean="0">
                <a:latin typeface="Casper" panose="02000506000000020004" pitchFamily="2" charset="0"/>
                <a:cs typeface="Arial" panose="020B0604020202020204" pitchFamily="34" charset="0"/>
              </a:rPr>
              <a:t>.</a:t>
            </a:r>
          </a:p>
          <a:p>
            <a:r>
              <a:rPr lang="en-IN" sz="2200" dirty="0">
                <a:latin typeface="Casper" panose="02000506000000020004" pitchFamily="2" charset="0"/>
                <a:cs typeface="Arial" panose="020B0604020202020204" pitchFamily="34" charset="0"/>
              </a:rPr>
              <a:t>Object take up space in memory and have an associated address </a:t>
            </a:r>
            <a:endParaRPr lang="en-IN" sz="2200" dirty="0" smtClean="0">
              <a:latin typeface="Casper" panose="02000506000000020004" pitchFamily="2" charset="0"/>
              <a:cs typeface="Arial" panose="020B0604020202020204" pitchFamily="34" charset="0"/>
            </a:endParaRPr>
          </a:p>
          <a:p>
            <a:pPr marL="0" indent="0">
              <a:buNone/>
            </a:pPr>
            <a:r>
              <a:rPr lang="en-IN" sz="2200" dirty="0" smtClean="0">
                <a:latin typeface="Casper" panose="02000506000000020004" pitchFamily="2" charset="0"/>
                <a:cs typeface="Arial" panose="020B0604020202020204" pitchFamily="34" charset="0"/>
              </a:rPr>
              <a:t>like </a:t>
            </a:r>
            <a:r>
              <a:rPr lang="en-IN" sz="2200" dirty="0">
                <a:latin typeface="Casper" panose="02000506000000020004" pitchFamily="2" charset="0"/>
                <a:cs typeface="Arial" panose="020B0604020202020204" pitchFamily="34" charset="0"/>
              </a:rPr>
              <a:t>a </a:t>
            </a:r>
            <a:r>
              <a:rPr lang="en-IN" sz="2200" dirty="0" smtClean="0">
                <a:latin typeface="Casper" panose="02000506000000020004" pitchFamily="2" charset="0"/>
                <a:cs typeface="Arial" panose="020B0604020202020204" pitchFamily="34" charset="0"/>
              </a:rPr>
              <a:t>structure </a:t>
            </a:r>
            <a:r>
              <a:rPr lang="en-IN" sz="2200" dirty="0">
                <a:latin typeface="Casper" panose="02000506000000020004" pitchFamily="2" charset="0"/>
                <a:cs typeface="Arial" panose="020B0604020202020204" pitchFamily="34" charset="0"/>
              </a:rPr>
              <a:t>or union in C. </a:t>
            </a:r>
            <a:endParaRPr lang="en-IN" sz="2200" dirty="0" smtClean="0">
              <a:latin typeface="Casper" panose="02000506000000020004" pitchFamily="2" charset="0"/>
              <a:cs typeface="Arial" panose="020B0604020202020204" pitchFamily="34" charset="0"/>
            </a:endParaRPr>
          </a:p>
          <a:p>
            <a:pPr marL="0" indent="0">
              <a:buNone/>
            </a:pPr>
            <a:endParaRPr lang="en-IN" sz="1600" dirty="0">
              <a:latin typeface="Casper" panose="02000506000000020004" pitchFamily="2" charset="0"/>
              <a:cs typeface="Arial" panose="020B0604020202020204" pitchFamily="34" charset="0"/>
            </a:endParaRPr>
          </a:p>
          <a:p>
            <a:pPr marL="0" indent="0">
              <a:buNone/>
            </a:pPr>
            <a:endParaRPr lang="en-IN" sz="1600" dirty="0" smtClean="0">
              <a:latin typeface="Casper" panose="02000506000000020004" pitchFamily="2" charset="0"/>
              <a:cs typeface="Arial" panose="020B0604020202020204" pitchFamily="34" charset="0"/>
            </a:endParaRPr>
          </a:p>
          <a:p>
            <a:pPr marL="0" indent="0">
              <a:buNone/>
            </a:pPr>
            <a:endParaRPr lang="en-IN" sz="1600" dirty="0">
              <a:latin typeface="Casper" panose="02000506000000020004" pitchFamily="2" charset="0"/>
              <a:cs typeface="Arial" panose="020B0604020202020204" pitchFamily="34" charset="0"/>
            </a:endParaRPr>
          </a:p>
          <a:p>
            <a:pPr marL="0" indent="0">
              <a:buNone/>
            </a:pPr>
            <a:endParaRPr lang="en-IN" sz="1600" dirty="0" smtClean="0">
              <a:latin typeface="Casper" panose="02000506000000020004" pitchFamily="2" charset="0"/>
              <a:cs typeface="Arial" panose="020B0604020202020204" pitchFamily="34" charset="0"/>
            </a:endParaRPr>
          </a:p>
          <a:p>
            <a:pPr marL="0" indent="0">
              <a:buNone/>
            </a:pPr>
            <a:endParaRPr lang="en-IN" sz="1600" dirty="0">
              <a:latin typeface="Casper" panose="02000506000000020004" pitchFamily="2" charset="0"/>
              <a:cs typeface="Arial" panose="020B0604020202020204" pitchFamily="34" charset="0"/>
            </a:endParaRPr>
          </a:p>
          <a:p>
            <a:pPr marL="0" indent="0">
              <a:buNone/>
            </a:pPr>
            <a:r>
              <a:rPr lang="en-IN" sz="1600" dirty="0" smtClean="0">
                <a:latin typeface="Casper" panose="02000506000000020004" pitchFamily="2" charset="0"/>
                <a:cs typeface="Arial" panose="020B0604020202020204" pitchFamily="34" charset="0"/>
              </a:rPr>
              <a:t>NOTE: We will learn the syntax and method for creating class and object in the next chapter.</a:t>
            </a:r>
          </a:p>
          <a:p>
            <a:pPr marL="0" indent="0">
              <a:buNone/>
            </a:pPr>
            <a:endParaRPr lang="en-IN" sz="1600" dirty="0" smtClean="0">
              <a:latin typeface="Casper" panose="02000506000000020004" pitchFamily="2" charset="0"/>
              <a:cs typeface="Arial" panose="020B0604020202020204" pitchFamily="34" charset="0"/>
            </a:endParaRPr>
          </a:p>
          <a:p>
            <a:endParaRPr lang="en-IN" sz="1600" dirty="0" smtClean="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754" y="3099197"/>
            <a:ext cx="2495420" cy="2717684"/>
          </a:xfrm>
          <a:prstGeom prst="rect">
            <a:avLst/>
          </a:prstGeom>
          <a:ln w="3175">
            <a:solidFill>
              <a:schemeClr val="tx1"/>
            </a:solidFill>
          </a:ln>
        </p:spPr>
      </p:pic>
      <p:sp>
        <p:nvSpPr>
          <p:cNvPr id="8" name="TextBox 7"/>
          <p:cNvSpPr txBox="1"/>
          <p:nvPr/>
        </p:nvSpPr>
        <p:spPr>
          <a:xfrm>
            <a:off x="8878817" y="5870296"/>
            <a:ext cx="1770036" cy="261610"/>
          </a:xfrm>
          <a:prstGeom prst="rect">
            <a:avLst/>
          </a:prstGeom>
          <a:noFill/>
        </p:spPr>
        <p:txBody>
          <a:bodyPr wrap="none" rtlCol="0">
            <a:spAutoFit/>
          </a:bodyPr>
          <a:lstStyle/>
          <a:p>
            <a:r>
              <a:rPr lang="en-IN" sz="1100" dirty="0" smtClean="0">
                <a:latin typeface="Casper" panose="02000506000000020004"/>
              </a:rPr>
              <a:t>Figure 1.2 Class and Object [1]</a:t>
            </a:r>
            <a:endParaRPr lang="en-IN" sz="1100" dirty="0">
              <a:latin typeface="Casper" panose="02000506000000020004"/>
            </a:endParaRPr>
          </a:p>
        </p:txBody>
      </p:sp>
    </p:spTree>
    <p:extLst>
      <p:ext uri="{BB962C8B-B14F-4D97-AF65-F5344CB8AC3E}">
        <p14:creationId xmlns:p14="http://schemas.microsoft.com/office/powerpoint/2010/main" val="3029610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3.ENCAPSULATION</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latin typeface="Casper" panose="02000506000000020004" pitchFamily="2" charset="0"/>
                <a:cs typeface="Arial" panose="020B0604020202020204" pitchFamily="34" charset="0"/>
              </a:rPr>
              <a:t>ENCAPSULATION</a:t>
            </a:r>
          </a:p>
          <a:p>
            <a:r>
              <a:rPr lang="en-IN" sz="1600" dirty="0">
                <a:latin typeface="Casper" panose="02000506000000020004" pitchFamily="2" charset="0"/>
                <a:cs typeface="Arial" panose="020B0604020202020204" pitchFamily="34" charset="0"/>
              </a:rPr>
              <a:t>In normal terms, Encapsulation is defined as wrapping up of data and information under a single unit. </a:t>
            </a:r>
            <a:endParaRPr lang="en-IN" sz="1600" dirty="0" smtClean="0">
              <a:latin typeface="Casper" panose="02000506000000020004" pitchFamily="2" charset="0"/>
              <a:cs typeface="Arial" panose="020B0604020202020204" pitchFamily="34" charset="0"/>
            </a:endParaRPr>
          </a:p>
          <a:p>
            <a:r>
              <a:rPr lang="en-IN" sz="1600" dirty="0" smtClean="0">
                <a:latin typeface="Casper" panose="02000506000000020004" pitchFamily="2" charset="0"/>
                <a:cs typeface="Arial" panose="020B0604020202020204" pitchFamily="34" charset="0"/>
              </a:rPr>
              <a:t>In </a:t>
            </a:r>
            <a:r>
              <a:rPr lang="en-IN" sz="1600" dirty="0">
                <a:latin typeface="Casper" panose="02000506000000020004" pitchFamily="2" charset="0"/>
                <a:cs typeface="Arial" panose="020B0604020202020204" pitchFamily="34" charset="0"/>
              </a:rPr>
              <a:t>Object-Oriented Programming, Encapsulation is defined as binding together the data and the functions that manipulate them</a:t>
            </a:r>
            <a:r>
              <a:rPr lang="en-IN" sz="1600" dirty="0" smtClean="0">
                <a:latin typeface="Casper" panose="02000506000000020004" pitchFamily="2" charset="0"/>
                <a:cs typeface="Arial" panose="020B0604020202020204" pitchFamily="34" charset="0"/>
              </a:rPr>
              <a:t>.</a:t>
            </a:r>
          </a:p>
          <a:p>
            <a:r>
              <a:rPr lang="en-IN" sz="1600" dirty="0">
                <a:latin typeface="Casper" panose="02000506000000020004" pitchFamily="2" charset="0"/>
                <a:cs typeface="Arial" panose="020B0604020202020204" pitchFamily="34" charset="0"/>
              </a:rPr>
              <a:t>Encapsulation also leads to data abstraction or </a:t>
            </a:r>
            <a:r>
              <a:rPr lang="en-IN" sz="1600" dirty="0" smtClean="0">
                <a:latin typeface="Casper" panose="02000506000000020004" pitchFamily="2" charset="0"/>
                <a:cs typeface="Arial" panose="020B0604020202020204" pitchFamily="34" charset="0"/>
              </a:rPr>
              <a:t>hiding as </a:t>
            </a:r>
            <a:r>
              <a:rPr lang="en-IN" sz="1600" dirty="0">
                <a:latin typeface="Casper" panose="02000506000000020004" pitchFamily="2" charset="0"/>
                <a:cs typeface="Arial" panose="020B0604020202020204" pitchFamily="34" charset="0"/>
              </a:rPr>
              <a:t>using encapsulation also hides the data. </a:t>
            </a:r>
            <a:endParaRPr lang="en-IN" sz="1600" dirty="0" smtClean="0">
              <a:latin typeface="Casper" panose="02000506000000020004" pitchFamily="2" charset="0"/>
              <a:cs typeface="Arial" panose="020B0604020202020204" pitchFamily="34" charset="0"/>
            </a:endParaRPr>
          </a:p>
          <a:p>
            <a:endParaRPr lang="en-IN" sz="1600" dirty="0" smtClean="0">
              <a:latin typeface="Casper" panose="02000506000000020004" pitchFamily="2" charset="0"/>
              <a:cs typeface="Arial" panose="020B0604020202020204" pitchFamily="34" charset="0"/>
            </a:endParaRPr>
          </a:p>
          <a:p>
            <a:endParaRPr lang="en-IN" sz="1600" dirty="0" smtClean="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4106116" y="3320301"/>
            <a:ext cx="2967038" cy="2182037"/>
          </a:xfrm>
          <a:prstGeom prst="rect">
            <a:avLst/>
          </a:prstGeom>
        </p:spPr>
        <p:style>
          <a:lnRef idx="2">
            <a:schemeClr val="dk1"/>
          </a:lnRef>
          <a:fillRef idx="1">
            <a:schemeClr val="lt1"/>
          </a:fillRef>
          <a:effectRef idx="0">
            <a:schemeClr val="dk1"/>
          </a:effectRef>
          <a:fontRef idx="minor">
            <a:schemeClr val="dk1"/>
          </a:fontRef>
        </p:style>
      </p:pic>
      <p:sp>
        <p:nvSpPr>
          <p:cNvPr id="10" name="TextBox 9"/>
          <p:cNvSpPr txBox="1"/>
          <p:nvPr/>
        </p:nvSpPr>
        <p:spPr>
          <a:xfrm>
            <a:off x="4704617" y="5524563"/>
            <a:ext cx="1636987" cy="261610"/>
          </a:xfrm>
          <a:prstGeom prst="rect">
            <a:avLst/>
          </a:prstGeom>
          <a:noFill/>
        </p:spPr>
        <p:txBody>
          <a:bodyPr wrap="none" rtlCol="0">
            <a:spAutoFit/>
          </a:bodyPr>
          <a:lstStyle/>
          <a:p>
            <a:r>
              <a:rPr lang="en-IN" sz="1100" dirty="0" smtClean="0">
                <a:latin typeface="Casper" panose="02000506000000020004"/>
              </a:rPr>
              <a:t>Figure 1.3 Encapsulation [2]</a:t>
            </a:r>
            <a:endParaRPr lang="en-IN" sz="1100" dirty="0">
              <a:latin typeface="Casper" panose="02000506000000020004"/>
            </a:endParaRPr>
          </a:p>
        </p:txBody>
      </p:sp>
    </p:spTree>
    <p:extLst>
      <p:ext uri="{BB962C8B-B14F-4D97-AF65-F5344CB8AC3E}">
        <p14:creationId xmlns:p14="http://schemas.microsoft.com/office/powerpoint/2010/main" val="1041297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4.ABSTRACTION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600" dirty="0" smtClean="0">
                <a:latin typeface="Casper" panose="02000506000000020004" pitchFamily="2" charset="0"/>
                <a:cs typeface="Arial" panose="020B0604020202020204" pitchFamily="34" charset="0"/>
              </a:rPr>
              <a:t>ABSTRACTION</a:t>
            </a:r>
          </a:p>
          <a:p>
            <a:r>
              <a:rPr lang="en-IN" sz="1600" dirty="0">
                <a:latin typeface="Casper" panose="02000506000000020004" pitchFamily="2" charset="0"/>
                <a:cs typeface="Arial" panose="020B0604020202020204" pitchFamily="34" charset="0"/>
              </a:rPr>
              <a:t>Abstraction means </a:t>
            </a:r>
            <a:r>
              <a:rPr lang="en-IN" sz="1600" dirty="0" smtClean="0">
                <a:latin typeface="Casper" panose="02000506000000020004" pitchFamily="2" charset="0"/>
                <a:cs typeface="Arial" panose="020B0604020202020204" pitchFamily="34" charset="0"/>
              </a:rPr>
              <a:t>creating classes with appropriate functionality and hiding unnecessary details.</a:t>
            </a:r>
          </a:p>
          <a:p>
            <a:r>
              <a:rPr lang="en-IN" sz="1600" dirty="0" smtClean="0">
                <a:latin typeface="Casper" panose="02000506000000020004" pitchFamily="2" charset="0"/>
                <a:cs typeface="Arial" panose="020B0604020202020204" pitchFamily="34" charset="0"/>
              </a:rPr>
              <a:t>Data </a:t>
            </a:r>
            <a:r>
              <a:rPr lang="en-IN" sz="1600" dirty="0">
                <a:latin typeface="Casper" panose="02000506000000020004" pitchFamily="2" charset="0"/>
                <a:cs typeface="Arial" panose="020B0604020202020204" pitchFamily="34" charset="0"/>
              </a:rPr>
              <a:t>abstraction refers to providing only essential information about the data to the outside world, hiding the background details or implementation</a:t>
            </a:r>
            <a:r>
              <a:rPr lang="en-IN" sz="1600" dirty="0" smtClean="0">
                <a:latin typeface="Casper" panose="02000506000000020004" pitchFamily="2" charset="0"/>
                <a:cs typeface="Arial" panose="020B0604020202020204" pitchFamily="34" charset="0"/>
              </a:rPr>
              <a:t>.</a:t>
            </a:r>
          </a:p>
          <a:p>
            <a:r>
              <a:rPr lang="en-IN" sz="1600" dirty="0">
                <a:latin typeface="Casper" panose="02000506000000020004" pitchFamily="2" charset="0"/>
                <a:cs typeface="Arial" panose="020B0604020202020204" pitchFamily="34" charset="0"/>
              </a:rPr>
              <a:t>Abstraction in Header files</a:t>
            </a:r>
            <a:r>
              <a:rPr lang="en-IN" sz="1600" dirty="0" smtClean="0">
                <a:latin typeface="Casper" panose="02000506000000020004" pitchFamily="2" charset="0"/>
                <a:cs typeface="Arial" panose="020B0604020202020204" pitchFamily="34" charset="0"/>
              </a:rPr>
              <a:t>:</a:t>
            </a:r>
          </a:p>
          <a:p>
            <a:pPr marL="0" indent="0">
              <a:buNone/>
            </a:pPr>
            <a:r>
              <a:rPr lang="en-IN" sz="1600" dirty="0">
                <a:latin typeface="Casper" panose="02000506000000020004" pitchFamily="2" charset="0"/>
                <a:cs typeface="Arial" panose="020B0604020202020204" pitchFamily="34" charset="0"/>
              </a:rPr>
              <a:t> </a:t>
            </a:r>
            <a:r>
              <a:rPr lang="en-IN" sz="1600" dirty="0" smtClean="0">
                <a:latin typeface="Casper" panose="02000506000000020004" pitchFamily="2" charset="0"/>
                <a:cs typeface="Arial" panose="020B0604020202020204" pitchFamily="34" charset="0"/>
              </a:rPr>
              <a:t>     One </a:t>
            </a:r>
            <a:r>
              <a:rPr lang="en-IN" sz="1600" dirty="0">
                <a:latin typeface="Casper" panose="02000506000000020004" pitchFamily="2" charset="0"/>
                <a:cs typeface="Arial" panose="020B0604020202020204" pitchFamily="34" charset="0"/>
              </a:rPr>
              <a:t>more type of abstraction in C++ can be header files. </a:t>
            </a:r>
            <a:endParaRPr lang="en-IN" sz="1600" dirty="0" smtClean="0">
              <a:latin typeface="Casper" panose="02000506000000020004" pitchFamily="2" charset="0"/>
              <a:cs typeface="Arial" panose="020B0604020202020204" pitchFamily="34" charset="0"/>
            </a:endParaRPr>
          </a:p>
          <a:p>
            <a:pPr marL="268288" indent="0">
              <a:buNone/>
            </a:pPr>
            <a:r>
              <a:rPr lang="en-IN" sz="1600" dirty="0" smtClean="0">
                <a:latin typeface="Casper" panose="02000506000000020004" pitchFamily="2" charset="0"/>
                <a:cs typeface="Arial" panose="020B0604020202020204" pitchFamily="34" charset="0"/>
              </a:rPr>
              <a:t>For </a:t>
            </a:r>
            <a:r>
              <a:rPr lang="en-IN" sz="1600" dirty="0">
                <a:latin typeface="Casper" panose="02000506000000020004" pitchFamily="2" charset="0"/>
                <a:cs typeface="Arial" panose="020B0604020202020204" pitchFamily="34" charset="0"/>
              </a:rPr>
              <a:t>example, consider the pow() method present in </a:t>
            </a:r>
            <a:r>
              <a:rPr lang="en-IN" sz="1600" dirty="0" err="1">
                <a:latin typeface="Casper" panose="02000506000000020004" pitchFamily="2" charset="0"/>
                <a:cs typeface="Arial" panose="020B0604020202020204" pitchFamily="34" charset="0"/>
              </a:rPr>
              <a:t>math.h</a:t>
            </a:r>
            <a:r>
              <a:rPr lang="en-IN" sz="1600" dirty="0">
                <a:latin typeface="Casper" panose="02000506000000020004" pitchFamily="2" charset="0"/>
                <a:cs typeface="Arial" panose="020B0604020202020204" pitchFamily="34" charset="0"/>
              </a:rPr>
              <a:t> header file. Whenever we need to calculate the power of a number, we simply </a:t>
            </a:r>
            <a:r>
              <a:rPr lang="en-IN" sz="1600" dirty="0" smtClean="0">
                <a:latin typeface="Casper" panose="02000506000000020004" pitchFamily="2" charset="0"/>
                <a:cs typeface="Arial" panose="020B0604020202020204" pitchFamily="34" charset="0"/>
              </a:rPr>
              <a:t>         call </a:t>
            </a:r>
            <a:r>
              <a:rPr lang="en-IN" sz="1600" dirty="0">
                <a:latin typeface="Casper" panose="02000506000000020004" pitchFamily="2" charset="0"/>
                <a:cs typeface="Arial" panose="020B0604020202020204" pitchFamily="34" charset="0"/>
              </a:rPr>
              <a:t>the function pow() present in the </a:t>
            </a:r>
            <a:r>
              <a:rPr lang="en-IN" sz="1600" dirty="0" err="1">
                <a:latin typeface="Casper" panose="02000506000000020004" pitchFamily="2" charset="0"/>
                <a:cs typeface="Arial" panose="020B0604020202020204" pitchFamily="34" charset="0"/>
              </a:rPr>
              <a:t>math.h</a:t>
            </a:r>
            <a:r>
              <a:rPr lang="en-IN" sz="1600" dirty="0">
                <a:latin typeface="Casper" panose="02000506000000020004" pitchFamily="2" charset="0"/>
                <a:cs typeface="Arial" panose="020B0604020202020204" pitchFamily="34" charset="0"/>
              </a:rPr>
              <a:t> header file and pass the numbers as arguments without knowing the underlying algorithm according to which the function is actually calculating the power of numbers</a:t>
            </a:r>
            <a:r>
              <a:rPr lang="en-IN" sz="1600" dirty="0" smtClean="0">
                <a:latin typeface="Casper" panose="02000506000000020004" pitchFamily="2" charset="0"/>
                <a:cs typeface="Arial" panose="020B0604020202020204" pitchFamily="34" charset="0"/>
              </a:rPr>
              <a:t>.</a:t>
            </a:r>
          </a:p>
          <a:p>
            <a:pPr marL="285750" indent="-285750"/>
            <a:r>
              <a:rPr lang="en-IN" sz="1600" dirty="0">
                <a:latin typeface="Casper" panose="02000506000000020004" pitchFamily="2" charset="0"/>
                <a:cs typeface="Arial" panose="020B0604020202020204" pitchFamily="34" charset="0"/>
              </a:rPr>
              <a:t>Abstraction using Classes: </a:t>
            </a:r>
            <a:endParaRPr lang="en-IN" sz="1600" dirty="0" smtClean="0">
              <a:latin typeface="Casper" panose="02000506000000020004" pitchFamily="2" charset="0"/>
              <a:cs typeface="Arial" panose="020B0604020202020204" pitchFamily="34" charset="0"/>
            </a:endParaRPr>
          </a:p>
          <a:p>
            <a:pPr marL="268288" indent="0">
              <a:buNone/>
            </a:pPr>
            <a:r>
              <a:rPr lang="en-IN" sz="1600" dirty="0" smtClean="0">
                <a:latin typeface="Casper" panose="02000506000000020004" pitchFamily="2" charset="0"/>
                <a:cs typeface="Arial" panose="020B0604020202020204" pitchFamily="34" charset="0"/>
              </a:rPr>
              <a:t>We </a:t>
            </a:r>
            <a:r>
              <a:rPr lang="en-IN" sz="1600" dirty="0">
                <a:latin typeface="Casper" panose="02000506000000020004" pitchFamily="2" charset="0"/>
                <a:cs typeface="Arial" panose="020B0604020202020204" pitchFamily="34" charset="0"/>
              </a:rPr>
              <a:t>can implement Abstraction in C++ using classes. The class helps us to group data members and member functions using available access specifiers. A Class can decide which data member will be visible to the outside world and which is not</a:t>
            </a:r>
            <a:r>
              <a:rPr lang="en-IN" sz="1600" dirty="0" smtClean="0">
                <a:latin typeface="Casper" panose="02000506000000020004" pitchFamily="2" charset="0"/>
                <a:cs typeface="Arial" panose="020B0604020202020204" pitchFamily="34" charset="0"/>
              </a:rPr>
              <a:t>.</a:t>
            </a:r>
          </a:p>
          <a:p>
            <a:pPr marL="0" indent="0">
              <a:buNone/>
            </a:pPr>
            <a:r>
              <a:rPr lang="en-IN" sz="1600" dirty="0" smtClean="0">
                <a:latin typeface="Casper" panose="02000506000000020004" pitchFamily="2" charset="0"/>
                <a:cs typeface="Arial" panose="020B0604020202020204" pitchFamily="34" charset="0"/>
              </a:rPr>
              <a:t>NOTE: In C++, we use access labels to define abstract interface to the class. A class may contain zero or more access labels.</a:t>
            </a:r>
          </a:p>
          <a:p>
            <a:endParaRPr lang="en-IN" sz="1600" dirty="0" smtClean="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242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5. POLYMORPHISM</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latin typeface="Casper" panose="02000506000000020004" pitchFamily="2" charset="0"/>
                <a:cs typeface="Arial" panose="020B0604020202020204" pitchFamily="34" charset="0"/>
              </a:rPr>
              <a:t>POLYMORPHISM</a:t>
            </a:r>
          </a:p>
          <a:p>
            <a:r>
              <a:rPr lang="en-IN" sz="1600" dirty="0">
                <a:latin typeface="Casper" panose="02000506000000020004" pitchFamily="2" charset="0"/>
                <a:cs typeface="Arial" panose="020B0604020202020204" pitchFamily="34" charset="0"/>
              </a:rPr>
              <a:t>The word polymorphism means having many forms. </a:t>
            </a:r>
            <a:endParaRPr lang="en-IN" sz="1600" dirty="0" smtClean="0">
              <a:latin typeface="Casper" panose="02000506000000020004" pitchFamily="2" charset="0"/>
              <a:cs typeface="Arial" panose="020B0604020202020204" pitchFamily="34" charset="0"/>
            </a:endParaRPr>
          </a:p>
          <a:p>
            <a:r>
              <a:rPr lang="en-IN" sz="1600" dirty="0" smtClean="0">
                <a:latin typeface="Casper" panose="02000506000000020004" pitchFamily="2" charset="0"/>
                <a:cs typeface="Arial" panose="020B0604020202020204" pitchFamily="34" charset="0"/>
              </a:rPr>
              <a:t>In </a:t>
            </a:r>
            <a:r>
              <a:rPr lang="en-IN" sz="1600" dirty="0">
                <a:latin typeface="Casper" panose="02000506000000020004" pitchFamily="2" charset="0"/>
                <a:cs typeface="Arial" panose="020B0604020202020204" pitchFamily="34" charset="0"/>
              </a:rPr>
              <a:t>simple words, we can define polymorphism as the ability of a message to be displayed in more than one form</a:t>
            </a:r>
            <a:r>
              <a:rPr lang="en-IN" sz="1600" dirty="0" smtClean="0">
                <a:latin typeface="Casper" panose="02000506000000020004" pitchFamily="2" charset="0"/>
                <a:cs typeface="Arial" panose="020B0604020202020204" pitchFamily="34" charset="0"/>
              </a:rPr>
              <a:t>.</a:t>
            </a:r>
          </a:p>
          <a:p>
            <a:r>
              <a:rPr lang="en-IN" sz="1600" dirty="0">
                <a:latin typeface="Casper" panose="02000506000000020004" pitchFamily="2" charset="0"/>
                <a:cs typeface="Arial" panose="020B0604020202020204" pitchFamily="34" charset="0"/>
              </a:rPr>
              <a:t>An operation may exhibit different behaviours in different instances. The behaviour depends upon the types of data used in the operation. </a:t>
            </a:r>
            <a:endParaRPr lang="en-IN" sz="1600" dirty="0" smtClean="0">
              <a:latin typeface="Casper" panose="02000506000000020004" pitchFamily="2" charset="0"/>
              <a:cs typeface="Arial" panose="020B0604020202020204" pitchFamily="34" charset="0"/>
            </a:endParaRPr>
          </a:p>
          <a:p>
            <a:pPr marL="0" indent="0">
              <a:buNone/>
            </a:pPr>
            <a:r>
              <a:rPr lang="en-IN" sz="1600" dirty="0" smtClean="0">
                <a:latin typeface="Casper" panose="02000506000000020004" pitchFamily="2" charset="0"/>
                <a:cs typeface="Arial" panose="020B0604020202020204" pitchFamily="34" charset="0"/>
              </a:rPr>
              <a:t>C</a:t>
            </a:r>
            <a:r>
              <a:rPr lang="en-IN" sz="1600" dirty="0">
                <a:latin typeface="Casper" panose="02000506000000020004" pitchFamily="2" charset="0"/>
                <a:cs typeface="Arial" panose="020B0604020202020204" pitchFamily="34" charset="0"/>
              </a:rPr>
              <a:t>++ supports operator overloading and function overloading. </a:t>
            </a:r>
          </a:p>
          <a:p>
            <a:r>
              <a:rPr lang="en-IN" sz="2000" dirty="0">
                <a:latin typeface="Casper" panose="02000506000000020004" pitchFamily="2" charset="0"/>
                <a:cs typeface="Arial" panose="020B0604020202020204" pitchFamily="34" charset="0"/>
              </a:rPr>
              <a:t>Operator Overloading: </a:t>
            </a:r>
            <a:r>
              <a:rPr lang="en-IN" sz="1600" dirty="0">
                <a:latin typeface="Casper" panose="02000506000000020004" pitchFamily="2" charset="0"/>
                <a:cs typeface="Arial" panose="020B0604020202020204" pitchFamily="34" charset="0"/>
              </a:rPr>
              <a:t>The process of making an operator to exhibit different behaviours in different instances is known as operator overloading.</a:t>
            </a:r>
          </a:p>
          <a:p>
            <a:r>
              <a:rPr lang="en-IN" sz="2000" dirty="0">
                <a:latin typeface="Casper" panose="02000506000000020004" pitchFamily="2" charset="0"/>
                <a:cs typeface="Arial" panose="020B0604020202020204" pitchFamily="34" charset="0"/>
              </a:rPr>
              <a:t>Function Overloading: </a:t>
            </a:r>
            <a:r>
              <a:rPr lang="en-IN" sz="1600" dirty="0">
                <a:latin typeface="Casper" panose="02000506000000020004" pitchFamily="2" charset="0"/>
                <a:cs typeface="Arial" panose="020B0604020202020204" pitchFamily="34" charset="0"/>
              </a:rPr>
              <a:t>Function overloading is using a single function name to perform different types of tasks.</a:t>
            </a:r>
          </a:p>
          <a:p>
            <a:pPr marL="0" indent="0">
              <a:buNone/>
            </a:pPr>
            <a:r>
              <a:rPr lang="en-IN" sz="1600" dirty="0">
                <a:latin typeface="Casper" panose="02000506000000020004" pitchFamily="2" charset="0"/>
                <a:cs typeface="Arial" panose="020B0604020202020204" pitchFamily="34" charset="0"/>
              </a:rPr>
              <a:t>Polymorphism is extensively used in implementing inheritance.</a:t>
            </a:r>
          </a:p>
          <a:p>
            <a:endParaRPr lang="en-IN" sz="1600" dirty="0" smtClean="0">
              <a:latin typeface="Casper" panose="02000506000000020004" pitchFamily="2" charset="0"/>
              <a:cs typeface="Arial" panose="020B0604020202020204" pitchFamily="34" charset="0"/>
            </a:endParaRPr>
          </a:p>
          <a:p>
            <a:endParaRPr lang="en-IN" sz="1600" dirty="0" smtClean="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9741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5. POLYMORPHISM(continued..)</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latin typeface="Casper" panose="02000506000000020004" pitchFamily="2" charset="0"/>
                <a:cs typeface="Arial" panose="020B0604020202020204" pitchFamily="34" charset="0"/>
              </a:rPr>
              <a:t>POLYMORPHISM</a:t>
            </a:r>
          </a:p>
          <a:p>
            <a:r>
              <a:rPr lang="en-IN" sz="1800" dirty="0">
                <a:latin typeface="Casper" panose="02000506000000020004" pitchFamily="2" charset="0"/>
                <a:cs typeface="Arial" panose="020B0604020202020204" pitchFamily="34" charset="0"/>
              </a:rPr>
              <a:t>Example: Suppose we have to write a function to add some integers, some times there are 2 integers, some times there are 3 integers. We can write the Addition Method with the same name having different parameters, the concerned method will be called according to parameters. </a:t>
            </a:r>
            <a:endParaRPr lang="en-IN" sz="1800" dirty="0" smtClean="0">
              <a:latin typeface="Casper" panose="02000506000000020004" pitchFamily="2" charset="0"/>
              <a:cs typeface="Arial" panose="020B0604020202020204" pitchFamily="34" charset="0"/>
            </a:endParaRPr>
          </a:p>
          <a:p>
            <a:endParaRPr lang="en-IN" sz="1600" dirty="0" smtClean="0">
              <a:latin typeface="Casper" panose="02000506000000020004" pitchFamily="2" charset="0"/>
              <a:cs typeface="Arial" panose="020B0604020202020204" pitchFamily="34" charset="0"/>
            </a:endParaRPr>
          </a:p>
          <a:p>
            <a:endParaRPr lang="en-IN" sz="1600" dirty="0" smtClean="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19</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934386" y="3216648"/>
            <a:ext cx="4550708" cy="2838775"/>
          </a:xfrm>
          <a:prstGeom prst="rect">
            <a:avLst/>
          </a:prstGeom>
        </p:spPr>
        <p:style>
          <a:lnRef idx="2">
            <a:schemeClr val="dk1"/>
          </a:lnRef>
          <a:fillRef idx="1">
            <a:schemeClr val="lt1"/>
          </a:fillRef>
          <a:effectRef idx="0">
            <a:schemeClr val="dk1"/>
          </a:effectRef>
          <a:fontRef idx="minor">
            <a:schemeClr val="dk1"/>
          </a:fontRef>
        </p:style>
      </p:pic>
      <p:sp>
        <p:nvSpPr>
          <p:cNvPr id="9" name="TextBox 8"/>
          <p:cNvSpPr txBox="1"/>
          <p:nvPr/>
        </p:nvSpPr>
        <p:spPr>
          <a:xfrm>
            <a:off x="8485094" y="5796195"/>
            <a:ext cx="1635384" cy="261610"/>
          </a:xfrm>
          <a:prstGeom prst="rect">
            <a:avLst/>
          </a:prstGeom>
          <a:noFill/>
        </p:spPr>
        <p:txBody>
          <a:bodyPr wrap="none" rtlCol="0">
            <a:spAutoFit/>
          </a:bodyPr>
          <a:lstStyle/>
          <a:p>
            <a:r>
              <a:rPr lang="en-IN" sz="1100" dirty="0" smtClean="0">
                <a:latin typeface="Casper" panose="02000506000000020004"/>
              </a:rPr>
              <a:t>Figure 1.4 Polymorphism [2]</a:t>
            </a:r>
            <a:endParaRPr lang="en-IN" sz="1100" dirty="0">
              <a:latin typeface="Casper" panose="02000506000000020004"/>
            </a:endParaRPr>
          </a:p>
        </p:txBody>
      </p:sp>
    </p:spTree>
    <p:extLst>
      <p:ext uri="{BB962C8B-B14F-4D97-AF65-F5344CB8AC3E}">
        <p14:creationId xmlns:p14="http://schemas.microsoft.com/office/powerpoint/2010/main" val="397010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6011394" y="828225"/>
            <a:ext cx="5238750" cy="5528125"/>
          </a:xfrm>
          <a:prstGeom prst="rect">
            <a:avLst/>
          </a:prstGeom>
        </p:spPr>
      </p:pic>
      <p:sp>
        <p:nvSpPr>
          <p:cNvPr id="3" name="Content Placeholder 2"/>
          <p:cNvSpPr>
            <a:spLocks noGrp="1"/>
          </p:cNvSpPr>
          <p:nvPr>
            <p:ph idx="1"/>
          </p:nvPr>
        </p:nvSpPr>
        <p:spPr>
          <a:xfrm>
            <a:off x="6272398" y="1028700"/>
            <a:ext cx="4890901" cy="4873625"/>
          </a:xfrm>
        </p:spPr>
        <p:txBody>
          <a:bodyPr>
            <a:normAutofit/>
          </a:bodyPr>
          <a:lstStyle/>
          <a:p>
            <a:endParaRPr lang="en-US" sz="2400" dirty="0" smtClean="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solidFill>
                  <a:prstClr val="black">
                    <a:tint val="75000"/>
                  </a:prstClr>
                </a:solidFill>
              </a:rPr>
              <a:pPr/>
              <a:t>2</a:t>
            </a:fld>
            <a:endParaRPr lang="en-US" dirty="0">
              <a:solidFill>
                <a:prstClr val="black">
                  <a:tint val="75000"/>
                </a:prstClr>
              </a:solidFill>
            </a:endParaRPr>
          </a:p>
        </p:txBody>
      </p:sp>
      <p:sp>
        <p:nvSpPr>
          <p:cNvPr id="8" name="Title 7"/>
          <p:cNvSpPr txBox="1">
            <a:spLocks noGrp="1" noChangeArrowheads="1"/>
          </p:cNvSpPr>
          <p:nvPr>
            <p:ph type="title"/>
          </p:nvPr>
        </p:nvSpPr>
        <p:spPr bwMode="auto">
          <a:xfrm>
            <a:off x="325570" y="1396351"/>
            <a:ext cx="4456567"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Bold" panose="02000806040000020004" pitchFamily="2" charset="0"/>
                <a:ea typeface="Karla" pitchFamily="2" charset="0"/>
                <a:cs typeface="Karla" pitchFamily="2" charset="0"/>
              </a:rPr>
              <a:t>CHAPTER -1</a:t>
            </a:r>
            <a:endParaRPr lang="en-US" sz="1600" dirty="0">
              <a:latin typeface="Raleway ExtraBold" pitchFamily="34" charset="-52"/>
            </a:endParaRPr>
          </a:p>
        </p:txBody>
      </p:sp>
      <p:sp>
        <p:nvSpPr>
          <p:cNvPr id="2" name="Rectangle 1"/>
          <p:cNvSpPr/>
          <p:nvPr/>
        </p:nvSpPr>
        <p:spPr>
          <a:xfrm>
            <a:off x="6011394" y="838200"/>
            <a:ext cx="5151905"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462748948"/>
              </p:ext>
            </p:extLst>
          </p:nvPr>
        </p:nvGraphicFramePr>
        <p:xfrm>
          <a:off x="212625" y="3051309"/>
          <a:ext cx="5432611" cy="3610827"/>
        </p:xfrm>
        <a:graphic>
          <a:graphicData uri="http://schemas.openxmlformats.org/drawingml/2006/table">
            <a:tbl>
              <a:tblPr firstRow="1" firstCol="1" bandRow="1">
                <a:tableStyleId>{5940675A-B579-460E-94D1-54222C63F5DA}</a:tableStyleId>
              </a:tblPr>
              <a:tblGrid>
                <a:gridCol w="820271">
                  <a:extLst>
                    <a:ext uri="{9D8B030D-6E8A-4147-A177-3AD203B41FA5}">
                      <a16:colId xmlns:a16="http://schemas.microsoft.com/office/drawing/2014/main" xmlns="" val="20000"/>
                    </a:ext>
                  </a:extLst>
                </a:gridCol>
                <a:gridCol w="3621687">
                  <a:extLst>
                    <a:ext uri="{9D8B030D-6E8A-4147-A177-3AD203B41FA5}">
                      <a16:colId xmlns:a16="http://schemas.microsoft.com/office/drawing/2014/main" xmlns="" val="20001"/>
                    </a:ext>
                  </a:extLst>
                </a:gridCol>
                <a:gridCol w="990653">
                  <a:extLst>
                    <a:ext uri="{9D8B030D-6E8A-4147-A177-3AD203B41FA5}">
                      <a16:colId xmlns:a16="http://schemas.microsoft.com/office/drawing/2014/main" xmlns="" val="20002"/>
                    </a:ext>
                  </a:extLst>
                </a:gridCol>
              </a:tblGrid>
              <a:tr h="652250">
                <a:tc>
                  <a:txBody>
                    <a:bodyPr/>
                    <a:lstStyle/>
                    <a:p>
                      <a:pPr marL="0" marR="0">
                        <a:lnSpc>
                          <a:spcPct val="115000"/>
                        </a:lnSpc>
                        <a:spcBef>
                          <a:spcPts val="0"/>
                        </a:spcBef>
                        <a:spcAft>
                          <a:spcPts val="0"/>
                        </a:spcAft>
                      </a:pPr>
                      <a:r>
                        <a:rPr lang="en-US" sz="1200" dirty="0">
                          <a:effectLst/>
                        </a:rPr>
                        <a:t>CO Number</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Title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Level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434833">
                <a:tc>
                  <a:txBody>
                    <a:bodyPr/>
                    <a:lstStyle/>
                    <a:p>
                      <a:pPr marL="0" marR="0">
                        <a:lnSpc>
                          <a:spcPct val="115000"/>
                        </a:lnSpc>
                        <a:spcBef>
                          <a:spcPts val="0"/>
                        </a:spcBef>
                        <a:spcAft>
                          <a:spcPts val="0"/>
                        </a:spcAft>
                      </a:pPr>
                      <a:r>
                        <a:rPr lang="en-US" sz="1200" b="1" dirty="0">
                          <a:solidFill>
                            <a:srgbClr val="FF0000"/>
                          </a:solidFill>
                          <a:effectLst/>
                        </a:rPr>
                        <a:t>CO1</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b="1" dirty="0" smtClean="0">
                          <a:solidFill>
                            <a:schemeClr val="tx1"/>
                          </a:solidFill>
                          <a:effectLst/>
                        </a:rPr>
                        <a:t>provide the environment that allows students to understand object-oriented programming Concepts.</a:t>
                      </a:r>
                      <a:endParaRPr lang="en-US"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1">
                          <a:solidFill>
                            <a:srgbClr val="FF0000"/>
                          </a:solidFill>
                          <a:effectLst/>
                        </a:rPr>
                        <a:t>Remember</a:t>
                      </a:r>
                      <a:endParaRPr lang="en-US" sz="1100" b="1">
                        <a:solidFill>
                          <a:srgbClr val="FF0000"/>
                        </a:solidFill>
                        <a:effectLst/>
                      </a:endParaRPr>
                    </a:p>
                    <a:p>
                      <a:pPr marL="0" marR="0">
                        <a:lnSpc>
                          <a:spcPct val="115000"/>
                        </a:lnSpc>
                        <a:spcBef>
                          <a:spcPts val="0"/>
                        </a:spcBef>
                        <a:spcAft>
                          <a:spcPts val="0"/>
                        </a:spcAft>
                      </a:pPr>
                      <a:r>
                        <a:rPr lang="en-US" sz="1200" b="1">
                          <a:solidFill>
                            <a:srgbClr val="FF0000"/>
                          </a:solidFill>
                          <a:effectLst/>
                        </a:rPr>
                        <a:t> </a:t>
                      </a:r>
                      <a:endParaRPr lang="en-US" sz="1100" b="1">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434833">
                <a:tc>
                  <a:txBody>
                    <a:bodyPr/>
                    <a:lstStyle/>
                    <a:p>
                      <a:pPr marL="0" marR="0">
                        <a:lnSpc>
                          <a:spcPct val="115000"/>
                        </a:lnSpc>
                        <a:spcBef>
                          <a:spcPts val="0"/>
                        </a:spcBef>
                        <a:spcAft>
                          <a:spcPts val="0"/>
                        </a:spcAft>
                      </a:pPr>
                      <a:r>
                        <a:rPr lang="en-US" sz="1200" b="1" dirty="0">
                          <a:solidFill>
                            <a:srgbClr val="FF0000"/>
                          </a:solidFill>
                          <a:effectLst/>
                        </a:rPr>
                        <a:t>CO2</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b="1" dirty="0" smtClean="0">
                          <a:solidFill>
                            <a:srgbClr val="FF0000"/>
                          </a:solidFill>
                          <a:effectLst/>
                        </a:rPr>
                        <a:t>demonstrate basic experimental skills for differentiating between object-oriented and procedural programming paradigms and the advantages of object-oriented programs.</a:t>
                      </a:r>
                      <a:endParaRPr lang="en-US" sz="1200" b="1" dirty="0" smtClean="0">
                        <a:solidFill>
                          <a:srgbClr val="FF0000"/>
                        </a:solidFill>
                        <a:effectLst/>
                      </a:endParaRPr>
                    </a:p>
                  </a:txBody>
                  <a:tcPr marL="68580" marR="68580" marT="0" marB="0"/>
                </a:tc>
                <a:tc>
                  <a:txBody>
                    <a:bodyPr/>
                    <a:lstStyle/>
                    <a:p>
                      <a:pPr marL="0" marR="0">
                        <a:lnSpc>
                          <a:spcPct val="115000"/>
                        </a:lnSpc>
                        <a:spcBef>
                          <a:spcPts val="0"/>
                        </a:spcBef>
                        <a:spcAft>
                          <a:spcPts val="0"/>
                        </a:spcAft>
                      </a:pPr>
                      <a:r>
                        <a:rPr lang="en-US" sz="1200" b="1" dirty="0">
                          <a:solidFill>
                            <a:srgbClr val="FF0000"/>
                          </a:solidFill>
                          <a:effectLst/>
                        </a:rPr>
                        <a:t>Understand </a:t>
                      </a:r>
                      <a:endParaRPr lang="en-US" sz="1100" b="1" dirty="0">
                        <a:solidFill>
                          <a:srgbClr val="FF0000"/>
                        </a:solidFill>
                        <a:effectLst/>
                      </a:endParaRPr>
                    </a:p>
                    <a:p>
                      <a:pPr marL="0" marR="0">
                        <a:lnSpc>
                          <a:spcPct val="115000"/>
                        </a:lnSpc>
                        <a:spcBef>
                          <a:spcPts val="0"/>
                        </a:spcBef>
                        <a:spcAft>
                          <a:spcPts val="0"/>
                        </a:spcAft>
                      </a:pPr>
                      <a:r>
                        <a:rPr lang="en-US" sz="1200" b="1" dirty="0">
                          <a:solidFill>
                            <a:srgbClr val="FF0000"/>
                          </a:solidFill>
                          <a:effectLst/>
                        </a:rPr>
                        <a:t> </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434833">
                <a:tc>
                  <a:txBody>
                    <a:bodyPr/>
                    <a:lstStyle/>
                    <a:p>
                      <a:pPr marL="0" marR="0">
                        <a:lnSpc>
                          <a:spcPct val="115000"/>
                        </a:lnSpc>
                        <a:spcBef>
                          <a:spcPts val="0"/>
                        </a:spcBef>
                        <a:spcAft>
                          <a:spcPts val="0"/>
                        </a:spcAft>
                      </a:pPr>
                      <a:r>
                        <a:rPr lang="en-US" sz="1200" dirty="0">
                          <a:effectLst/>
                        </a:rPr>
                        <a:t>CO3</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dirty="0" smtClean="0">
                          <a:effectLst/>
                        </a:rPr>
                        <a:t>Ability to demonstrate their coding skill on complex programming concepts and use it for generating solutions for engineering and mathematical problems.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Understand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434833">
                <a:tc>
                  <a:txBody>
                    <a:bodyPr/>
                    <a:lstStyle/>
                    <a:p>
                      <a:pPr marL="0" marR="0">
                        <a:lnSpc>
                          <a:spcPct val="115000"/>
                        </a:lnSpc>
                        <a:spcBef>
                          <a:spcPts val="0"/>
                        </a:spcBef>
                        <a:spcAft>
                          <a:spcPts val="0"/>
                        </a:spcAft>
                      </a:pPr>
                      <a:r>
                        <a:rPr lang="en-US" sz="1200" dirty="0">
                          <a:effectLst/>
                        </a:rPr>
                        <a:t>CO4</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dirty="0" smtClean="0">
                          <a:effectLst/>
                        </a:rPr>
                        <a:t>Students will develop skills to design the application of classes, objects, constructors, destructors, inheritance, operator overloading and polymorphism, pointers, virtual functions, templates, exception handling, file operations and handling</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Understand</a:t>
                      </a:r>
                      <a:endParaRPr lang="en-US" sz="1100" dirty="0">
                        <a:effectLst/>
                      </a:endParaRPr>
                    </a:p>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sp>
        <p:nvSpPr>
          <p:cNvPr id="11" name="Rectangle 10"/>
          <p:cNvSpPr/>
          <p:nvPr/>
        </p:nvSpPr>
        <p:spPr>
          <a:xfrm>
            <a:off x="212625" y="2343863"/>
            <a:ext cx="2374689" cy="461665"/>
          </a:xfrm>
          <a:prstGeom prst="rect">
            <a:avLst/>
          </a:prstGeom>
        </p:spPr>
        <p:txBody>
          <a:bodyPr wrap="none">
            <a:spAutoFit/>
          </a:bodyPr>
          <a:lstStyle/>
          <a:p>
            <a:r>
              <a:rPr lang="en-US" sz="2400" b="1" dirty="0">
                <a:solidFill>
                  <a:prstClr val="black"/>
                </a:solidFill>
              </a:rPr>
              <a:t>Course Outcome </a:t>
            </a:r>
          </a:p>
        </p:txBody>
      </p:sp>
      <p:sp>
        <p:nvSpPr>
          <p:cNvPr id="15" name="Rectangle 14"/>
          <p:cNvSpPr/>
          <p:nvPr/>
        </p:nvSpPr>
        <p:spPr>
          <a:xfrm>
            <a:off x="8587346" y="5318922"/>
            <a:ext cx="2689411" cy="943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rPr>
              <a:t>Will be covered in this lecture</a:t>
            </a:r>
            <a:endParaRPr lang="en-US" dirty="0">
              <a:solidFill>
                <a:prstClr val="black"/>
              </a:solidFill>
            </a:endParaRPr>
          </a:p>
        </p:txBody>
      </p:sp>
      <p:cxnSp>
        <p:nvCxnSpPr>
          <p:cNvPr id="14" name="Straight Arrow Connector 13"/>
          <p:cNvCxnSpPr/>
          <p:nvPr/>
        </p:nvCxnSpPr>
        <p:spPr>
          <a:xfrm>
            <a:off x="4522520" y="3953435"/>
            <a:ext cx="4064826" cy="19486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006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6.INHERITANCE</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latin typeface="Casper" panose="02000506000000020004" pitchFamily="2" charset="0"/>
                <a:cs typeface="Arial" panose="020B0604020202020204" pitchFamily="34" charset="0"/>
              </a:rPr>
              <a:t>INHERITANCE</a:t>
            </a:r>
          </a:p>
          <a:p>
            <a:r>
              <a:rPr lang="en-IN" sz="2000" dirty="0">
                <a:latin typeface="Casper" panose="02000506000000020004" pitchFamily="2" charset="0"/>
                <a:cs typeface="Arial" panose="020B0604020202020204" pitchFamily="34" charset="0"/>
              </a:rPr>
              <a:t>The capability of a class to derive properties and characteristics from another class is called Inheritance. </a:t>
            </a:r>
            <a:endParaRPr lang="en-IN" sz="2000" dirty="0" smtClean="0">
              <a:latin typeface="Casper" panose="02000506000000020004" pitchFamily="2" charset="0"/>
              <a:cs typeface="Arial" panose="020B0604020202020204" pitchFamily="34" charset="0"/>
            </a:endParaRPr>
          </a:p>
          <a:p>
            <a:r>
              <a:rPr lang="en-IN" sz="2000" dirty="0" smtClean="0">
                <a:latin typeface="Casper" panose="02000506000000020004" pitchFamily="2" charset="0"/>
                <a:cs typeface="Arial" panose="020B0604020202020204" pitchFamily="34" charset="0"/>
              </a:rPr>
              <a:t>Inheritance </a:t>
            </a:r>
            <a:r>
              <a:rPr lang="en-IN" sz="2000" dirty="0">
                <a:latin typeface="Casper" panose="02000506000000020004" pitchFamily="2" charset="0"/>
                <a:cs typeface="Arial" panose="020B0604020202020204" pitchFamily="34" charset="0"/>
              </a:rPr>
              <a:t>is one of the most important features of Object-Oriented Programming</a:t>
            </a:r>
            <a:r>
              <a:rPr lang="en-IN" sz="2000" dirty="0" smtClean="0">
                <a:latin typeface="Casper" panose="02000506000000020004" pitchFamily="2" charset="0"/>
                <a:cs typeface="Arial" panose="020B0604020202020204" pitchFamily="34" charset="0"/>
              </a:rPr>
              <a:t>.</a:t>
            </a:r>
          </a:p>
          <a:p>
            <a:r>
              <a:rPr lang="en-IN" sz="2000" dirty="0">
                <a:latin typeface="Casper" panose="02000506000000020004" pitchFamily="2" charset="0"/>
                <a:cs typeface="Arial" panose="020B0604020202020204" pitchFamily="34" charset="0"/>
              </a:rPr>
              <a:t>Sub Class: The class that inherits properties from another class is called Sub class or Derived Class.</a:t>
            </a:r>
          </a:p>
          <a:p>
            <a:r>
              <a:rPr lang="en-IN" sz="2000" dirty="0">
                <a:latin typeface="Casper" panose="02000506000000020004" pitchFamily="2" charset="0"/>
                <a:cs typeface="Arial" panose="020B0604020202020204" pitchFamily="34" charset="0"/>
              </a:rPr>
              <a:t>Super Class</a:t>
            </a:r>
            <a:r>
              <a:rPr lang="en-IN" sz="2000" dirty="0" smtClean="0">
                <a:latin typeface="Casper" panose="02000506000000020004" pitchFamily="2" charset="0"/>
                <a:cs typeface="Arial" panose="020B0604020202020204" pitchFamily="34" charset="0"/>
              </a:rPr>
              <a:t>: The </a:t>
            </a:r>
            <a:r>
              <a:rPr lang="en-IN" sz="2000" dirty="0">
                <a:latin typeface="Casper" panose="02000506000000020004" pitchFamily="2" charset="0"/>
                <a:cs typeface="Arial" panose="020B0604020202020204" pitchFamily="34" charset="0"/>
              </a:rPr>
              <a:t>class whose properties are inherited by sub class is called Base Class or Super class.</a:t>
            </a:r>
          </a:p>
          <a:p>
            <a:r>
              <a:rPr lang="en-IN" sz="2000" dirty="0">
                <a:latin typeface="Casper" panose="02000506000000020004" pitchFamily="2" charset="0"/>
                <a:cs typeface="Arial" panose="020B0604020202020204" pitchFamily="34" charset="0"/>
              </a:rPr>
              <a:t>Reusability: 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lang="en-IN" sz="2000" dirty="0" smtClean="0">
              <a:latin typeface="Casper" panose="02000506000000020004" pitchFamily="2" charset="0"/>
              <a:cs typeface="Arial" panose="020B0604020202020204" pitchFamily="34" charset="0"/>
            </a:endParaRPr>
          </a:p>
          <a:p>
            <a:endParaRPr lang="en-IN" sz="1600" dirty="0" smtClean="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20</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5065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6.INHERITANCE</a:t>
            </a:r>
            <a:endParaRPr lang="en-US" dirty="0"/>
          </a:p>
        </p:txBody>
      </p:sp>
      <p:sp>
        <p:nvSpPr>
          <p:cNvPr id="3" name="Content Placeholder 2"/>
          <p:cNvSpPr>
            <a:spLocks noGrp="1"/>
          </p:cNvSpPr>
          <p:nvPr>
            <p:ph idx="1"/>
          </p:nvPr>
        </p:nvSpPr>
        <p:spPr/>
        <p:txBody>
          <a:bodyPr>
            <a:normAutofit/>
          </a:bodyPr>
          <a:lstStyle/>
          <a:p>
            <a:r>
              <a:rPr lang="en-IN" sz="1600" dirty="0" smtClean="0">
                <a:latin typeface="Casper" panose="02000506000000020004" pitchFamily="2" charset="0"/>
                <a:cs typeface="Arial" panose="020B0604020202020204" pitchFamily="34" charset="0"/>
              </a:rPr>
              <a:t>INHERITANCE EXAMPLE</a:t>
            </a:r>
          </a:p>
          <a:p>
            <a:pPr marL="0" indent="0">
              <a:buNone/>
            </a:pPr>
            <a:endParaRPr lang="en-IN" sz="1600" dirty="0" smtClean="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21</a:t>
            </a:fld>
            <a:endParaRPr lang="en-US"/>
          </a:p>
        </p:txBody>
      </p:sp>
      <p:sp>
        <p:nvSpPr>
          <p:cNvPr id="5" name="Rectangle 4"/>
          <p:cNvSpPr/>
          <p:nvPr/>
        </p:nvSpPr>
        <p:spPr>
          <a:xfrm>
            <a:off x="838200" y="1803400"/>
            <a:ext cx="10515600" cy="46780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041855" y="1825625"/>
            <a:ext cx="6559344" cy="4579329"/>
          </a:xfrm>
          <a:prstGeom prst="rect">
            <a:avLst/>
          </a:prstGeom>
        </p:spPr>
        <p:style>
          <a:lnRef idx="2">
            <a:schemeClr val="dk1"/>
          </a:lnRef>
          <a:fillRef idx="1">
            <a:schemeClr val="lt1"/>
          </a:fillRef>
          <a:effectRef idx="0">
            <a:schemeClr val="dk1"/>
          </a:effectRef>
          <a:fontRef idx="minor">
            <a:schemeClr val="dk1"/>
          </a:fontRef>
        </p:style>
      </p:pic>
      <p:sp>
        <p:nvSpPr>
          <p:cNvPr id="8" name="TextBox 7"/>
          <p:cNvSpPr txBox="1"/>
          <p:nvPr/>
        </p:nvSpPr>
        <p:spPr>
          <a:xfrm>
            <a:off x="5503835" y="6094740"/>
            <a:ext cx="1484702" cy="261610"/>
          </a:xfrm>
          <a:prstGeom prst="rect">
            <a:avLst/>
          </a:prstGeom>
          <a:noFill/>
        </p:spPr>
        <p:txBody>
          <a:bodyPr wrap="none" rtlCol="0">
            <a:spAutoFit/>
          </a:bodyPr>
          <a:lstStyle/>
          <a:p>
            <a:r>
              <a:rPr lang="en-IN" sz="1100" dirty="0" smtClean="0">
                <a:latin typeface="Casper" panose="02000506000000020004"/>
              </a:rPr>
              <a:t>Figure 1.5 Inheritance [2]</a:t>
            </a:r>
            <a:endParaRPr lang="en-IN" sz="1100" dirty="0">
              <a:latin typeface="Casper" panose="02000506000000020004"/>
            </a:endParaRPr>
          </a:p>
        </p:txBody>
      </p:sp>
    </p:spTree>
    <p:extLst>
      <p:ext uri="{BB962C8B-B14F-4D97-AF65-F5344CB8AC3E}">
        <p14:creationId xmlns:p14="http://schemas.microsoft.com/office/powerpoint/2010/main" val="10111690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8. MESSAGE PASSING</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latin typeface="Casper" panose="02000506000000020004" pitchFamily="2" charset="0"/>
                <a:cs typeface="Arial" panose="020B0604020202020204" pitchFamily="34" charset="0"/>
              </a:rPr>
              <a:t>MESSAGE PASSING</a:t>
            </a:r>
          </a:p>
          <a:p>
            <a:r>
              <a:rPr lang="en-IN" sz="1600" dirty="0">
                <a:latin typeface="Casper" panose="02000506000000020004" pitchFamily="2" charset="0"/>
                <a:cs typeface="Arial" panose="020B0604020202020204" pitchFamily="34" charset="0"/>
              </a:rPr>
              <a:t>Objects communicate with one another by sending and receiving information to each other. </a:t>
            </a:r>
            <a:endParaRPr lang="en-IN" sz="1600" dirty="0" smtClean="0">
              <a:latin typeface="Casper" panose="02000506000000020004" pitchFamily="2" charset="0"/>
              <a:cs typeface="Arial" panose="020B0604020202020204" pitchFamily="34" charset="0"/>
            </a:endParaRPr>
          </a:p>
          <a:p>
            <a:r>
              <a:rPr lang="en-IN" sz="1600" dirty="0" smtClean="0">
                <a:latin typeface="Casper" panose="02000506000000020004" pitchFamily="2" charset="0"/>
                <a:cs typeface="Arial" panose="020B0604020202020204" pitchFamily="34" charset="0"/>
              </a:rPr>
              <a:t>A </a:t>
            </a:r>
            <a:r>
              <a:rPr lang="en-IN" sz="1600" dirty="0">
                <a:latin typeface="Casper" panose="02000506000000020004" pitchFamily="2" charset="0"/>
                <a:cs typeface="Arial" panose="020B0604020202020204" pitchFamily="34" charset="0"/>
              </a:rPr>
              <a:t>message for an object is a request for execution of a procedure and therefore will invoke a function in the receiving object that generates the desired results. </a:t>
            </a:r>
            <a:endParaRPr lang="en-IN" sz="1600" dirty="0" smtClean="0">
              <a:latin typeface="Casper" panose="02000506000000020004" pitchFamily="2" charset="0"/>
              <a:cs typeface="Arial" panose="020B0604020202020204" pitchFamily="34" charset="0"/>
            </a:endParaRPr>
          </a:p>
          <a:p>
            <a:r>
              <a:rPr lang="en-IN" sz="1600" dirty="0" smtClean="0">
                <a:latin typeface="Casper" panose="02000506000000020004" pitchFamily="2" charset="0"/>
                <a:cs typeface="Arial" panose="020B0604020202020204" pitchFamily="34" charset="0"/>
              </a:rPr>
              <a:t>Message </a:t>
            </a:r>
            <a:r>
              <a:rPr lang="en-IN" sz="1600" dirty="0">
                <a:latin typeface="Casper" panose="02000506000000020004" pitchFamily="2" charset="0"/>
                <a:cs typeface="Arial" panose="020B0604020202020204" pitchFamily="34" charset="0"/>
              </a:rPr>
              <a:t>passing involves specifying the name of the object, the name of the function and the information to be sent</a:t>
            </a:r>
            <a:r>
              <a:rPr lang="en-IN" sz="1600" dirty="0" smtClean="0">
                <a:latin typeface="Casper" panose="02000506000000020004" pitchFamily="2" charset="0"/>
                <a:cs typeface="Arial" panose="020B0604020202020204" pitchFamily="34" charset="0"/>
              </a:rPr>
              <a:t>.</a:t>
            </a:r>
          </a:p>
          <a:p>
            <a:r>
              <a:rPr lang="en-IN" sz="1600" dirty="0" smtClean="0">
                <a:latin typeface="Casper" panose="02000506000000020004" pitchFamily="2" charset="0"/>
                <a:cs typeface="Arial" panose="020B0604020202020204" pitchFamily="34" charset="0"/>
              </a:rPr>
              <a:t>It is achieved by passing object as an argument to a function and returning object from a function. We will be covering this topic in the upcoming lectures.</a:t>
            </a:r>
          </a:p>
          <a:p>
            <a:endParaRPr lang="en-IN" sz="1600" dirty="0" smtClean="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22</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9407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OOP v/s POP</a:t>
            </a:r>
            <a:r>
              <a:rPr lang="en-US" sz="2800" dirty="0" smtClean="0">
                <a:latin typeface="Casper Bold" panose="02000806040000020004" pitchFamily="2" charset="0"/>
                <a:cs typeface="Arial" panose="020B0604020202020204" pitchFamily="34" charset="0"/>
              </a:rPr>
              <a:t> </a:t>
            </a:r>
            <a:r>
              <a:rPr lang="en-US" sz="2800" dirty="0" smtClean="0"/>
              <a:t>  </a:t>
            </a:r>
            <a:endParaRPr lang="en-US" dirty="0"/>
          </a:p>
        </p:txBody>
      </p:sp>
      <p:sp>
        <p:nvSpPr>
          <p:cNvPr id="3" name="Content Placeholder 2"/>
          <p:cNvSpPr>
            <a:spLocks noGrp="1"/>
          </p:cNvSpPr>
          <p:nvPr>
            <p:ph idx="1"/>
          </p:nvPr>
        </p:nvSpPr>
        <p:spPr/>
        <p:txBody>
          <a:bodyPr>
            <a:normAutofit/>
          </a:bodyPr>
          <a:lstStyle/>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23</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480646"/>
            <a:ext cx="10755922" cy="5713779"/>
          </a:xfrm>
          <a:prstGeom prst="rect">
            <a:avLst/>
          </a:prstGeom>
        </p:spPr>
      </p:pic>
      <p:sp>
        <p:nvSpPr>
          <p:cNvPr id="8" name="TextBox 7"/>
          <p:cNvSpPr txBox="1"/>
          <p:nvPr/>
        </p:nvSpPr>
        <p:spPr>
          <a:xfrm>
            <a:off x="5210179" y="6218845"/>
            <a:ext cx="1507144" cy="261610"/>
          </a:xfrm>
          <a:prstGeom prst="rect">
            <a:avLst/>
          </a:prstGeom>
          <a:noFill/>
        </p:spPr>
        <p:txBody>
          <a:bodyPr wrap="none" rtlCol="0">
            <a:spAutoFit/>
          </a:bodyPr>
          <a:lstStyle/>
          <a:p>
            <a:r>
              <a:rPr lang="en-IN" sz="1100" dirty="0" smtClean="0">
                <a:latin typeface="Casper" panose="02000506000000020004"/>
              </a:rPr>
              <a:t>Figure 1.7 OOP vs POP [3]</a:t>
            </a:r>
            <a:endParaRPr lang="en-IN" sz="1100" dirty="0">
              <a:latin typeface="Casper" panose="02000506000000020004"/>
            </a:endParaRPr>
          </a:p>
        </p:txBody>
      </p:sp>
    </p:spTree>
    <p:extLst>
      <p:ext uri="{BB962C8B-B14F-4D97-AF65-F5344CB8AC3E}">
        <p14:creationId xmlns:p14="http://schemas.microsoft.com/office/powerpoint/2010/main" val="35605076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OOP v/s POP</a:t>
            </a:r>
            <a:r>
              <a:rPr lang="en-US" sz="2800" dirty="0" smtClean="0">
                <a:latin typeface="Casper Bold" panose="02000806040000020004" pitchFamily="2" charset="0"/>
                <a:cs typeface="Arial" panose="020B0604020202020204" pitchFamily="34" charset="0"/>
              </a:rPr>
              <a:t> </a:t>
            </a:r>
            <a:r>
              <a:rPr lang="en-US" sz="2800" dirty="0" smtClean="0"/>
              <a:t>  </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1516" y="1898316"/>
            <a:ext cx="8160684" cy="3944782"/>
          </a:xfrm>
        </p:spPr>
        <p:style>
          <a:lnRef idx="2">
            <a:schemeClr val="dk1"/>
          </a:lnRef>
          <a:fillRef idx="1">
            <a:schemeClr val="lt1"/>
          </a:fillRef>
          <a:effectRef idx="0">
            <a:schemeClr val="dk1"/>
          </a:effectRef>
          <a:fontRef idx="minor">
            <a:schemeClr val="dk1"/>
          </a:fontRef>
        </p:style>
      </p:pic>
      <p:sp>
        <p:nvSpPr>
          <p:cNvPr id="4" name="Slide Number Placeholder 3"/>
          <p:cNvSpPr>
            <a:spLocks noGrp="1"/>
          </p:cNvSpPr>
          <p:nvPr>
            <p:ph type="sldNum" sz="quarter" idx="12"/>
          </p:nvPr>
        </p:nvSpPr>
        <p:spPr/>
        <p:txBody>
          <a:bodyPr/>
          <a:lstStyle/>
          <a:p>
            <a:fld id="{BDCDBBEF-AA6C-4BA6-85B2-A17D7F280E38}" type="slidenum">
              <a:rPr lang="en-US" smtClean="0"/>
              <a:t>24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223626" y="5910590"/>
            <a:ext cx="1507144" cy="261610"/>
          </a:xfrm>
          <a:prstGeom prst="rect">
            <a:avLst/>
          </a:prstGeom>
          <a:noFill/>
        </p:spPr>
        <p:txBody>
          <a:bodyPr wrap="none" rtlCol="0">
            <a:spAutoFit/>
          </a:bodyPr>
          <a:lstStyle/>
          <a:p>
            <a:r>
              <a:rPr lang="en-IN" sz="1100" dirty="0" smtClean="0">
                <a:latin typeface="Casper" panose="02000506000000020004"/>
              </a:rPr>
              <a:t>Figure 1.8 OOP vs POP [3]</a:t>
            </a:r>
            <a:endParaRPr lang="en-IN" sz="1100" dirty="0">
              <a:latin typeface="Casper" panose="02000506000000020004"/>
            </a:endParaRPr>
          </a:p>
        </p:txBody>
      </p:sp>
    </p:spTree>
    <p:extLst>
      <p:ext uri="{BB962C8B-B14F-4D97-AF65-F5344CB8AC3E}">
        <p14:creationId xmlns:p14="http://schemas.microsoft.com/office/powerpoint/2010/main" val="945299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STRUCTURE V/S CLASS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7902" y="1824038"/>
            <a:ext cx="7717427" cy="4014690"/>
          </a:xfrm>
        </p:spPr>
        <p:style>
          <a:lnRef idx="2">
            <a:schemeClr val="dk1"/>
          </a:lnRef>
          <a:fillRef idx="1">
            <a:schemeClr val="lt1"/>
          </a:fillRef>
          <a:effectRef idx="0">
            <a:schemeClr val="dk1"/>
          </a:effectRef>
          <a:fontRef idx="minor">
            <a:schemeClr val="dk1"/>
          </a:fontRef>
        </p:style>
      </p:pic>
      <p:sp>
        <p:nvSpPr>
          <p:cNvPr id="4" name="Slide Number Placeholder 3"/>
          <p:cNvSpPr>
            <a:spLocks noGrp="1"/>
          </p:cNvSpPr>
          <p:nvPr>
            <p:ph type="sldNum" sz="quarter" idx="12"/>
          </p:nvPr>
        </p:nvSpPr>
        <p:spPr/>
        <p:txBody>
          <a:bodyPr/>
          <a:lstStyle/>
          <a:p>
            <a:fld id="{BDCDBBEF-AA6C-4BA6-85B2-A17D7F280E38}" type="slidenum">
              <a:rPr lang="en-US" smtClean="0"/>
              <a:t>25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73311" y="5871435"/>
            <a:ext cx="1845377" cy="261610"/>
          </a:xfrm>
          <a:prstGeom prst="rect">
            <a:avLst/>
          </a:prstGeom>
          <a:noFill/>
        </p:spPr>
        <p:txBody>
          <a:bodyPr wrap="none" rtlCol="0">
            <a:spAutoFit/>
          </a:bodyPr>
          <a:lstStyle/>
          <a:p>
            <a:r>
              <a:rPr lang="en-IN" sz="1100" dirty="0" smtClean="0">
                <a:latin typeface="Casper" panose="02000506000000020004"/>
              </a:rPr>
              <a:t>Figure 1.9 Structure  vs Class [3]</a:t>
            </a:r>
            <a:endParaRPr lang="en-IN" sz="1100" dirty="0">
              <a:latin typeface="Casper" panose="02000506000000020004"/>
            </a:endParaRPr>
          </a:p>
        </p:txBody>
      </p:sp>
    </p:spTree>
    <p:extLst>
      <p:ext uri="{BB962C8B-B14F-4D97-AF65-F5344CB8AC3E}">
        <p14:creationId xmlns:p14="http://schemas.microsoft.com/office/powerpoint/2010/main" val="2975127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DATA TYPES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73311" y="5871435"/>
            <a:ext cx="1545616" cy="261610"/>
          </a:xfrm>
          <a:prstGeom prst="rect">
            <a:avLst/>
          </a:prstGeom>
          <a:noFill/>
        </p:spPr>
        <p:txBody>
          <a:bodyPr wrap="none" rtlCol="0">
            <a:spAutoFit/>
          </a:bodyPr>
          <a:lstStyle/>
          <a:p>
            <a:r>
              <a:rPr lang="en-IN" sz="1100" dirty="0" smtClean="0">
                <a:latin typeface="Casper" panose="02000506000000020004"/>
              </a:rPr>
              <a:t>Figure 1.10  Data types [3]</a:t>
            </a:r>
            <a:endParaRPr lang="en-IN" sz="1100" dirty="0">
              <a:latin typeface="Casper" panose="02000506000000020004"/>
            </a:endParaRPr>
          </a:p>
        </p:txBody>
      </p:sp>
      <p:pic>
        <p:nvPicPr>
          <p:cNvPr id="12" name="Picture 11"/>
          <p:cNvPicPr>
            <a:picLocks noChangeAspect="1"/>
          </p:cNvPicPr>
          <p:nvPr/>
        </p:nvPicPr>
        <p:blipFill>
          <a:blip r:embed="rId2"/>
          <a:stretch>
            <a:fillRect/>
          </a:stretch>
        </p:blipFill>
        <p:spPr>
          <a:xfrm>
            <a:off x="2187108" y="1953684"/>
            <a:ext cx="7990842" cy="3878596"/>
          </a:xfrm>
          <a:prstGeom prst="rect">
            <a:avLst/>
          </a:prstGeom>
        </p:spPr>
        <p:style>
          <a:lnRef idx="2">
            <a:schemeClr val="dk1"/>
          </a:lnRef>
          <a:fillRef idx="1">
            <a:schemeClr val="lt1"/>
          </a:fillRef>
          <a:effectRef idx="0">
            <a:schemeClr val="dk1"/>
          </a:effectRef>
          <a:fontRef idx="minor">
            <a:schemeClr val="dk1"/>
          </a:fontRef>
        </p:style>
      </p:pic>
      <p:sp>
        <p:nvSpPr>
          <p:cNvPr id="13" name="Rectangle 12"/>
          <p:cNvSpPr/>
          <p:nvPr/>
        </p:nvSpPr>
        <p:spPr>
          <a:xfrm>
            <a:off x="12035118" y="40744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166005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DATA TYPE MODIFIERS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73311" y="5871435"/>
            <a:ext cx="1545616" cy="261610"/>
          </a:xfrm>
          <a:prstGeom prst="rect">
            <a:avLst/>
          </a:prstGeom>
          <a:noFill/>
        </p:spPr>
        <p:txBody>
          <a:bodyPr wrap="none" rtlCol="0">
            <a:spAutoFit/>
          </a:bodyPr>
          <a:lstStyle/>
          <a:p>
            <a:r>
              <a:rPr lang="en-IN" sz="1100" dirty="0" smtClean="0">
                <a:latin typeface="Casper" panose="02000506000000020004"/>
              </a:rPr>
              <a:t>Figure 1.10  Data types [3]</a:t>
            </a:r>
            <a:endParaRPr lang="en-IN" sz="1100" dirty="0">
              <a:latin typeface="Casper" panose="02000506000000020004"/>
            </a:endParaRPr>
          </a:p>
        </p:txBody>
      </p:sp>
      <p:sp>
        <p:nvSpPr>
          <p:cNvPr id="13" name="Rectangle 12"/>
          <p:cNvSpPr/>
          <p:nvPr/>
        </p:nvSpPr>
        <p:spPr>
          <a:xfrm>
            <a:off x="12035118" y="40744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p:cNvSpPr>
            <a:spLocks noGrp="1"/>
          </p:cNvSpPr>
          <p:nvPr>
            <p:ph idx="1"/>
          </p:nvPr>
        </p:nvSpPr>
        <p:spPr>
          <a:xfrm>
            <a:off x="838200" y="1825625"/>
            <a:ext cx="10515600" cy="4351338"/>
          </a:xfrm>
        </p:spPr>
        <p:txBody>
          <a:bodyPr>
            <a:normAutofit/>
          </a:bodyPr>
          <a:lstStyle/>
          <a:p>
            <a:r>
              <a:rPr lang="en-IN" sz="1600" dirty="0">
                <a:latin typeface="Casper" panose="02000506000000020004" pitchFamily="2" charset="0"/>
                <a:cs typeface="Arial" panose="020B0604020202020204" pitchFamily="34" charset="0"/>
              </a:rPr>
              <a:t>A modifier is used to alter the meaning of the base type so that it more precisely fits the needs of various situations</a:t>
            </a:r>
            <a:r>
              <a:rPr lang="en-IN" sz="1600" dirty="0" smtClean="0">
                <a:latin typeface="Casper" panose="02000506000000020004" pitchFamily="2" charset="0"/>
                <a:cs typeface="Arial" panose="020B0604020202020204" pitchFamily="34" charset="0"/>
              </a:rPr>
              <a:t>. </a:t>
            </a:r>
          </a:p>
          <a:p>
            <a:r>
              <a:rPr lang="en-IN" sz="1600" dirty="0" smtClean="0">
                <a:latin typeface="Casper" panose="02000506000000020004" pitchFamily="2" charset="0"/>
                <a:cs typeface="Arial" panose="020B0604020202020204" pitchFamily="34" charset="0"/>
              </a:rPr>
              <a:t>The </a:t>
            </a:r>
            <a:r>
              <a:rPr lang="en-IN" sz="1600" dirty="0">
                <a:latin typeface="Casper" panose="02000506000000020004" pitchFamily="2" charset="0"/>
                <a:cs typeface="Arial" panose="020B0604020202020204" pitchFamily="34" charset="0"/>
              </a:rPr>
              <a:t>modifiers signed, unsigned, long, and short can be applied to integer base types</a:t>
            </a:r>
            <a:r>
              <a:rPr lang="en-IN" sz="1600" dirty="0" smtClean="0">
                <a:latin typeface="Casper" panose="02000506000000020004" pitchFamily="2" charset="0"/>
                <a:cs typeface="Arial" panose="020B0604020202020204" pitchFamily="34" charset="0"/>
              </a:rPr>
              <a:t>.</a:t>
            </a:r>
          </a:p>
          <a:p>
            <a:r>
              <a:rPr lang="en-IN" sz="1600" dirty="0" smtClean="0">
                <a:latin typeface="Casper" panose="02000506000000020004" pitchFamily="2" charset="0"/>
                <a:cs typeface="Arial" panose="020B0604020202020204" pitchFamily="34" charset="0"/>
              </a:rPr>
              <a:t>In </a:t>
            </a:r>
            <a:r>
              <a:rPr lang="en-IN" sz="1600" dirty="0">
                <a:latin typeface="Casper" panose="02000506000000020004" pitchFamily="2" charset="0"/>
                <a:cs typeface="Arial" panose="020B0604020202020204" pitchFamily="34" charset="0"/>
              </a:rPr>
              <a:t>addition, signed and unsigned can be applied to char, and long can be applied to double.</a:t>
            </a:r>
            <a:endParaRPr lang="en-IN" sz="1600" dirty="0" smtClean="0">
              <a:latin typeface="Casper" panose="02000506000000020004" pitchFamily="2" charset="0"/>
              <a:cs typeface="Arial" panose="020B0604020202020204" pitchFamily="34" charset="0"/>
            </a:endParaRPr>
          </a:p>
        </p:txBody>
      </p:sp>
    </p:spTree>
    <p:extLst>
      <p:ext uri="{BB962C8B-B14F-4D97-AF65-F5344CB8AC3E}">
        <p14:creationId xmlns:p14="http://schemas.microsoft.com/office/powerpoint/2010/main" val="3887302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DATA TYPE MODIFIERS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2911" y="5817324"/>
            <a:ext cx="1545616" cy="261610"/>
          </a:xfrm>
          <a:prstGeom prst="rect">
            <a:avLst/>
          </a:prstGeom>
          <a:noFill/>
        </p:spPr>
        <p:txBody>
          <a:bodyPr wrap="none" rtlCol="0">
            <a:spAutoFit/>
          </a:bodyPr>
          <a:lstStyle/>
          <a:p>
            <a:r>
              <a:rPr lang="en-IN" sz="1100" dirty="0" smtClean="0">
                <a:latin typeface="Casper" panose="02000506000000020004"/>
              </a:rPr>
              <a:t>Figure 1.11  Data types [3]</a:t>
            </a:r>
            <a:endParaRPr lang="en-IN" sz="1100" dirty="0">
              <a:latin typeface="Casper" panose="02000506000000020004"/>
            </a:endParaRPr>
          </a:p>
        </p:txBody>
      </p:sp>
      <p:sp>
        <p:nvSpPr>
          <p:cNvPr id="13" name="Rectangle 12"/>
          <p:cNvSpPr/>
          <p:nvPr/>
        </p:nvSpPr>
        <p:spPr>
          <a:xfrm>
            <a:off x="12035118" y="40744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p:cNvSpPr>
            <a:spLocks noGrp="1"/>
          </p:cNvSpPr>
          <p:nvPr>
            <p:ph idx="1"/>
          </p:nvPr>
        </p:nvSpPr>
        <p:spPr>
          <a:xfrm>
            <a:off x="838200" y="1825625"/>
            <a:ext cx="10515600" cy="4351338"/>
          </a:xfrm>
        </p:spPr>
        <p:txBody>
          <a:bodyPr>
            <a:normAutofit/>
          </a:bodyPr>
          <a:lstStyle/>
          <a:p>
            <a:r>
              <a:rPr lang="en-IN" sz="1600" dirty="0">
                <a:latin typeface="Casper" panose="02000506000000020004" pitchFamily="2" charset="0"/>
                <a:cs typeface="Arial" panose="020B0604020202020204" pitchFamily="34" charset="0"/>
              </a:rPr>
              <a:t>Example- long </a:t>
            </a:r>
            <a:endParaRPr lang="en-IN" sz="1600" dirty="0" smtClean="0">
              <a:latin typeface="Casper" panose="02000506000000020004" pitchFamily="2" charset="0"/>
              <a:cs typeface="Arial" panose="020B0604020202020204" pitchFamily="34" charset="0"/>
            </a:endParaRPr>
          </a:p>
          <a:p>
            <a:r>
              <a:rPr lang="en-IN" sz="1600" dirty="0" smtClean="0">
                <a:latin typeface="Casper" panose="02000506000000020004" pitchFamily="2" charset="0"/>
                <a:cs typeface="Arial" panose="020B0604020202020204" pitchFamily="34" charset="0"/>
              </a:rPr>
              <a:t>This </a:t>
            </a:r>
            <a:r>
              <a:rPr lang="en-IN" sz="1600" dirty="0">
                <a:latin typeface="Casper" panose="02000506000000020004" pitchFamily="2" charset="0"/>
                <a:cs typeface="Arial" panose="020B0604020202020204" pitchFamily="34" charset="0"/>
              </a:rPr>
              <a:t>can be used to increased size of the current data type to 2 more bytes, which can be applied on </a:t>
            </a:r>
            <a:r>
              <a:rPr lang="en-IN" sz="1600" dirty="0" err="1">
                <a:latin typeface="Casper" panose="02000506000000020004" pitchFamily="2" charset="0"/>
                <a:cs typeface="Arial" panose="020B0604020202020204" pitchFamily="34" charset="0"/>
              </a:rPr>
              <a:t>int</a:t>
            </a:r>
            <a:r>
              <a:rPr lang="en-IN" sz="1600" dirty="0">
                <a:latin typeface="Casper" panose="02000506000000020004" pitchFamily="2" charset="0"/>
                <a:cs typeface="Arial" panose="020B0604020202020204" pitchFamily="34" charset="0"/>
              </a:rPr>
              <a:t> or double data types.</a:t>
            </a:r>
            <a:endParaRPr lang="en-IN" sz="1600" dirty="0" smtClean="0">
              <a:latin typeface="Casper" panose="02000506000000020004" pitchFamily="2" charset="0"/>
              <a:cs typeface="Arial" panose="020B0604020202020204" pitchFamily="34" charset="0"/>
            </a:endParaRPr>
          </a:p>
          <a:p>
            <a:endParaRPr lang="en-IN" sz="1600" dirty="0" smtClean="0">
              <a:latin typeface="Casper" panose="02000506000000020004" pitchFamily="2" charset="0"/>
              <a:cs typeface="Arial" panose="020B0604020202020204" pitchFamily="34" charset="0"/>
            </a:endParaRPr>
          </a:p>
          <a:p>
            <a:endParaRPr lang="en-IN" sz="1600" dirty="0" smtClean="0">
              <a:latin typeface="Casper" panose="02000506000000020004" pitchFamily="2" charset="0"/>
              <a:cs typeface="Arial" panose="020B0604020202020204" pitchFamily="34" charset="0"/>
            </a:endParaRPr>
          </a:p>
          <a:p>
            <a:endParaRPr lang="en-IN" sz="1600" dirty="0" smtClean="0">
              <a:latin typeface="Casper" panose="02000506000000020004" pitchFamily="2"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070" y="2914486"/>
            <a:ext cx="5826720" cy="2821082"/>
          </a:xfrm>
          <a:prstGeom prst="rect">
            <a:avLst/>
          </a:prstGeom>
        </p:spPr>
      </p:pic>
      <p:sp>
        <p:nvSpPr>
          <p:cNvPr id="7" name="Rectangle 6"/>
          <p:cNvSpPr/>
          <p:nvPr/>
        </p:nvSpPr>
        <p:spPr>
          <a:xfrm>
            <a:off x="5459506" y="4666129"/>
            <a:ext cx="1413284" cy="322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98957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INPUT AND OUTPUT STREAMS</a:t>
            </a:r>
            <a:endParaRPr lang="en-US" dirty="0"/>
          </a:p>
        </p:txBody>
      </p:sp>
      <p:sp>
        <p:nvSpPr>
          <p:cNvPr id="3" name="Content Placeholder 2"/>
          <p:cNvSpPr>
            <a:spLocks noGrp="1"/>
          </p:cNvSpPr>
          <p:nvPr>
            <p:ph idx="1"/>
          </p:nvPr>
        </p:nvSpPr>
        <p:spPr/>
        <p:txBody>
          <a:bodyPr>
            <a:normAutofit/>
          </a:bodyPr>
          <a:lstStyle/>
          <a:p>
            <a:pPr marL="0" indent="0">
              <a:buNone/>
            </a:pPr>
            <a:r>
              <a:rPr lang="en-IN" sz="2000" dirty="0">
                <a:latin typeface="Casper" panose="02000506000000020004" pitchFamily="2" charset="0"/>
                <a:cs typeface="Arial" panose="020B0604020202020204" pitchFamily="34" charset="0"/>
              </a:rPr>
              <a:t>In C++ there are number of stream classes for defining various streams related with files and for doing input-output operations. All these classes are defined in the file </a:t>
            </a:r>
            <a:r>
              <a:rPr lang="en-IN" sz="2000" dirty="0" err="1" smtClean="0">
                <a:latin typeface="Casper" panose="02000506000000020004" pitchFamily="2" charset="0"/>
                <a:cs typeface="Arial" panose="020B0604020202020204" pitchFamily="34" charset="0"/>
              </a:rPr>
              <a:t>iostream.h</a:t>
            </a:r>
            <a:endParaRPr lang="en-IN" sz="2000" dirty="0" smtClean="0">
              <a:latin typeface="Casper" panose="02000506000000020004" pitchFamily="2" charset="0"/>
              <a:cs typeface="Arial" panose="020B0604020202020204" pitchFamily="34" charset="0"/>
            </a:endParaRPr>
          </a:p>
          <a:p>
            <a:r>
              <a:rPr lang="en-IN" sz="2000" dirty="0">
                <a:latin typeface="Casper" panose="02000506000000020004" pitchFamily="2" charset="0"/>
                <a:cs typeface="Arial" panose="020B0604020202020204" pitchFamily="34" charset="0"/>
              </a:rPr>
              <a:t>The </a:t>
            </a:r>
            <a:r>
              <a:rPr lang="en-IN" sz="2000" dirty="0" err="1">
                <a:latin typeface="Casper" panose="02000506000000020004" pitchFamily="2" charset="0"/>
                <a:cs typeface="Arial" panose="020B0604020202020204" pitchFamily="34" charset="0"/>
              </a:rPr>
              <a:t>ios</a:t>
            </a:r>
            <a:r>
              <a:rPr lang="en-IN" sz="2000" dirty="0">
                <a:latin typeface="Casper" panose="02000506000000020004" pitchFamily="2" charset="0"/>
                <a:cs typeface="Arial" panose="020B0604020202020204" pitchFamily="34" charset="0"/>
              </a:rPr>
              <a:t> class: The </a:t>
            </a:r>
            <a:r>
              <a:rPr lang="en-IN" sz="2000" dirty="0" err="1">
                <a:latin typeface="Casper" panose="02000506000000020004" pitchFamily="2" charset="0"/>
                <a:cs typeface="Arial" panose="020B0604020202020204" pitchFamily="34" charset="0"/>
              </a:rPr>
              <a:t>ios</a:t>
            </a:r>
            <a:r>
              <a:rPr lang="en-IN" sz="2000" dirty="0">
                <a:latin typeface="Casper" panose="02000506000000020004" pitchFamily="2" charset="0"/>
                <a:cs typeface="Arial" panose="020B0604020202020204" pitchFamily="34" charset="0"/>
              </a:rPr>
              <a:t> class is responsible for providing all input and output facilities to all other stream classes. </a:t>
            </a:r>
          </a:p>
          <a:p>
            <a:r>
              <a:rPr lang="en-IN" sz="2000" dirty="0">
                <a:latin typeface="Casper" panose="02000506000000020004" pitchFamily="2" charset="0"/>
                <a:cs typeface="Arial" panose="020B0604020202020204" pitchFamily="34" charset="0"/>
              </a:rPr>
              <a:t>The </a:t>
            </a:r>
            <a:r>
              <a:rPr lang="en-IN" sz="2000" dirty="0" err="1">
                <a:latin typeface="Casper" panose="02000506000000020004" pitchFamily="2" charset="0"/>
                <a:cs typeface="Arial" panose="020B0604020202020204" pitchFamily="34" charset="0"/>
              </a:rPr>
              <a:t>istream</a:t>
            </a:r>
            <a:r>
              <a:rPr lang="en-IN" sz="2000" dirty="0">
                <a:latin typeface="Casper" panose="02000506000000020004" pitchFamily="2" charset="0"/>
                <a:cs typeface="Arial" panose="020B0604020202020204" pitchFamily="34" charset="0"/>
              </a:rPr>
              <a:t> class: This class is responsible for handling input stream. It provides number of function for handling chars, strings and objects such as get, </a:t>
            </a:r>
            <a:r>
              <a:rPr lang="en-IN" sz="2000" dirty="0" err="1">
                <a:latin typeface="Casper" panose="02000506000000020004" pitchFamily="2" charset="0"/>
                <a:cs typeface="Arial" panose="020B0604020202020204" pitchFamily="34" charset="0"/>
              </a:rPr>
              <a:t>getline</a:t>
            </a:r>
            <a:r>
              <a:rPr lang="en-IN" sz="2000" dirty="0">
                <a:latin typeface="Casper" panose="02000506000000020004" pitchFamily="2" charset="0"/>
                <a:cs typeface="Arial" panose="020B0604020202020204" pitchFamily="34" charset="0"/>
              </a:rPr>
              <a:t>, read, ignore, </a:t>
            </a:r>
            <a:r>
              <a:rPr lang="en-IN" sz="2000" dirty="0" err="1">
                <a:latin typeface="Casper" panose="02000506000000020004" pitchFamily="2" charset="0"/>
                <a:cs typeface="Arial" panose="020B0604020202020204" pitchFamily="34" charset="0"/>
              </a:rPr>
              <a:t>putback</a:t>
            </a:r>
            <a:r>
              <a:rPr lang="en-IN" sz="2000" dirty="0">
                <a:latin typeface="Casper" panose="02000506000000020004" pitchFamily="2" charset="0"/>
                <a:cs typeface="Arial" panose="020B0604020202020204" pitchFamily="34" charset="0"/>
              </a:rPr>
              <a:t> etc</a:t>
            </a:r>
            <a:r>
              <a:rPr lang="en-IN" sz="2000" dirty="0" smtClean="0">
                <a:latin typeface="Casper" panose="02000506000000020004" pitchFamily="2" charset="0"/>
                <a:cs typeface="Arial" panose="020B0604020202020204" pitchFamily="34" charset="0"/>
              </a:rPr>
              <a:t>..</a:t>
            </a:r>
          </a:p>
          <a:p>
            <a:r>
              <a:rPr lang="en-IN" sz="2000" dirty="0">
                <a:latin typeface="Casper" panose="02000506000000020004" pitchFamily="2" charset="0"/>
                <a:cs typeface="Arial" panose="020B0604020202020204" pitchFamily="34" charset="0"/>
              </a:rPr>
              <a:t>The </a:t>
            </a:r>
            <a:r>
              <a:rPr lang="en-IN" sz="2000" dirty="0" err="1">
                <a:latin typeface="Casper" panose="02000506000000020004" pitchFamily="2" charset="0"/>
                <a:cs typeface="Arial" panose="020B0604020202020204" pitchFamily="34" charset="0"/>
              </a:rPr>
              <a:t>ostream</a:t>
            </a:r>
            <a:r>
              <a:rPr lang="en-IN" sz="2000" dirty="0">
                <a:latin typeface="Casper" panose="02000506000000020004" pitchFamily="2" charset="0"/>
                <a:cs typeface="Arial" panose="020B0604020202020204" pitchFamily="34" charset="0"/>
              </a:rPr>
              <a:t> class: This class is responsible for handling output stream. It provides number of function for handling chars, strings and objects such as write, put etc</a:t>
            </a:r>
            <a:r>
              <a:rPr lang="en-IN" sz="2000" dirty="0" smtClean="0">
                <a:latin typeface="Casper" panose="02000506000000020004" pitchFamily="2" charset="0"/>
                <a:cs typeface="Arial" panose="020B0604020202020204" pitchFamily="34" charset="0"/>
              </a:rPr>
              <a:t>..</a:t>
            </a:r>
          </a:p>
          <a:p>
            <a:r>
              <a:rPr lang="en-IN" sz="2000" dirty="0">
                <a:latin typeface="Casper" panose="02000506000000020004" pitchFamily="2" charset="0"/>
                <a:cs typeface="Arial" panose="020B0604020202020204" pitchFamily="34" charset="0"/>
              </a:rPr>
              <a:t>The </a:t>
            </a:r>
            <a:r>
              <a:rPr lang="en-IN" sz="2000" dirty="0" err="1">
                <a:latin typeface="Casper" panose="02000506000000020004" pitchFamily="2" charset="0"/>
                <a:cs typeface="Arial" panose="020B0604020202020204" pitchFamily="34" charset="0"/>
              </a:rPr>
              <a:t>iostream</a:t>
            </a:r>
            <a:r>
              <a:rPr lang="en-IN" sz="2000" dirty="0">
                <a:latin typeface="Casper" panose="02000506000000020004" pitchFamily="2" charset="0"/>
                <a:cs typeface="Arial" panose="020B0604020202020204" pitchFamily="34" charset="0"/>
              </a:rPr>
              <a:t>: This class is responsible for handling both input and output stream as both </a:t>
            </a:r>
            <a:r>
              <a:rPr lang="en-IN" sz="2000" dirty="0" err="1">
                <a:latin typeface="Casper" panose="02000506000000020004" pitchFamily="2" charset="0"/>
                <a:cs typeface="Arial" panose="020B0604020202020204" pitchFamily="34" charset="0"/>
              </a:rPr>
              <a:t>istream</a:t>
            </a:r>
            <a:r>
              <a:rPr lang="en-IN" sz="2000" dirty="0">
                <a:latin typeface="Casper" panose="02000506000000020004" pitchFamily="2" charset="0"/>
                <a:cs typeface="Arial" panose="020B0604020202020204" pitchFamily="34" charset="0"/>
              </a:rPr>
              <a:t> class and </a:t>
            </a:r>
            <a:r>
              <a:rPr lang="en-IN" sz="2000" dirty="0" err="1">
                <a:latin typeface="Casper" panose="02000506000000020004" pitchFamily="2" charset="0"/>
                <a:cs typeface="Arial" panose="020B0604020202020204" pitchFamily="34" charset="0"/>
              </a:rPr>
              <a:t>istream</a:t>
            </a:r>
            <a:r>
              <a:rPr lang="en-IN" sz="2000" dirty="0">
                <a:latin typeface="Casper" panose="02000506000000020004" pitchFamily="2" charset="0"/>
                <a:cs typeface="Arial" panose="020B0604020202020204" pitchFamily="34" charset="0"/>
              </a:rPr>
              <a:t> class is inherited into it. It provides function of both </a:t>
            </a:r>
            <a:r>
              <a:rPr lang="en-IN" sz="2000" dirty="0" err="1">
                <a:latin typeface="Casper" panose="02000506000000020004" pitchFamily="2" charset="0"/>
                <a:cs typeface="Arial" panose="020B0604020202020204" pitchFamily="34" charset="0"/>
              </a:rPr>
              <a:t>istream</a:t>
            </a:r>
            <a:r>
              <a:rPr lang="en-IN" sz="2000" dirty="0">
                <a:latin typeface="Casper" panose="02000506000000020004" pitchFamily="2" charset="0"/>
                <a:cs typeface="Arial" panose="020B0604020202020204" pitchFamily="34" charset="0"/>
              </a:rPr>
              <a:t> class and </a:t>
            </a:r>
            <a:r>
              <a:rPr lang="en-IN" sz="2000" dirty="0" err="1">
                <a:latin typeface="Casper" panose="02000506000000020004" pitchFamily="2" charset="0"/>
                <a:cs typeface="Arial" panose="020B0604020202020204" pitchFamily="34" charset="0"/>
              </a:rPr>
              <a:t>istream</a:t>
            </a:r>
            <a:r>
              <a:rPr lang="en-IN" sz="2000" dirty="0">
                <a:latin typeface="Casper" panose="02000506000000020004" pitchFamily="2" charset="0"/>
                <a:cs typeface="Arial" panose="020B0604020202020204" pitchFamily="34" charset="0"/>
              </a:rPr>
              <a:t> class for handling chars, strings and objects such as get, </a:t>
            </a:r>
            <a:r>
              <a:rPr lang="en-IN" sz="2000" dirty="0" err="1">
                <a:latin typeface="Casper" panose="02000506000000020004" pitchFamily="2" charset="0"/>
                <a:cs typeface="Arial" panose="020B0604020202020204" pitchFamily="34" charset="0"/>
              </a:rPr>
              <a:t>getline</a:t>
            </a:r>
            <a:r>
              <a:rPr lang="en-IN" sz="2000" dirty="0">
                <a:latin typeface="Casper" panose="02000506000000020004" pitchFamily="2" charset="0"/>
                <a:cs typeface="Arial" panose="020B0604020202020204" pitchFamily="34" charset="0"/>
              </a:rPr>
              <a:t>, read, ignore, </a:t>
            </a:r>
            <a:r>
              <a:rPr lang="en-IN" sz="2000" dirty="0" err="1">
                <a:latin typeface="Casper" panose="02000506000000020004" pitchFamily="2" charset="0"/>
                <a:cs typeface="Arial" panose="020B0604020202020204" pitchFamily="34" charset="0"/>
              </a:rPr>
              <a:t>putback</a:t>
            </a:r>
            <a:r>
              <a:rPr lang="en-IN" sz="2000" dirty="0">
                <a:latin typeface="Casper" panose="02000506000000020004" pitchFamily="2" charset="0"/>
                <a:cs typeface="Arial" panose="020B0604020202020204" pitchFamily="34" charset="0"/>
              </a:rPr>
              <a:t>, put, write etc..</a:t>
            </a:r>
            <a:endParaRPr lang="en-IN" sz="2000" dirty="0" smtClean="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29</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6568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0" y="1028700"/>
            <a:ext cx="5778500" cy="4873625"/>
          </a:xfrm>
        </p:spPr>
        <p:txBody>
          <a:bodyPr>
            <a:normAutofit/>
          </a:bodyPr>
          <a:lstStyle/>
          <a:p>
            <a:r>
              <a:rPr lang="en-IN" sz="2400" dirty="0" smtClean="0">
                <a:latin typeface="Casper" panose="02000506000000020004" pitchFamily="2" charset="0"/>
                <a:cs typeface="Arial" panose="020B0604020202020204" pitchFamily="34" charset="0"/>
              </a:rPr>
              <a:t>Features </a:t>
            </a:r>
            <a:r>
              <a:rPr lang="en-IN" sz="2400" dirty="0">
                <a:latin typeface="Casper" panose="02000506000000020004" pitchFamily="2" charset="0"/>
                <a:cs typeface="Arial" panose="020B0604020202020204" pitchFamily="34" charset="0"/>
              </a:rPr>
              <a:t>of object-oriented programming, </a:t>
            </a:r>
            <a:endParaRPr lang="en-IN" sz="2400" dirty="0" smtClean="0">
              <a:latin typeface="Casper" panose="02000506000000020004" pitchFamily="2" charset="0"/>
              <a:cs typeface="Arial" panose="020B0604020202020204" pitchFamily="34" charset="0"/>
            </a:endParaRPr>
          </a:p>
          <a:p>
            <a:r>
              <a:rPr lang="en-IN" sz="2400" dirty="0" smtClean="0">
                <a:latin typeface="Casper" panose="02000506000000020004" pitchFamily="2" charset="0"/>
                <a:cs typeface="Arial" panose="020B0604020202020204" pitchFamily="34" charset="0"/>
              </a:rPr>
              <a:t>Difference </a:t>
            </a:r>
            <a:r>
              <a:rPr lang="en-IN" sz="2400" dirty="0">
                <a:latin typeface="Casper" panose="02000506000000020004" pitchFamily="2" charset="0"/>
                <a:cs typeface="Arial" panose="020B0604020202020204" pitchFamily="34" charset="0"/>
              </a:rPr>
              <a:t>between object oriented and procedure-oriented programming, </a:t>
            </a:r>
            <a:endParaRPr lang="en-IN" sz="2400" dirty="0" smtClean="0">
              <a:latin typeface="Casper" panose="02000506000000020004" pitchFamily="2" charset="0"/>
              <a:cs typeface="Arial" panose="020B0604020202020204" pitchFamily="34" charset="0"/>
            </a:endParaRPr>
          </a:p>
          <a:p>
            <a:r>
              <a:rPr lang="en-IN" sz="2400" dirty="0" smtClean="0">
                <a:latin typeface="Casper" panose="02000506000000020004" pitchFamily="2" charset="0"/>
                <a:cs typeface="Arial" panose="020B0604020202020204" pitchFamily="34" charset="0"/>
              </a:rPr>
              <a:t>Difference </a:t>
            </a:r>
            <a:r>
              <a:rPr lang="en-IN" sz="2400" dirty="0">
                <a:latin typeface="Casper" panose="02000506000000020004" pitchFamily="2" charset="0"/>
                <a:cs typeface="Arial" panose="020B0604020202020204" pitchFamily="34" charset="0"/>
              </a:rPr>
              <a:t>between structure and class, </a:t>
            </a:r>
            <a:endParaRPr lang="en-IN" sz="2400" dirty="0" smtClean="0">
              <a:latin typeface="Casper" panose="02000506000000020004" pitchFamily="2" charset="0"/>
              <a:cs typeface="Arial" panose="020B0604020202020204" pitchFamily="34" charset="0"/>
            </a:endParaRPr>
          </a:p>
          <a:p>
            <a:r>
              <a:rPr lang="en-IN" sz="2400" dirty="0" smtClean="0">
                <a:latin typeface="Casper" panose="02000506000000020004" pitchFamily="2" charset="0"/>
                <a:cs typeface="Arial" panose="020B0604020202020204" pitchFamily="34" charset="0"/>
              </a:rPr>
              <a:t>Data types </a:t>
            </a:r>
          </a:p>
          <a:p>
            <a:r>
              <a:rPr lang="en-IN" sz="2400" dirty="0" smtClean="0">
                <a:latin typeface="Casper" panose="02000506000000020004" pitchFamily="2" charset="0"/>
                <a:cs typeface="Arial" panose="020B0604020202020204" pitchFamily="34" charset="0"/>
              </a:rPr>
              <a:t>Input </a:t>
            </a:r>
            <a:r>
              <a:rPr lang="en-IN" sz="2400" dirty="0">
                <a:latin typeface="Casper" panose="02000506000000020004" pitchFamily="2" charset="0"/>
                <a:cs typeface="Arial" panose="020B0604020202020204" pitchFamily="34" charset="0"/>
              </a:rPr>
              <a:t>and output streams (</a:t>
            </a:r>
            <a:r>
              <a:rPr lang="en-IN" sz="2400" dirty="0" err="1">
                <a:latin typeface="Casper" panose="02000506000000020004" pitchFamily="2" charset="0"/>
                <a:cs typeface="Arial" panose="020B0604020202020204" pitchFamily="34" charset="0"/>
              </a:rPr>
              <a:t>cin</a:t>
            </a:r>
            <a:r>
              <a:rPr lang="en-IN" sz="2400" dirty="0">
                <a:latin typeface="Casper" panose="02000506000000020004" pitchFamily="2" charset="0"/>
                <a:cs typeface="Arial" panose="020B0604020202020204" pitchFamily="34" charset="0"/>
              </a:rPr>
              <a:t>, </a:t>
            </a:r>
            <a:r>
              <a:rPr lang="en-IN" sz="2400" dirty="0" err="1">
                <a:latin typeface="Casper" panose="02000506000000020004" pitchFamily="2" charset="0"/>
                <a:cs typeface="Arial" panose="020B0604020202020204" pitchFamily="34" charset="0"/>
              </a:rPr>
              <a:t>cout</a:t>
            </a:r>
            <a:r>
              <a:rPr lang="en-IN" sz="2400" dirty="0">
                <a:latin typeface="Casper" panose="02000506000000020004" pitchFamily="2" charset="0"/>
                <a:cs typeface="Arial" panose="020B0604020202020204" pitchFamily="34" charset="0"/>
              </a:rPr>
              <a:t>), </a:t>
            </a:r>
            <a:endParaRPr lang="en-IN" sz="2400" dirty="0" smtClean="0">
              <a:latin typeface="Casper" panose="02000506000000020004" pitchFamily="2" charset="0"/>
              <a:cs typeface="Arial" panose="020B0604020202020204" pitchFamily="34" charset="0"/>
            </a:endParaRPr>
          </a:p>
          <a:p>
            <a:r>
              <a:rPr lang="en-IN" sz="2400" dirty="0">
                <a:latin typeface="Casper" panose="02000506000000020004" pitchFamily="2" charset="0"/>
                <a:cs typeface="Arial" panose="020B0604020202020204" pitchFamily="34" charset="0"/>
              </a:rPr>
              <a:t>I</a:t>
            </a:r>
            <a:r>
              <a:rPr lang="en-IN" sz="2400" dirty="0" smtClean="0">
                <a:latin typeface="Casper" panose="02000506000000020004" pitchFamily="2" charset="0"/>
                <a:cs typeface="Arial" panose="020B0604020202020204" pitchFamily="34" charset="0"/>
              </a:rPr>
              <a:t>ntroduction </a:t>
            </a:r>
            <a:r>
              <a:rPr lang="en-IN" sz="2400" dirty="0">
                <a:latin typeface="Casper" panose="02000506000000020004" pitchFamily="2" charset="0"/>
                <a:cs typeface="Arial" panose="020B0604020202020204" pitchFamily="34" charset="0"/>
              </a:rPr>
              <a:t>to namespace. </a:t>
            </a:r>
            <a:endParaRPr lang="en-US" sz="2400" dirty="0">
              <a:latin typeface="Casper" panose="02000506000000020004" pitchFamily="2" charset="0"/>
              <a:cs typeface="Arial" panose="020B0604020202020204" pitchFamily="34" charset="0"/>
            </a:endParaRPr>
          </a:p>
        </p:txBody>
      </p:sp>
      <p:sp>
        <p:nvSpPr>
          <p:cNvPr id="4" name="Text Placeholder 3"/>
          <p:cNvSpPr>
            <a:spLocks noGrp="1"/>
          </p:cNvSpPr>
          <p:nvPr>
            <p:ph type="body" sz="half" idx="2"/>
          </p:nvPr>
        </p:nvSpPr>
        <p:spPr>
          <a:xfrm>
            <a:off x="449262" y="3856831"/>
            <a:ext cx="4322762" cy="2045494"/>
          </a:xfrm>
        </p:spPr>
        <p:txBody>
          <a:bodyPr>
            <a:normAutofit lnSpcReduction="10000"/>
          </a:bodyPr>
          <a:lstStyle/>
          <a:p>
            <a:pPr algn="just"/>
            <a:r>
              <a:rPr lang="en-IN" dirty="0">
                <a:solidFill>
                  <a:schemeClr val="tx1">
                    <a:lumMod val="85000"/>
                    <a:lumOff val="15000"/>
                  </a:schemeClr>
                </a:solidFill>
                <a:latin typeface="Casper" panose="02000506000000020004" pitchFamily="2" charset="0"/>
                <a:cs typeface="Arial" panose="020B0604020202020204" pitchFamily="34" charset="0"/>
              </a:rPr>
              <a:t>Object-oriented programming is a programming paradigm based on the concept of "objects", which can contain data, in the form of fields, and code, in the form of procedures. </a:t>
            </a:r>
            <a:endParaRPr lang="en-IN" dirty="0" smtClean="0">
              <a:solidFill>
                <a:schemeClr val="tx1">
                  <a:lumMod val="85000"/>
                  <a:lumOff val="15000"/>
                </a:schemeClr>
              </a:solidFill>
              <a:latin typeface="Casper" panose="02000506000000020004" pitchFamily="2" charset="0"/>
              <a:cs typeface="Arial" panose="020B0604020202020204" pitchFamily="34" charset="0"/>
            </a:endParaRPr>
          </a:p>
          <a:p>
            <a:pPr algn="just"/>
            <a:r>
              <a:rPr lang="en-IN" dirty="0" smtClean="0">
                <a:solidFill>
                  <a:schemeClr val="tx1">
                    <a:lumMod val="85000"/>
                    <a:lumOff val="15000"/>
                  </a:schemeClr>
                </a:solidFill>
                <a:latin typeface="Casper" panose="02000506000000020004" pitchFamily="2" charset="0"/>
                <a:cs typeface="Arial" panose="020B0604020202020204" pitchFamily="34" charset="0"/>
              </a:rPr>
              <a:t>A </a:t>
            </a:r>
            <a:r>
              <a:rPr lang="en-IN" dirty="0">
                <a:solidFill>
                  <a:schemeClr val="tx1">
                    <a:lumMod val="85000"/>
                    <a:lumOff val="15000"/>
                  </a:schemeClr>
                </a:solidFill>
                <a:latin typeface="Casper" panose="02000506000000020004" pitchFamily="2" charset="0"/>
                <a:cs typeface="Arial" panose="020B0604020202020204" pitchFamily="34" charset="0"/>
              </a:rPr>
              <a:t>feature of objects is an object's procedures that can access and often modify the data fields of the object with which they are </a:t>
            </a:r>
            <a:r>
              <a:rPr lang="en-IN" dirty="0" smtClean="0">
                <a:solidFill>
                  <a:schemeClr val="tx1">
                    <a:lumMod val="85000"/>
                    <a:lumOff val="15000"/>
                  </a:schemeClr>
                </a:solidFill>
                <a:latin typeface="Casper" panose="02000506000000020004" pitchFamily="2" charset="0"/>
                <a:cs typeface="Arial" panose="020B0604020202020204" pitchFamily="34" charset="0"/>
              </a:rPr>
              <a:t>associated. [1]</a:t>
            </a:r>
            <a:endParaRPr lang="en-US" dirty="0">
              <a:solidFill>
                <a:schemeClr val="tx1">
                  <a:lumMod val="85000"/>
                  <a:lumOff val="15000"/>
                </a:schemeClr>
              </a:solidFill>
              <a:latin typeface="Casper" panose="02000506000000020004" pitchFamily="2" charset="0"/>
              <a:cs typeface="Arial" panose="020B0604020202020204" pitchFamily="34" charset="0"/>
            </a:endParaRPr>
          </a:p>
          <a:p>
            <a:endParaRPr lang="en-US" dirty="0"/>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3</a:t>
            </a:fld>
            <a:endParaRPr lang="en-US" dirty="0"/>
          </a:p>
        </p:txBody>
      </p:sp>
      <p:sp>
        <p:nvSpPr>
          <p:cNvPr id="8" name="Title 7"/>
          <p:cNvSpPr txBox="1">
            <a:spLocks noGrp="1" noChangeArrowheads="1"/>
          </p:cNvSpPr>
          <p:nvPr>
            <p:ph type="title"/>
          </p:nvPr>
        </p:nvSpPr>
        <p:spPr bwMode="auto">
          <a:xfrm>
            <a:off x="449262" y="2343863"/>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Casper Bold" panose="02000806040000020004" pitchFamily="2" charset="0"/>
                <a:ea typeface="Karla" pitchFamily="2" charset="0"/>
                <a:cs typeface="Karla" pitchFamily="2" charset="0"/>
              </a:rPr>
              <a:t>CONTENTS</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3835400"/>
            <a:ext cx="4322762" cy="2520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INPUT AND OUTPUT STREAMS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30</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50384" y="5891708"/>
            <a:ext cx="1620957" cy="261610"/>
          </a:xfrm>
          <a:prstGeom prst="rect">
            <a:avLst/>
          </a:prstGeom>
          <a:noFill/>
        </p:spPr>
        <p:txBody>
          <a:bodyPr wrap="none" rtlCol="0">
            <a:spAutoFit/>
          </a:bodyPr>
          <a:lstStyle/>
          <a:p>
            <a:r>
              <a:rPr lang="en-IN" sz="1100" dirty="0" smtClean="0">
                <a:latin typeface="Casper" panose="02000506000000020004"/>
              </a:rPr>
              <a:t>Figure 1.13  I/O streams [3]</a:t>
            </a:r>
            <a:endParaRPr lang="en-IN" sz="1100" dirty="0">
              <a:latin typeface="Casper" panose="02000506000000020004"/>
            </a:endParaRPr>
          </a:p>
        </p:txBody>
      </p:sp>
      <p:pic>
        <p:nvPicPr>
          <p:cNvPr id="14" name="Content Placeholder 13"/>
          <p:cNvPicPr>
            <a:picLocks noGrp="1" noChangeAspect="1"/>
          </p:cNvPicPr>
          <p:nvPr>
            <p:ph idx="1"/>
          </p:nvPr>
        </p:nvPicPr>
        <p:blipFill>
          <a:blip r:embed="rId2"/>
          <a:stretch>
            <a:fillRect/>
          </a:stretch>
        </p:blipFill>
        <p:spPr>
          <a:xfrm>
            <a:off x="995749" y="1837533"/>
            <a:ext cx="4980118" cy="4065588"/>
          </a:xfrm>
          <a:prstGeom prst="rect">
            <a:avLst/>
          </a:prstGeom>
        </p:spPr>
        <p:style>
          <a:lnRef idx="2">
            <a:schemeClr val="dk1"/>
          </a:lnRef>
          <a:fillRef idx="1">
            <a:schemeClr val="lt1"/>
          </a:fillRef>
          <a:effectRef idx="0">
            <a:schemeClr val="dk1"/>
          </a:effectRef>
          <a:fontRef idx="minor">
            <a:schemeClr val="dk1"/>
          </a:fontRef>
        </p:style>
      </p:pic>
      <p:sp>
        <p:nvSpPr>
          <p:cNvPr id="15" name="TextBox 14"/>
          <p:cNvSpPr txBox="1"/>
          <p:nvPr/>
        </p:nvSpPr>
        <p:spPr>
          <a:xfrm>
            <a:off x="6133416" y="1994302"/>
            <a:ext cx="4954370" cy="1323439"/>
          </a:xfrm>
          <a:prstGeom prst="rect">
            <a:avLst/>
          </a:prstGeom>
          <a:noFill/>
        </p:spPr>
        <p:txBody>
          <a:bodyPr wrap="none" rtlCol="0">
            <a:spAutoFit/>
          </a:bodyPr>
          <a:lstStyle/>
          <a:p>
            <a:pPr marL="285750" indent="-285750" algn="just">
              <a:buFont typeface="Arial" panose="020B0604020202020204" pitchFamily="34" charset="0"/>
              <a:buChar char="•"/>
            </a:pPr>
            <a:r>
              <a:rPr lang="en-IN" sz="1600" dirty="0" smtClean="0">
                <a:latin typeface="Casper" panose="02000506000000020004"/>
              </a:rPr>
              <a:t>The </a:t>
            </a:r>
            <a:r>
              <a:rPr lang="en-IN" sz="1600" dirty="0">
                <a:latin typeface="Casper" panose="02000506000000020004"/>
              </a:rPr>
              <a:t>two keywords </a:t>
            </a:r>
            <a:r>
              <a:rPr lang="en-IN" sz="1600" dirty="0" err="1">
                <a:latin typeface="Casper" panose="02000506000000020004"/>
              </a:rPr>
              <a:t>cout</a:t>
            </a:r>
            <a:r>
              <a:rPr lang="en-IN" sz="1600" dirty="0">
                <a:latin typeface="Casper" panose="02000506000000020004"/>
              </a:rPr>
              <a:t> in C++ and </a:t>
            </a:r>
            <a:r>
              <a:rPr lang="en-IN" sz="1600" dirty="0" err="1">
                <a:latin typeface="Casper" panose="02000506000000020004"/>
              </a:rPr>
              <a:t>cin</a:t>
            </a:r>
            <a:r>
              <a:rPr lang="en-IN" sz="1600" dirty="0">
                <a:latin typeface="Casper" panose="02000506000000020004"/>
              </a:rPr>
              <a:t> in C++ are used </a:t>
            </a:r>
            <a:r>
              <a:rPr lang="en-IN" sz="1600" dirty="0" smtClean="0">
                <a:latin typeface="Casper" panose="02000506000000020004"/>
              </a:rPr>
              <a:t>very</a:t>
            </a:r>
          </a:p>
          <a:p>
            <a:pPr algn="just"/>
            <a:r>
              <a:rPr lang="en-IN" sz="1600" dirty="0" smtClean="0">
                <a:latin typeface="Casper" panose="02000506000000020004"/>
              </a:rPr>
              <a:t>        often </a:t>
            </a:r>
            <a:r>
              <a:rPr lang="en-IN" sz="1600" dirty="0">
                <a:latin typeface="Casper" panose="02000506000000020004"/>
              </a:rPr>
              <a:t>for printing outputs and taking inputs respectively. </a:t>
            </a:r>
            <a:endParaRPr lang="en-IN" sz="1600" dirty="0" smtClean="0">
              <a:latin typeface="Casper" panose="02000506000000020004"/>
            </a:endParaRPr>
          </a:p>
          <a:p>
            <a:pPr marL="285750" indent="-285750" algn="just">
              <a:buFont typeface="Arial" panose="020B0604020202020204" pitchFamily="34" charset="0"/>
              <a:buChar char="•"/>
            </a:pPr>
            <a:r>
              <a:rPr lang="en-IN" sz="1600" dirty="0" smtClean="0">
                <a:latin typeface="Casper" panose="02000506000000020004"/>
              </a:rPr>
              <a:t>These </a:t>
            </a:r>
            <a:r>
              <a:rPr lang="en-IN" sz="1600" dirty="0">
                <a:latin typeface="Casper" panose="02000506000000020004"/>
              </a:rPr>
              <a:t>two are the most basic methods of taking input </a:t>
            </a:r>
            <a:r>
              <a:rPr lang="en-IN" sz="1600" dirty="0" smtClean="0">
                <a:latin typeface="Casper" panose="02000506000000020004"/>
              </a:rPr>
              <a:t>and</a:t>
            </a:r>
          </a:p>
          <a:p>
            <a:pPr algn="just"/>
            <a:r>
              <a:rPr lang="en-IN" sz="1600" dirty="0" smtClean="0">
                <a:latin typeface="Casper" panose="02000506000000020004"/>
              </a:rPr>
              <a:t>        printing </a:t>
            </a:r>
            <a:r>
              <a:rPr lang="en-IN" sz="1600" dirty="0">
                <a:latin typeface="Casper" panose="02000506000000020004"/>
              </a:rPr>
              <a:t>output in C++. To use </a:t>
            </a:r>
            <a:r>
              <a:rPr lang="en-IN" sz="1600" dirty="0" err="1">
                <a:latin typeface="Casper" panose="02000506000000020004"/>
              </a:rPr>
              <a:t>cin</a:t>
            </a:r>
            <a:r>
              <a:rPr lang="en-IN" sz="1600" dirty="0">
                <a:latin typeface="Casper" panose="02000506000000020004"/>
              </a:rPr>
              <a:t> and </a:t>
            </a:r>
            <a:r>
              <a:rPr lang="en-IN" sz="1600" dirty="0" err="1">
                <a:latin typeface="Casper" panose="02000506000000020004"/>
              </a:rPr>
              <a:t>cout</a:t>
            </a:r>
            <a:r>
              <a:rPr lang="en-IN" sz="1600" dirty="0">
                <a:latin typeface="Casper" panose="02000506000000020004"/>
              </a:rPr>
              <a:t> in C++ one must </a:t>
            </a:r>
            <a:endParaRPr lang="en-IN" sz="1600" dirty="0" smtClean="0">
              <a:latin typeface="Casper" panose="02000506000000020004"/>
            </a:endParaRPr>
          </a:p>
          <a:p>
            <a:pPr algn="just"/>
            <a:r>
              <a:rPr lang="en-IN" sz="1600" dirty="0" smtClean="0">
                <a:latin typeface="Casper" panose="02000506000000020004"/>
              </a:rPr>
              <a:t>        include </a:t>
            </a:r>
            <a:r>
              <a:rPr lang="en-IN" sz="1600" dirty="0">
                <a:latin typeface="Casper" panose="02000506000000020004"/>
              </a:rPr>
              <a:t>the header file </a:t>
            </a:r>
            <a:r>
              <a:rPr lang="en-IN" sz="1600" dirty="0" err="1">
                <a:latin typeface="Casper" panose="02000506000000020004"/>
              </a:rPr>
              <a:t>iostream</a:t>
            </a:r>
            <a:r>
              <a:rPr lang="en-IN" sz="1600" dirty="0">
                <a:latin typeface="Casper" panose="02000506000000020004"/>
              </a:rPr>
              <a:t> in the </a:t>
            </a:r>
            <a:r>
              <a:rPr lang="en-IN" sz="1600" dirty="0" err="1">
                <a:latin typeface="Casper" panose="02000506000000020004"/>
              </a:rPr>
              <a:t>program.x</a:t>
            </a:r>
            <a:endParaRPr lang="en-IN" sz="1600" dirty="0">
              <a:latin typeface="Casper" panose="02000506000000020004"/>
            </a:endParaRPr>
          </a:p>
        </p:txBody>
      </p:sp>
    </p:spTree>
    <p:extLst>
      <p:ext uri="{BB962C8B-B14F-4D97-AF65-F5344CB8AC3E}">
        <p14:creationId xmlns:p14="http://schemas.microsoft.com/office/powerpoint/2010/main" val="5428649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Standard Output (</a:t>
            </a:r>
            <a:r>
              <a:rPr lang="en-US" dirty="0" err="1" smtClean="0">
                <a:latin typeface="Casper Bold" panose="02000806040000020004" pitchFamily="2" charset="0"/>
                <a:cs typeface="Arial" panose="020B0604020202020204" pitchFamily="34" charset="0"/>
              </a:rPr>
              <a:t>cout</a:t>
            </a:r>
            <a:r>
              <a:rPr lang="en-US" dirty="0" smtClean="0">
                <a:latin typeface="Casper Bold" panose="02000806040000020004" pitchFamily="2" charset="0"/>
                <a:cs typeface="Arial" panose="020B0604020202020204" pitchFamily="34" charset="0"/>
              </a:rPr>
              <a:t>)</a:t>
            </a:r>
            <a:endParaRPr lang="en-US" dirty="0"/>
          </a:p>
        </p:txBody>
      </p:sp>
      <p:sp>
        <p:nvSpPr>
          <p:cNvPr id="3" name="Content Placeholder 2"/>
          <p:cNvSpPr>
            <a:spLocks noGrp="1"/>
          </p:cNvSpPr>
          <p:nvPr>
            <p:ph idx="1"/>
          </p:nvPr>
        </p:nvSpPr>
        <p:spPr/>
        <p:txBody>
          <a:bodyPr>
            <a:normAutofit/>
          </a:bodyPr>
          <a:lstStyle/>
          <a:p>
            <a:pPr marL="0" indent="0">
              <a:buNone/>
            </a:pPr>
            <a:r>
              <a:rPr lang="en-IN" sz="1600" dirty="0">
                <a:latin typeface="Casper" panose="02000506000000020004" pitchFamily="2" charset="0"/>
                <a:cs typeface="Arial" panose="020B0604020202020204" pitchFamily="34" charset="0"/>
              </a:rPr>
              <a:t>By default, the standard output of a program points at the screen. So with the </a:t>
            </a:r>
            <a:r>
              <a:rPr lang="en-IN" sz="1600" dirty="0" err="1">
                <a:latin typeface="Casper" panose="02000506000000020004" pitchFamily="2" charset="0"/>
                <a:cs typeface="Arial" panose="020B0604020202020204" pitchFamily="34" charset="0"/>
              </a:rPr>
              <a:t>cout</a:t>
            </a:r>
            <a:r>
              <a:rPr lang="en-IN" sz="1600" dirty="0">
                <a:latin typeface="Casper" panose="02000506000000020004" pitchFamily="2" charset="0"/>
                <a:cs typeface="Arial" panose="020B0604020202020204" pitchFamily="34" charset="0"/>
              </a:rPr>
              <a:t> operator and the “insertion” operator (&lt;&lt;) you can print a message onto the screen. </a:t>
            </a:r>
          </a:p>
          <a:p>
            <a:pPr marL="0" indent="0">
              <a:buNone/>
            </a:pPr>
            <a:r>
              <a:rPr lang="en-IN" sz="1600" dirty="0">
                <a:latin typeface="Casper" panose="02000506000000020004" pitchFamily="2" charset="0"/>
                <a:cs typeface="Arial" panose="020B0604020202020204" pitchFamily="34" charset="0"/>
              </a:rPr>
              <a:t>Example:</a:t>
            </a:r>
          </a:p>
          <a:p>
            <a:pPr marL="0" indent="0">
              <a:buNone/>
            </a:pPr>
            <a:r>
              <a:rPr lang="en-IN" sz="1600" dirty="0">
                <a:latin typeface="Casper" panose="02000506000000020004" pitchFamily="2" charset="0"/>
                <a:cs typeface="Arial" panose="020B0604020202020204" pitchFamily="34" charset="0"/>
              </a:rPr>
              <a:t>#include&lt;</a:t>
            </a:r>
            <a:r>
              <a:rPr lang="en-IN" sz="1600" dirty="0" err="1">
                <a:latin typeface="Casper" panose="02000506000000020004" pitchFamily="2" charset="0"/>
                <a:cs typeface="Arial" panose="020B0604020202020204" pitchFamily="34" charset="0"/>
              </a:rPr>
              <a:t>iostream</a:t>
            </a:r>
            <a:r>
              <a:rPr lang="en-IN" sz="1600" dirty="0">
                <a:latin typeface="Casper" panose="02000506000000020004" pitchFamily="2" charset="0"/>
                <a:cs typeface="Arial" panose="020B0604020202020204" pitchFamily="34" charset="0"/>
              </a:rPr>
              <a:t>&gt; </a:t>
            </a:r>
          </a:p>
          <a:p>
            <a:pPr marL="0" indent="0">
              <a:buNone/>
            </a:pPr>
            <a:r>
              <a:rPr lang="en-IN" sz="1600" dirty="0">
                <a:latin typeface="Casper" panose="02000506000000020004" pitchFamily="2" charset="0"/>
                <a:cs typeface="Arial" panose="020B0604020202020204" pitchFamily="34" charset="0"/>
              </a:rPr>
              <a:t>using namespace </a:t>
            </a:r>
            <a:r>
              <a:rPr lang="en-IN" sz="1600" dirty="0" err="1">
                <a:latin typeface="Casper" panose="02000506000000020004" pitchFamily="2" charset="0"/>
                <a:cs typeface="Arial" panose="020B0604020202020204" pitchFamily="34" charset="0"/>
              </a:rPr>
              <a:t>std</a:t>
            </a:r>
            <a:r>
              <a:rPr lang="en-IN" sz="1600" dirty="0">
                <a:latin typeface="Casper" panose="02000506000000020004" pitchFamily="2" charset="0"/>
                <a:cs typeface="Arial" panose="020B0604020202020204" pitchFamily="34" charset="0"/>
              </a:rPr>
              <a:t>;</a:t>
            </a:r>
          </a:p>
          <a:p>
            <a:pPr marL="0" indent="0">
              <a:buNone/>
            </a:pPr>
            <a:r>
              <a:rPr lang="en-IN" sz="1600" dirty="0">
                <a:latin typeface="Casper" panose="02000506000000020004" pitchFamily="2" charset="0"/>
                <a:cs typeface="Arial" panose="020B0604020202020204" pitchFamily="34" charset="0"/>
              </a:rPr>
              <a:t> </a:t>
            </a:r>
            <a:r>
              <a:rPr lang="en-IN" sz="1600" dirty="0" err="1">
                <a:latin typeface="Casper" panose="02000506000000020004" pitchFamily="2" charset="0"/>
                <a:cs typeface="Arial" panose="020B0604020202020204" pitchFamily="34" charset="0"/>
              </a:rPr>
              <a:t>int</a:t>
            </a:r>
            <a:r>
              <a:rPr lang="en-IN" sz="1600" dirty="0">
                <a:latin typeface="Casper" panose="02000506000000020004" pitchFamily="2" charset="0"/>
                <a:cs typeface="Arial" panose="020B0604020202020204" pitchFamily="34" charset="0"/>
              </a:rPr>
              <a:t> main()</a:t>
            </a:r>
          </a:p>
          <a:p>
            <a:pPr marL="0" indent="0">
              <a:buNone/>
            </a:pPr>
            <a:r>
              <a:rPr lang="en-IN" sz="1600" dirty="0">
                <a:latin typeface="Casper" panose="02000506000000020004" pitchFamily="2" charset="0"/>
                <a:cs typeface="Arial" panose="020B0604020202020204" pitchFamily="34" charset="0"/>
              </a:rPr>
              <a:t> { </a:t>
            </a:r>
          </a:p>
          <a:p>
            <a:pPr marL="457200" lvl="1" indent="0">
              <a:buNone/>
            </a:pPr>
            <a:r>
              <a:rPr lang="en-IN" sz="1600" dirty="0" err="1">
                <a:latin typeface="Casper" panose="02000506000000020004" pitchFamily="2" charset="0"/>
                <a:cs typeface="Arial" panose="020B0604020202020204" pitchFamily="34" charset="0"/>
              </a:rPr>
              <a:t>cout</a:t>
            </a:r>
            <a:r>
              <a:rPr lang="en-IN" sz="1600" dirty="0">
                <a:latin typeface="Casper" panose="02000506000000020004" pitchFamily="2" charset="0"/>
                <a:cs typeface="Arial" panose="020B0604020202020204" pitchFamily="34" charset="0"/>
              </a:rPr>
              <a:t> &lt;&lt; "Hello World!";</a:t>
            </a:r>
          </a:p>
          <a:p>
            <a:pPr marL="457200" lvl="1" indent="0">
              <a:buNone/>
            </a:pPr>
            <a:r>
              <a:rPr lang="en-IN" sz="1600" dirty="0">
                <a:latin typeface="Casper" panose="02000506000000020004" pitchFamily="2" charset="0"/>
                <a:cs typeface="Arial" panose="020B0604020202020204" pitchFamily="34" charset="0"/>
              </a:rPr>
              <a:t> return </a:t>
            </a:r>
            <a:r>
              <a:rPr lang="en-IN" sz="1200" dirty="0">
                <a:latin typeface="Casper" panose="02000506000000020004" pitchFamily="2" charset="0"/>
                <a:cs typeface="Arial" panose="020B0604020202020204" pitchFamily="34" charset="0"/>
              </a:rPr>
              <a:t>0;</a:t>
            </a:r>
          </a:p>
          <a:p>
            <a:pPr marL="0" indent="0">
              <a:buNone/>
            </a:pPr>
            <a:r>
              <a:rPr lang="en-IN" sz="1600" dirty="0">
                <a:latin typeface="Casper" panose="02000506000000020004" pitchFamily="2" charset="0"/>
                <a:cs typeface="Arial" panose="020B0604020202020204" pitchFamily="34" charset="0"/>
              </a:rPr>
              <a:t> }</a:t>
            </a:r>
          </a:p>
        </p:txBody>
      </p:sp>
      <p:sp>
        <p:nvSpPr>
          <p:cNvPr id="4" name="Slide Number Placeholder 3"/>
          <p:cNvSpPr>
            <a:spLocks noGrp="1"/>
          </p:cNvSpPr>
          <p:nvPr>
            <p:ph type="sldNum" sz="quarter" idx="12"/>
          </p:nvPr>
        </p:nvSpPr>
        <p:spPr/>
        <p:txBody>
          <a:bodyPr/>
          <a:lstStyle/>
          <a:p>
            <a:fld id="{BDCDBBEF-AA6C-4BA6-85B2-A17D7F280E38}" type="slidenum">
              <a:rPr lang="en-US" smtClean="0"/>
              <a:t>31</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98129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Standard input (</a:t>
            </a:r>
            <a:r>
              <a:rPr lang="en-US" dirty="0" err="1" smtClean="0">
                <a:latin typeface="Casper Bold" panose="02000806040000020004" pitchFamily="2" charset="0"/>
                <a:cs typeface="Arial" panose="020B0604020202020204" pitchFamily="34" charset="0"/>
              </a:rPr>
              <a:t>cin</a:t>
            </a:r>
            <a:r>
              <a:rPr lang="en-US" dirty="0" smtClean="0">
                <a:latin typeface="Casper Bold" panose="02000806040000020004" pitchFamily="2" charset="0"/>
                <a:cs typeface="Arial" panose="020B0604020202020204" pitchFamily="34" charset="0"/>
              </a:rPr>
              <a:t>)</a:t>
            </a:r>
            <a:endParaRPr lang="en-US" dirty="0"/>
          </a:p>
        </p:txBody>
      </p:sp>
      <p:sp>
        <p:nvSpPr>
          <p:cNvPr id="3" name="Content Placeholder 2"/>
          <p:cNvSpPr>
            <a:spLocks noGrp="1"/>
          </p:cNvSpPr>
          <p:nvPr>
            <p:ph idx="1"/>
          </p:nvPr>
        </p:nvSpPr>
        <p:spPr/>
        <p:txBody>
          <a:bodyPr>
            <a:normAutofit/>
          </a:bodyPr>
          <a:lstStyle/>
          <a:p>
            <a:pPr marL="0" indent="0">
              <a:buNone/>
            </a:pPr>
            <a:r>
              <a:rPr lang="en-IN" sz="1600" dirty="0">
                <a:latin typeface="Casper" panose="02000506000000020004" pitchFamily="2" charset="0"/>
                <a:cs typeface="Arial" panose="020B0604020202020204" pitchFamily="34" charset="0"/>
              </a:rPr>
              <a:t>In most cases the standard input device is the keyboard. With the </a:t>
            </a:r>
            <a:r>
              <a:rPr lang="en-IN" sz="1600" dirty="0" err="1">
                <a:latin typeface="Casper" panose="02000506000000020004" pitchFamily="2" charset="0"/>
                <a:cs typeface="Arial" panose="020B0604020202020204" pitchFamily="34" charset="0"/>
              </a:rPr>
              <a:t>cin</a:t>
            </a:r>
            <a:r>
              <a:rPr lang="en-IN" sz="1600" dirty="0">
                <a:latin typeface="Casper" panose="02000506000000020004" pitchFamily="2" charset="0"/>
                <a:cs typeface="Arial" panose="020B0604020202020204" pitchFamily="34" charset="0"/>
              </a:rPr>
              <a:t> and &gt;&gt; operators it is possible to read input from the keyboard.</a:t>
            </a:r>
          </a:p>
          <a:p>
            <a:pPr marL="0" indent="0">
              <a:buNone/>
            </a:pPr>
            <a:r>
              <a:rPr lang="en-IN" sz="1600" dirty="0" smtClean="0">
                <a:latin typeface="Casper" panose="02000506000000020004" pitchFamily="2" charset="0"/>
                <a:cs typeface="Arial" panose="020B0604020202020204" pitchFamily="34" charset="0"/>
              </a:rPr>
              <a:t>Example</a:t>
            </a:r>
            <a:r>
              <a:rPr lang="en-IN" sz="1600" dirty="0">
                <a:latin typeface="Casper" panose="02000506000000020004" pitchFamily="2" charset="0"/>
                <a:cs typeface="Arial" panose="020B0604020202020204" pitchFamily="34" charset="0"/>
              </a:rPr>
              <a:t>:</a:t>
            </a:r>
          </a:p>
          <a:p>
            <a:pPr marL="0" indent="0">
              <a:buNone/>
            </a:pPr>
            <a:r>
              <a:rPr lang="en-IN" sz="1600" dirty="0">
                <a:latin typeface="Casper" panose="02000506000000020004" pitchFamily="2" charset="0"/>
                <a:cs typeface="Arial" panose="020B0604020202020204" pitchFamily="34" charset="0"/>
              </a:rPr>
              <a:t>#include&lt;</a:t>
            </a:r>
            <a:r>
              <a:rPr lang="en-IN" sz="1600" dirty="0" err="1">
                <a:latin typeface="Casper" panose="02000506000000020004" pitchFamily="2" charset="0"/>
                <a:cs typeface="Arial" panose="020B0604020202020204" pitchFamily="34" charset="0"/>
              </a:rPr>
              <a:t>iostream</a:t>
            </a:r>
            <a:r>
              <a:rPr lang="en-IN" sz="1600" dirty="0">
                <a:latin typeface="Casper" panose="02000506000000020004" pitchFamily="2" charset="0"/>
                <a:cs typeface="Arial" panose="020B0604020202020204" pitchFamily="34" charset="0"/>
              </a:rPr>
              <a:t>&gt; </a:t>
            </a:r>
          </a:p>
          <a:p>
            <a:pPr marL="0" indent="0">
              <a:buNone/>
            </a:pPr>
            <a:r>
              <a:rPr lang="en-IN" sz="1600" dirty="0">
                <a:latin typeface="Casper" panose="02000506000000020004" pitchFamily="2" charset="0"/>
                <a:cs typeface="Arial" panose="020B0604020202020204" pitchFamily="34" charset="0"/>
              </a:rPr>
              <a:t>using namespace </a:t>
            </a:r>
            <a:r>
              <a:rPr lang="en-IN" sz="1600" dirty="0" err="1">
                <a:latin typeface="Casper" panose="02000506000000020004" pitchFamily="2" charset="0"/>
                <a:cs typeface="Arial" panose="020B0604020202020204" pitchFamily="34" charset="0"/>
              </a:rPr>
              <a:t>std</a:t>
            </a:r>
            <a:r>
              <a:rPr lang="en-IN" sz="1600" dirty="0">
                <a:latin typeface="Casper" panose="02000506000000020004" pitchFamily="2" charset="0"/>
                <a:cs typeface="Arial" panose="020B0604020202020204" pitchFamily="34" charset="0"/>
              </a:rPr>
              <a:t>; </a:t>
            </a:r>
          </a:p>
          <a:p>
            <a:pPr marL="0" indent="0">
              <a:buNone/>
            </a:pPr>
            <a:r>
              <a:rPr lang="en-IN" sz="1600" dirty="0" err="1">
                <a:latin typeface="Casper" panose="02000506000000020004" pitchFamily="2" charset="0"/>
                <a:cs typeface="Arial" panose="020B0604020202020204" pitchFamily="34" charset="0"/>
              </a:rPr>
              <a:t>int</a:t>
            </a:r>
            <a:r>
              <a:rPr lang="en-IN" sz="1600" dirty="0">
                <a:latin typeface="Casper" panose="02000506000000020004" pitchFamily="2" charset="0"/>
                <a:cs typeface="Arial" panose="020B0604020202020204" pitchFamily="34" charset="0"/>
              </a:rPr>
              <a:t> main()</a:t>
            </a:r>
          </a:p>
          <a:p>
            <a:pPr marL="0" indent="0">
              <a:buNone/>
            </a:pPr>
            <a:r>
              <a:rPr lang="en-IN" sz="1600" dirty="0">
                <a:latin typeface="Casper" panose="02000506000000020004" pitchFamily="2" charset="0"/>
                <a:cs typeface="Arial" panose="020B0604020202020204" pitchFamily="34" charset="0"/>
              </a:rPr>
              <a:t> { </a:t>
            </a:r>
            <a:endParaRPr lang="en-IN" sz="1600" dirty="0" smtClean="0">
              <a:latin typeface="Casper" panose="02000506000000020004" pitchFamily="2" charset="0"/>
              <a:cs typeface="Arial" panose="020B0604020202020204" pitchFamily="34" charset="0"/>
            </a:endParaRPr>
          </a:p>
          <a:p>
            <a:pPr marL="457200" lvl="1" indent="0">
              <a:buNone/>
            </a:pPr>
            <a:r>
              <a:rPr lang="en-IN" sz="1600" dirty="0" smtClean="0">
                <a:latin typeface="Casper" panose="02000506000000020004" pitchFamily="2" charset="0"/>
                <a:cs typeface="Arial" panose="020B0604020202020204" pitchFamily="34" charset="0"/>
              </a:rPr>
              <a:t>char </a:t>
            </a:r>
            <a:r>
              <a:rPr lang="en-IN" sz="1600" dirty="0">
                <a:latin typeface="Casper" panose="02000506000000020004" pitchFamily="2" charset="0"/>
                <a:cs typeface="Arial" panose="020B0604020202020204" pitchFamily="34" charset="0"/>
              </a:rPr>
              <a:t>MY_CHAR;</a:t>
            </a:r>
          </a:p>
          <a:p>
            <a:pPr marL="457200" lvl="1" indent="0">
              <a:buNone/>
            </a:pPr>
            <a:r>
              <a:rPr lang="en-IN" sz="1600" dirty="0">
                <a:latin typeface="Casper" panose="02000506000000020004" pitchFamily="2" charset="0"/>
                <a:cs typeface="Arial" panose="020B0604020202020204" pitchFamily="34" charset="0"/>
              </a:rPr>
              <a:t> </a:t>
            </a:r>
            <a:r>
              <a:rPr lang="en-IN" sz="1600" dirty="0" err="1">
                <a:latin typeface="Casper" panose="02000506000000020004" pitchFamily="2" charset="0"/>
                <a:cs typeface="Arial" panose="020B0604020202020204" pitchFamily="34" charset="0"/>
              </a:rPr>
              <a:t>cout</a:t>
            </a:r>
            <a:r>
              <a:rPr lang="en-IN" sz="1600" dirty="0">
                <a:latin typeface="Casper" panose="02000506000000020004" pitchFamily="2" charset="0"/>
                <a:cs typeface="Arial" panose="020B0604020202020204" pitchFamily="34" charset="0"/>
              </a:rPr>
              <a:t> &lt;&lt; "Press a character and press return: "; </a:t>
            </a:r>
          </a:p>
          <a:p>
            <a:pPr marL="457200" lvl="1" indent="0">
              <a:buNone/>
            </a:pPr>
            <a:r>
              <a:rPr lang="en-IN" sz="1600" dirty="0" err="1">
                <a:latin typeface="Casper" panose="02000506000000020004" pitchFamily="2" charset="0"/>
                <a:cs typeface="Arial" panose="020B0604020202020204" pitchFamily="34" charset="0"/>
              </a:rPr>
              <a:t>cin</a:t>
            </a:r>
            <a:r>
              <a:rPr lang="en-IN" sz="1600" dirty="0">
                <a:latin typeface="Casper" panose="02000506000000020004" pitchFamily="2" charset="0"/>
                <a:cs typeface="Arial" panose="020B0604020202020204" pitchFamily="34" charset="0"/>
              </a:rPr>
              <a:t> &gt;&gt; MY_CHAR; </a:t>
            </a:r>
          </a:p>
          <a:p>
            <a:pPr marL="457200" lvl="1" indent="0">
              <a:buNone/>
            </a:pPr>
            <a:r>
              <a:rPr lang="en-IN" sz="1600" dirty="0" err="1">
                <a:latin typeface="Casper" panose="02000506000000020004" pitchFamily="2" charset="0"/>
                <a:cs typeface="Arial" panose="020B0604020202020204" pitchFamily="34" charset="0"/>
              </a:rPr>
              <a:t>cout</a:t>
            </a:r>
            <a:r>
              <a:rPr lang="en-IN" sz="1600" dirty="0">
                <a:latin typeface="Casper" panose="02000506000000020004" pitchFamily="2" charset="0"/>
                <a:cs typeface="Arial" panose="020B0604020202020204" pitchFamily="34" charset="0"/>
              </a:rPr>
              <a:t> &lt;&lt; MY_CHAR;</a:t>
            </a:r>
          </a:p>
          <a:p>
            <a:pPr marL="457200" lvl="1" indent="0">
              <a:buNone/>
            </a:pPr>
            <a:r>
              <a:rPr lang="en-IN" sz="1600" dirty="0">
                <a:latin typeface="Casper" panose="02000506000000020004" pitchFamily="2" charset="0"/>
                <a:cs typeface="Arial" panose="020B0604020202020204" pitchFamily="34" charset="0"/>
              </a:rPr>
              <a:t> return 0</a:t>
            </a:r>
            <a:r>
              <a:rPr lang="en-IN" sz="1600" dirty="0" smtClean="0">
                <a:latin typeface="Casper" panose="02000506000000020004" pitchFamily="2" charset="0"/>
                <a:cs typeface="Arial" panose="020B0604020202020204" pitchFamily="34" charset="0"/>
              </a:rPr>
              <a:t>;</a:t>
            </a:r>
          </a:p>
          <a:p>
            <a:pPr marL="0" indent="0">
              <a:buNone/>
            </a:pPr>
            <a:r>
              <a:rPr lang="en-IN" sz="1600" dirty="0" smtClean="0">
                <a:latin typeface="Casper" panose="02000506000000020004" pitchFamily="2" charset="0"/>
                <a:cs typeface="Arial" panose="020B0604020202020204" pitchFamily="34" charset="0"/>
              </a:rPr>
              <a:t> </a:t>
            </a:r>
            <a:r>
              <a:rPr lang="en-IN" sz="1600" dirty="0">
                <a:latin typeface="Casper" panose="02000506000000020004" pitchFamily="2" charset="0"/>
                <a:cs typeface="Arial" panose="020B0604020202020204" pitchFamily="34" charset="0"/>
              </a:rPr>
              <a:t>}</a:t>
            </a:r>
          </a:p>
          <a:p>
            <a:pPr marL="0" indent="0">
              <a:buNone/>
            </a:pPr>
            <a:endParaRPr lang="en-IN"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32</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9364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Namespace</a:t>
            </a:r>
            <a:endParaRPr lang="en-US" dirty="0"/>
          </a:p>
        </p:txBody>
      </p:sp>
      <p:sp>
        <p:nvSpPr>
          <p:cNvPr id="3" name="Content Placeholder 2"/>
          <p:cNvSpPr>
            <a:spLocks noGrp="1"/>
          </p:cNvSpPr>
          <p:nvPr>
            <p:ph idx="1"/>
          </p:nvPr>
        </p:nvSpPr>
        <p:spPr/>
        <p:txBody>
          <a:bodyPr>
            <a:normAutofit/>
          </a:bodyPr>
          <a:lstStyle/>
          <a:p>
            <a:pPr marL="0" indent="0">
              <a:buNone/>
            </a:pPr>
            <a:r>
              <a:rPr lang="en-IN" sz="1600" dirty="0">
                <a:latin typeface="Casper" panose="02000506000000020004" pitchFamily="2" charset="0"/>
                <a:cs typeface="Arial" panose="020B0604020202020204" pitchFamily="34" charset="0"/>
              </a:rPr>
              <a:t>Namespace is used to define a scope where identifiers like variables, functions, classes, </a:t>
            </a:r>
            <a:r>
              <a:rPr lang="en-IN" sz="1600" dirty="0" err="1">
                <a:latin typeface="Casper" panose="02000506000000020004" pitchFamily="2" charset="0"/>
                <a:cs typeface="Arial" panose="020B0604020202020204" pitchFamily="34" charset="0"/>
              </a:rPr>
              <a:t>etc</a:t>
            </a:r>
            <a:r>
              <a:rPr lang="en-IN" sz="1600" dirty="0">
                <a:latin typeface="Casper" panose="02000506000000020004" pitchFamily="2" charset="0"/>
                <a:cs typeface="Arial" panose="020B0604020202020204" pitchFamily="34" charset="0"/>
              </a:rPr>
              <a:t> are declared. The main purpose of using a namespace is to prevent ambiguity that may occur when two identifiers have same name</a:t>
            </a:r>
          </a:p>
          <a:p>
            <a:pPr marL="0" indent="0">
              <a:buNone/>
            </a:pPr>
            <a:r>
              <a:rPr lang="en-IN" sz="1600" dirty="0">
                <a:latin typeface="Casper" panose="02000506000000020004" pitchFamily="2" charset="0"/>
                <a:cs typeface="Arial" panose="020B0604020202020204" pitchFamily="34" charset="0"/>
              </a:rPr>
              <a:t>A namespace definition begins with the keyword namespace followed by the namespace name as follows −</a:t>
            </a:r>
          </a:p>
          <a:p>
            <a:pPr marL="0" indent="0">
              <a:buNone/>
            </a:pPr>
            <a:r>
              <a:rPr lang="en-IN" sz="1600" dirty="0">
                <a:latin typeface="Casper" panose="02000506000000020004" pitchFamily="2" charset="0"/>
                <a:cs typeface="Arial" panose="020B0604020202020204" pitchFamily="34" charset="0"/>
              </a:rPr>
              <a:t>Syntax:</a:t>
            </a:r>
          </a:p>
          <a:p>
            <a:pPr marL="0" indent="0">
              <a:buNone/>
            </a:pPr>
            <a:r>
              <a:rPr lang="en-IN" sz="1600" dirty="0">
                <a:latin typeface="Casper" panose="02000506000000020004" pitchFamily="2" charset="0"/>
                <a:cs typeface="Arial" panose="020B0604020202020204" pitchFamily="34" charset="0"/>
              </a:rPr>
              <a:t>   namespace </a:t>
            </a:r>
            <a:r>
              <a:rPr lang="en-IN" sz="1600" dirty="0" err="1">
                <a:latin typeface="Casper" panose="02000506000000020004" pitchFamily="2" charset="0"/>
                <a:cs typeface="Arial" panose="020B0604020202020204" pitchFamily="34" charset="0"/>
              </a:rPr>
              <a:t>namespace_name</a:t>
            </a:r>
            <a:r>
              <a:rPr lang="en-IN" sz="1600" dirty="0">
                <a:latin typeface="Casper" panose="02000506000000020004" pitchFamily="2" charset="0"/>
                <a:cs typeface="Arial" panose="020B0604020202020204" pitchFamily="34" charset="0"/>
              </a:rPr>
              <a:t> </a:t>
            </a:r>
          </a:p>
          <a:p>
            <a:pPr marL="0" indent="0">
              <a:buNone/>
            </a:pPr>
            <a:r>
              <a:rPr lang="en-IN" sz="1600" dirty="0">
                <a:latin typeface="Casper" panose="02000506000000020004" pitchFamily="2" charset="0"/>
                <a:cs typeface="Arial" panose="020B0604020202020204" pitchFamily="34" charset="0"/>
              </a:rPr>
              <a:t>{ // code declarations }</a:t>
            </a:r>
          </a:p>
          <a:p>
            <a:pPr marL="0" indent="0">
              <a:buNone/>
            </a:pPr>
            <a:endParaRPr lang="en-IN" sz="1600" dirty="0">
              <a:latin typeface="Casper" panose="02000506000000020004" pitchFamily="2" charset="0"/>
              <a:cs typeface="Arial" panose="020B0604020202020204" pitchFamily="34" charset="0"/>
            </a:endParaRPr>
          </a:p>
          <a:p>
            <a:r>
              <a:rPr lang="en-IN" sz="1600" dirty="0" smtClean="0">
                <a:latin typeface="Casper" panose="02000506000000020004" pitchFamily="2" charset="0"/>
                <a:cs typeface="Arial" panose="020B0604020202020204" pitchFamily="34" charset="0"/>
              </a:rPr>
              <a:t>To </a:t>
            </a:r>
            <a:r>
              <a:rPr lang="en-IN" sz="1600" dirty="0">
                <a:latin typeface="Casper" panose="02000506000000020004" pitchFamily="2" charset="0"/>
                <a:cs typeface="Arial" panose="020B0604020202020204" pitchFamily="34" charset="0"/>
              </a:rPr>
              <a:t>call the namespace-enabled version of either function or variable, prepend (::) the namespace name as follows −</a:t>
            </a:r>
          </a:p>
          <a:p>
            <a:pPr marL="0" indent="0">
              <a:buNone/>
            </a:pPr>
            <a:r>
              <a:rPr lang="en-IN" sz="1600" dirty="0">
                <a:latin typeface="Casper" panose="02000506000000020004" pitchFamily="2" charset="0"/>
                <a:cs typeface="Arial" panose="020B0604020202020204" pitchFamily="34" charset="0"/>
              </a:rPr>
              <a:t>     name::code; // code could be variable or function.</a:t>
            </a:r>
          </a:p>
          <a:p>
            <a:pPr marL="0" indent="0">
              <a:buNone/>
            </a:pPr>
            <a:endParaRPr lang="en-IN"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33</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40359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Namespace</a:t>
            </a:r>
            <a:endParaRPr lang="en-US" dirty="0"/>
          </a:p>
        </p:txBody>
      </p:sp>
      <p:sp>
        <p:nvSpPr>
          <p:cNvPr id="3" name="Content Placeholder 2"/>
          <p:cNvSpPr>
            <a:spLocks noGrp="1"/>
          </p:cNvSpPr>
          <p:nvPr>
            <p:ph idx="1"/>
          </p:nvPr>
        </p:nvSpPr>
        <p:spPr/>
        <p:txBody>
          <a:bodyPr>
            <a:normAutofit/>
          </a:bodyPr>
          <a:lstStyle/>
          <a:p>
            <a:pPr marL="0" indent="0">
              <a:buNone/>
            </a:pPr>
            <a:r>
              <a:rPr lang="en-IN" sz="1600" dirty="0">
                <a:latin typeface="Casper" panose="02000506000000020004" pitchFamily="2" charset="0"/>
                <a:cs typeface="Arial" panose="020B0604020202020204" pitchFamily="34" charset="0"/>
              </a:rPr>
              <a:t>When we use using directive, we import all the names in the namespace and they are available throughout the program, that is they have global scope.</a:t>
            </a:r>
          </a:p>
          <a:p>
            <a:pPr marL="0" indent="0">
              <a:buNone/>
            </a:pPr>
            <a:r>
              <a:rPr lang="en-IN" sz="1600" dirty="0">
                <a:latin typeface="Casper" panose="02000506000000020004" pitchFamily="2" charset="0"/>
                <a:cs typeface="Arial" panose="020B0604020202020204" pitchFamily="34" charset="0"/>
              </a:rPr>
              <a:t>But with using declaration, we import one specific name at a time which is available only inside the current scope.</a:t>
            </a:r>
          </a:p>
          <a:p>
            <a:pPr marL="0" indent="0">
              <a:buNone/>
            </a:pPr>
            <a:r>
              <a:rPr lang="en-IN" sz="1600" dirty="0">
                <a:latin typeface="Casper" panose="02000506000000020004" pitchFamily="2" charset="0"/>
                <a:cs typeface="Arial" panose="020B0604020202020204" pitchFamily="34" charset="0"/>
              </a:rPr>
              <a:t>Example:</a:t>
            </a:r>
          </a:p>
          <a:p>
            <a:pPr marL="0" indent="0">
              <a:buNone/>
            </a:pPr>
            <a:r>
              <a:rPr lang="en-IN" sz="1600" dirty="0">
                <a:latin typeface="Casper" panose="02000506000000020004" pitchFamily="2" charset="0"/>
                <a:cs typeface="Arial" panose="020B0604020202020204" pitchFamily="34" charset="0"/>
              </a:rPr>
              <a:t> namespace X </a:t>
            </a:r>
          </a:p>
          <a:p>
            <a:pPr marL="0" indent="0">
              <a:buNone/>
            </a:pPr>
            <a:r>
              <a:rPr lang="en-IN" sz="1600" dirty="0" smtClean="0">
                <a:latin typeface="Casper" panose="02000506000000020004" pitchFamily="2" charset="0"/>
                <a:cs typeface="Arial" panose="020B0604020202020204" pitchFamily="34" charset="0"/>
              </a:rPr>
              <a:t>{</a:t>
            </a:r>
          </a:p>
          <a:p>
            <a:pPr marL="0" indent="0">
              <a:buNone/>
            </a:pPr>
            <a:r>
              <a:rPr lang="en-IN" sz="1600" dirty="0">
                <a:latin typeface="Casper" panose="02000506000000020004" pitchFamily="2" charset="0"/>
                <a:cs typeface="Arial" panose="020B0604020202020204" pitchFamily="34" charset="0"/>
              </a:rPr>
              <a:t> </a:t>
            </a:r>
            <a:r>
              <a:rPr lang="en-IN" sz="1600" dirty="0" smtClean="0">
                <a:latin typeface="Casper" panose="02000506000000020004" pitchFamily="2" charset="0"/>
                <a:cs typeface="Arial" panose="020B0604020202020204" pitchFamily="34" charset="0"/>
              </a:rPr>
              <a:t>    </a:t>
            </a:r>
            <a:r>
              <a:rPr lang="en-IN" sz="1600" dirty="0" err="1">
                <a:latin typeface="Casper" panose="02000506000000020004" pitchFamily="2" charset="0"/>
                <a:cs typeface="Arial" panose="020B0604020202020204" pitchFamily="34" charset="0"/>
              </a:rPr>
              <a:t>int</a:t>
            </a:r>
            <a:r>
              <a:rPr lang="en-IN" sz="1600" dirty="0">
                <a:latin typeface="Casper" panose="02000506000000020004" pitchFamily="2" charset="0"/>
                <a:cs typeface="Arial" panose="020B0604020202020204" pitchFamily="34" charset="0"/>
              </a:rPr>
              <a:t> x; </a:t>
            </a:r>
          </a:p>
          <a:p>
            <a:pPr marL="0" indent="0">
              <a:buNone/>
            </a:pPr>
            <a:r>
              <a:rPr lang="en-IN" sz="1600" dirty="0" smtClean="0">
                <a:latin typeface="Casper" panose="02000506000000020004" pitchFamily="2" charset="0"/>
                <a:cs typeface="Arial" panose="020B0604020202020204" pitchFamily="34" charset="0"/>
              </a:rPr>
              <a:t>    class </a:t>
            </a:r>
            <a:r>
              <a:rPr lang="en-IN" sz="1600" dirty="0">
                <a:latin typeface="Casper" panose="02000506000000020004" pitchFamily="2" charset="0"/>
                <a:cs typeface="Arial" panose="020B0604020202020204" pitchFamily="34" charset="0"/>
              </a:rPr>
              <a:t>Check</a:t>
            </a:r>
          </a:p>
          <a:p>
            <a:pPr marL="0" indent="0">
              <a:buNone/>
            </a:pPr>
            <a:r>
              <a:rPr lang="en-IN" sz="1600" dirty="0" smtClean="0">
                <a:latin typeface="Casper" panose="02000506000000020004" pitchFamily="2" charset="0"/>
                <a:cs typeface="Arial" panose="020B0604020202020204" pitchFamily="34" charset="0"/>
              </a:rPr>
              <a:t>   </a:t>
            </a:r>
            <a:r>
              <a:rPr lang="en-IN" sz="1600" dirty="0">
                <a:latin typeface="Casper" panose="02000506000000020004" pitchFamily="2" charset="0"/>
                <a:cs typeface="Arial" panose="020B0604020202020204" pitchFamily="34" charset="0"/>
              </a:rPr>
              <a:t>{ </a:t>
            </a:r>
          </a:p>
          <a:p>
            <a:pPr marL="0" indent="0">
              <a:buNone/>
            </a:pPr>
            <a:r>
              <a:rPr lang="en-IN" sz="1600" dirty="0" smtClean="0">
                <a:latin typeface="Casper" panose="02000506000000020004" pitchFamily="2" charset="0"/>
                <a:cs typeface="Arial" panose="020B0604020202020204" pitchFamily="34" charset="0"/>
              </a:rPr>
              <a:t>       </a:t>
            </a:r>
            <a:r>
              <a:rPr lang="en-IN" sz="1600" dirty="0" err="1" smtClean="0">
                <a:latin typeface="Casper" panose="02000506000000020004" pitchFamily="2" charset="0"/>
                <a:cs typeface="Arial" panose="020B0604020202020204" pitchFamily="34" charset="0"/>
              </a:rPr>
              <a:t>int</a:t>
            </a:r>
            <a:r>
              <a:rPr lang="en-IN" sz="1600" dirty="0" smtClean="0">
                <a:latin typeface="Casper" panose="02000506000000020004" pitchFamily="2" charset="0"/>
                <a:cs typeface="Arial" panose="020B0604020202020204" pitchFamily="34" charset="0"/>
              </a:rPr>
              <a:t> </a:t>
            </a:r>
            <a:r>
              <a:rPr lang="en-IN" sz="1600" dirty="0" err="1">
                <a:latin typeface="Casper" panose="02000506000000020004" pitchFamily="2" charset="0"/>
                <a:cs typeface="Arial" panose="020B0604020202020204" pitchFamily="34" charset="0"/>
              </a:rPr>
              <a:t>i</a:t>
            </a:r>
            <a:r>
              <a:rPr lang="en-IN" sz="1600" dirty="0">
                <a:latin typeface="Casper" panose="02000506000000020004" pitchFamily="2" charset="0"/>
                <a:cs typeface="Arial" panose="020B0604020202020204" pitchFamily="34" charset="0"/>
              </a:rPr>
              <a:t>;  </a:t>
            </a:r>
            <a:endParaRPr lang="en-IN" sz="1600" dirty="0" smtClean="0">
              <a:latin typeface="Casper" panose="02000506000000020004" pitchFamily="2" charset="0"/>
              <a:cs typeface="Arial" panose="020B0604020202020204" pitchFamily="34" charset="0"/>
            </a:endParaRPr>
          </a:p>
          <a:p>
            <a:pPr marL="0" indent="0">
              <a:buNone/>
            </a:pPr>
            <a:r>
              <a:rPr lang="en-IN" sz="1600" dirty="0">
                <a:latin typeface="Casper" panose="02000506000000020004" pitchFamily="2" charset="0"/>
                <a:cs typeface="Arial" panose="020B0604020202020204" pitchFamily="34" charset="0"/>
              </a:rPr>
              <a:t> </a:t>
            </a:r>
            <a:r>
              <a:rPr lang="en-IN" sz="1600" dirty="0" smtClean="0">
                <a:latin typeface="Casper" panose="02000506000000020004" pitchFamily="2" charset="0"/>
                <a:cs typeface="Arial" panose="020B0604020202020204" pitchFamily="34" charset="0"/>
              </a:rPr>
              <a:t>  };   </a:t>
            </a:r>
          </a:p>
          <a:p>
            <a:pPr marL="0" indent="0">
              <a:buNone/>
            </a:pPr>
            <a:r>
              <a:rPr lang="en-IN" sz="1600" dirty="0" smtClean="0">
                <a:latin typeface="Casper" panose="02000506000000020004" pitchFamily="2" charset="0"/>
                <a:cs typeface="Arial" panose="020B0604020202020204" pitchFamily="34" charset="0"/>
              </a:rPr>
              <a:t> </a:t>
            </a:r>
            <a:r>
              <a:rPr lang="en-IN" sz="1600" dirty="0">
                <a:latin typeface="Casper" panose="02000506000000020004" pitchFamily="2" charset="0"/>
                <a:cs typeface="Arial" panose="020B0604020202020204" pitchFamily="34" charset="0"/>
              </a:rPr>
              <a:t>}</a:t>
            </a:r>
          </a:p>
          <a:p>
            <a:pPr marL="0" indent="0">
              <a:buNone/>
            </a:pPr>
            <a:endParaRPr lang="en-IN"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34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80828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The using directive</a:t>
            </a:r>
            <a:endParaRPr lang="en-US" dirty="0"/>
          </a:p>
        </p:txBody>
      </p:sp>
      <p:sp>
        <p:nvSpPr>
          <p:cNvPr id="3" name="Content Placeholder 2"/>
          <p:cNvSpPr>
            <a:spLocks noGrp="1"/>
          </p:cNvSpPr>
          <p:nvPr>
            <p:ph idx="1"/>
          </p:nvPr>
        </p:nvSpPr>
        <p:spPr/>
        <p:txBody>
          <a:bodyPr>
            <a:normAutofit/>
          </a:bodyPr>
          <a:lstStyle/>
          <a:p>
            <a:pPr marL="0" indent="0">
              <a:buNone/>
            </a:pPr>
            <a:r>
              <a:rPr lang="en-IN" sz="1600" dirty="0">
                <a:latin typeface="Casper" panose="02000506000000020004" pitchFamily="2" charset="0"/>
                <a:cs typeface="Arial" panose="020B0604020202020204" pitchFamily="34" charset="0"/>
              </a:rPr>
              <a:t>using keyword allows you to import an entire namespace into your program with a global scope. It can be used to import a namespace into another namespace or any program.</a:t>
            </a:r>
          </a:p>
          <a:p>
            <a:pPr marL="0" indent="0">
              <a:buNone/>
            </a:pPr>
            <a:r>
              <a:rPr lang="en-IN" sz="1600" dirty="0" smtClean="0">
                <a:latin typeface="Casper" panose="02000506000000020004" pitchFamily="2" charset="0"/>
                <a:cs typeface="Arial" panose="020B0604020202020204" pitchFamily="34" charset="0"/>
              </a:rPr>
              <a:t>This </a:t>
            </a:r>
            <a:r>
              <a:rPr lang="en-IN" sz="1600" dirty="0">
                <a:latin typeface="Casper" panose="02000506000000020004" pitchFamily="2" charset="0"/>
                <a:cs typeface="Arial" panose="020B0604020202020204" pitchFamily="34" charset="0"/>
              </a:rPr>
              <a:t>directive tells the compiler that the subsequent code is making use of names in the specified namespace. The namespace is thus implied for the following code −</a:t>
            </a:r>
          </a:p>
          <a:p>
            <a:pPr marL="0" indent="0">
              <a:buNone/>
            </a:pPr>
            <a:r>
              <a:rPr lang="en-IN" sz="1600" dirty="0">
                <a:latin typeface="Casper" panose="02000506000000020004" pitchFamily="2" charset="0"/>
                <a:cs typeface="Arial" panose="020B0604020202020204" pitchFamily="34" charset="0"/>
              </a:rPr>
              <a:t>#include &lt;</a:t>
            </a:r>
            <a:r>
              <a:rPr lang="en-IN" sz="1600" dirty="0" err="1">
                <a:latin typeface="Casper" panose="02000506000000020004" pitchFamily="2" charset="0"/>
                <a:cs typeface="Arial" panose="020B0604020202020204" pitchFamily="34" charset="0"/>
              </a:rPr>
              <a:t>iostream</a:t>
            </a:r>
            <a:r>
              <a:rPr lang="en-IN" sz="1600" dirty="0">
                <a:latin typeface="Casper" panose="02000506000000020004" pitchFamily="2" charset="0"/>
                <a:cs typeface="Arial" panose="020B0604020202020204" pitchFamily="34" charset="0"/>
              </a:rPr>
              <a:t>&gt;</a:t>
            </a:r>
          </a:p>
          <a:p>
            <a:pPr marL="0" indent="0">
              <a:buNone/>
            </a:pPr>
            <a:r>
              <a:rPr lang="en-IN" sz="1600" dirty="0">
                <a:latin typeface="Casper" panose="02000506000000020004" pitchFamily="2" charset="0"/>
                <a:cs typeface="Arial" panose="020B0604020202020204" pitchFamily="34" charset="0"/>
              </a:rPr>
              <a:t> using namespace </a:t>
            </a:r>
            <a:r>
              <a:rPr lang="en-IN" sz="1600" dirty="0" err="1">
                <a:latin typeface="Casper" panose="02000506000000020004" pitchFamily="2" charset="0"/>
                <a:cs typeface="Arial" panose="020B0604020202020204" pitchFamily="34" charset="0"/>
              </a:rPr>
              <a:t>std</a:t>
            </a:r>
            <a:r>
              <a:rPr lang="en-IN" sz="1600" dirty="0">
                <a:latin typeface="Casper" panose="02000506000000020004" pitchFamily="2" charset="0"/>
                <a:cs typeface="Arial" panose="020B0604020202020204" pitchFamily="34" charset="0"/>
              </a:rPr>
              <a:t>; </a:t>
            </a:r>
          </a:p>
          <a:p>
            <a:pPr marL="0" indent="0">
              <a:buNone/>
            </a:pPr>
            <a:r>
              <a:rPr lang="en-IN" sz="1600" dirty="0">
                <a:latin typeface="Casper" panose="02000506000000020004" pitchFamily="2" charset="0"/>
                <a:cs typeface="Arial" panose="020B0604020202020204" pitchFamily="34" charset="0"/>
              </a:rPr>
              <a:t> namespace </a:t>
            </a:r>
            <a:r>
              <a:rPr lang="en-IN" sz="1600" dirty="0" err="1" smtClean="0">
                <a:latin typeface="Casper" panose="02000506000000020004" pitchFamily="2" charset="0"/>
                <a:cs typeface="Arial" panose="020B0604020202020204" pitchFamily="34" charset="0"/>
              </a:rPr>
              <a:t>first_space</a:t>
            </a:r>
            <a:endParaRPr lang="en-IN" sz="1600" dirty="0">
              <a:latin typeface="Casper" panose="02000506000000020004" pitchFamily="2" charset="0"/>
              <a:cs typeface="Arial" panose="020B0604020202020204" pitchFamily="34" charset="0"/>
            </a:endParaRPr>
          </a:p>
          <a:p>
            <a:pPr marL="0" indent="0">
              <a:buNone/>
            </a:pPr>
            <a:r>
              <a:rPr lang="en-IN" sz="1600" dirty="0">
                <a:latin typeface="Casper" panose="02000506000000020004" pitchFamily="2" charset="0"/>
                <a:cs typeface="Arial" panose="020B0604020202020204" pitchFamily="34" charset="0"/>
              </a:rPr>
              <a:t> { </a:t>
            </a:r>
          </a:p>
          <a:p>
            <a:pPr marL="0" indent="0">
              <a:buNone/>
            </a:pPr>
            <a:r>
              <a:rPr lang="en-IN" sz="1600" dirty="0" smtClean="0">
                <a:latin typeface="Casper" panose="02000506000000020004" pitchFamily="2" charset="0"/>
                <a:cs typeface="Arial" panose="020B0604020202020204" pitchFamily="34" charset="0"/>
              </a:rPr>
              <a:t>      void </a:t>
            </a:r>
            <a:r>
              <a:rPr lang="en-IN" sz="1600" dirty="0" err="1">
                <a:latin typeface="Casper" panose="02000506000000020004" pitchFamily="2" charset="0"/>
                <a:cs typeface="Arial" panose="020B0604020202020204" pitchFamily="34" charset="0"/>
              </a:rPr>
              <a:t>func</a:t>
            </a:r>
            <a:r>
              <a:rPr lang="en-IN" sz="1600" dirty="0">
                <a:latin typeface="Casper" panose="02000506000000020004" pitchFamily="2" charset="0"/>
                <a:cs typeface="Arial" panose="020B0604020202020204" pitchFamily="34" charset="0"/>
              </a:rPr>
              <a:t>()</a:t>
            </a:r>
          </a:p>
          <a:p>
            <a:pPr marL="0" indent="0">
              <a:buNone/>
            </a:pPr>
            <a:r>
              <a:rPr lang="en-IN" sz="1600" dirty="0" smtClean="0">
                <a:latin typeface="Casper" panose="02000506000000020004" pitchFamily="2" charset="0"/>
                <a:cs typeface="Arial" panose="020B0604020202020204" pitchFamily="34" charset="0"/>
              </a:rPr>
              <a:t>      </a:t>
            </a:r>
            <a:r>
              <a:rPr lang="en-IN" sz="1600" dirty="0">
                <a:latin typeface="Casper" panose="02000506000000020004" pitchFamily="2" charset="0"/>
                <a:cs typeface="Arial" panose="020B0604020202020204" pitchFamily="34" charset="0"/>
              </a:rPr>
              <a:t>{ </a:t>
            </a:r>
            <a:endParaRPr lang="en-IN" sz="1600" dirty="0" smtClean="0">
              <a:latin typeface="Casper" panose="02000506000000020004" pitchFamily="2" charset="0"/>
              <a:cs typeface="Arial" panose="020B0604020202020204" pitchFamily="34" charset="0"/>
            </a:endParaRPr>
          </a:p>
          <a:p>
            <a:pPr marL="0" indent="0">
              <a:buNone/>
            </a:pPr>
            <a:r>
              <a:rPr lang="en-IN" sz="1600" dirty="0">
                <a:latin typeface="Casper" panose="02000506000000020004" pitchFamily="2" charset="0"/>
                <a:cs typeface="Arial" panose="020B0604020202020204" pitchFamily="34" charset="0"/>
              </a:rPr>
              <a:t> </a:t>
            </a:r>
            <a:r>
              <a:rPr lang="en-IN" sz="1600" dirty="0" smtClean="0">
                <a:latin typeface="Casper" panose="02000506000000020004" pitchFamily="2" charset="0"/>
                <a:cs typeface="Arial" panose="020B0604020202020204" pitchFamily="34" charset="0"/>
              </a:rPr>
              <a:t>             </a:t>
            </a:r>
            <a:r>
              <a:rPr lang="en-IN" sz="1600" dirty="0" err="1" smtClean="0">
                <a:latin typeface="Casper" panose="02000506000000020004" pitchFamily="2" charset="0"/>
                <a:cs typeface="Arial" panose="020B0604020202020204" pitchFamily="34" charset="0"/>
              </a:rPr>
              <a:t>cout</a:t>
            </a:r>
            <a:r>
              <a:rPr lang="en-IN" sz="1600" dirty="0" smtClean="0">
                <a:latin typeface="Casper" panose="02000506000000020004" pitchFamily="2" charset="0"/>
                <a:cs typeface="Arial" panose="020B0604020202020204" pitchFamily="34" charset="0"/>
              </a:rPr>
              <a:t> </a:t>
            </a:r>
            <a:r>
              <a:rPr lang="en-IN" sz="1600" dirty="0">
                <a:latin typeface="Casper" panose="02000506000000020004" pitchFamily="2" charset="0"/>
                <a:cs typeface="Arial" panose="020B0604020202020204" pitchFamily="34" charset="0"/>
              </a:rPr>
              <a:t>&lt;&lt; "Inside </a:t>
            </a:r>
            <a:r>
              <a:rPr lang="en-IN" sz="1600" dirty="0" err="1">
                <a:latin typeface="Casper" panose="02000506000000020004" pitchFamily="2" charset="0"/>
                <a:cs typeface="Arial" panose="020B0604020202020204" pitchFamily="34" charset="0"/>
              </a:rPr>
              <a:t>first_space</a:t>
            </a:r>
            <a:r>
              <a:rPr lang="en-IN" sz="1600" dirty="0">
                <a:latin typeface="Casper" panose="02000506000000020004" pitchFamily="2" charset="0"/>
                <a:cs typeface="Arial" panose="020B0604020202020204" pitchFamily="34" charset="0"/>
              </a:rPr>
              <a:t>" &lt;&lt; </a:t>
            </a:r>
            <a:r>
              <a:rPr lang="en-IN" sz="1600" dirty="0" err="1">
                <a:latin typeface="Casper" panose="02000506000000020004" pitchFamily="2" charset="0"/>
                <a:cs typeface="Arial" panose="020B0604020202020204" pitchFamily="34" charset="0"/>
              </a:rPr>
              <a:t>endl</a:t>
            </a:r>
            <a:r>
              <a:rPr lang="en-IN" sz="1600" dirty="0">
                <a:latin typeface="Casper" panose="02000506000000020004" pitchFamily="2" charset="0"/>
                <a:cs typeface="Arial" panose="020B0604020202020204" pitchFamily="34" charset="0"/>
              </a:rPr>
              <a:t>;</a:t>
            </a:r>
          </a:p>
          <a:p>
            <a:pPr marL="0" indent="0">
              <a:buNone/>
            </a:pPr>
            <a:r>
              <a:rPr lang="en-IN" sz="1600" dirty="0">
                <a:latin typeface="Casper" panose="02000506000000020004" pitchFamily="2" charset="0"/>
                <a:cs typeface="Arial" panose="020B0604020202020204" pitchFamily="34" charset="0"/>
              </a:rPr>
              <a:t> </a:t>
            </a:r>
            <a:r>
              <a:rPr lang="en-IN" sz="1600" dirty="0" smtClean="0">
                <a:latin typeface="Casper" panose="02000506000000020004" pitchFamily="2" charset="0"/>
                <a:cs typeface="Arial" panose="020B0604020202020204" pitchFamily="34" charset="0"/>
              </a:rPr>
              <a:t>      }</a:t>
            </a:r>
          </a:p>
          <a:p>
            <a:pPr marL="0" indent="0">
              <a:buNone/>
            </a:pPr>
            <a:r>
              <a:rPr lang="en-IN" sz="1600" dirty="0" smtClean="0">
                <a:latin typeface="Casper" panose="02000506000000020004" pitchFamily="2" charset="0"/>
                <a:cs typeface="Arial" panose="020B0604020202020204" pitchFamily="34" charset="0"/>
              </a:rPr>
              <a:t> </a:t>
            </a:r>
            <a:r>
              <a:rPr lang="en-IN" sz="1600" dirty="0">
                <a:latin typeface="Casper" panose="02000506000000020004" pitchFamily="2" charset="0"/>
                <a:cs typeface="Arial" panose="020B0604020202020204" pitchFamily="34" charset="0"/>
              </a:rPr>
              <a:t>} </a:t>
            </a:r>
          </a:p>
        </p:txBody>
      </p:sp>
      <p:sp>
        <p:nvSpPr>
          <p:cNvPr id="4" name="Slide Number Placeholder 3"/>
          <p:cNvSpPr>
            <a:spLocks noGrp="1"/>
          </p:cNvSpPr>
          <p:nvPr>
            <p:ph type="sldNum" sz="quarter" idx="12"/>
          </p:nvPr>
        </p:nvSpPr>
        <p:spPr/>
        <p:txBody>
          <a:bodyPr/>
          <a:lstStyle/>
          <a:p>
            <a:fld id="{BDCDBBEF-AA6C-4BA6-85B2-A17D7F280E38}" type="slidenum">
              <a:rPr lang="en-US" smtClean="0"/>
              <a:t>35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99095" y="3213847"/>
            <a:ext cx="3633623"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IN" sz="1600" dirty="0">
                <a:latin typeface="Casper" panose="02000506000000020004" pitchFamily="2" charset="0"/>
                <a:cs typeface="Arial" panose="020B0604020202020204" pitchFamily="34" charset="0"/>
              </a:rPr>
              <a:t>using namespace </a:t>
            </a:r>
            <a:r>
              <a:rPr lang="en-IN" sz="1600" dirty="0" err="1">
                <a:latin typeface="Casper" panose="02000506000000020004" pitchFamily="2" charset="0"/>
                <a:cs typeface="Arial" panose="020B0604020202020204" pitchFamily="34" charset="0"/>
              </a:rPr>
              <a:t>first_space</a:t>
            </a:r>
            <a:r>
              <a:rPr lang="en-IN" sz="1600" dirty="0">
                <a:latin typeface="Casper" panose="02000506000000020004" pitchFamily="2" charset="0"/>
                <a:cs typeface="Arial" panose="020B0604020202020204" pitchFamily="34" charset="0"/>
              </a:rPr>
              <a:t>; </a:t>
            </a:r>
          </a:p>
          <a:p>
            <a:endParaRPr lang="en-IN" sz="1600" dirty="0" smtClean="0">
              <a:latin typeface="Casper" panose="02000506000000020004" pitchFamily="2" charset="0"/>
              <a:cs typeface="Arial" panose="020B0604020202020204" pitchFamily="34" charset="0"/>
            </a:endParaRPr>
          </a:p>
          <a:p>
            <a:r>
              <a:rPr lang="en-IN" sz="1600" dirty="0" err="1" smtClean="0">
                <a:latin typeface="Casper" panose="02000506000000020004" pitchFamily="2" charset="0"/>
                <a:cs typeface="Arial" panose="020B0604020202020204" pitchFamily="34" charset="0"/>
              </a:rPr>
              <a:t>int</a:t>
            </a:r>
            <a:r>
              <a:rPr lang="en-IN" sz="1600" dirty="0" smtClean="0">
                <a:latin typeface="Casper" panose="02000506000000020004" pitchFamily="2" charset="0"/>
                <a:cs typeface="Arial" panose="020B0604020202020204" pitchFamily="34" charset="0"/>
              </a:rPr>
              <a:t> </a:t>
            </a:r>
            <a:r>
              <a:rPr lang="en-IN" sz="1600" dirty="0">
                <a:latin typeface="Casper" panose="02000506000000020004" pitchFamily="2" charset="0"/>
                <a:cs typeface="Arial" panose="020B0604020202020204" pitchFamily="34" charset="0"/>
              </a:rPr>
              <a:t>main ()</a:t>
            </a:r>
          </a:p>
          <a:p>
            <a:r>
              <a:rPr lang="en-IN" sz="1600" dirty="0">
                <a:latin typeface="Casper" panose="02000506000000020004" pitchFamily="2" charset="0"/>
                <a:cs typeface="Arial" panose="020B0604020202020204" pitchFamily="34" charset="0"/>
              </a:rPr>
              <a:t> { </a:t>
            </a:r>
          </a:p>
          <a:p>
            <a:r>
              <a:rPr lang="en-IN" sz="1600" dirty="0" smtClean="0">
                <a:latin typeface="Casper" panose="02000506000000020004" pitchFamily="2" charset="0"/>
                <a:cs typeface="Arial" panose="020B0604020202020204" pitchFamily="34" charset="0"/>
              </a:rPr>
              <a:t>   // </a:t>
            </a:r>
            <a:r>
              <a:rPr lang="en-IN" sz="1600" dirty="0">
                <a:latin typeface="Casper" panose="02000506000000020004" pitchFamily="2" charset="0"/>
                <a:cs typeface="Arial" panose="020B0604020202020204" pitchFamily="34" charset="0"/>
              </a:rPr>
              <a:t>This calls function from first name space. </a:t>
            </a:r>
          </a:p>
          <a:p>
            <a:r>
              <a:rPr lang="en-IN" sz="1600" dirty="0" smtClean="0">
                <a:latin typeface="Casper" panose="02000506000000020004" pitchFamily="2" charset="0"/>
                <a:cs typeface="Arial" panose="020B0604020202020204" pitchFamily="34" charset="0"/>
              </a:rPr>
              <a:t>    </a:t>
            </a:r>
            <a:r>
              <a:rPr lang="en-IN" sz="1600" dirty="0" err="1" smtClean="0">
                <a:latin typeface="Casper" panose="02000506000000020004" pitchFamily="2" charset="0"/>
                <a:cs typeface="Arial" panose="020B0604020202020204" pitchFamily="34" charset="0"/>
              </a:rPr>
              <a:t>func</a:t>
            </a:r>
            <a:r>
              <a:rPr lang="en-IN" sz="1600" dirty="0">
                <a:latin typeface="Casper" panose="02000506000000020004" pitchFamily="2" charset="0"/>
                <a:cs typeface="Arial" panose="020B0604020202020204" pitchFamily="34" charset="0"/>
              </a:rPr>
              <a:t>();</a:t>
            </a:r>
          </a:p>
          <a:p>
            <a:r>
              <a:rPr lang="en-IN" sz="1600" dirty="0" smtClean="0">
                <a:latin typeface="Casper" panose="02000506000000020004" pitchFamily="2" charset="0"/>
                <a:cs typeface="Arial" panose="020B0604020202020204" pitchFamily="34" charset="0"/>
              </a:rPr>
              <a:t>    </a:t>
            </a:r>
            <a:r>
              <a:rPr lang="en-IN" sz="1600" dirty="0">
                <a:latin typeface="Casper" panose="02000506000000020004" pitchFamily="2" charset="0"/>
                <a:cs typeface="Arial" panose="020B0604020202020204" pitchFamily="34" charset="0"/>
              </a:rPr>
              <a:t>return 0</a:t>
            </a:r>
            <a:r>
              <a:rPr lang="en-IN" sz="1600" dirty="0" smtClean="0">
                <a:latin typeface="Casper" panose="02000506000000020004" pitchFamily="2" charset="0"/>
                <a:cs typeface="Arial" panose="020B0604020202020204" pitchFamily="34" charset="0"/>
              </a:rPr>
              <a:t>;</a:t>
            </a:r>
          </a:p>
          <a:p>
            <a:r>
              <a:rPr lang="en-IN" sz="1600" dirty="0" smtClean="0">
                <a:latin typeface="Casper" panose="02000506000000020004" pitchFamily="2" charset="0"/>
                <a:cs typeface="Arial" panose="020B0604020202020204" pitchFamily="34" charset="0"/>
              </a:rPr>
              <a:t> </a:t>
            </a:r>
            <a:r>
              <a:rPr lang="en-IN" sz="1600" dirty="0">
                <a:latin typeface="Casper" panose="02000506000000020004" pitchFamily="2" charset="0"/>
                <a:cs typeface="Arial" panose="020B0604020202020204" pitchFamily="34" charset="0"/>
              </a:rPr>
              <a:t>}</a:t>
            </a:r>
          </a:p>
          <a:p>
            <a:r>
              <a:rPr lang="en-IN" sz="1600" dirty="0" smtClean="0"/>
              <a:t>  </a:t>
            </a:r>
            <a:endParaRPr lang="en-IN" sz="1600" dirty="0"/>
          </a:p>
        </p:txBody>
      </p:sp>
    </p:spTree>
    <p:extLst>
      <p:ext uri="{BB962C8B-B14F-4D97-AF65-F5344CB8AC3E}">
        <p14:creationId xmlns:p14="http://schemas.microsoft.com/office/powerpoint/2010/main" val="22574208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Assessment </a:t>
            </a:r>
            <a:r>
              <a:rPr lang="en-US" dirty="0" smtClean="0">
                <a:latin typeface="Casper Bold" panose="02000806040000020004" pitchFamily="2" charset="0"/>
                <a:cs typeface="Arial" panose="020B0604020202020204" pitchFamily="34" charset="0"/>
              </a:rPr>
              <a:t>Pattern</a:t>
            </a:r>
            <a:r>
              <a:rPr lang="en-US" sz="2800" dirty="0" smtClean="0">
                <a:latin typeface="Casper Bold" panose="02000806040000020004" pitchFamily="2" charset="0"/>
                <a:cs typeface="Arial" panose="020B0604020202020204" pitchFamily="34" charset="0"/>
              </a:rPr>
              <a:t> </a:t>
            </a:r>
            <a:r>
              <a:rPr lang="en-US" sz="2800" dirty="0" smtClean="0"/>
              <a:t>  </a:t>
            </a:r>
            <a:endParaRPr lang="en-US" dirty="0"/>
          </a:p>
        </p:txBody>
      </p:sp>
      <p:sp>
        <p:nvSpPr>
          <p:cNvPr id="3" name="Content Placeholder 2"/>
          <p:cNvSpPr>
            <a:spLocks noGrp="1"/>
          </p:cNvSpPr>
          <p:nvPr>
            <p:ph idx="1"/>
          </p:nvPr>
        </p:nvSpPr>
        <p:spPr/>
        <p:txBody>
          <a:bodyPr>
            <a:normAutofit/>
          </a:bodyPr>
          <a:lstStyle/>
          <a:p>
            <a:pPr marL="0" indent="0" algn="ctr">
              <a:buNone/>
            </a:pPr>
            <a:r>
              <a:rPr lang="en-US" sz="1600" dirty="0" smtClean="0">
                <a:latin typeface="Casper" panose="02000506000000020004" pitchFamily="2" charset="0"/>
                <a:cs typeface="Arial" panose="020B0604020202020204" pitchFamily="34" charset="0"/>
              </a:rPr>
              <a:t>Section-A</a:t>
            </a:r>
          </a:p>
          <a:p>
            <a:pPr marL="342900" indent="-342900" algn="just">
              <a:buFont typeface="+mj-lt"/>
              <a:buAutoNum type="arabicPeriod"/>
            </a:pPr>
            <a:r>
              <a:rPr lang="en-US" sz="1600" dirty="0" smtClean="0">
                <a:latin typeface="Casper" panose="02000506000000020004" pitchFamily="2" charset="0"/>
                <a:cs typeface="Arial" panose="020B0604020202020204" pitchFamily="34" charset="0"/>
              </a:rPr>
              <a:t>(a) How structure is different from class</a:t>
            </a:r>
          </a:p>
          <a:p>
            <a:pPr marL="0" indent="0" algn="just">
              <a:buNone/>
            </a:pPr>
            <a:r>
              <a:rPr lang="en-US" sz="1600" dirty="0" smtClean="0">
                <a:latin typeface="Casper" panose="02000506000000020004" pitchFamily="2" charset="0"/>
                <a:cs typeface="Arial" panose="020B0604020202020204" pitchFamily="34" charset="0"/>
              </a:rPr>
              <a:t>         (b) Explain the use of </a:t>
            </a:r>
            <a:r>
              <a:rPr lang="en-US" sz="1600" dirty="0" err="1" smtClean="0">
                <a:latin typeface="Casper" panose="02000506000000020004" pitchFamily="2" charset="0"/>
                <a:cs typeface="Arial" panose="020B0604020202020204" pitchFamily="34" charset="0"/>
              </a:rPr>
              <a:t>cout</a:t>
            </a:r>
            <a:r>
              <a:rPr lang="en-US" sz="1600" dirty="0" smtClean="0">
                <a:latin typeface="Casper" panose="02000506000000020004" pitchFamily="2" charset="0"/>
                <a:cs typeface="Arial" panose="020B0604020202020204" pitchFamily="34" charset="0"/>
              </a:rPr>
              <a:t> and </a:t>
            </a:r>
            <a:r>
              <a:rPr lang="en-US" sz="1600" dirty="0" err="1" smtClean="0">
                <a:latin typeface="Casper" panose="02000506000000020004" pitchFamily="2" charset="0"/>
                <a:cs typeface="Arial" panose="020B0604020202020204" pitchFamily="34" charset="0"/>
              </a:rPr>
              <a:t>cin</a:t>
            </a:r>
            <a:r>
              <a:rPr lang="en-US" sz="1600" dirty="0" smtClean="0">
                <a:latin typeface="Casper" panose="02000506000000020004" pitchFamily="2" charset="0"/>
                <a:cs typeface="Arial" panose="020B0604020202020204" pitchFamily="34" charset="0"/>
              </a:rPr>
              <a:t> with examples.</a:t>
            </a:r>
          </a:p>
          <a:p>
            <a:pPr marL="0" indent="0" algn="just">
              <a:buNone/>
            </a:pPr>
            <a:r>
              <a:rPr lang="en-US" sz="1600" dirty="0">
                <a:latin typeface="Casper" panose="02000506000000020004" pitchFamily="2" charset="0"/>
                <a:cs typeface="Arial" panose="020B0604020202020204" pitchFamily="34" charset="0"/>
              </a:rPr>
              <a:t> </a:t>
            </a:r>
            <a:r>
              <a:rPr lang="en-US" sz="1600" dirty="0" smtClean="0">
                <a:latin typeface="Casper" panose="02000506000000020004" pitchFamily="2" charset="0"/>
                <a:cs typeface="Arial" panose="020B0604020202020204" pitchFamily="34" charset="0"/>
              </a:rPr>
              <a:t>        (c) What are insertion and extraction operators?</a:t>
            </a:r>
          </a:p>
          <a:p>
            <a:pPr marL="0" indent="0" algn="ctr">
              <a:buNone/>
            </a:pPr>
            <a:r>
              <a:rPr lang="en-US" sz="1600" dirty="0" smtClean="0">
                <a:latin typeface="Casper" panose="02000506000000020004" pitchFamily="2" charset="0"/>
                <a:cs typeface="Arial" panose="020B0604020202020204" pitchFamily="34" charset="0"/>
              </a:rPr>
              <a:t>Section-B</a:t>
            </a:r>
          </a:p>
          <a:p>
            <a:pPr marL="342900" indent="-342900" algn="just">
              <a:buFont typeface="+mj-lt"/>
              <a:buAutoNum type="arabicPeriod" startAt="2"/>
            </a:pPr>
            <a:r>
              <a:rPr lang="en-US" sz="1600" dirty="0" smtClean="0">
                <a:latin typeface="Casper" panose="02000506000000020004" pitchFamily="2" charset="0"/>
                <a:cs typeface="Arial" panose="020B0604020202020204" pitchFamily="34" charset="0"/>
              </a:rPr>
              <a:t>Differentiate between POP and OOP.</a:t>
            </a:r>
          </a:p>
          <a:p>
            <a:pPr marL="342900" indent="-342900" algn="just">
              <a:buFont typeface="+mj-lt"/>
              <a:buAutoNum type="arabicPeriod" startAt="2"/>
            </a:pPr>
            <a:r>
              <a:rPr lang="en-US" sz="1600" dirty="0" smtClean="0">
                <a:latin typeface="Casper" panose="02000506000000020004" pitchFamily="2" charset="0"/>
                <a:cs typeface="Arial" panose="020B0604020202020204" pitchFamily="34" charset="0"/>
              </a:rPr>
              <a:t>Explain features of OOP language.</a:t>
            </a:r>
          </a:p>
          <a:p>
            <a:pPr marL="342900" indent="-342900" algn="just">
              <a:buFont typeface="+mj-lt"/>
              <a:buAutoNum type="arabicPeriod" startAt="2"/>
            </a:pPr>
            <a:r>
              <a:rPr lang="en-US" sz="1600" dirty="0" smtClean="0">
                <a:latin typeface="Casper" panose="02000506000000020004" pitchFamily="2" charset="0"/>
                <a:cs typeface="Arial" panose="020B0604020202020204" pitchFamily="34" charset="0"/>
              </a:rPr>
              <a:t>What is namespace? Write a program to create your own namespace.</a:t>
            </a:r>
          </a:p>
          <a:p>
            <a:pPr marL="342900" indent="-342900" algn="just">
              <a:buFont typeface="+mj-lt"/>
              <a:buAutoNum type="arabicPeriod" startAt="2"/>
            </a:pPr>
            <a:endParaRPr lang="en-US" sz="1600" dirty="0" smtClean="0">
              <a:latin typeface="Casper" panose="02000506000000020004" pitchFamily="2" charset="0"/>
              <a:cs typeface="Arial" panose="020B0604020202020204" pitchFamily="34" charset="0"/>
            </a:endParaRPr>
          </a:p>
          <a:p>
            <a:pPr marL="342900" indent="-342900" algn="just">
              <a:buFont typeface="+mj-lt"/>
              <a:buAutoNum type="arabicPeriod" startAt="2"/>
            </a:pPr>
            <a:endParaRPr lang="en-US" sz="1600" dirty="0" smtClean="0">
              <a:latin typeface="Casper" panose="02000506000000020004" pitchFamily="2" charset="0"/>
              <a:cs typeface="Arial" panose="020B0604020202020204" pitchFamily="34" charset="0"/>
            </a:endParaRPr>
          </a:p>
          <a:p>
            <a:pPr marL="342900" indent="-342900" algn="just">
              <a:buFont typeface="+mj-lt"/>
              <a:buAutoNum type="arabicPeriod" startAt="2"/>
            </a:pPr>
            <a:endParaRPr lang="en-US" sz="1600" dirty="0" smtClean="0">
              <a:latin typeface="Casper" panose="02000506000000020004" pitchFamily="2" charset="0"/>
              <a:cs typeface="Arial" panose="020B0604020202020204" pitchFamily="34" charset="0"/>
            </a:endParaRPr>
          </a:p>
          <a:p>
            <a:pPr marL="0" indent="0" algn="just">
              <a:buNone/>
            </a:pPr>
            <a:endParaRPr lang="en-US" sz="1600" dirty="0" smtClean="0">
              <a:latin typeface="Casper" panose="02000506000000020004" pitchFamily="2" charset="0"/>
              <a:cs typeface="Arial" panose="020B0604020202020204" pitchFamily="34" charset="0"/>
            </a:endParaRPr>
          </a:p>
          <a:p>
            <a:pPr marL="342900" indent="-342900" algn="just">
              <a:buFont typeface="+mj-lt"/>
              <a:buAutoNum type="arabicPeriod" startAt="2"/>
            </a:pPr>
            <a:endParaRPr lang="en-US" sz="1600" dirty="0" smtClean="0">
              <a:latin typeface="Casper" panose="02000506000000020004" pitchFamily="2" charset="0"/>
              <a:cs typeface="Arial" panose="020B0604020202020204" pitchFamily="34" charset="0"/>
            </a:endParaRPr>
          </a:p>
          <a:p>
            <a:pPr marL="342900" indent="-342900" algn="just">
              <a:buFont typeface="+mj-lt"/>
              <a:buAutoNum type="arabicPeriod" startAt="2"/>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36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845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APPLICATIONS </a:t>
            </a:r>
            <a:r>
              <a:rPr lang="en-US" sz="2800" dirty="0" smtClean="0">
                <a:latin typeface="Casper Bold" panose="02000806040000020004" pitchFamily="2" charset="0"/>
                <a:cs typeface="Arial" panose="020B0604020202020204" pitchFamily="34" charset="0"/>
              </a:rPr>
              <a:t> </a:t>
            </a:r>
            <a:r>
              <a:rPr lang="en-US" sz="2800" dirty="0" smtClean="0"/>
              <a:t>  </a:t>
            </a:r>
            <a:endParaRPr lang="en-US" dirty="0"/>
          </a:p>
        </p:txBody>
      </p:sp>
      <p:sp>
        <p:nvSpPr>
          <p:cNvPr id="3" name="Content Placeholder 2"/>
          <p:cNvSpPr>
            <a:spLocks noGrp="1"/>
          </p:cNvSpPr>
          <p:nvPr>
            <p:ph idx="1"/>
          </p:nvPr>
        </p:nvSpPr>
        <p:spPr/>
        <p:txBody>
          <a:bodyPr>
            <a:normAutofit/>
          </a:bodyPr>
          <a:lstStyle/>
          <a:p>
            <a:r>
              <a:rPr lang="en-US" sz="1600" dirty="0" smtClean="0">
                <a:latin typeface="Casper" panose="02000506000000020004" pitchFamily="2" charset="0"/>
                <a:cs typeface="Arial" panose="020B0604020202020204" pitchFamily="34" charset="0"/>
              </a:rPr>
              <a:t>Client- server systems</a:t>
            </a:r>
          </a:p>
          <a:p>
            <a:r>
              <a:rPr lang="en-US" sz="1600" dirty="0" smtClean="0">
                <a:latin typeface="Casper" panose="02000506000000020004" pitchFamily="2" charset="0"/>
                <a:cs typeface="Arial" panose="020B0604020202020204" pitchFamily="34" charset="0"/>
              </a:rPr>
              <a:t>Neural networking</a:t>
            </a:r>
          </a:p>
          <a:p>
            <a:r>
              <a:rPr lang="en-US" sz="1600" dirty="0" smtClean="0">
                <a:latin typeface="Casper" panose="02000506000000020004" pitchFamily="2" charset="0"/>
                <a:cs typeface="Arial" panose="020B0604020202020204" pitchFamily="34" charset="0"/>
              </a:rPr>
              <a:t>Parallel Programming</a:t>
            </a:r>
          </a:p>
          <a:p>
            <a:r>
              <a:rPr lang="en-US" sz="1600" dirty="0" smtClean="0">
                <a:latin typeface="Casper" panose="02000506000000020004" pitchFamily="2" charset="0"/>
                <a:cs typeface="Arial" panose="020B0604020202020204" pitchFamily="34" charset="0"/>
              </a:rPr>
              <a:t>Object oriented databases</a:t>
            </a:r>
          </a:p>
          <a:p>
            <a:r>
              <a:rPr lang="en-US" sz="1600" dirty="0" smtClean="0">
                <a:latin typeface="Casper" panose="02000506000000020004" pitchFamily="2" charset="0"/>
                <a:cs typeface="Arial" panose="020B0604020202020204" pitchFamily="34" charset="0"/>
              </a:rPr>
              <a:t>AI Expert systems</a:t>
            </a: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37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59711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smtClean="0">
                <a:latin typeface="Casper Bold" panose="02000806040000020004" pitchFamily="2" charset="0"/>
                <a:cs typeface="Arial" panose="020B0604020202020204" pitchFamily="34" charset="0"/>
              </a:rPr>
              <a:t>REFERENCES</a:t>
            </a:r>
            <a:endParaRPr lang="en-US" dirty="0"/>
          </a:p>
        </p:txBody>
      </p:sp>
      <p:sp>
        <p:nvSpPr>
          <p:cNvPr id="3" name="Content Placeholder 2"/>
          <p:cNvSpPr>
            <a:spLocks noGrp="1"/>
          </p:cNvSpPr>
          <p:nvPr>
            <p:ph idx="1"/>
          </p:nvPr>
        </p:nvSpPr>
        <p:spPr/>
        <p:txBody>
          <a:bodyPr>
            <a:normAutofit/>
          </a:bodyPr>
          <a:lstStyle/>
          <a:p>
            <a:pPr marL="0" indent="0">
              <a:buNone/>
            </a:pPr>
            <a:endParaRPr lang="en-US" sz="1600" dirty="0">
              <a:latin typeface="Casper" panose="02000506000000020004" pitchFamily="2" charset="0"/>
              <a:cs typeface="Arial" panose="020B0604020202020204" pitchFamily="34" charset="0"/>
            </a:endParaRPr>
          </a:p>
          <a:p>
            <a:r>
              <a:rPr lang="en-US" sz="1600" dirty="0" smtClean="0"/>
              <a:t>Reference Website</a:t>
            </a:r>
          </a:p>
          <a:p>
            <a:pPr marL="0" indent="0">
              <a:buNone/>
            </a:pPr>
            <a:r>
              <a:rPr lang="en-US" sz="1600" dirty="0"/>
              <a:t>[1] </a:t>
            </a:r>
            <a:r>
              <a:rPr lang="en-US" sz="1600" dirty="0">
                <a:hlinkClick r:id="rId2"/>
              </a:rPr>
              <a:t>https://</a:t>
            </a:r>
            <a:r>
              <a:rPr lang="en-US" sz="1600" dirty="0" smtClean="0">
                <a:hlinkClick r:id="rId2"/>
              </a:rPr>
              <a:t>en.wikipedia.org/wiki/Object-oriented_programming</a:t>
            </a:r>
            <a:endParaRPr lang="en-US" sz="1600" dirty="0" smtClean="0"/>
          </a:p>
          <a:p>
            <a:pPr marL="0" indent="0">
              <a:buNone/>
            </a:pPr>
            <a:r>
              <a:rPr lang="en-US" sz="1600" dirty="0" smtClean="0"/>
              <a:t>[2</a:t>
            </a:r>
            <a:r>
              <a:rPr lang="en-US" sz="1600" dirty="0"/>
              <a:t>] </a:t>
            </a:r>
            <a:r>
              <a:rPr lang="en-US" sz="1600" dirty="0">
                <a:hlinkClick r:id="rId3"/>
              </a:rPr>
              <a:t>https://www.geeksforgeeks.org/object-oriented-programming-in-cpp</a:t>
            </a:r>
            <a:r>
              <a:rPr lang="en-US" sz="1600" dirty="0" smtClean="0">
                <a:hlinkClick r:id="rId3"/>
              </a:rPr>
              <a:t>/</a:t>
            </a:r>
            <a:endParaRPr lang="en-US" sz="1600" dirty="0" smtClean="0"/>
          </a:p>
          <a:p>
            <a:pPr marL="0" indent="0">
              <a:buNone/>
            </a:pPr>
            <a:r>
              <a:rPr lang="en-US" sz="1600" dirty="0" smtClean="0"/>
              <a:t>[3</a:t>
            </a:r>
            <a:r>
              <a:rPr lang="en-US" sz="1600" dirty="0"/>
              <a:t>] </a:t>
            </a:r>
            <a:r>
              <a:rPr lang="en-US" sz="1600" dirty="0">
                <a:hlinkClick r:id="rId4"/>
              </a:rPr>
              <a:t>https://</a:t>
            </a:r>
            <a:r>
              <a:rPr lang="en-US" sz="1600" dirty="0" smtClean="0">
                <a:hlinkClick r:id="rId4"/>
              </a:rPr>
              <a:t>tekslate.com/static-dynamic-binding-virtual-function-c-language</a:t>
            </a:r>
            <a:endParaRPr lang="en-US" sz="1600" dirty="0" smtClean="0"/>
          </a:p>
          <a:p>
            <a:pPr marL="0" indent="0">
              <a:buNone/>
            </a:pPr>
            <a:endParaRPr lang="en-US" sz="1600" dirty="0"/>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38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8470" y="2257472"/>
            <a:ext cx="380533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918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9323"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p:spPr>
                    </p:pic>
                  </p:oleObj>
                </mc:Fallback>
              </mc:AlternateContent>
            </a:graphicData>
          </a:graphic>
        </p:graphicFrame>
      </p:grpSp>
      <p:sp>
        <p:nvSpPr>
          <p:cNvPr id="2" name="Rectangle 1"/>
          <p:cNvSpPr/>
          <p:nvPr/>
        </p:nvSpPr>
        <p:spPr>
          <a:xfrm>
            <a:off x="4114005" y="5394447"/>
            <a:ext cx="2692340" cy="646331"/>
          </a:xfrm>
          <a:prstGeom prst="rect">
            <a:avLst/>
          </a:prstGeom>
        </p:spPr>
        <p:txBody>
          <a:bodyPr wrap="non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CST_2019@gmail.com</a:t>
            </a:r>
            <a:endParaRPr lang="en-US" dirty="0"/>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INTRODUCTION</a:t>
            </a:r>
            <a:r>
              <a:rPr lang="en-US" sz="2800" dirty="0" smtClean="0">
                <a:latin typeface="Casper Bold" panose="02000806040000020004" pitchFamily="2" charset="0"/>
                <a:cs typeface="Arial" panose="020B0604020202020204" pitchFamily="34" charset="0"/>
              </a:rPr>
              <a:t> </a:t>
            </a:r>
            <a:r>
              <a:rPr lang="en-US" sz="2800" dirty="0" smtClean="0"/>
              <a:t>  </a:t>
            </a:r>
            <a:endParaRPr lang="en-US" dirty="0"/>
          </a:p>
        </p:txBody>
      </p:sp>
      <p:sp>
        <p:nvSpPr>
          <p:cNvPr id="3" name="Content Placeholder 2"/>
          <p:cNvSpPr>
            <a:spLocks noGrp="1"/>
          </p:cNvSpPr>
          <p:nvPr>
            <p:ph idx="1"/>
          </p:nvPr>
        </p:nvSpPr>
        <p:spPr>
          <a:xfrm>
            <a:off x="838200" y="1825625"/>
            <a:ext cx="4621306" cy="4351338"/>
          </a:xfrm>
        </p:spPr>
        <p:txBody>
          <a:bodyPr>
            <a:normAutofit/>
          </a:bodyPr>
          <a:lstStyle/>
          <a:p>
            <a:pPr algn="just"/>
            <a:r>
              <a:rPr lang="en-IN" sz="1600" dirty="0">
                <a:latin typeface="Casper" panose="02000506000000020004" pitchFamily="2" charset="0"/>
                <a:cs typeface="Arial" panose="020B0604020202020204" pitchFamily="34" charset="0"/>
              </a:rPr>
              <a:t>Object-oriented programming – As the name suggests uses objects in programming. Object-oriented programming aims to implement real-world entities like inheritance, hiding, polymorphism, </a:t>
            </a:r>
            <a:r>
              <a:rPr lang="en-IN" sz="1600" dirty="0" err="1">
                <a:latin typeface="Casper" panose="02000506000000020004" pitchFamily="2" charset="0"/>
                <a:cs typeface="Arial" panose="020B0604020202020204" pitchFamily="34" charset="0"/>
              </a:rPr>
              <a:t>etc</a:t>
            </a:r>
            <a:r>
              <a:rPr lang="en-IN" sz="1600" dirty="0">
                <a:latin typeface="Casper" panose="02000506000000020004" pitchFamily="2" charset="0"/>
                <a:cs typeface="Arial" panose="020B0604020202020204" pitchFamily="34" charset="0"/>
              </a:rPr>
              <a:t> in programming. </a:t>
            </a:r>
            <a:endParaRPr lang="en-IN" sz="1600" dirty="0" smtClean="0">
              <a:latin typeface="Casper" panose="02000506000000020004" pitchFamily="2" charset="0"/>
              <a:cs typeface="Arial" panose="020B0604020202020204" pitchFamily="34" charset="0"/>
            </a:endParaRPr>
          </a:p>
          <a:p>
            <a:pPr algn="just"/>
            <a:r>
              <a:rPr lang="en-IN" sz="1600" dirty="0" smtClean="0">
                <a:latin typeface="Casper" panose="02000506000000020004" pitchFamily="2" charset="0"/>
                <a:cs typeface="Arial" panose="020B0604020202020204" pitchFamily="34" charset="0"/>
              </a:rPr>
              <a:t>The </a:t>
            </a:r>
            <a:r>
              <a:rPr lang="en-IN" sz="1600" dirty="0">
                <a:latin typeface="Casper" panose="02000506000000020004" pitchFamily="2" charset="0"/>
                <a:cs typeface="Arial" panose="020B0604020202020204" pitchFamily="34" charset="0"/>
              </a:rPr>
              <a:t>main aim of OOP is to bind together the data and the functions that operate on them so that no other part of the code can access this data except that function</a:t>
            </a:r>
            <a:r>
              <a:rPr lang="en-IN" sz="1600" dirty="0" smtClean="0">
                <a:latin typeface="Casper" panose="02000506000000020004" pitchFamily="2" charset="0"/>
                <a:cs typeface="Arial" panose="020B0604020202020204" pitchFamily="34" charset="0"/>
              </a:rPr>
              <a:t>.</a:t>
            </a:r>
          </a:p>
          <a:p>
            <a:pPr algn="just"/>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583753" y="5912972"/>
            <a:ext cx="2425664" cy="261610"/>
          </a:xfrm>
          <a:prstGeom prst="rect">
            <a:avLst/>
          </a:prstGeom>
          <a:noFill/>
        </p:spPr>
        <p:txBody>
          <a:bodyPr wrap="none" rtlCol="0">
            <a:spAutoFit/>
          </a:bodyPr>
          <a:lstStyle/>
          <a:p>
            <a:r>
              <a:rPr lang="en-IN" sz="1100" dirty="0" smtClean="0">
                <a:latin typeface="Casper" panose="02000506000000020004"/>
              </a:rPr>
              <a:t>Figure 1.1 Object-oriented programming [1]</a:t>
            </a:r>
            <a:endParaRPr lang="en-IN" sz="1100" dirty="0">
              <a:latin typeface="Casper" panose="02000506000000020004"/>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506" y="1821657"/>
            <a:ext cx="5631193" cy="4335532"/>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82370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C++ is a special-purpose programming language developed by </a:t>
            </a:r>
            <a:r>
              <a:rPr lang="en-US" dirty="0" err="1"/>
              <a:t>Bjarne</a:t>
            </a:r>
            <a:r>
              <a:rPr lang="en-US" dirty="0"/>
              <a:t> </a:t>
            </a:r>
            <a:r>
              <a:rPr lang="en-US" dirty="0" err="1"/>
              <a:t>Stroustrup</a:t>
            </a:r>
            <a:r>
              <a:rPr lang="en-US" dirty="0"/>
              <a:t> at Bell Labs circa 1980. </a:t>
            </a:r>
            <a:endParaRPr lang="en-US" dirty="0" smtClean="0"/>
          </a:p>
          <a:p>
            <a:pPr marL="0" indent="0">
              <a:buNone/>
            </a:pPr>
            <a:r>
              <a:rPr lang="en-US" dirty="0" smtClean="0"/>
              <a:t>C</a:t>
            </a:r>
            <a:r>
              <a:rPr lang="en-US" dirty="0"/>
              <a:t>++ language is very similar to C language, and it is so compatible with C that it can run 99% of C programs without changing any source of code though C++ is an object-oriented programming language, so it is safer and well-structured programming language than C.</a:t>
            </a: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Tree>
    <p:extLst>
      <p:ext uri="{BB962C8B-B14F-4D97-AF65-F5344CB8AC3E}">
        <p14:creationId xmlns:p14="http://schemas.microsoft.com/office/powerpoint/2010/main" val="3379402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615" y="504092"/>
            <a:ext cx="10292862"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996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769" y="316523"/>
            <a:ext cx="10609385" cy="5744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306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FEATURES OF OOP</a:t>
            </a:r>
            <a:endParaRPr lang="en-US" dirty="0"/>
          </a:p>
        </p:txBody>
      </p:sp>
      <p:sp>
        <p:nvSpPr>
          <p:cNvPr id="3" name="Content Placeholder 2"/>
          <p:cNvSpPr>
            <a:spLocks noGrp="1"/>
          </p:cNvSpPr>
          <p:nvPr>
            <p:ph idx="1"/>
          </p:nvPr>
        </p:nvSpPr>
        <p:spPr/>
        <p:txBody>
          <a:bodyPr>
            <a:normAutofit/>
          </a:bodyPr>
          <a:lstStyle/>
          <a:p>
            <a:r>
              <a:rPr lang="en-US" sz="2000" dirty="0" smtClean="0">
                <a:latin typeface="Casper" panose="02000506000000020004" pitchFamily="2" charset="0"/>
                <a:cs typeface="Arial" panose="020B0604020202020204" pitchFamily="34" charset="0"/>
              </a:rPr>
              <a:t>CLASS AND OBJECT</a:t>
            </a:r>
          </a:p>
          <a:p>
            <a:r>
              <a:rPr lang="en-US" sz="2000" dirty="0" smtClean="0">
                <a:latin typeface="Casper" panose="02000506000000020004" pitchFamily="2" charset="0"/>
                <a:cs typeface="Arial" panose="020B0604020202020204" pitchFamily="34" charset="0"/>
              </a:rPr>
              <a:t>ENCAPSULATION</a:t>
            </a:r>
          </a:p>
          <a:p>
            <a:r>
              <a:rPr lang="en-US" sz="2000" dirty="0" smtClean="0">
                <a:latin typeface="Casper" panose="02000506000000020004" pitchFamily="2" charset="0"/>
                <a:cs typeface="Arial" panose="020B0604020202020204" pitchFamily="34" charset="0"/>
              </a:rPr>
              <a:t>ABSTRACTION and DATA HIDING</a:t>
            </a:r>
          </a:p>
          <a:p>
            <a:r>
              <a:rPr lang="en-US" sz="2000" dirty="0" smtClean="0">
                <a:latin typeface="Casper" panose="02000506000000020004" pitchFamily="2" charset="0"/>
                <a:cs typeface="Arial" panose="020B0604020202020204" pitchFamily="34" charset="0"/>
              </a:rPr>
              <a:t>POLYMORPHISM</a:t>
            </a:r>
          </a:p>
          <a:p>
            <a:r>
              <a:rPr lang="en-US" sz="2000" dirty="0" smtClean="0">
                <a:latin typeface="Casper" panose="02000506000000020004" pitchFamily="2" charset="0"/>
                <a:cs typeface="Arial" panose="020B0604020202020204" pitchFamily="34" charset="0"/>
              </a:rPr>
              <a:t>INHERITANCE</a:t>
            </a:r>
          </a:p>
          <a:p>
            <a:r>
              <a:rPr lang="en-US" sz="2000" dirty="0" smtClean="0">
                <a:latin typeface="Casper" panose="02000506000000020004" pitchFamily="2" charset="0"/>
                <a:cs typeface="Arial" panose="020B0604020202020204" pitchFamily="34" charset="0"/>
              </a:rPr>
              <a:t>DYNAMIC BINDING</a:t>
            </a:r>
          </a:p>
          <a:p>
            <a:r>
              <a:rPr lang="en-US" sz="2000" dirty="0" smtClean="0">
                <a:latin typeface="Casper" panose="02000506000000020004" pitchFamily="2" charset="0"/>
                <a:cs typeface="Arial" panose="020B0604020202020204" pitchFamily="34" charset="0"/>
              </a:rPr>
              <a:t>MESSAGE PASSING</a:t>
            </a:r>
            <a:endParaRPr lang="en-US" sz="20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6384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smtClean="0">
                <a:latin typeface="Casper Bold" panose="02000806040000020004" pitchFamily="2" charset="0"/>
                <a:cs typeface="Arial" panose="020B0604020202020204" pitchFamily="34" charset="0"/>
              </a:rPr>
              <a:t>1.CLASS</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latin typeface="Casper" panose="02000506000000020004" pitchFamily="2" charset="0"/>
                <a:cs typeface="Arial" panose="020B0604020202020204" pitchFamily="34" charset="0"/>
              </a:rPr>
              <a:t>CLASS</a:t>
            </a:r>
          </a:p>
          <a:p>
            <a:r>
              <a:rPr lang="en-IN" sz="1600" dirty="0">
                <a:latin typeface="Casper" panose="02000506000000020004" pitchFamily="2" charset="0"/>
                <a:cs typeface="Arial" panose="020B0604020202020204" pitchFamily="34" charset="0"/>
              </a:rPr>
              <a:t>The </a:t>
            </a:r>
            <a:r>
              <a:rPr lang="en-IN" sz="2000" dirty="0">
                <a:solidFill>
                  <a:srgbClr val="FF0000"/>
                </a:solidFill>
                <a:latin typeface="Casper" panose="02000506000000020004" pitchFamily="2" charset="0"/>
                <a:cs typeface="Arial" panose="020B0604020202020204" pitchFamily="34" charset="0"/>
              </a:rPr>
              <a:t>building block of C++ </a:t>
            </a:r>
            <a:r>
              <a:rPr lang="en-IN" sz="1600" dirty="0">
                <a:latin typeface="Casper" panose="02000506000000020004" pitchFamily="2" charset="0"/>
                <a:cs typeface="Arial" panose="020B0604020202020204" pitchFamily="34" charset="0"/>
              </a:rPr>
              <a:t>that leads to Object-Oriented programming is a Class. </a:t>
            </a:r>
          </a:p>
          <a:p>
            <a:r>
              <a:rPr lang="en-IN" sz="1600" dirty="0" smtClean="0">
                <a:latin typeface="Casper" panose="02000506000000020004" pitchFamily="2" charset="0"/>
                <a:cs typeface="Arial" panose="020B0604020202020204" pitchFamily="34" charset="0"/>
              </a:rPr>
              <a:t>It </a:t>
            </a:r>
            <a:r>
              <a:rPr lang="en-IN" sz="1600" dirty="0">
                <a:latin typeface="Casper" panose="02000506000000020004" pitchFamily="2" charset="0"/>
                <a:cs typeface="Arial" panose="020B0604020202020204" pitchFamily="34" charset="0"/>
              </a:rPr>
              <a:t>is a </a:t>
            </a:r>
            <a:r>
              <a:rPr lang="en-IN" sz="2000" dirty="0">
                <a:solidFill>
                  <a:srgbClr val="FF0000"/>
                </a:solidFill>
                <a:latin typeface="Casper" panose="02000506000000020004" pitchFamily="2" charset="0"/>
                <a:cs typeface="Arial" panose="020B0604020202020204" pitchFamily="34" charset="0"/>
              </a:rPr>
              <a:t>user-defined data type</a:t>
            </a:r>
            <a:r>
              <a:rPr lang="en-IN" sz="1600" dirty="0">
                <a:latin typeface="Casper" panose="02000506000000020004" pitchFamily="2" charset="0"/>
                <a:cs typeface="Arial" panose="020B0604020202020204" pitchFamily="34" charset="0"/>
              </a:rPr>
              <a:t>, which holds its own data members and member functions, which can be accessed and used by creating an instance of that </a:t>
            </a:r>
            <a:r>
              <a:rPr lang="en-IN" sz="1600" dirty="0" smtClean="0">
                <a:latin typeface="Casper" panose="02000506000000020004" pitchFamily="2" charset="0"/>
                <a:cs typeface="Arial" panose="020B0604020202020204" pitchFamily="34" charset="0"/>
              </a:rPr>
              <a:t>class.</a:t>
            </a:r>
          </a:p>
          <a:p>
            <a:r>
              <a:rPr lang="en-IN" sz="1600" dirty="0" smtClean="0">
                <a:latin typeface="Casper" panose="02000506000000020004" pitchFamily="2" charset="0"/>
                <a:cs typeface="Arial" panose="020B0604020202020204" pitchFamily="34" charset="0"/>
              </a:rPr>
              <a:t>A </a:t>
            </a:r>
            <a:r>
              <a:rPr lang="en-IN" sz="1600" dirty="0">
                <a:latin typeface="Casper" panose="02000506000000020004" pitchFamily="2" charset="0"/>
                <a:cs typeface="Arial" panose="020B0604020202020204" pitchFamily="34" charset="0"/>
              </a:rPr>
              <a:t>class is like </a:t>
            </a:r>
            <a:r>
              <a:rPr lang="en-IN" sz="2000" dirty="0">
                <a:solidFill>
                  <a:srgbClr val="FF0000"/>
                </a:solidFill>
                <a:latin typeface="Casper" panose="02000506000000020004" pitchFamily="2" charset="0"/>
                <a:cs typeface="Arial" panose="020B0604020202020204" pitchFamily="34" charset="0"/>
              </a:rPr>
              <a:t>a blueprint for an object</a:t>
            </a:r>
            <a:r>
              <a:rPr lang="en-IN" sz="2000" dirty="0" smtClean="0">
                <a:solidFill>
                  <a:srgbClr val="FF0000"/>
                </a:solidFill>
                <a:latin typeface="Casper" panose="02000506000000020004" pitchFamily="2" charset="0"/>
                <a:cs typeface="Arial" panose="020B0604020202020204" pitchFamily="34" charset="0"/>
              </a:rPr>
              <a:t>.</a:t>
            </a:r>
          </a:p>
          <a:p>
            <a:r>
              <a:rPr lang="en-IN" sz="1600" dirty="0">
                <a:latin typeface="Casper" panose="02000506000000020004" pitchFamily="2" charset="0"/>
                <a:cs typeface="Arial" panose="020B0604020202020204" pitchFamily="34" charset="0"/>
              </a:rPr>
              <a:t>A Class is a user-defined data-type which </a:t>
            </a:r>
            <a:r>
              <a:rPr lang="en-IN" sz="2000" dirty="0">
                <a:solidFill>
                  <a:srgbClr val="FF0000"/>
                </a:solidFill>
                <a:latin typeface="Casper" panose="02000506000000020004" pitchFamily="2" charset="0"/>
                <a:cs typeface="Arial" panose="020B0604020202020204" pitchFamily="34" charset="0"/>
              </a:rPr>
              <a:t>has data members and member functions.</a:t>
            </a:r>
          </a:p>
          <a:p>
            <a:r>
              <a:rPr lang="en-IN" sz="1600" dirty="0">
                <a:latin typeface="Casper" panose="02000506000000020004" pitchFamily="2" charset="0"/>
                <a:cs typeface="Arial" panose="020B0604020202020204" pitchFamily="34" charset="0"/>
              </a:rPr>
              <a:t>Data members are the data variables and member functions are the functions used to manipulate these variables and together these data members and member functions </a:t>
            </a:r>
            <a:r>
              <a:rPr lang="en-IN" sz="2000" dirty="0">
                <a:solidFill>
                  <a:srgbClr val="FF0000"/>
                </a:solidFill>
                <a:latin typeface="Casper" panose="02000506000000020004" pitchFamily="2" charset="0"/>
                <a:cs typeface="Arial" panose="020B0604020202020204" pitchFamily="34" charset="0"/>
              </a:rPr>
              <a:t>define the properties and behaviour of the objects</a:t>
            </a:r>
            <a:r>
              <a:rPr lang="en-IN" sz="1600" dirty="0">
                <a:latin typeface="Casper" panose="02000506000000020004" pitchFamily="2" charset="0"/>
                <a:cs typeface="Arial" panose="020B0604020202020204" pitchFamily="34" charset="0"/>
              </a:rPr>
              <a:t> in a Class.</a:t>
            </a:r>
            <a:endParaRPr lang="en-US" sz="1600" dirty="0" smtClean="0">
              <a:latin typeface="Casper" panose="02000506000000020004" pitchFamily="2" charset="0"/>
              <a:cs typeface="Arial" panose="020B0604020202020204" pitchFamily="34" charset="0"/>
            </a:endParaRPr>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2043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3225</TotalTime>
  <Words>2218</Words>
  <Application>Microsoft Office PowerPoint</Application>
  <PresentationFormat>Custom</PresentationFormat>
  <Paragraphs>308</Paragraphs>
  <Slides>39</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42" baseType="lpstr">
      <vt:lpstr>1_Office Theme</vt:lpstr>
      <vt:lpstr>Contents Slide Master</vt:lpstr>
      <vt:lpstr>CorelDRAW</vt:lpstr>
      <vt:lpstr>PowerPoint Presentation</vt:lpstr>
      <vt:lpstr>CHAPTER -1</vt:lpstr>
      <vt:lpstr>CONTENTS </vt:lpstr>
      <vt:lpstr>INTRODUCTION   </vt:lpstr>
      <vt:lpstr>PowerPoint Presentation</vt:lpstr>
      <vt:lpstr>PowerPoint Presentation</vt:lpstr>
      <vt:lpstr>PowerPoint Presentation</vt:lpstr>
      <vt:lpstr>FEATURES OF OOP</vt:lpstr>
      <vt:lpstr>1.CLASS</vt:lpstr>
      <vt:lpstr>PowerPoint Presentation</vt:lpstr>
      <vt:lpstr>PowerPoint Presentation</vt:lpstr>
      <vt:lpstr>PowerPoint Presentation</vt:lpstr>
      <vt:lpstr>PowerPoint Presentation</vt:lpstr>
      <vt:lpstr>PowerPoint Presentation</vt:lpstr>
      <vt:lpstr>2.OBJECT</vt:lpstr>
      <vt:lpstr>3.ENCAPSULATION</vt:lpstr>
      <vt:lpstr>4.ABSTRACTION</vt:lpstr>
      <vt:lpstr>5. POLYMORPHISM</vt:lpstr>
      <vt:lpstr>5. POLYMORPHISM(continued..)</vt:lpstr>
      <vt:lpstr>6.INHERITANCE</vt:lpstr>
      <vt:lpstr>6.INHERITANCE</vt:lpstr>
      <vt:lpstr>8. MESSAGE PASSING</vt:lpstr>
      <vt:lpstr>OOP v/s POP   </vt:lpstr>
      <vt:lpstr>OOP v/s POP   </vt:lpstr>
      <vt:lpstr>STRUCTURE V/S CLASS</vt:lpstr>
      <vt:lpstr>DATA TYPES</vt:lpstr>
      <vt:lpstr>DATA TYPE MODIFIERS</vt:lpstr>
      <vt:lpstr>DATA TYPE MODIFIERS</vt:lpstr>
      <vt:lpstr>INPUT AND OUTPUT STREAMS</vt:lpstr>
      <vt:lpstr>INPUT AND OUTPUT STREAMS</vt:lpstr>
      <vt:lpstr>Standard Output (cout)</vt:lpstr>
      <vt:lpstr>Standard input (cin)</vt:lpstr>
      <vt:lpstr>Namespace</vt:lpstr>
      <vt:lpstr>Namespace</vt:lpstr>
      <vt:lpstr>The using directive</vt:lpstr>
      <vt:lpstr>Assessment Pattern   </vt:lpstr>
      <vt:lpstr>APPLICATIONS    </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HP</cp:lastModifiedBy>
  <cp:revision>133</cp:revision>
  <dcterms:created xsi:type="dcterms:W3CDTF">2019-01-09T10:33:58Z</dcterms:created>
  <dcterms:modified xsi:type="dcterms:W3CDTF">2021-02-12T08:04:51Z</dcterms:modified>
</cp:coreProperties>
</file>