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 id="2147483686" r:id="rId2"/>
  </p:sldMasterIdLst>
  <p:notesMasterIdLst>
    <p:notesMasterId r:id="rId28"/>
  </p:notesMasterIdLst>
  <p:handoutMasterIdLst>
    <p:handoutMasterId r:id="rId29"/>
  </p:handoutMasterIdLst>
  <p:sldIdLst>
    <p:sldId id="354" r:id="rId3"/>
    <p:sldId id="375" r:id="rId4"/>
    <p:sldId id="376" r:id="rId5"/>
    <p:sldId id="363" r:id="rId6"/>
    <p:sldId id="281" r:id="rId7"/>
    <p:sldId id="364" r:id="rId8"/>
    <p:sldId id="372" r:id="rId9"/>
    <p:sldId id="365" r:id="rId10"/>
    <p:sldId id="366" r:id="rId11"/>
    <p:sldId id="367" r:id="rId12"/>
    <p:sldId id="368" r:id="rId13"/>
    <p:sldId id="369" r:id="rId14"/>
    <p:sldId id="370" r:id="rId15"/>
    <p:sldId id="373" r:id="rId16"/>
    <p:sldId id="374" r:id="rId17"/>
    <p:sldId id="371" r:id="rId18"/>
    <p:sldId id="350" r:id="rId19"/>
    <p:sldId id="351" r:id="rId20"/>
    <p:sldId id="359" r:id="rId21"/>
    <p:sldId id="360" r:id="rId22"/>
    <p:sldId id="329" r:id="rId23"/>
    <p:sldId id="330" r:id="rId24"/>
    <p:sldId id="352" r:id="rId25"/>
    <p:sldId id="284" r:id="rId26"/>
    <p:sldId id="353" r:id="rId27"/>
  </p:sldIdLst>
  <p:sldSz cx="12192000" cy="6858000"/>
  <p:notesSz cx="6858000" cy="9144000"/>
  <p:custDataLst>
    <p:tags r:id="rId30"/>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6B7B0"/>
    <a:srgbClr val="4BDAE5"/>
    <a:srgbClr val="ED8137"/>
    <a:srgbClr val="BC8F00"/>
    <a:srgbClr val="860000"/>
    <a:srgbClr val="00B0F0"/>
    <a:srgbClr val="1B3F5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75" autoAdjust="0"/>
    <p:restoredTop sz="94434" autoAdjust="0"/>
  </p:normalViewPr>
  <p:slideViewPr>
    <p:cSldViewPr snapToGrid="0">
      <p:cViewPr varScale="1">
        <p:scale>
          <a:sx n="72" d="100"/>
          <a:sy n="72" d="100"/>
        </p:scale>
        <p:origin x="576" y="78"/>
      </p:cViewPr>
      <p:guideLst>
        <p:guide orient="horz" pos="2160"/>
        <p:guide pos="3840"/>
      </p:guideLst>
    </p:cSldViewPr>
  </p:slideViewPr>
  <p:notesTextViewPr>
    <p:cViewPr>
      <p:scale>
        <a:sx n="3" d="2"/>
        <a:sy n="3" d="2"/>
      </p:scale>
      <p:origin x="0" y="0"/>
    </p:cViewPr>
  </p:notesTextViewPr>
  <p:sorterViewPr>
    <p:cViewPr>
      <p:scale>
        <a:sx n="100" d="100"/>
        <a:sy n="100" d="100"/>
      </p:scale>
      <p:origin x="0" y="-132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tags" Target="tags/tag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30D818A-DE61-492C-9F49-4330F19690E3}" type="doc">
      <dgm:prSet loTypeId="urn:microsoft.com/office/officeart/2005/8/layout/default" loCatId="list" qsTypeId="urn:microsoft.com/office/officeart/2005/8/quickstyle/simple1" qsCatId="simple" csTypeId="urn:microsoft.com/office/officeart/2005/8/colors/colorful1" csCatId="colorful" phldr="1"/>
      <dgm:spPr/>
      <dgm:t>
        <a:bodyPr/>
        <a:lstStyle/>
        <a:p>
          <a:endParaRPr lang="en-IN"/>
        </a:p>
      </dgm:t>
    </dgm:pt>
    <dgm:pt modelId="{72067E99-1C3B-406E-B0E9-FC347F914FA8}">
      <dgm:prSet phldrT="[Text]" custT="1"/>
      <dgm:spPr/>
      <dgm:t>
        <a:bodyPr/>
        <a:lstStyle/>
        <a:p>
          <a:r>
            <a:rPr lang="en-US" sz="2400" b="1" dirty="0">
              <a:solidFill>
                <a:schemeClr val="bg2">
                  <a:lumMod val="10000"/>
                </a:schemeClr>
              </a:solidFill>
            </a:rPr>
            <a:t>In this lecture we have discussed about Inline Function.</a:t>
          </a:r>
          <a:endParaRPr lang="en-IN" sz="2400" b="1" dirty="0">
            <a:solidFill>
              <a:schemeClr val="bg2">
                <a:lumMod val="10000"/>
              </a:schemeClr>
            </a:solidFill>
          </a:endParaRPr>
        </a:p>
      </dgm:t>
    </dgm:pt>
    <dgm:pt modelId="{E295694A-E3FF-4E4D-B786-E47583760C4E}" type="parTrans" cxnId="{AAE49CDE-EE1C-4041-8DCB-69A3B80087AD}">
      <dgm:prSet/>
      <dgm:spPr/>
      <dgm:t>
        <a:bodyPr/>
        <a:lstStyle/>
        <a:p>
          <a:endParaRPr lang="en-IN"/>
        </a:p>
      </dgm:t>
    </dgm:pt>
    <dgm:pt modelId="{E2FCE763-C2C6-41BB-BE42-2FC9B40C0439}" type="sibTrans" cxnId="{AAE49CDE-EE1C-4041-8DCB-69A3B80087AD}">
      <dgm:prSet/>
      <dgm:spPr/>
      <dgm:t>
        <a:bodyPr/>
        <a:lstStyle/>
        <a:p>
          <a:endParaRPr lang="en-IN"/>
        </a:p>
      </dgm:t>
    </dgm:pt>
    <dgm:pt modelId="{A7DE4063-2DA9-4CA0-9DDC-11769B7332D8}">
      <dgm:prSet phldrT="[Text]" custT="1"/>
      <dgm:spPr/>
      <dgm:t>
        <a:bodyPr/>
        <a:lstStyle/>
        <a:p>
          <a:r>
            <a:rPr lang="en-US" sz="2400" b="1" dirty="0">
              <a:solidFill>
                <a:schemeClr val="bg2">
                  <a:lumMod val="10000"/>
                </a:schemeClr>
              </a:solidFill>
            </a:rPr>
            <a:t>We have discussed about Advantages of Inline Function</a:t>
          </a:r>
          <a:endParaRPr lang="en-IN" sz="2400" b="1" dirty="0">
            <a:solidFill>
              <a:schemeClr val="bg2">
                <a:lumMod val="10000"/>
              </a:schemeClr>
            </a:solidFill>
          </a:endParaRPr>
        </a:p>
      </dgm:t>
    </dgm:pt>
    <dgm:pt modelId="{ED3D644F-FD3E-48AA-A0DA-12CED9DB591C}" type="parTrans" cxnId="{CB715DCB-B8A2-400C-A562-D0851701E2C1}">
      <dgm:prSet/>
      <dgm:spPr/>
      <dgm:t>
        <a:bodyPr/>
        <a:lstStyle/>
        <a:p>
          <a:endParaRPr lang="en-IN"/>
        </a:p>
      </dgm:t>
    </dgm:pt>
    <dgm:pt modelId="{EA51BD59-3F69-42AA-902C-6B9694E16D92}" type="sibTrans" cxnId="{CB715DCB-B8A2-400C-A562-D0851701E2C1}">
      <dgm:prSet/>
      <dgm:spPr/>
      <dgm:t>
        <a:bodyPr/>
        <a:lstStyle/>
        <a:p>
          <a:endParaRPr lang="en-IN"/>
        </a:p>
      </dgm:t>
    </dgm:pt>
    <dgm:pt modelId="{A01C6F03-8F64-4572-A415-227584B1F1D4}">
      <dgm:prSet custT="1"/>
      <dgm:spPr>
        <a:solidFill>
          <a:schemeClr val="accent1">
            <a:lumMod val="40000"/>
            <a:lumOff val="60000"/>
          </a:schemeClr>
        </a:solidFill>
      </dgm:spPr>
      <dgm:t>
        <a:bodyPr/>
        <a:lstStyle/>
        <a:p>
          <a:r>
            <a:rPr lang="en-US" sz="2400" b="1" dirty="0">
              <a:solidFill>
                <a:schemeClr val="bg2">
                  <a:lumMod val="10000"/>
                </a:schemeClr>
              </a:solidFill>
              <a:sym typeface="Wingdings" panose="05000000000000000000" pitchFamily="2" charset="2"/>
            </a:rPr>
            <a:t>Discussed about examples of inline functions</a:t>
          </a:r>
        </a:p>
      </dgm:t>
    </dgm:pt>
    <dgm:pt modelId="{4DA968A8-0948-417F-9134-FA754EAB92DA}" type="parTrans" cxnId="{9495434F-F7C9-45D7-B8C6-CCE0B7994591}">
      <dgm:prSet/>
      <dgm:spPr/>
      <dgm:t>
        <a:bodyPr/>
        <a:lstStyle/>
        <a:p>
          <a:endParaRPr lang="en-IN"/>
        </a:p>
      </dgm:t>
    </dgm:pt>
    <dgm:pt modelId="{14056E56-91CB-4AD0-BDAA-2A69C7D39824}" type="sibTrans" cxnId="{9495434F-F7C9-45D7-B8C6-CCE0B7994591}">
      <dgm:prSet/>
      <dgm:spPr/>
      <dgm:t>
        <a:bodyPr/>
        <a:lstStyle/>
        <a:p>
          <a:endParaRPr lang="en-IN"/>
        </a:p>
      </dgm:t>
    </dgm:pt>
    <dgm:pt modelId="{097EF926-1259-452F-A448-711C22076917}" type="pres">
      <dgm:prSet presAssocID="{A30D818A-DE61-492C-9F49-4330F19690E3}" presName="diagram" presStyleCnt="0">
        <dgm:presLayoutVars>
          <dgm:dir/>
          <dgm:resizeHandles val="exact"/>
        </dgm:presLayoutVars>
      </dgm:prSet>
      <dgm:spPr/>
    </dgm:pt>
    <dgm:pt modelId="{2F0A59F6-A053-4340-A4F0-E60DDF039046}" type="pres">
      <dgm:prSet presAssocID="{72067E99-1C3B-406E-B0E9-FC347F914FA8}" presName="node" presStyleLbl="node1" presStyleIdx="0" presStyleCnt="3" custLinFactNeighborX="-5593" custLinFactNeighborY="843">
        <dgm:presLayoutVars>
          <dgm:bulletEnabled val="1"/>
        </dgm:presLayoutVars>
      </dgm:prSet>
      <dgm:spPr/>
    </dgm:pt>
    <dgm:pt modelId="{B7110241-4B56-449E-BE7E-CE03E41DECBD}" type="pres">
      <dgm:prSet presAssocID="{E2FCE763-C2C6-41BB-BE42-2FC9B40C0439}" presName="sibTrans" presStyleCnt="0"/>
      <dgm:spPr/>
    </dgm:pt>
    <dgm:pt modelId="{DE45F2CF-0A49-462B-B901-AD08FACBBB0E}" type="pres">
      <dgm:prSet presAssocID="{A7DE4063-2DA9-4CA0-9DDC-11769B7332D8}" presName="node" presStyleLbl="node1" presStyleIdx="1" presStyleCnt="3">
        <dgm:presLayoutVars>
          <dgm:bulletEnabled val="1"/>
        </dgm:presLayoutVars>
      </dgm:prSet>
      <dgm:spPr/>
    </dgm:pt>
    <dgm:pt modelId="{E15D8264-6CE6-4D91-B2D2-1EAC00783183}" type="pres">
      <dgm:prSet presAssocID="{EA51BD59-3F69-42AA-902C-6B9694E16D92}" presName="sibTrans" presStyleCnt="0"/>
      <dgm:spPr/>
    </dgm:pt>
    <dgm:pt modelId="{125214B9-F360-433C-AD02-087D02D43A08}" type="pres">
      <dgm:prSet presAssocID="{A01C6F03-8F64-4572-A415-227584B1F1D4}" presName="node" presStyleLbl="node1" presStyleIdx="2" presStyleCnt="3">
        <dgm:presLayoutVars>
          <dgm:bulletEnabled val="1"/>
        </dgm:presLayoutVars>
      </dgm:prSet>
      <dgm:spPr/>
    </dgm:pt>
  </dgm:ptLst>
  <dgm:cxnLst>
    <dgm:cxn modelId="{7DDA5D15-540F-4782-AC07-9170D87AA5BA}" type="presOf" srcId="{A7DE4063-2DA9-4CA0-9DDC-11769B7332D8}" destId="{DE45F2CF-0A49-462B-B901-AD08FACBBB0E}" srcOrd="0" destOrd="0" presId="urn:microsoft.com/office/officeart/2005/8/layout/default"/>
    <dgm:cxn modelId="{537F3816-8AD7-4A36-A251-136F9CB6EDBD}" type="presOf" srcId="{A01C6F03-8F64-4572-A415-227584B1F1D4}" destId="{125214B9-F360-433C-AD02-087D02D43A08}" srcOrd="0" destOrd="0" presId="urn:microsoft.com/office/officeart/2005/8/layout/default"/>
    <dgm:cxn modelId="{9495434F-F7C9-45D7-B8C6-CCE0B7994591}" srcId="{A30D818A-DE61-492C-9F49-4330F19690E3}" destId="{A01C6F03-8F64-4572-A415-227584B1F1D4}" srcOrd="2" destOrd="0" parTransId="{4DA968A8-0948-417F-9134-FA754EAB92DA}" sibTransId="{14056E56-91CB-4AD0-BDAA-2A69C7D39824}"/>
    <dgm:cxn modelId="{ECCE3782-0BA7-4D11-9D3C-49385FC334F5}" type="presOf" srcId="{72067E99-1C3B-406E-B0E9-FC347F914FA8}" destId="{2F0A59F6-A053-4340-A4F0-E60DDF039046}" srcOrd="0" destOrd="0" presId="urn:microsoft.com/office/officeart/2005/8/layout/default"/>
    <dgm:cxn modelId="{CB715DCB-B8A2-400C-A562-D0851701E2C1}" srcId="{A30D818A-DE61-492C-9F49-4330F19690E3}" destId="{A7DE4063-2DA9-4CA0-9DDC-11769B7332D8}" srcOrd="1" destOrd="0" parTransId="{ED3D644F-FD3E-48AA-A0DA-12CED9DB591C}" sibTransId="{EA51BD59-3F69-42AA-902C-6B9694E16D92}"/>
    <dgm:cxn modelId="{D00252CB-9D61-4788-A959-DB99FAB8CBDB}" type="presOf" srcId="{A30D818A-DE61-492C-9F49-4330F19690E3}" destId="{097EF926-1259-452F-A448-711C22076917}" srcOrd="0" destOrd="0" presId="urn:microsoft.com/office/officeart/2005/8/layout/default"/>
    <dgm:cxn modelId="{AAE49CDE-EE1C-4041-8DCB-69A3B80087AD}" srcId="{A30D818A-DE61-492C-9F49-4330F19690E3}" destId="{72067E99-1C3B-406E-B0E9-FC347F914FA8}" srcOrd="0" destOrd="0" parTransId="{E295694A-E3FF-4E4D-B786-E47583760C4E}" sibTransId="{E2FCE763-C2C6-41BB-BE42-2FC9B40C0439}"/>
    <dgm:cxn modelId="{699A32D2-8395-47D4-BE2B-5B8EF202D093}" type="presParOf" srcId="{097EF926-1259-452F-A448-711C22076917}" destId="{2F0A59F6-A053-4340-A4F0-E60DDF039046}" srcOrd="0" destOrd="0" presId="urn:microsoft.com/office/officeart/2005/8/layout/default"/>
    <dgm:cxn modelId="{02491696-24B3-49AC-8F8C-9C3FB5FD4A79}" type="presParOf" srcId="{097EF926-1259-452F-A448-711C22076917}" destId="{B7110241-4B56-449E-BE7E-CE03E41DECBD}" srcOrd="1" destOrd="0" presId="urn:microsoft.com/office/officeart/2005/8/layout/default"/>
    <dgm:cxn modelId="{74690019-F115-4FDC-B1CB-756CF730DB81}" type="presParOf" srcId="{097EF926-1259-452F-A448-711C22076917}" destId="{DE45F2CF-0A49-462B-B901-AD08FACBBB0E}" srcOrd="2" destOrd="0" presId="urn:microsoft.com/office/officeart/2005/8/layout/default"/>
    <dgm:cxn modelId="{5AB02E86-EE83-4357-B54B-6448622334B5}" type="presParOf" srcId="{097EF926-1259-452F-A448-711C22076917}" destId="{E15D8264-6CE6-4D91-B2D2-1EAC00783183}" srcOrd="3" destOrd="0" presId="urn:microsoft.com/office/officeart/2005/8/layout/default"/>
    <dgm:cxn modelId="{CEF43F2E-179B-44AB-B9A4-9CF127E089EE}" type="presParOf" srcId="{097EF926-1259-452F-A448-711C22076917}" destId="{125214B9-F360-433C-AD02-087D02D43A08}" srcOrd="4"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F0A59F6-A053-4340-A4F0-E60DDF039046}">
      <dsp:nvSpPr>
        <dsp:cNvPr id="0" name=""/>
        <dsp:cNvSpPr/>
      </dsp:nvSpPr>
      <dsp:spPr>
        <a:xfrm>
          <a:off x="0" y="22329"/>
          <a:ext cx="4166272" cy="2499763"/>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b="1" kern="1200" dirty="0">
              <a:solidFill>
                <a:schemeClr val="bg2">
                  <a:lumMod val="10000"/>
                </a:schemeClr>
              </a:solidFill>
            </a:rPr>
            <a:t>In this lecture we have discussed about Inline Function.</a:t>
          </a:r>
          <a:endParaRPr lang="en-IN" sz="2400" b="1" kern="1200" dirty="0">
            <a:solidFill>
              <a:schemeClr val="bg2">
                <a:lumMod val="10000"/>
              </a:schemeClr>
            </a:solidFill>
          </a:endParaRPr>
        </a:p>
      </dsp:txBody>
      <dsp:txXfrm>
        <a:off x="0" y="22329"/>
        <a:ext cx="4166272" cy="2499763"/>
      </dsp:txXfrm>
    </dsp:sp>
    <dsp:sp modelId="{DE45F2CF-0A49-462B-B901-AD08FACBBB0E}">
      <dsp:nvSpPr>
        <dsp:cNvPr id="0" name=""/>
        <dsp:cNvSpPr/>
      </dsp:nvSpPr>
      <dsp:spPr>
        <a:xfrm>
          <a:off x="4656972" y="1256"/>
          <a:ext cx="4166272" cy="2499763"/>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b="1" kern="1200" dirty="0">
              <a:solidFill>
                <a:schemeClr val="bg2">
                  <a:lumMod val="10000"/>
                </a:schemeClr>
              </a:solidFill>
            </a:rPr>
            <a:t>We have discussed about Advantages of Inline Function</a:t>
          </a:r>
          <a:endParaRPr lang="en-IN" sz="2400" b="1" kern="1200" dirty="0">
            <a:solidFill>
              <a:schemeClr val="bg2">
                <a:lumMod val="10000"/>
              </a:schemeClr>
            </a:solidFill>
          </a:endParaRPr>
        </a:p>
      </dsp:txBody>
      <dsp:txXfrm>
        <a:off x="4656972" y="1256"/>
        <a:ext cx="4166272" cy="2499763"/>
      </dsp:txXfrm>
    </dsp:sp>
    <dsp:sp modelId="{125214B9-F360-433C-AD02-087D02D43A08}">
      <dsp:nvSpPr>
        <dsp:cNvPr id="0" name=""/>
        <dsp:cNvSpPr/>
      </dsp:nvSpPr>
      <dsp:spPr>
        <a:xfrm>
          <a:off x="2365522" y="2917647"/>
          <a:ext cx="4166272" cy="2499763"/>
        </a:xfrm>
        <a:prstGeom prst="rect">
          <a:avLst/>
        </a:prstGeom>
        <a:solidFill>
          <a:schemeClr val="accent1">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b="1" kern="1200" dirty="0">
              <a:solidFill>
                <a:schemeClr val="bg2">
                  <a:lumMod val="10000"/>
                </a:schemeClr>
              </a:solidFill>
              <a:sym typeface="Wingdings" panose="05000000000000000000" pitchFamily="2" charset="2"/>
            </a:rPr>
            <a:t>Discussed about examples of inline functions</a:t>
          </a:r>
        </a:p>
      </dsp:txBody>
      <dsp:txXfrm>
        <a:off x="2365522" y="2917647"/>
        <a:ext cx="4166272" cy="2499763"/>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2CDA8E9-9948-4BC7-A1DE-415AE6D34228}" type="datetimeFigureOut">
              <a:rPr lang="en-US" smtClean="0"/>
              <a:pPr/>
              <a:t>1/3/2021</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9B5F544-A886-482E-AF73-1D6364AAC657}" type="slidenum">
              <a:rPr lang="en-US" smtClean="0"/>
              <a:pPr/>
              <a:t>‹#›</a:t>
            </a:fld>
            <a:endParaRPr lang="en-US"/>
          </a:p>
        </p:txBody>
      </p:sp>
    </p:spTree>
    <p:extLst>
      <p:ext uri="{BB962C8B-B14F-4D97-AF65-F5344CB8AC3E}">
        <p14:creationId xmlns:p14="http://schemas.microsoft.com/office/powerpoint/2010/main" val="225191961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A4AE53-78AB-4E30-A376-70F5FA87A326}" type="datetimeFigureOut">
              <a:rPr lang="en-US" smtClean="0"/>
              <a:pPr/>
              <a:t>1/3/2021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732FBC-CC67-4B17-8935-02F23E3364AC}" type="slidenum">
              <a:rPr lang="en-US" smtClean="0"/>
              <a:pPr/>
              <a:t>‹#›</a:t>
            </a:fld>
            <a:endParaRPr lang="en-US"/>
          </a:p>
        </p:txBody>
      </p:sp>
    </p:spTree>
    <p:extLst>
      <p:ext uri="{BB962C8B-B14F-4D97-AF65-F5344CB8AC3E}">
        <p14:creationId xmlns:p14="http://schemas.microsoft.com/office/powerpoint/2010/main" val="254055582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60732FBC-CC67-4B17-8935-02F23E3364AC}" type="slidenum">
              <a:rPr lang="en-US" smtClean="0"/>
              <a:pPr/>
              <a:t>1</a:t>
            </a:fld>
            <a:endParaRPr lang="en-US"/>
          </a:p>
        </p:txBody>
      </p:sp>
    </p:spTree>
    <p:extLst>
      <p:ext uri="{BB962C8B-B14F-4D97-AF65-F5344CB8AC3E}">
        <p14:creationId xmlns:p14="http://schemas.microsoft.com/office/powerpoint/2010/main" val="21521072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60732FBC-CC67-4B17-8935-02F23E3364AC}" type="slidenum">
              <a:rPr lang="en-US" smtClean="0"/>
              <a:pPr/>
              <a:t>21</a:t>
            </a:fld>
            <a:endParaRPr lang="en-US"/>
          </a:p>
        </p:txBody>
      </p:sp>
    </p:spTree>
    <p:extLst>
      <p:ext uri="{BB962C8B-B14F-4D97-AF65-F5344CB8AC3E}">
        <p14:creationId xmlns:p14="http://schemas.microsoft.com/office/powerpoint/2010/main" val="28789068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60732FBC-CC67-4B17-8935-02F23E3364AC}" type="slidenum">
              <a:rPr lang="en-US" smtClean="0"/>
              <a:pPr/>
              <a:t>22</a:t>
            </a:fld>
            <a:endParaRPr lang="en-US"/>
          </a:p>
        </p:txBody>
      </p:sp>
    </p:spTree>
    <p:extLst>
      <p:ext uri="{BB962C8B-B14F-4D97-AF65-F5344CB8AC3E}">
        <p14:creationId xmlns:p14="http://schemas.microsoft.com/office/powerpoint/2010/main" val="40921612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60732FBC-CC67-4B17-8935-02F23E3364AC}" type="slidenum">
              <a:rPr lang="en-US" smtClean="0"/>
              <a:pPr/>
              <a:t>23</a:t>
            </a:fld>
            <a:endParaRPr lang="en-US"/>
          </a:p>
        </p:txBody>
      </p:sp>
    </p:spTree>
    <p:extLst>
      <p:ext uri="{BB962C8B-B14F-4D97-AF65-F5344CB8AC3E}">
        <p14:creationId xmlns:p14="http://schemas.microsoft.com/office/powerpoint/2010/main" val="9324736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60732FBC-CC67-4B17-8935-02F23E3364AC}" type="slidenum">
              <a:rPr lang="en-US" smtClean="0"/>
              <a:pPr/>
              <a:t>24</a:t>
            </a:fld>
            <a:endParaRPr lang="en-US"/>
          </a:p>
        </p:txBody>
      </p:sp>
    </p:spTree>
    <p:extLst>
      <p:ext uri="{BB962C8B-B14F-4D97-AF65-F5344CB8AC3E}">
        <p14:creationId xmlns:p14="http://schemas.microsoft.com/office/powerpoint/2010/main" val="37252839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60732FBC-CC67-4B17-8935-02F23E3364AC}" type="slidenum">
              <a:rPr lang="en-US" smtClean="0"/>
              <a:pPr/>
              <a:t>25</a:t>
            </a:fld>
            <a:endParaRPr lang="en-US"/>
          </a:p>
        </p:txBody>
      </p:sp>
    </p:spTree>
    <p:extLst>
      <p:ext uri="{BB962C8B-B14F-4D97-AF65-F5344CB8AC3E}">
        <p14:creationId xmlns:p14="http://schemas.microsoft.com/office/powerpoint/2010/main" val="99920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60732FBC-CC67-4B17-8935-02F23E3364AC}" type="slidenum">
              <a:rPr lang="en-US" smtClean="0"/>
              <a:pPr/>
              <a:t>2</a:t>
            </a:fld>
            <a:endParaRPr lang="en-US"/>
          </a:p>
        </p:txBody>
      </p:sp>
    </p:spTree>
    <p:extLst>
      <p:ext uri="{BB962C8B-B14F-4D97-AF65-F5344CB8AC3E}">
        <p14:creationId xmlns:p14="http://schemas.microsoft.com/office/powerpoint/2010/main" val="19665944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60732FBC-CC67-4B17-8935-02F23E3364AC}" type="slidenum">
              <a:rPr lang="en-US" smtClean="0"/>
              <a:pPr/>
              <a:t>3</a:t>
            </a:fld>
            <a:endParaRPr lang="en-US"/>
          </a:p>
        </p:txBody>
      </p:sp>
    </p:spTree>
    <p:extLst>
      <p:ext uri="{BB962C8B-B14F-4D97-AF65-F5344CB8AC3E}">
        <p14:creationId xmlns:p14="http://schemas.microsoft.com/office/powerpoint/2010/main" val="3107767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60732FBC-CC67-4B17-8935-02F23E3364AC}" type="slidenum">
              <a:rPr lang="en-US" smtClean="0"/>
              <a:pPr/>
              <a:t>4</a:t>
            </a:fld>
            <a:endParaRPr lang="en-US"/>
          </a:p>
        </p:txBody>
      </p:sp>
    </p:spTree>
    <p:extLst>
      <p:ext uri="{BB962C8B-B14F-4D97-AF65-F5344CB8AC3E}">
        <p14:creationId xmlns:p14="http://schemas.microsoft.com/office/powerpoint/2010/main" val="35157130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Computer in the diagram is 3</a:t>
            </a:r>
            <a:r>
              <a:rPr lang="en-US" baseline="30000" dirty="0"/>
              <a:t>rd</a:t>
            </a:r>
            <a:r>
              <a:rPr lang="en-US" dirty="0"/>
              <a:t> generation</a:t>
            </a:r>
            <a:r>
              <a:rPr lang="en-US" baseline="0" dirty="0"/>
              <a:t> computer. The period of third generation was from 1965-1971. The computers of third generation used Integrated Circuits (ICs) in place of transistors. A single IC has many transistors, resistors, and capacitors along with the associated circuitry. The main features of third generation are −</a:t>
            </a:r>
          </a:p>
          <a:p>
            <a:r>
              <a:rPr lang="en-US" baseline="0" dirty="0"/>
              <a:t>IC used</a:t>
            </a:r>
          </a:p>
          <a:p>
            <a:r>
              <a:rPr lang="en-US" baseline="0" dirty="0"/>
              <a:t>More reliable in comparison to previous two generations</a:t>
            </a:r>
          </a:p>
          <a:p>
            <a:r>
              <a:rPr lang="en-US" baseline="0" dirty="0"/>
              <a:t>Smaller size</a:t>
            </a:r>
          </a:p>
          <a:p>
            <a:r>
              <a:rPr lang="en-US" baseline="0" dirty="0"/>
              <a:t>Generated less heat</a:t>
            </a:r>
          </a:p>
          <a:p>
            <a:r>
              <a:rPr lang="en-US" baseline="0" dirty="0"/>
              <a:t>Faster</a:t>
            </a:r>
          </a:p>
          <a:p>
            <a:r>
              <a:rPr lang="en-US" baseline="0" dirty="0"/>
              <a:t>Lesser maintenance</a:t>
            </a:r>
          </a:p>
          <a:p>
            <a:r>
              <a:rPr lang="en-US" baseline="0" dirty="0"/>
              <a:t>Costly</a:t>
            </a:r>
          </a:p>
          <a:p>
            <a:r>
              <a:rPr lang="en-US" baseline="0" dirty="0"/>
              <a:t>AC required</a:t>
            </a:r>
          </a:p>
          <a:p>
            <a:r>
              <a:rPr lang="en-US" baseline="0" dirty="0"/>
              <a:t>Consumed lesser electricity</a:t>
            </a:r>
          </a:p>
          <a:p>
            <a:r>
              <a:rPr lang="en-US" baseline="0" dirty="0"/>
              <a:t>Supported high-level language</a:t>
            </a:r>
            <a:endParaRPr lang="en-US" dirty="0"/>
          </a:p>
        </p:txBody>
      </p:sp>
      <p:sp>
        <p:nvSpPr>
          <p:cNvPr id="4" name="Slide Number Placeholder 3"/>
          <p:cNvSpPr>
            <a:spLocks noGrp="1"/>
          </p:cNvSpPr>
          <p:nvPr>
            <p:ph type="sldNum" sz="quarter" idx="10"/>
          </p:nvPr>
        </p:nvSpPr>
        <p:spPr/>
        <p:txBody>
          <a:bodyPr/>
          <a:lstStyle/>
          <a:p>
            <a:fld id="{60732FBC-CC67-4B17-8935-02F23E3364AC}" type="slidenum">
              <a:rPr lang="en-US" smtClean="0"/>
              <a:pPr/>
              <a:t>5</a:t>
            </a:fld>
            <a:endParaRPr lang="en-US"/>
          </a:p>
        </p:txBody>
      </p:sp>
    </p:spTree>
    <p:extLst>
      <p:ext uri="{BB962C8B-B14F-4D97-AF65-F5344CB8AC3E}">
        <p14:creationId xmlns:p14="http://schemas.microsoft.com/office/powerpoint/2010/main" val="41860240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60732FBC-CC67-4B17-8935-02F23E3364AC}" type="slidenum">
              <a:rPr lang="en-US" smtClean="0"/>
              <a:pPr/>
              <a:t>17</a:t>
            </a:fld>
            <a:endParaRPr lang="en-US"/>
          </a:p>
        </p:txBody>
      </p:sp>
    </p:spTree>
    <p:extLst>
      <p:ext uri="{BB962C8B-B14F-4D97-AF65-F5344CB8AC3E}">
        <p14:creationId xmlns:p14="http://schemas.microsoft.com/office/powerpoint/2010/main" val="38562935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60732FBC-CC67-4B17-8935-02F23E3364AC}" type="slidenum">
              <a:rPr lang="en-US" smtClean="0"/>
              <a:pPr/>
              <a:t>18</a:t>
            </a:fld>
            <a:endParaRPr lang="en-US"/>
          </a:p>
        </p:txBody>
      </p:sp>
    </p:spTree>
    <p:extLst>
      <p:ext uri="{BB962C8B-B14F-4D97-AF65-F5344CB8AC3E}">
        <p14:creationId xmlns:p14="http://schemas.microsoft.com/office/powerpoint/2010/main" val="7034769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60732FBC-CC67-4B17-8935-02F23E3364AC}" type="slidenum">
              <a:rPr lang="en-US" smtClean="0"/>
              <a:pPr/>
              <a:t>19</a:t>
            </a:fld>
            <a:endParaRPr lang="en-US"/>
          </a:p>
        </p:txBody>
      </p:sp>
    </p:spTree>
    <p:extLst>
      <p:ext uri="{BB962C8B-B14F-4D97-AF65-F5344CB8AC3E}">
        <p14:creationId xmlns:p14="http://schemas.microsoft.com/office/powerpoint/2010/main" val="17752035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60732FBC-CC67-4B17-8935-02F23E3364AC}" type="slidenum">
              <a:rPr lang="en-US" smtClean="0"/>
              <a:pPr/>
              <a:t>20</a:t>
            </a:fld>
            <a:endParaRPr lang="en-US"/>
          </a:p>
        </p:txBody>
      </p:sp>
    </p:spTree>
    <p:extLst>
      <p:ext uri="{BB962C8B-B14F-4D97-AF65-F5344CB8AC3E}">
        <p14:creationId xmlns:p14="http://schemas.microsoft.com/office/powerpoint/2010/main" val="17311067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372219752"/>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050815767"/>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134494165"/>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 fmla="*/ 19050 w 12211050"/>
              <a:gd name="connsiteY0" fmla="*/ 0 h 4133850"/>
              <a:gd name="connsiteX1" fmla="*/ 12211050 w 12211050"/>
              <a:gd name="connsiteY1" fmla="*/ 0 h 4133850"/>
              <a:gd name="connsiteX2" fmla="*/ 12211050 w 12211050"/>
              <a:gd name="connsiteY2" fmla="*/ 4133850 h 4133850"/>
              <a:gd name="connsiteX3" fmla="*/ 0 w 12211050"/>
              <a:gd name="connsiteY3" fmla="*/ 3219450 h 4133850"/>
              <a:gd name="connsiteX4" fmla="*/ 19050 w 12211050"/>
              <a:gd name="connsiteY4" fmla="*/ 0 h 4133850"/>
              <a:gd name="connsiteX0" fmla="*/ 19050 w 12211050"/>
              <a:gd name="connsiteY0" fmla="*/ 0 h 4438650"/>
              <a:gd name="connsiteX1" fmla="*/ 12211050 w 12211050"/>
              <a:gd name="connsiteY1" fmla="*/ 0 h 4438650"/>
              <a:gd name="connsiteX2" fmla="*/ 12211050 w 12211050"/>
              <a:gd name="connsiteY2" fmla="*/ 4438650 h 4438650"/>
              <a:gd name="connsiteX3" fmla="*/ 0 w 12211050"/>
              <a:gd name="connsiteY3" fmla="*/ 3219450 h 4438650"/>
              <a:gd name="connsiteX4" fmla="*/ 19050 w 12211050"/>
              <a:gd name="connsiteY4" fmla="*/ 0 h 443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endParaRPr lang="ru-RU" noProof="0" dirty="0"/>
          </a:p>
        </p:txBody>
      </p:sp>
    </p:spTree>
    <p:extLst>
      <p:ext uri="{BB962C8B-B14F-4D97-AF65-F5344CB8AC3E}">
        <p14:creationId xmlns:p14="http://schemas.microsoft.com/office/powerpoint/2010/main" val="3974081683"/>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7FB3ACE-D620-4EC3-88A7-3E317E64F19F}" type="datetimeFigureOut">
              <a:rPr lang="en-US" smtClean="0">
                <a:solidFill>
                  <a:prstClr val="black">
                    <a:tint val="75000"/>
                  </a:prstClr>
                </a:solidFill>
              </a:rPr>
              <a:pPr/>
              <a:t>1/3/2021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C9A48AB-23F1-45F1-98E5-D2CDC7A5261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06835372"/>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genda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33020432"/>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70909644"/>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227159557"/>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2735627" y="164638"/>
            <a:ext cx="9456373" cy="768085"/>
          </a:xfrm>
          <a:prstGeom prst="rect">
            <a:avLst/>
          </a:prstGeom>
        </p:spPr>
        <p:txBody>
          <a:bodyPr anchor="ctr"/>
          <a:lstStyle>
            <a:lvl1pPr marL="0" indent="0" algn="l">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2735627" y="932723"/>
            <a:ext cx="9456373" cy="384043"/>
          </a:xfrm>
          <a:prstGeom prst="rect">
            <a:avLst/>
          </a:prstGeom>
        </p:spPr>
        <p:txBody>
          <a:bodyPr anchor="ctr"/>
          <a:lstStyle>
            <a:lvl1pPr marL="0" indent="0" algn="l">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Rectangle 4"/>
          <p:cNvSpPr/>
          <p:nvPr userDrawn="1"/>
        </p:nvSpPr>
        <p:spPr>
          <a:xfrm>
            <a:off x="0" y="1"/>
            <a:ext cx="2543605" cy="68641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804378142"/>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0" y="2276872"/>
            <a:ext cx="12192000" cy="24002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3" name="Isosceles Triangle 2"/>
          <p:cNvSpPr/>
          <p:nvPr userDrawn="1"/>
        </p:nvSpPr>
        <p:spPr>
          <a:xfrm rot="10800000">
            <a:off x="158339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2" name="Isosceles Triangle 11"/>
          <p:cNvSpPr/>
          <p:nvPr userDrawn="1"/>
        </p:nvSpPr>
        <p:spPr>
          <a:xfrm rot="10800000">
            <a:off x="446371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3" name="Isosceles Triangle 12"/>
          <p:cNvSpPr/>
          <p:nvPr userDrawn="1"/>
        </p:nvSpPr>
        <p:spPr>
          <a:xfrm rot="10800000">
            <a:off x="734403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4" name="Isosceles Triangle 13"/>
          <p:cNvSpPr/>
          <p:nvPr userDrawn="1"/>
        </p:nvSpPr>
        <p:spPr>
          <a:xfrm rot="10800000">
            <a:off x="10224348"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5" name="Rectangle 14"/>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6" name="Rectangle 15"/>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Picture Placeholder 2"/>
          <p:cNvSpPr>
            <a:spLocks noGrp="1"/>
          </p:cNvSpPr>
          <p:nvPr>
            <p:ph type="pic" idx="1" hasCustomPrompt="1"/>
          </p:nvPr>
        </p:nvSpPr>
        <p:spPr>
          <a:xfrm>
            <a:off x="815413"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2" hasCustomPrompt="1"/>
          </p:nvPr>
        </p:nvSpPr>
        <p:spPr>
          <a:xfrm>
            <a:off x="3695732"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3" hasCustomPrompt="1"/>
          </p:nvPr>
        </p:nvSpPr>
        <p:spPr>
          <a:xfrm>
            <a:off x="6576051"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4" hasCustomPrompt="1"/>
          </p:nvPr>
        </p:nvSpPr>
        <p:spPr>
          <a:xfrm>
            <a:off x="9456369"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77217534"/>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Images and Contents Layout">
    <p:spTree>
      <p:nvGrpSpPr>
        <p:cNvPr id="1" name=""/>
        <p:cNvGrpSpPr/>
        <p:nvPr/>
      </p:nvGrpSpPr>
      <p:grpSpPr>
        <a:xfrm>
          <a:off x="0" y="0"/>
          <a:ext cx="0" cy="0"/>
          <a:chOff x="0" y="0"/>
          <a:chExt cx="0" cy="0"/>
        </a:xfrm>
      </p:grpSpPr>
      <p:sp>
        <p:nvSpPr>
          <p:cNvPr id="2" name="Rectangle 1"/>
          <p:cNvSpPr/>
          <p:nvPr userDrawn="1"/>
        </p:nvSpPr>
        <p:spPr>
          <a:xfrm>
            <a:off x="5231904" y="2276872"/>
            <a:ext cx="5711957" cy="393643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black">
                  <a:lumMod val="75000"/>
                  <a:lumOff val="25000"/>
                </a:prstClr>
              </a:solidFill>
            </a:endParaRPr>
          </a:p>
        </p:txBody>
      </p:sp>
      <p:sp>
        <p:nvSpPr>
          <p:cNvPr id="7" name="Picture Placeholder 2"/>
          <p:cNvSpPr>
            <a:spLocks noGrp="1"/>
          </p:cNvSpPr>
          <p:nvPr>
            <p:ph type="pic" idx="1" hasCustomPrompt="1"/>
          </p:nvPr>
        </p:nvSpPr>
        <p:spPr>
          <a:xfrm>
            <a:off x="1103445" y="1412776"/>
            <a:ext cx="4560000" cy="3696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562005223"/>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451369527"/>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sp>
        <p:nvSpPr>
          <p:cNvPr id="7" name="Picture Placeholder 2"/>
          <p:cNvSpPr>
            <a:spLocks noGrp="1"/>
          </p:cNvSpPr>
          <p:nvPr>
            <p:ph type="pic" idx="1" hasCustomPrompt="1"/>
          </p:nvPr>
        </p:nvSpPr>
        <p:spPr>
          <a:xfrm>
            <a:off x="0" y="990600"/>
            <a:ext cx="3887755" cy="58674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Picture Placeholder 2"/>
          <p:cNvSpPr>
            <a:spLocks noGrp="1"/>
          </p:cNvSpPr>
          <p:nvPr>
            <p:ph type="pic" idx="11" hasCustomPrompt="1"/>
          </p:nvPr>
        </p:nvSpPr>
        <p:spPr>
          <a:xfrm>
            <a:off x="4079776" y="0"/>
            <a:ext cx="8112224" cy="362102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159574745"/>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9" name="Picture Placeholder 2"/>
          <p:cNvSpPr>
            <a:spLocks noGrp="1"/>
          </p:cNvSpPr>
          <p:nvPr>
            <p:ph type="pic" idx="1" hasCustomPrompt="1"/>
          </p:nvPr>
        </p:nvSpPr>
        <p:spPr>
          <a:xfrm>
            <a:off x="0" y="1013496"/>
            <a:ext cx="3887755" cy="356763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2" name="Picture Placeholder 2"/>
          <p:cNvSpPr>
            <a:spLocks noGrp="1"/>
          </p:cNvSpPr>
          <p:nvPr>
            <p:ph type="pic" idx="10" hasCustomPrompt="1"/>
          </p:nvPr>
        </p:nvSpPr>
        <p:spPr>
          <a:xfrm>
            <a:off x="8304245" y="0"/>
            <a:ext cx="3887755" cy="45811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3" name="Picture Placeholder 2"/>
          <p:cNvSpPr>
            <a:spLocks noGrp="1"/>
          </p:cNvSpPr>
          <p:nvPr>
            <p:ph type="pic" idx="11" hasCustomPrompt="1"/>
          </p:nvPr>
        </p:nvSpPr>
        <p:spPr>
          <a:xfrm>
            <a:off x="0" y="4773149"/>
            <a:ext cx="6096000" cy="208485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3947595198"/>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595027" y="4101331"/>
            <a:ext cx="2400000" cy="23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2" name="Rectangle 11"/>
          <p:cNvSpPr/>
          <p:nvPr userDrawn="1"/>
        </p:nvSpPr>
        <p:spPr>
          <a:xfrm>
            <a:off x="9196973" y="1700808"/>
            <a:ext cx="2400000" cy="23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3" name="Picture Placeholder 2"/>
          <p:cNvSpPr>
            <a:spLocks noGrp="1"/>
          </p:cNvSpPr>
          <p:nvPr>
            <p:ph type="pic" idx="12" hasCustomPrompt="1"/>
          </p:nvPr>
        </p:nvSpPr>
        <p:spPr>
          <a:xfrm>
            <a:off x="595027" y="1700808"/>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3" hasCustomPrompt="1"/>
          </p:nvPr>
        </p:nvSpPr>
        <p:spPr>
          <a:xfrm>
            <a:off x="9196973" y="4101331"/>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4" hasCustomPrompt="1"/>
          </p:nvPr>
        </p:nvSpPr>
        <p:spPr>
          <a:xfrm>
            <a:off x="3119669" y="4101331"/>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Picture Placeholder 2"/>
          <p:cNvSpPr>
            <a:spLocks noGrp="1"/>
          </p:cNvSpPr>
          <p:nvPr>
            <p:ph type="pic" idx="15" hasCustomPrompt="1"/>
          </p:nvPr>
        </p:nvSpPr>
        <p:spPr>
          <a:xfrm>
            <a:off x="3119669" y="1700808"/>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4278359442"/>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_Images and Contents Layout">
    <p:spTree>
      <p:nvGrpSpPr>
        <p:cNvPr id="1" name=""/>
        <p:cNvGrpSpPr/>
        <p:nvPr/>
      </p:nvGrpSpPr>
      <p:grpSpPr>
        <a:xfrm>
          <a:off x="0" y="0"/>
          <a:ext cx="0" cy="0"/>
          <a:chOff x="0" y="0"/>
          <a:chExt cx="0" cy="0"/>
        </a:xfrm>
      </p:grpSpPr>
      <p:sp>
        <p:nvSpPr>
          <p:cNvPr id="16" name="Picture Placeholder 2"/>
          <p:cNvSpPr>
            <a:spLocks noGrp="1"/>
          </p:cNvSpPr>
          <p:nvPr>
            <p:ph type="pic" idx="12" hasCustomPrompt="1"/>
          </p:nvPr>
        </p:nvSpPr>
        <p:spPr>
          <a:xfrm>
            <a:off x="709650" y="480055"/>
            <a:ext cx="4224469" cy="419708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7" name="Picture Placeholder 2"/>
          <p:cNvSpPr>
            <a:spLocks noGrp="1"/>
          </p:cNvSpPr>
          <p:nvPr>
            <p:ph type="pic" idx="13" hasCustomPrompt="1"/>
          </p:nvPr>
        </p:nvSpPr>
        <p:spPr>
          <a:xfrm>
            <a:off x="5126140" y="480056"/>
            <a:ext cx="6336704" cy="229610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4" hasCustomPrompt="1"/>
          </p:nvPr>
        </p:nvSpPr>
        <p:spPr>
          <a:xfrm>
            <a:off x="5126140"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6" hasCustomPrompt="1"/>
          </p:nvPr>
        </p:nvSpPr>
        <p:spPr>
          <a:xfrm>
            <a:off x="7310492"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7" hasCustomPrompt="1"/>
          </p:nvPr>
        </p:nvSpPr>
        <p:spPr>
          <a:xfrm>
            <a:off x="9494844"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02302158"/>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7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그림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46767" y="2276873"/>
            <a:ext cx="7238124" cy="3966041"/>
          </a:xfrm>
          <a:prstGeom prst="rect">
            <a:avLst/>
          </a:prstGeom>
        </p:spPr>
      </p:pic>
      <p:sp>
        <p:nvSpPr>
          <p:cNvPr id="7" name="Picture Placeholder 2"/>
          <p:cNvSpPr>
            <a:spLocks noGrp="1"/>
          </p:cNvSpPr>
          <p:nvPr>
            <p:ph type="pic" idx="1" hasCustomPrompt="1"/>
          </p:nvPr>
        </p:nvSpPr>
        <p:spPr>
          <a:xfrm>
            <a:off x="5705875" y="2485912"/>
            <a:ext cx="4832891" cy="312423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Rectangle 7"/>
          <p:cNvSpPr/>
          <p:nvPr userDrawn="1"/>
        </p:nvSpPr>
        <p:spPr>
          <a:xfrm>
            <a:off x="4037371" y="1"/>
            <a:ext cx="4128459" cy="60959"/>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9" name="Rectangle 8"/>
          <p:cNvSpPr/>
          <p:nvPr userDrawn="1"/>
        </p:nvSpPr>
        <p:spPr>
          <a:xfrm>
            <a:off x="0" y="6753308"/>
            <a:ext cx="12192000" cy="110875"/>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218041535"/>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8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Picture 4"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76400" y="1815747"/>
            <a:ext cx="3360373" cy="335054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406826" y="1815747"/>
            <a:ext cx="3360373" cy="335054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037251" y="1815747"/>
            <a:ext cx="3360373" cy="3350541"/>
          </a:xfrm>
          <a:prstGeom prst="rect">
            <a:avLst/>
          </a:prstGeom>
          <a:noFill/>
          <a:extLst>
            <a:ext uri="{909E8E84-426E-40DD-AFC4-6F175D3DCCD1}">
              <a14:hiddenFill xmlns:a14="http://schemas.microsoft.com/office/drawing/2010/main">
                <a:solidFill>
                  <a:srgbClr val="FFFFFF"/>
                </a:solidFill>
              </a14:hiddenFill>
            </a:ext>
          </a:extLst>
        </p:spPr>
      </p:pic>
      <p:sp>
        <p:nvSpPr>
          <p:cNvPr id="13" name="Picture Placeholder 2"/>
          <p:cNvSpPr>
            <a:spLocks noGrp="1"/>
          </p:cNvSpPr>
          <p:nvPr>
            <p:ph type="pic" idx="1" hasCustomPrompt="1"/>
          </p:nvPr>
        </p:nvSpPr>
        <p:spPr>
          <a:xfrm>
            <a:off x="90990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2" hasCustomPrompt="1"/>
          </p:nvPr>
        </p:nvSpPr>
        <p:spPr>
          <a:xfrm>
            <a:off x="453956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3" hasCustomPrompt="1"/>
          </p:nvPr>
        </p:nvSpPr>
        <p:spPr>
          <a:xfrm>
            <a:off x="816922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Rectangle 15"/>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Rectangle 16"/>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4079406833"/>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9_Images and Contents Layout">
    <p:spTree>
      <p:nvGrpSpPr>
        <p:cNvPr id="1" name=""/>
        <p:cNvGrpSpPr/>
        <p:nvPr/>
      </p:nvGrpSpPr>
      <p:grpSpPr>
        <a:xfrm>
          <a:off x="0" y="0"/>
          <a:ext cx="0" cy="0"/>
          <a:chOff x="0" y="0"/>
          <a:chExt cx="0" cy="0"/>
        </a:xfrm>
      </p:grpSpPr>
      <p:sp>
        <p:nvSpPr>
          <p:cNvPr id="6" name="Picture Placeholder 2"/>
          <p:cNvSpPr>
            <a:spLocks noGrp="1"/>
          </p:cNvSpPr>
          <p:nvPr>
            <p:ph type="pic" idx="1" hasCustomPrompt="1"/>
          </p:nvPr>
        </p:nvSpPr>
        <p:spPr>
          <a:xfrm>
            <a:off x="0" y="0"/>
            <a:ext cx="12192000" cy="4101075"/>
          </a:xfrm>
          <a:prstGeom prst="rect">
            <a:avLst/>
          </a:prstGeom>
          <a:solidFill>
            <a:schemeClr val="bg1">
              <a:lumMod val="8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014657143"/>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ICON SETS LAYOUT</a:t>
            </a:r>
          </a:p>
        </p:txBody>
      </p:sp>
      <p:grpSp>
        <p:nvGrpSpPr>
          <p:cNvPr id="5" name="Group 4"/>
          <p:cNvGrpSpPr/>
          <p:nvPr userDrawn="1"/>
        </p:nvGrpSpPr>
        <p:grpSpPr>
          <a:xfrm>
            <a:off x="472011" y="1508786"/>
            <a:ext cx="3799787" cy="4865561"/>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dirty="0">
                <a:solidFill>
                  <a:prstClr val="white"/>
                </a:solidFill>
              </a:endParaRPr>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white"/>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black"/>
                </a:solidFill>
              </a:endParaRPr>
            </a:p>
          </p:txBody>
        </p:sp>
      </p:grpSp>
    </p:spTree>
    <p:extLst>
      <p:ext uri="{BB962C8B-B14F-4D97-AF65-F5344CB8AC3E}">
        <p14:creationId xmlns:p14="http://schemas.microsoft.com/office/powerpoint/2010/main" val="2621978138"/>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11714345"/>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712201674"/>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801216958"/>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881204126"/>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78319332"/>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691860904"/>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524762700"/>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theme" Target="../theme/theme2.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5" cstate="print">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pPr/>
              <a:t>‹#›</a:t>
            </a:fld>
            <a:endParaRPr lang="en-US"/>
          </a:p>
        </p:txBody>
      </p:sp>
    </p:spTree>
    <p:extLst>
      <p:ext uri="{BB962C8B-B14F-4D97-AF65-F5344CB8AC3E}">
        <p14:creationId xmlns:p14="http://schemas.microsoft.com/office/powerpoint/2010/main" val="3333391393"/>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60" r:id="rId12"/>
    <p:sldLayoutId id="2147483701" r:id="rId13"/>
  </p:sldLayoutIdLst>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48544627"/>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Lst>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xStyles>
    <p:titleStyle>
      <a:lvl1pPr algn="ctr" defTabSz="1219170" rtl="0" eaLnBrk="1" latinLnBrk="1"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microsoft.com/office/2007/relationships/hdphoto" Target="../media/hdphoto1.wdp"/><Relationship Id="rId5" Type="http://schemas.openxmlformats.org/officeDocument/2006/relationships/image" Target="../media/image7.png"/><Relationship Id="rId4" Type="http://schemas.openxmlformats.org/officeDocument/2006/relationships/image" Target="../media/image6.em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2.xml"/><Relationship Id="rId1" Type="http://schemas.openxmlformats.org/officeDocument/2006/relationships/slideLayout" Target="../slideLayouts/slideLayout8.xml"/><Relationship Id="rId4" Type="http://schemas.openxmlformats.org/officeDocument/2006/relationships/image" Target="../media/image9.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www.geeksforgeeks.org/inline-functions-cpp/"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15.jpeg"/><Relationship Id="rId5" Type="http://schemas.openxmlformats.org/officeDocument/2006/relationships/hyperlink" Target="https://www.educative.io/edpresso/what-is-a-cpp-inline-function" TargetMode="External"/><Relationship Id="rId4" Type="http://schemas.openxmlformats.org/officeDocument/2006/relationships/hyperlink" Target="https://www.tutorialspoint.com/cplusplus/cpp_inline_functions.htm" TargetMode="External"/></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notesSlide" Target="../notesSlides/notesSlide14.xml"/><Relationship Id="rId1" Type="http://schemas.openxmlformats.org/officeDocument/2006/relationships/slideLayout" Target="../slideLayouts/slideLayout13.xml"/><Relationship Id="rId4" Type="http://schemas.openxmlformats.org/officeDocument/2006/relationships/image" Target="../media/image6.emf"/></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8.xml"/><Relationship Id="rId5" Type="http://schemas.openxmlformats.org/officeDocument/2006/relationships/image" Target="../media/image12.jpg"/><Relationship Id="rId4" Type="http://schemas.openxmlformats.org/officeDocument/2006/relationships/image" Target="../media/image11.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0" y="5369340"/>
            <a:ext cx="12196420" cy="15185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p:cNvSpPr/>
          <p:nvPr/>
        </p:nvSpPr>
        <p:spPr>
          <a:xfrm>
            <a:off x="236408" y="5922015"/>
            <a:ext cx="45719" cy="61388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Slide Number Placeholder 2"/>
          <p:cNvSpPr txBox="1">
            <a:spLocks/>
          </p:cNvSpPr>
          <p:nvPr/>
        </p:nvSpPr>
        <p:spPr>
          <a:xfrm>
            <a:off x="8763000" y="65087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46" name="Right Triangle 45">
            <a:extLst>
              <a:ext uri="{FF2B5EF4-FFF2-40B4-BE49-F238E27FC236}">
                <a16:creationId xmlns:a16="http://schemas.microsoft.com/office/drawing/2014/main" id="{0983CA01-DED8-4A8A-82CA-5B1BE1DADB0C}"/>
              </a:ext>
            </a:extLst>
          </p:cNvPr>
          <p:cNvSpPr/>
          <p:nvPr/>
        </p:nvSpPr>
        <p:spPr>
          <a:xfrm flipV="1">
            <a:off x="9506857" y="5939880"/>
            <a:ext cx="1291772" cy="1157606"/>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dirty="0">
              <a:ln>
                <a:noFill/>
              </a:ln>
              <a:solidFill>
                <a:srgbClr val="FFFFFF"/>
              </a:solidFill>
              <a:effectLst/>
              <a:uLnTx/>
              <a:uFillTx/>
              <a:latin typeface="Calibri" panose="020F0502020204030204"/>
            </a:endParaRPr>
          </a:p>
        </p:txBody>
      </p:sp>
      <p:graphicFrame>
        <p:nvGraphicFramePr>
          <p:cNvPr id="48" name="Object 47">
            <a:extLst>
              <a:ext uri="{FF2B5EF4-FFF2-40B4-BE49-F238E27FC236}">
                <a16:creationId xmlns:a16="http://schemas.microsoft.com/office/drawing/2014/main" id="{CAD0D7B8-E462-453C-B296-CA0154FA54AE}"/>
              </a:ext>
            </a:extLst>
          </p:cNvPr>
          <p:cNvGraphicFramePr>
            <a:graphicFrameLocks noChangeAspect="1"/>
          </p:cNvGraphicFramePr>
          <p:nvPr/>
        </p:nvGraphicFramePr>
        <p:xfrm>
          <a:off x="76788" y="3121720"/>
          <a:ext cx="3303056" cy="3148059"/>
        </p:xfrm>
        <a:graphic>
          <a:graphicData uri="http://schemas.openxmlformats.org/presentationml/2006/ole">
            <mc:AlternateContent xmlns:mc="http://schemas.openxmlformats.org/markup-compatibility/2006">
              <mc:Choice xmlns:v="urn:schemas-microsoft-com:vml" Requires="v">
                <p:oleObj name="CorelDRAW" r:id="rId3" imgW="2169000" imgH="2169360" progId="">
                  <p:embed/>
                </p:oleObj>
              </mc:Choice>
              <mc:Fallback>
                <p:oleObj name="CorelDRAW" r:id="rId3" imgW="2169000" imgH="2169360" progId="">
                  <p:embed/>
                  <p:pic>
                    <p:nvPicPr>
                      <p:cNvPr id="48" name="Object 47">
                        <a:extLst>
                          <a:ext uri="{FF2B5EF4-FFF2-40B4-BE49-F238E27FC236}">
                            <a16:creationId xmlns:a16="http://schemas.microsoft.com/office/drawing/2014/main" id="{CAD0D7B8-E462-453C-B296-CA0154FA54AE}"/>
                          </a:ext>
                        </a:extLst>
                      </p:cNvPr>
                      <p:cNvPicPr>
                        <a:picLocks noChangeAspect="1" noChangeArrowheads="1"/>
                      </p:cNvPicPr>
                      <p:nvPr/>
                    </p:nvPicPr>
                    <p:blipFill>
                      <a:blip r:embed="rId4">
                        <a:lum bright="76000"/>
                        <a:extLst>
                          <a:ext uri="{28A0092B-C50C-407E-A947-70E740481C1C}">
                            <a14:useLocalDpi xmlns:a14="http://schemas.microsoft.com/office/drawing/2010/main" val="0"/>
                          </a:ext>
                        </a:extLst>
                      </a:blip>
                      <a:srcRect/>
                      <a:stretch>
                        <a:fillRect/>
                      </a:stretch>
                    </p:blipFill>
                    <p:spPr bwMode="auto">
                      <a:xfrm>
                        <a:off x="76788" y="3121720"/>
                        <a:ext cx="3303056" cy="314805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7" name="Right Triangle 36">
            <a:extLst>
              <a:ext uri="{FF2B5EF4-FFF2-40B4-BE49-F238E27FC236}">
                <a16:creationId xmlns:a16="http://schemas.microsoft.com/office/drawing/2014/main" id="{0983CA01-DED8-4A8A-82CA-5B1BE1DADB0C}"/>
              </a:ext>
            </a:extLst>
          </p:cNvPr>
          <p:cNvSpPr/>
          <p:nvPr/>
        </p:nvSpPr>
        <p:spPr>
          <a:xfrm flipH="1">
            <a:off x="7045437" y="-64960"/>
            <a:ext cx="5146562" cy="5852440"/>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dirty="0">
              <a:ln>
                <a:noFill/>
              </a:ln>
              <a:solidFill>
                <a:srgbClr val="FFFFFF"/>
              </a:solidFill>
              <a:effectLst/>
              <a:uLnTx/>
              <a:uFillTx/>
              <a:latin typeface="Calibri" panose="020F0502020204030204"/>
            </a:endParaRPr>
          </a:p>
        </p:txBody>
      </p:sp>
      <p:sp>
        <p:nvSpPr>
          <p:cNvPr id="45" name="Rectangle 44"/>
          <p:cNvSpPr/>
          <p:nvPr/>
        </p:nvSpPr>
        <p:spPr>
          <a:xfrm>
            <a:off x="2124074" y="2025525"/>
            <a:ext cx="6829425" cy="1580679"/>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0" name="Picture 29"/>
          <p:cNvPicPr>
            <a:picLocks noChangeAspect="1"/>
          </p:cNvPicPr>
          <p:nvPr/>
        </p:nvPicPr>
        <p:blipFill>
          <a:blip r:embed="rId5" cstate="print">
            <a:extLst>
              <a:ext uri="{BEBA8EAE-BF5A-486C-A8C5-ECC9F3942E4B}">
                <a14:imgProps xmlns:a14="http://schemas.microsoft.com/office/drawing/2010/main">
                  <a14:imgLayer r:embed="rId6">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4" y="24501"/>
            <a:ext cx="3859753" cy="1538254"/>
          </a:xfrm>
          <a:prstGeom prst="rect">
            <a:avLst/>
          </a:prstGeom>
        </p:spPr>
      </p:pic>
      <p:sp>
        <p:nvSpPr>
          <p:cNvPr id="43" name="Right Triangle 42"/>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TextBox 35"/>
          <p:cNvSpPr txBox="1">
            <a:spLocks noChangeArrowheads="1"/>
          </p:cNvSpPr>
          <p:nvPr/>
        </p:nvSpPr>
        <p:spPr bwMode="auto">
          <a:xfrm>
            <a:off x="6881359" y="6019560"/>
            <a:ext cx="492860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r>
              <a:rPr lang="en-US" sz="2000" b="1" dirty="0">
                <a:solidFill>
                  <a:prstClr val="black">
                    <a:lumMod val="65000"/>
                    <a:lumOff val="35000"/>
                  </a:prstClr>
                </a:solidFill>
                <a:latin typeface="Casper" panose="02000506000000020004" pitchFamily="2" charset="0"/>
                <a:ea typeface="Karla" pitchFamily="2" charset="0"/>
                <a:cs typeface="Karla" pitchFamily="2" charset="0"/>
              </a:rPr>
              <a:t>DISCOVER . </a:t>
            </a:r>
            <a:r>
              <a:rPr lang="en-US" sz="2000" b="1" dirty="0">
                <a:solidFill>
                  <a:srgbClr val="C00000"/>
                </a:solidFill>
                <a:latin typeface="Casper" panose="02000506000000020004" pitchFamily="2" charset="0"/>
                <a:ea typeface="Karla" pitchFamily="2" charset="0"/>
                <a:cs typeface="Karla" pitchFamily="2" charset="0"/>
              </a:rPr>
              <a:t>LEARN</a:t>
            </a:r>
            <a:r>
              <a:rPr lang="en-US" sz="2000" b="1" dirty="0">
                <a:solidFill>
                  <a:prstClr val="black">
                    <a:lumMod val="65000"/>
                    <a:lumOff val="35000"/>
                  </a:prstClr>
                </a:solidFill>
                <a:latin typeface="Casper" panose="02000506000000020004" pitchFamily="2" charset="0"/>
                <a:ea typeface="Karla" pitchFamily="2" charset="0"/>
                <a:cs typeface="Karla" pitchFamily="2" charset="0"/>
              </a:rPr>
              <a:t> . EMPOWER</a:t>
            </a:r>
            <a:endParaRPr lang="en-US" sz="1200" b="1" dirty="0">
              <a:solidFill>
                <a:prstClr val="black"/>
              </a:solidFill>
              <a:latin typeface="Casper" panose="02000506000000020004" pitchFamily="2" charset="0"/>
            </a:endParaRPr>
          </a:p>
          <a:p>
            <a:pPr eaLnBrk="1" hangingPunct="1"/>
            <a:endParaRPr lang="en-US" sz="1600" b="1" dirty="0">
              <a:latin typeface="Casper" panose="02000506000000020004" pitchFamily="2" charset="0"/>
            </a:endParaRPr>
          </a:p>
        </p:txBody>
      </p:sp>
      <p:sp>
        <p:nvSpPr>
          <p:cNvPr id="52" name="Rectangle 51"/>
          <p:cNvSpPr/>
          <p:nvPr/>
        </p:nvSpPr>
        <p:spPr>
          <a:xfrm>
            <a:off x="6885780" y="6043646"/>
            <a:ext cx="45719" cy="3706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TextBox 52"/>
          <p:cNvSpPr txBox="1">
            <a:spLocks noChangeArrowheads="1"/>
          </p:cNvSpPr>
          <p:nvPr/>
        </p:nvSpPr>
        <p:spPr bwMode="auto">
          <a:xfrm>
            <a:off x="240610" y="5988169"/>
            <a:ext cx="6432043" cy="800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lgn="ctr" defTabSz="622300">
              <a:lnSpc>
                <a:spcPct val="90000"/>
              </a:lnSpc>
              <a:spcBef>
                <a:spcPct val="0"/>
              </a:spcBef>
              <a:spcAft>
                <a:spcPct val="35000"/>
              </a:spcAft>
            </a:pPr>
            <a:r>
              <a:rPr lang="en-US" sz="2400" b="1" dirty="0">
                <a:solidFill>
                  <a:prstClr val="black">
                    <a:lumMod val="85000"/>
                    <a:lumOff val="15000"/>
                  </a:prstClr>
                </a:solidFill>
                <a:latin typeface="Times New Roman" panose="02020603050405020304" pitchFamily="18" charset="0"/>
                <a:cs typeface="Times New Roman" panose="02020603050405020304" pitchFamily="18" charset="0"/>
              </a:rPr>
              <a:t>Topic: Inline function</a:t>
            </a:r>
          </a:p>
          <a:p>
            <a:pPr eaLnBrk="1" hangingPunct="1"/>
            <a:endParaRPr lang="en-US" sz="1600" dirty="0">
              <a:latin typeface="Raleway ExtraBold" pitchFamily="34" charset="-52"/>
            </a:endParaRPr>
          </a:p>
        </p:txBody>
      </p:sp>
      <p:sp>
        <p:nvSpPr>
          <p:cNvPr id="2" name="TextBox 1">
            <a:extLst>
              <a:ext uri="{FF2B5EF4-FFF2-40B4-BE49-F238E27FC236}">
                <a16:creationId xmlns:a16="http://schemas.microsoft.com/office/drawing/2014/main" id="{0329CE43-2B94-49D3-9948-A297B0FB52BF}"/>
              </a:ext>
            </a:extLst>
          </p:cNvPr>
          <p:cNvSpPr txBox="1">
            <a:spLocks noChangeArrowheads="1"/>
          </p:cNvSpPr>
          <p:nvPr/>
        </p:nvSpPr>
        <p:spPr bwMode="auto">
          <a:xfrm>
            <a:off x="914391" y="1246323"/>
            <a:ext cx="9884238" cy="38656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lgn="ctr" defTabSz="622300">
              <a:lnSpc>
                <a:spcPct val="90000"/>
              </a:lnSpc>
              <a:spcBef>
                <a:spcPct val="0"/>
              </a:spcBef>
              <a:spcAft>
                <a:spcPct val="35000"/>
              </a:spcAft>
            </a:pPr>
            <a:r>
              <a:rPr lang="en-US" sz="3200" b="1" dirty="0">
                <a:latin typeface="Arial Black" panose="020B0A04020102020204" pitchFamily="34" charset="0"/>
                <a:ea typeface="Karla" pitchFamily="2" charset="0"/>
                <a:cs typeface="Karla" pitchFamily="2" charset="0"/>
              </a:rPr>
              <a:t>INSTITUTE - UIE</a:t>
            </a:r>
          </a:p>
          <a:p>
            <a:pPr lvl="0" algn="ctr" defTabSz="622300">
              <a:lnSpc>
                <a:spcPct val="90000"/>
              </a:lnSpc>
              <a:spcBef>
                <a:spcPct val="0"/>
              </a:spcBef>
              <a:spcAft>
                <a:spcPct val="35000"/>
              </a:spcAft>
            </a:pPr>
            <a:r>
              <a:rPr lang="en-US" sz="3200" b="1" dirty="0">
                <a:latin typeface="Arial Black" panose="020B0A04020102020204" pitchFamily="34" charset="0"/>
                <a:ea typeface="Karla" pitchFamily="2" charset="0"/>
                <a:cs typeface="Karla" pitchFamily="2" charset="0"/>
              </a:rPr>
              <a:t>DEPARTMENT- ACADEMIC UNIT-2</a:t>
            </a:r>
          </a:p>
          <a:p>
            <a:pPr lvl="0" algn="ctr" defTabSz="622300">
              <a:lnSpc>
                <a:spcPct val="90000"/>
              </a:lnSpc>
              <a:spcBef>
                <a:spcPct val="0"/>
              </a:spcBef>
              <a:spcAft>
                <a:spcPct val="35000"/>
              </a:spcAft>
            </a:pPr>
            <a:r>
              <a:rPr lang="en-US" sz="2800" dirty="0">
                <a:latin typeface="Times New Roman" panose="02020603050405020304" pitchFamily="18" charset="0"/>
                <a:ea typeface="Calibri" panose="020F0502020204030204" pitchFamily="34" charset="0"/>
                <a:cs typeface="Times New Roman" panose="02020603050405020304" pitchFamily="18" charset="0"/>
              </a:rPr>
              <a:t>Bachelor of Engineering (Computer Science &amp; Engineering) </a:t>
            </a:r>
          </a:p>
          <a:p>
            <a:pPr lvl="0" algn="ctr" defTabSz="622300">
              <a:lnSpc>
                <a:spcPct val="90000"/>
              </a:lnSpc>
              <a:spcBef>
                <a:spcPct val="0"/>
              </a:spcBef>
              <a:spcAft>
                <a:spcPct val="35000"/>
              </a:spcAft>
            </a:pPr>
            <a:r>
              <a:rPr lang="en-US" sz="2800" dirty="0">
                <a:latin typeface="Times New Roman" panose="02020603050405020304" pitchFamily="18" charset="0"/>
                <a:ea typeface="Calibri" panose="020F0502020204030204" pitchFamily="34" charset="0"/>
                <a:cs typeface="Times New Roman" panose="02020603050405020304" pitchFamily="18" charset="0"/>
              </a:rPr>
              <a:t>Subject Name: Object Oriented Programming using C++</a:t>
            </a:r>
          </a:p>
          <a:p>
            <a:pPr lvl="0" algn="ctr" defTabSz="622300">
              <a:lnSpc>
                <a:spcPct val="90000"/>
              </a:lnSpc>
              <a:spcBef>
                <a:spcPct val="0"/>
              </a:spcBef>
              <a:spcAft>
                <a:spcPct val="35000"/>
              </a:spcAft>
            </a:pPr>
            <a:r>
              <a:rPr lang="en-US" sz="2800" dirty="0">
                <a:latin typeface="Times New Roman" panose="02020603050405020304" pitchFamily="18" charset="0"/>
                <a:ea typeface="Calibri" panose="020F0502020204030204" pitchFamily="34" charset="0"/>
                <a:cs typeface="Times New Roman" panose="02020603050405020304" pitchFamily="18" charset="0"/>
              </a:rPr>
              <a:t>Code:20CST151</a:t>
            </a:r>
          </a:p>
          <a:p>
            <a:pPr lvl="0" algn="ctr" defTabSz="622300">
              <a:lnSpc>
                <a:spcPct val="90000"/>
              </a:lnSpc>
              <a:spcBef>
                <a:spcPct val="0"/>
              </a:spcBef>
              <a:spcAft>
                <a:spcPct val="35000"/>
              </a:spcAft>
            </a:pPr>
            <a:r>
              <a:rPr lang="en-US" sz="2800" dirty="0">
                <a:latin typeface="Times New Roman" panose="02020603050405020304" pitchFamily="18" charset="0"/>
                <a:ea typeface="Calibri" panose="020F0502020204030204" pitchFamily="34" charset="0"/>
                <a:cs typeface="Times New Roman" panose="02020603050405020304" pitchFamily="18" charset="0"/>
              </a:rPr>
              <a:t>Unit-1</a:t>
            </a:r>
          </a:p>
          <a:p>
            <a:pPr lvl="0" algn="ctr" defTabSz="622300">
              <a:lnSpc>
                <a:spcPct val="90000"/>
              </a:lnSpc>
              <a:spcBef>
                <a:spcPct val="0"/>
              </a:spcBef>
            </a:pPr>
            <a:r>
              <a:rPr lang="en-US" sz="2800" dirty="0">
                <a:latin typeface="Times New Roman" panose="02020603050405020304" pitchFamily="18" charset="0"/>
                <a:ea typeface="Calibri" panose="020F0502020204030204" pitchFamily="34" charset="0"/>
                <a:cs typeface="Times New Roman" panose="02020603050405020304" pitchFamily="18" charset="0"/>
              </a:rPr>
              <a:t>							</a:t>
            </a:r>
            <a:endParaRPr lang="en-US" sz="2400" b="1" dirty="0">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009867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A56D3B-2C43-439D-B3B1-6016FD57ECAA}"/>
              </a:ext>
            </a:extLst>
          </p:cNvPr>
          <p:cNvSpPr>
            <a:spLocks noGrp="1"/>
          </p:cNvSpPr>
          <p:nvPr>
            <p:ph type="title"/>
          </p:nvPr>
        </p:nvSpPr>
        <p:spPr>
          <a:xfrm>
            <a:off x="838200" y="136525"/>
            <a:ext cx="10515600" cy="1325563"/>
          </a:xfrm>
        </p:spPr>
        <p:txBody>
          <a:bodyPr/>
          <a:lstStyle/>
          <a:p>
            <a:r>
              <a:rPr lang="en-IN" b="1" dirty="0"/>
              <a:t>Example</a:t>
            </a:r>
            <a:endParaRPr lang="en-IN" dirty="0"/>
          </a:p>
        </p:txBody>
      </p:sp>
      <p:sp>
        <p:nvSpPr>
          <p:cNvPr id="4" name="Slide Number Placeholder 3">
            <a:extLst>
              <a:ext uri="{FF2B5EF4-FFF2-40B4-BE49-F238E27FC236}">
                <a16:creationId xmlns:a16="http://schemas.microsoft.com/office/drawing/2014/main" id="{D77FB6D0-D065-4F05-8DFA-318212D486C2}"/>
              </a:ext>
            </a:extLst>
          </p:cNvPr>
          <p:cNvSpPr>
            <a:spLocks noGrp="1"/>
          </p:cNvSpPr>
          <p:nvPr>
            <p:ph type="sldNum" sz="quarter" idx="12"/>
          </p:nvPr>
        </p:nvSpPr>
        <p:spPr/>
        <p:txBody>
          <a:bodyPr/>
          <a:lstStyle/>
          <a:p>
            <a:fld id="{BDCDBBEF-AA6C-4BA6-85B2-A17D7F280E38}" type="slidenum">
              <a:rPr lang="en-US" smtClean="0"/>
              <a:pPr/>
              <a:t>10</a:t>
            </a:fld>
            <a:endParaRPr lang="en-US"/>
          </a:p>
        </p:txBody>
      </p:sp>
      <p:sp>
        <p:nvSpPr>
          <p:cNvPr id="6" name="Content Placeholder 5">
            <a:extLst>
              <a:ext uri="{FF2B5EF4-FFF2-40B4-BE49-F238E27FC236}">
                <a16:creationId xmlns:a16="http://schemas.microsoft.com/office/drawing/2014/main" id="{FAFB8794-9ECE-4A95-92AC-21157156C0DB}"/>
              </a:ext>
            </a:extLst>
          </p:cNvPr>
          <p:cNvSpPr>
            <a:spLocks noGrp="1"/>
          </p:cNvSpPr>
          <p:nvPr>
            <p:ph idx="1"/>
          </p:nvPr>
        </p:nvSpPr>
        <p:spPr>
          <a:xfrm>
            <a:off x="838200" y="1189608"/>
            <a:ext cx="10515600" cy="5531867"/>
          </a:xfrm>
        </p:spPr>
        <p:txBody>
          <a:bodyPr>
            <a:normAutofit fontScale="25000" lnSpcReduction="20000"/>
          </a:bodyPr>
          <a:lstStyle/>
          <a:p>
            <a:pPr marL="0" indent="0">
              <a:buNone/>
            </a:pPr>
            <a:r>
              <a:rPr lang="en-IN" sz="8000" dirty="0">
                <a:cs typeface="Times New Roman" panose="02020603050405020304" pitchFamily="18" charset="0"/>
              </a:rPr>
              <a:t>#include&lt;iostream&gt;</a:t>
            </a:r>
          </a:p>
          <a:p>
            <a:pPr marL="0" indent="0">
              <a:buNone/>
            </a:pPr>
            <a:r>
              <a:rPr lang="en-IN" sz="8000" dirty="0">
                <a:cs typeface="Times New Roman" panose="02020603050405020304" pitchFamily="18" charset="0"/>
              </a:rPr>
              <a:t>using namespace std;</a:t>
            </a:r>
          </a:p>
          <a:p>
            <a:pPr marL="0" indent="0">
              <a:buNone/>
            </a:pPr>
            <a:endParaRPr lang="en-IN" sz="8000" dirty="0">
              <a:cs typeface="Times New Roman" panose="02020603050405020304" pitchFamily="18" charset="0"/>
            </a:endParaRPr>
          </a:p>
          <a:p>
            <a:pPr marL="0" indent="0">
              <a:buNone/>
            </a:pPr>
            <a:r>
              <a:rPr lang="en-IN" sz="8000" dirty="0">
                <a:cs typeface="Times New Roman" panose="02020603050405020304" pitchFamily="18" charset="0"/>
              </a:rPr>
              <a:t>	inline int Add(int </a:t>
            </a:r>
            <a:r>
              <a:rPr lang="en-IN" sz="8000" dirty="0" err="1">
                <a:cs typeface="Times New Roman" panose="02020603050405020304" pitchFamily="18" charset="0"/>
              </a:rPr>
              <a:t>x,int</a:t>
            </a:r>
            <a:r>
              <a:rPr lang="en-IN" sz="8000" dirty="0">
                <a:cs typeface="Times New Roman" panose="02020603050405020304" pitchFamily="18" charset="0"/>
              </a:rPr>
              <a:t> y)</a:t>
            </a:r>
          </a:p>
          <a:p>
            <a:pPr marL="0" indent="0">
              <a:buNone/>
            </a:pPr>
            <a:r>
              <a:rPr lang="en-IN" sz="8000" dirty="0">
                <a:cs typeface="Times New Roman" panose="02020603050405020304" pitchFamily="18" charset="0"/>
              </a:rPr>
              <a:t>	{</a:t>
            </a:r>
          </a:p>
          <a:p>
            <a:pPr marL="0" indent="0">
              <a:buNone/>
            </a:pPr>
            <a:endParaRPr lang="en-IN" sz="8000" dirty="0">
              <a:cs typeface="Times New Roman" panose="02020603050405020304" pitchFamily="18" charset="0"/>
            </a:endParaRPr>
          </a:p>
          <a:p>
            <a:pPr marL="0" indent="0">
              <a:buNone/>
            </a:pPr>
            <a:r>
              <a:rPr lang="en-IN" sz="8000" dirty="0">
                <a:cs typeface="Times New Roman" panose="02020603050405020304" pitchFamily="18" charset="0"/>
              </a:rPr>
              <a:t>		return </a:t>
            </a:r>
            <a:r>
              <a:rPr lang="en-IN" sz="8000" dirty="0" err="1">
                <a:cs typeface="Times New Roman" panose="02020603050405020304" pitchFamily="18" charset="0"/>
              </a:rPr>
              <a:t>x+y</a:t>
            </a:r>
            <a:r>
              <a:rPr lang="en-IN" sz="8000" dirty="0">
                <a:cs typeface="Times New Roman" panose="02020603050405020304" pitchFamily="18" charset="0"/>
              </a:rPr>
              <a:t>;</a:t>
            </a:r>
          </a:p>
          <a:p>
            <a:pPr marL="0" indent="0">
              <a:buNone/>
            </a:pPr>
            <a:r>
              <a:rPr lang="en-IN" sz="8000" dirty="0">
                <a:cs typeface="Times New Roman" panose="02020603050405020304" pitchFamily="18" charset="0"/>
              </a:rPr>
              <a:t>	}</a:t>
            </a:r>
          </a:p>
          <a:p>
            <a:pPr marL="0" indent="0">
              <a:buNone/>
            </a:pPr>
            <a:endParaRPr lang="en-IN" sz="8000" dirty="0">
              <a:cs typeface="Times New Roman" panose="02020603050405020304" pitchFamily="18" charset="0"/>
            </a:endParaRPr>
          </a:p>
          <a:p>
            <a:pPr marL="0" indent="0">
              <a:buNone/>
            </a:pPr>
            <a:r>
              <a:rPr lang="en-IN" sz="8000" dirty="0">
                <a:cs typeface="Times New Roman" panose="02020603050405020304" pitchFamily="18" charset="0"/>
              </a:rPr>
              <a:t>	int main()</a:t>
            </a:r>
          </a:p>
          <a:p>
            <a:pPr marL="0" indent="0">
              <a:buNone/>
            </a:pPr>
            <a:r>
              <a:rPr lang="en-IN" sz="8000" dirty="0">
                <a:cs typeface="Times New Roman" panose="02020603050405020304" pitchFamily="18" charset="0"/>
              </a:rPr>
              <a:t>	{</a:t>
            </a:r>
          </a:p>
          <a:p>
            <a:pPr marL="0" indent="0">
              <a:buNone/>
            </a:pPr>
            <a:endParaRPr lang="en-IN" sz="8000" dirty="0">
              <a:cs typeface="Times New Roman" panose="02020603050405020304" pitchFamily="18" charset="0"/>
            </a:endParaRPr>
          </a:p>
          <a:p>
            <a:pPr marL="0" indent="0">
              <a:buNone/>
            </a:pPr>
            <a:r>
              <a:rPr lang="en-IN" sz="8000" dirty="0">
                <a:cs typeface="Times New Roman" panose="02020603050405020304" pitchFamily="18" charset="0"/>
              </a:rPr>
              <a:t>		</a:t>
            </a:r>
            <a:r>
              <a:rPr lang="en-IN" sz="8000" dirty="0" err="1">
                <a:cs typeface="Times New Roman" panose="02020603050405020304" pitchFamily="18" charset="0"/>
              </a:rPr>
              <a:t>cout</a:t>
            </a:r>
            <a:r>
              <a:rPr lang="en-IN" sz="8000" dirty="0">
                <a:cs typeface="Times New Roman" panose="02020603050405020304" pitchFamily="18" charset="0"/>
              </a:rPr>
              <a:t>&lt;&lt;"\n\</a:t>
            </a:r>
            <a:r>
              <a:rPr lang="en-IN" sz="8000" dirty="0" err="1">
                <a:cs typeface="Times New Roman" panose="02020603050405020304" pitchFamily="18" charset="0"/>
              </a:rPr>
              <a:t>tThe</a:t>
            </a:r>
            <a:r>
              <a:rPr lang="en-IN" sz="8000" dirty="0">
                <a:cs typeface="Times New Roman" panose="02020603050405020304" pitchFamily="18" charset="0"/>
              </a:rPr>
              <a:t> Sum is : " &lt;&lt; Add(10,20);</a:t>
            </a:r>
          </a:p>
          <a:p>
            <a:pPr marL="0" indent="0">
              <a:buNone/>
            </a:pPr>
            <a:r>
              <a:rPr lang="en-IN" sz="8000" dirty="0">
                <a:cs typeface="Times New Roman" panose="02020603050405020304" pitchFamily="18" charset="0"/>
              </a:rPr>
              <a:t>		</a:t>
            </a:r>
            <a:r>
              <a:rPr lang="en-IN" sz="8000" dirty="0" err="1">
                <a:cs typeface="Times New Roman" panose="02020603050405020304" pitchFamily="18" charset="0"/>
              </a:rPr>
              <a:t>cout</a:t>
            </a:r>
            <a:r>
              <a:rPr lang="en-IN" sz="8000" dirty="0">
                <a:cs typeface="Times New Roman" panose="02020603050405020304" pitchFamily="18" charset="0"/>
              </a:rPr>
              <a:t>&lt;&lt;"\n\</a:t>
            </a:r>
            <a:r>
              <a:rPr lang="en-IN" sz="8000" dirty="0" err="1">
                <a:cs typeface="Times New Roman" panose="02020603050405020304" pitchFamily="18" charset="0"/>
              </a:rPr>
              <a:t>tThe</a:t>
            </a:r>
            <a:r>
              <a:rPr lang="en-IN" sz="8000" dirty="0">
                <a:cs typeface="Times New Roman" panose="02020603050405020304" pitchFamily="18" charset="0"/>
              </a:rPr>
              <a:t> Sum is : " &lt;&lt; Add(45,83);</a:t>
            </a:r>
          </a:p>
          <a:p>
            <a:pPr marL="0" indent="0">
              <a:buNone/>
            </a:pPr>
            <a:r>
              <a:rPr lang="en-IN" sz="8000" dirty="0">
                <a:cs typeface="Times New Roman" panose="02020603050405020304" pitchFamily="18" charset="0"/>
              </a:rPr>
              <a:t>		</a:t>
            </a:r>
            <a:r>
              <a:rPr lang="en-IN" sz="8000" dirty="0" err="1">
                <a:cs typeface="Times New Roman" panose="02020603050405020304" pitchFamily="18" charset="0"/>
              </a:rPr>
              <a:t>cout</a:t>
            </a:r>
            <a:r>
              <a:rPr lang="en-IN" sz="8000" dirty="0">
                <a:cs typeface="Times New Roman" panose="02020603050405020304" pitchFamily="18" charset="0"/>
              </a:rPr>
              <a:t>&lt;&lt;"\n\</a:t>
            </a:r>
            <a:r>
              <a:rPr lang="en-IN" sz="8000" dirty="0" err="1">
                <a:cs typeface="Times New Roman" panose="02020603050405020304" pitchFamily="18" charset="0"/>
              </a:rPr>
              <a:t>tThe</a:t>
            </a:r>
            <a:r>
              <a:rPr lang="en-IN" sz="8000" dirty="0">
                <a:cs typeface="Times New Roman" panose="02020603050405020304" pitchFamily="18" charset="0"/>
              </a:rPr>
              <a:t> Sum is : " &lt;&lt; Add(27,48);</a:t>
            </a:r>
          </a:p>
          <a:p>
            <a:pPr marL="0" indent="0">
              <a:buNone/>
            </a:pPr>
            <a:r>
              <a:rPr lang="en-IN" sz="8000" dirty="0">
                <a:cs typeface="Times New Roman" panose="02020603050405020304" pitchFamily="18" charset="0"/>
              </a:rPr>
              <a:t>                  }</a:t>
            </a:r>
          </a:p>
          <a:p>
            <a:endParaRPr lang="en-IN" dirty="0"/>
          </a:p>
        </p:txBody>
      </p:sp>
    </p:spTree>
    <p:extLst>
      <p:ext uri="{BB962C8B-B14F-4D97-AF65-F5344CB8AC3E}">
        <p14:creationId xmlns:p14="http://schemas.microsoft.com/office/powerpoint/2010/main" val="1346268367"/>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658E25-895E-4722-9861-775CC660A524}"/>
              </a:ext>
            </a:extLst>
          </p:cNvPr>
          <p:cNvSpPr>
            <a:spLocks noGrp="1"/>
          </p:cNvSpPr>
          <p:nvPr>
            <p:ph type="title"/>
          </p:nvPr>
        </p:nvSpPr>
        <p:spPr/>
        <p:txBody>
          <a:bodyPr/>
          <a:lstStyle/>
          <a:p>
            <a:r>
              <a:rPr lang="en-IN" b="1" dirty="0"/>
              <a:t>Output:</a:t>
            </a:r>
          </a:p>
        </p:txBody>
      </p:sp>
      <p:sp>
        <p:nvSpPr>
          <p:cNvPr id="4" name="Slide Number Placeholder 3">
            <a:extLst>
              <a:ext uri="{FF2B5EF4-FFF2-40B4-BE49-F238E27FC236}">
                <a16:creationId xmlns:a16="http://schemas.microsoft.com/office/drawing/2014/main" id="{00EF51C9-27D6-43EC-905E-845BF2CBF066}"/>
              </a:ext>
            </a:extLst>
          </p:cNvPr>
          <p:cNvSpPr>
            <a:spLocks noGrp="1"/>
          </p:cNvSpPr>
          <p:nvPr>
            <p:ph type="sldNum" sz="quarter" idx="12"/>
          </p:nvPr>
        </p:nvSpPr>
        <p:spPr/>
        <p:txBody>
          <a:bodyPr/>
          <a:lstStyle/>
          <a:p>
            <a:fld id="{BDCDBBEF-AA6C-4BA6-85B2-A17D7F280E38}" type="slidenum">
              <a:rPr lang="en-US" smtClean="0"/>
              <a:pPr/>
              <a:t>11</a:t>
            </a:fld>
            <a:endParaRPr lang="en-US"/>
          </a:p>
        </p:txBody>
      </p:sp>
      <p:pic>
        <p:nvPicPr>
          <p:cNvPr id="5" name="Content Placeholder 4">
            <a:extLst>
              <a:ext uri="{FF2B5EF4-FFF2-40B4-BE49-F238E27FC236}">
                <a16:creationId xmlns:a16="http://schemas.microsoft.com/office/drawing/2014/main" id="{AACEC08A-FA2E-4787-AC11-E63B11653805}"/>
              </a:ext>
            </a:extLst>
          </p:cNvPr>
          <p:cNvPicPr>
            <a:picLocks noGrp="1"/>
          </p:cNvPicPr>
          <p:nvPr>
            <p:ph idx="1"/>
          </p:nvPr>
        </p:nvPicPr>
        <p:blipFill>
          <a:blip r:embed="rId2"/>
          <a:stretch>
            <a:fillRect/>
          </a:stretch>
        </p:blipFill>
        <p:spPr>
          <a:xfrm>
            <a:off x="3009900" y="2099388"/>
            <a:ext cx="6172200" cy="3083006"/>
          </a:xfrm>
          <a:prstGeom prst="rect">
            <a:avLst/>
          </a:prstGeom>
        </p:spPr>
      </p:pic>
    </p:spTree>
    <p:extLst>
      <p:ext uri="{BB962C8B-B14F-4D97-AF65-F5344CB8AC3E}">
        <p14:creationId xmlns:p14="http://schemas.microsoft.com/office/powerpoint/2010/main" val="3609246387"/>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7C78AF2-FE72-4D82-8FEA-010AE1D35C1D}"/>
              </a:ext>
            </a:extLst>
          </p:cNvPr>
          <p:cNvSpPr>
            <a:spLocks noGrp="1"/>
          </p:cNvSpPr>
          <p:nvPr>
            <p:ph idx="1"/>
          </p:nvPr>
        </p:nvSpPr>
        <p:spPr/>
        <p:txBody>
          <a:bodyPr/>
          <a:lstStyle/>
          <a:p>
            <a:r>
              <a:rPr lang="en-IN"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It is also possible to define the inline function inside the class. In fact, all the functions defined inside the class are implicitly inline. Thus, all the restrictions of inline functions are also applied here. </a:t>
            </a:r>
          </a:p>
          <a:p>
            <a:r>
              <a:rPr lang="en-IN"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If you need to explicitly declare inline function in the class then just declare the function inside the class and define it outside the class using inline keyword.</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dirty="0"/>
          </a:p>
        </p:txBody>
      </p:sp>
      <p:sp>
        <p:nvSpPr>
          <p:cNvPr id="4" name="Slide Number Placeholder 3">
            <a:extLst>
              <a:ext uri="{FF2B5EF4-FFF2-40B4-BE49-F238E27FC236}">
                <a16:creationId xmlns:a16="http://schemas.microsoft.com/office/drawing/2014/main" id="{4FFC4EBE-15A5-4331-9122-218FCC6982C3}"/>
              </a:ext>
            </a:extLst>
          </p:cNvPr>
          <p:cNvSpPr>
            <a:spLocks noGrp="1"/>
          </p:cNvSpPr>
          <p:nvPr>
            <p:ph type="sldNum" sz="quarter" idx="12"/>
          </p:nvPr>
        </p:nvSpPr>
        <p:spPr/>
        <p:txBody>
          <a:bodyPr/>
          <a:lstStyle/>
          <a:p>
            <a:fld id="{BDCDBBEF-AA6C-4BA6-85B2-A17D7F280E38}" type="slidenum">
              <a:rPr lang="en-US" smtClean="0"/>
              <a:pPr/>
              <a:t>12</a:t>
            </a:fld>
            <a:endParaRPr lang="en-US"/>
          </a:p>
        </p:txBody>
      </p:sp>
      <p:sp>
        <p:nvSpPr>
          <p:cNvPr id="5" name="Title 1">
            <a:extLst>
              <a:ext uri="{FF2B5EF4-FFF2-40B4-BE49-F238E27FC236}">
                <a16:creationId xmlns:a16="http://schemas.microsoft.com/office/drawing/2014/main" id="{1DED3467-AAB3-4A98-A217-43FABB4DE4FB}"/>
              </a:ext>
            </a:extLst>
          </p:cNvPr>
          <p:cNvSpPr>
            <a:spLocks noGrp="1"/>
          </p:cNvSpPr>
          <p:nvPr>
            <p:ph type="title"/>
          </p:nvPr>
        </p:nvSpPr>
        <p:spPr>
          <a:xfrm>
            <a:off x="838200" y="365125"/>
            <a:ext cx="10515600" cy="1325563"/>
          </a:xfrm>
        </p:spPr>
        <p:txBody>
          <a:bodyPr/>
          <a:lstStyle/>
          <a:p>
            <a:r>
              <a:rPr lang="en-US" dirty="0">
                <a:latin typeface="Casper Bold" panose="02000806040000020004" pitchFamily="2" charset="0"/>
                <a:cs typeface="Arial" panose="020B0604020202020204" pitchFamily="34" charset="0"/>
              </a:rPr>
              <a:t>INLINE FUNCTION</a:t>
            </a:r>
            <a:endParaRPr lang="en-IN" b="1" dirty="0"/>
          </a:p>
        </p:txBody>
      </p:sp>
    </p:spTree>
    <p:extLst>
      <p:ext uri="{BB962C8B-B14F-4D97-AF65-F5344CB8AC3E}">
        <p14:creationId xmlns:p14="http://schemas.microsoft.com/office/powerpoint/2010/main" val="2437546296"/>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ADB3E6-E424-4D1A-BA7D-D056E26681BF}"/>
              </a:ext>
            </a:extLst>
          </p:cNvPr>
          <p:cNvSpPr>
            <a:spLocks noGrp="1"/>
          </p:cNvSpPr>
          <p:nvPr>
            <p:ph type="title"/>
          </p:nvPr>
        </p:nvSpPr>
        <p:spPr>
          <a:xfrm>
            <a:off x="838200" y="0"/>
            <a:ext cx="10515600" cy="1325563"/>
          </a:xfrm>
        </p:spPr>
        <p:txBody>
          <a:bodyPr/>
          <a:lstStyle/>
          <a:p>
            <a:r>
              <a:rPr lang="en-IN" b="1" dirty="0"/>
              <a:t>Example</a:t>
            </a:r>
          </a:p>
        </p:txBody>
      </p:sp>
      <p:sp>
        <p:nvSpPr>
          <p:cNvPr id="4" name="Slide Number Placeholder 3">
            <a:extLst>
              <a:ext uri="{FF2B5EF4-FFF2-40B4-BE49-F238E27FC236}">
                <a16:creationId xmlns:a16="http://schemas.microsoft.com/office/drawing/2014/main" id="{0D09A5B6-C12D-4EA2-9307-A468DA2490EC}"/>
              </a:ext>
            </a:extLst>
          </p:cNvPr>
          <p:cNvSpPr>
            <a:spLocks noGrp="1"/>
          </p:cNvSpPr>
          <p:nvPr>
            <p:ph type="sldNum" sz="quarter" idx="12"/>
          </p:nvPr>
        </p:nvSpPr>
        <p:spPr/>
        <p:txBody>
          <a:bodyPr/>
          <a:lstStyle/>
          <a:p>
            <a:fld id="{BDCDBBEF-AA6C-4BA6-85B2-A17D7F280E38}" type="slidenum">
              <a:rPr lang="en-US" smtClean="0"/>
              <a:pPr/>
              <a:t>13</a:t>
            </a:fld>
            <a:endParaRPr lang="en-US"/>
          </a:p>
        </p:txBody>
      </p:sp>
      <p:sp>
        <p:nvSpPr>
          <p:cNvPr id="6" name="Content Placeholder 5">
            <a:extLst>
              <a:ext uri="{FF2B5EF4-FFF2-40B4-BE49-F238E27FC236}">
                <a16:creationId xmlns:a16="http://schemas.microsoft.com/office/drawing/2014/main" id="{20D1D4E9-6F16-44C5-8E88-0D67E79A2102}"/>
              </a:ext>
            </a:extLst>
          </p:cNvPr>
          <p:cNvSpPr>
            <a:spLocks noGrp="1"/>
          </p:cNvSpPr>
          <p:nvPr>
            <p:ph idx="1"/>
          </p:nvPr>
        </p:nvSpPr>
        <p:spPr>
          <a:xfrm>
            <a:off x="1491448" y="1325563"/>
            <a:ext cx="4829453" cy="5478601"/>
          </a:xfrm>
        </p:spPr>
        <p:txBody>
          <a:bodyPr>
            <a:normAutofit fontScale="32500" lnSpcReduction="20000"/>
          </a:bodyPr>
          <a:lstStyle/>
          <a:p>
            <a:pPr marL="0" indent="0" algn="just">
              <a:buNone/>
            </a:pPr>
            <a:r>
              <a:rPr lang="en-IN" sz="4500" dirty="0"/>
              <a:t>#include &lt;iostream&gt; </a:t>
            </a:r>
          </a:p>
          <a:p>
            <a:pPr marL="0" indent="0" algn="just">
              <a:buNone/>
            </a:pPr>
            <a:r>
              <a:rPr lang="en-IN" sz="4500" dirty="0"/>
              <a:t>using namespace std; </a:t>
            </a:r>
          </a:p>
          <a:p>
            <a:pPr marL="0" indent="0" algn="just">
              <a:buNone/>
            </a:pPr>
            <a:r>
              <a:rPr lang="en-IN" sz="4500" dirty="0"/>
              <a:t>class operation </a:t>
            </a:r>
          </a:p>
          <a:p>
            <a:pPr marL="0" indent="0" algn="just">
              <a:buNone/>
            </a:pPr>
            <a:r>
              <a:rPr lang="en-IN" sz="4500" dirty="0"/>
              <a:t>{ </a:t>
            </a:r>
          </a:p>
          <a:p>
            <a:pPr marL="0" indent="0" algn="just">
              <a:buNone/>
            </a:pPr>
            <a:r>
              <a:rPr lang="en-IN" sz="4500" dirty="0"/>
              <a:t>    int a, b, add, sub; </a:t>
            </a:r>
          </a:p>
          <a:p>
            <a:pPr marL="0" indent="0" algn="just">
              <a:buNone/>
            </a:pPr>
            <a:r>
              <a:rPr lang="en-IN" sz="4500" dirty="0"/>
              <a:t>    </a:t>
            </a:r>
          </a:p>
          <a:p>
            <a:pPr marL="0" indent="0" algn="just">
              <a:buNone/>
            </a:pPr>
            <a:r>
              <a:rPr lang="en-IN" sz="4500" dirty="0"/>
              <a:t>public: </a:t>
            </a:r>
          </a:p>
          <a:p>
            <a:pPr marL="0" indent="0" algn="just">
              <a:buNone/>
            </a:pPr>
            <a:r>
              <a:rPr lang="en-IN" sz="4500" dirty="0"/>
              <a:t>    void get(); </a:t>
            </a:r>
          </a:p>
          <a:p>
            <a:pPr marL="0" indent="0" algn="just">
              <a:buNone/>
            </a:pPr>
            <a:r>
              <a:rPr lang="en-IN" sz="4500" dirty="0"/>
              <a:t>    void sum(); </a:t>
            </a:r>
          </a:p>
          <a:p>
            <a:pPr marL="0" indent="0" algn="just">
              <a:buNone/>
            </a:pPr>
            <a:r>
              <a:rPr lang="en-IN" sz="4500" dirty="0"/>
              <a:t>    void difference(); </a:t>
            </a:r>
          </a:p>
          <a:p>
            <a:pPr marL="0" indent="0" algn="just">
              <a:buNone/>
            </a:pPr>
            <a:r>
              <a:rPr lang="en-IN" sz="4500" dirty="0"/>
              <a:t>     </a:t>
            </a:r>
          </a:p>
          <a:p>
            <a:pPr marL="0" indent="0" algn="just">
              <a:buNone/>
            </a:pPr>
            <a:r>
              <a:rPr lang="en-IN" sz="4500" dirty="0"/>
              <a:t>}; </a:t>
            </a:r>
          </a:p>
          <a:p>
            <a:pPr marL="0" indent="0" algn="just">
              <a:buNone/>
            </a:pPr>
            <a:r>
              <a:rPr lang="en-IN" sz="4500" dirty="0"/>
              <a:t>inline void operation :: get() </a:t>
            </a:r>
          </a:p>
          <a:p>
            <a:pPr marL="0" indent="0" algn="just">
              <a:buNone/>
            </a:pPr>
            <a:r>
              <a:rPr lang="en-IN" sz="4500" dirty="0"/>
              <a:t>{ </a:t>
            </a:r>
          </a:p>
          <a:p>
            <a:pPr marL="0" indent="0" algn="just">
              <a:buNone/>
            </a:pPr>
            <a:r>
              <a:rPr lang="en-IN" sz="4500" dirty="0"/>
              <a:t>    </a:t>
            </a:r>
            <a:r>
              <a:rPr lang="en-IN" sz="4500" dirty="0" err="1"/>
              <a:t>cout</a:t>
            </a:r>
            <a:r>
              <a:rPr lang="en-IN" sz="4500" dirty="0"/>
              <a:t> &lt;&lt; "Enter first value:"; </a:t>
            </a:r>
          </a:p>
          <a:p>
            <a:pPr marL="0" indent="0" algn="just">
              <a:buNone/>
            </a:pPr>
            <a:r>
              <a:rPr lang="en-IN" sz="4500" dirty="0"/>
              <a:t>    </a:t>
            </a:r>
            <a:r>
              <a:rPr lang="en-IN" sz="4500" dirty="0" err="1"/>
              <a:t>cin</a:t>
            </a:r>
            <a:r>
              <a:rPr lang="en-IN" sz="4500" dirty="0"/>
              <a:t> &gt;&gt; a; </a:t>
            </a:r>
          </a:p>
          <a:p>
            <a:pPr marL="0" indent="0" algn="just">
              <a:buNone/>
            </a:pPr>
            <a:r>
              <a:rPr lang="en-IN" sz="4500" dirty="0"/>
              <a:t>    </a:t>
            </a:r>
            <a:r>
              <a:rPr lang="en-IN" sz="4500" dirty="0" err="1"/>
              <a:t>cout</a:t>
            </a:r>
            <a:r>
              <a:rPr lang="en-IN" sz="4500" dirty="0"/>
              <a:t> &lt;&lt; "Enter second value:"; </a:t>
            </a:r>
          </a:p>
          <a:p>
            <a:pPr marL="0" indent="0" algn="just">
              <a:buNone/>
            </a:pPr>
            <a:r>
              <a:rPr lang="en-IN" sz="4500" dirty="0"/>
              <a:t>    </a:t>
            </a:r>
            <a:r>
              <a:rPr lang="en-IN" sz="4500" dirty="0" err="1"/>
              <a:t>cin</a:t>
            </a:r>
            <a:r>
              <a:rPr lang="en-IN" sz="4500" dirty="0"/>
              <a:t> &gt;&gt; b; </a:t>
            </a:r>
          </a:p>
          <a:p>
            <a:pPr marL="0" indent="0" algn="just">
              <a:buNone/>
            </a:pPr>
            <a:r>
              <a:rPr lang="en-IN" sz="4500" dirty="0"/>
              <a:t>} </a:t>
            </a:r>
          </a:p>
          <a:p>
            <a:pPr marL="0" indent="0">
              <a:buNone/>
            </a:pPr>
            <a:endParaRPr lang="en-IN" dirty="0"/>
          </a:p>
        </p:txBody>
      </p:sp>
    </p:spTree>
    <p:extLst>
      <p:ext uri="{BB962C8B-B14F-4D97-AF65-F5344CB8AC3E}">
        <p14:creationId xmlns:p14="http://schemas.microsoft.com/office/powerpoint/2010/main" val="2434367686"/>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708625-423F-477C-9498-860B0920D6E2}"/>
              </a:ext>
            </a:extLst>
          </p:cNvPr>
          <p:cNvSpPr>
            <a:spLocks noGrp="1"/>
          </p:cNvSpPr>
          <p:nvPr>
            <p:ph type="title"/>
          </p:nvPr>
        </p:nvSpPr>
        <p:spPr>
          <a:xfrm>
            <a:off x="838200" y="355107"/>
            <a:ext cx="10515600" cy="1095822"/>
          </a:xfrm>
        </p:spPr>
        <p:txBody>
          <a:bodyPr/>
          <a:lstStyle/>
          <a:p>
            <a:r>
              <a:rPr lang="en-IN" b="1" dirty="0"/>
              <a:t>Example </a:t>
            </a:r>
            <a:r>
              <a:rPr lang="en-IN" b="1" dirty="0" err="1"/>
              <a:t>Contd</a:t>
            </a:r>
            <a:r>
              <a:rPr lang="en-IN" b="1" dirty="0"/>
              <a:t>…</a:t>
            </a:r>
          </a:p>
        </p:txBody>
      </p:sp>
      <p:sp>
        <p:nvSpPr>
          <p:cNvPr id="3" name="Content Placeholder 2">
            <a:extLst>
              <a:ext uri="{FF2B5EF4-FFF2-40B4-BE49-F238E27FC236}">
                <a16:creationId xmlns:a16="http://schemas.microsoft.com/office/drawing/2014/main" id="{129A3ABB-53C8-4D5B-A39E-6CAF4664D619}"/>
              </a:ext>
            </a:extLst>
          </p:cNvPr>
          <p:cNvSpPr>
            <a:spLocks noGrp="1"/>
          </p:cNvSpPr>
          <p:nvPr>
            <p:ph idx="1"/>
          </p:nvPr>
        </p:nvSpPr>
        <p:spPr>
          <a:xfrm>
            <a:off x="838200" y="1450929"/>
            <a:ext cx="10515600" cy="4726034"/>
          </a:xfrm>
        </p:spPr>
        <p:txBody>
          <a:bodyPr numCol="2">
            <a:normAutofit/>
          </a:bodyPr>
          <a:lstStyle/>
          <a:p>
            <a:pPr marL="0" indent="0">
              <a:buNone/>
            </a:pPr>
            <a:r>
              <a:rPr lang="en-US" sz="1600" dirty="0"/>
              <a:t>inline void operation :: sum() </a:t>
            </a:r>
          </a:p>
          <a:p>
            <a:pPr marL="0" indent="0">
              <a:buNone/>
            </a:pPr>
            <a:r>
              <a:rPr lang="en-US" sz="1600" dirty="0"/>
              <a:t>{ </a:t>
            </a:r>
          </a:p>
          <a:p>
            <a:pPr marL="0" indent="0">
              <a:buNone/>
            </a:pPr>
            <a:r>
              <a:rPr lang="en-US" sz="1600" dirty="0"/>
              <a:t>    add = </a:t>
            </a:r>
            <a:r>
              <a:rPr lang="en-US" sz="1600" dirty="0" err="1"/>
              <a:t>a+b</a:t>
            </a:r>
            <a:r>
              <a:rPr lang="en-US" sz="1600" dirty="0"/>
              <a:t>; </a:t>
            </a:r>
          </a:p>
          <a:p>
            <a:pPr marL="0" indent="0">
              <a:buNone/>
            </a:pPr>
            <a:r>
              <a:rPr lang="en-US" sz="1600" dirty="0"/>
              <a:t>    </a:t>
            </a:r>
            <a:r>
              <a:rPr lang="en-US" sz="1600" dirty="0" err="1"/>
              <a:t>cout</a:t>
            </a:r>
            <a:r>
              <a:rPr lang="en-US" sz="1600" dirty="0"/>
              <a:t> &lt;&lt; "Addition of two numbers: " &lt;&lt; </a:t>
            </a:r>
            <a:r>
              <a:rPr lang="en-US" sz="1600" dirty="0" err="1"/>
              <a:t>a+b</a:t>
            </a:r>
            <a:r>
              <a:rPr lang="en-US" sz="1600" dirty="0"/>
              <a:t> &lt;&lt; "\n"; </a:t>
            </a:r>
          </a:p>
          <a:p>
            <a:pPr marL="0" indent="0">
              <a:buNone/>
            </a:pPr>
            <a:r>
              <a:rPr lang="en-US" sz="1600" dirty="0"/>
              <a:t>} </a:t>
            </a:r>
          </a:p>
          <a:p>
            <a:pPr marL="0" indent="0">
              <a:buNone/>
            </a:pPr>
            <a:r>
              <a:rPr lang="en-US" sz="1600" dirty="0"/>
              <a:t>  </a:t>
            </a:r>
          </a:p>
          <a:p>
            <a:pPr marL="0" indent="0">
              <a:buNone/>
            </a:pPr>
            <a:r>
              <a:rPr lang="en-US" sz="1600" dirty="0"/>
              <a:t>inline void operation :: difference() </a:t>
            </a:r>
          </a:p>
          <a:p>
            <a:pPr marL="0" indent="0">
              <a:buNone/>
            </a:pPr>
            <a:r>
              <a:rPr lang="en-US" sz="1600" dirty="0"/>
              <a:t>{ </a:t>
            </a:r>
          </a:p>
          <a:p>
            <a:pPr marL="0" indent="0">
              <a:buNone/>
            </a:pPr>
            <a:r>
              <a:rPr lang="en-US" sz="1600" dirty="0"/>
              <a:t> sub = a-b; </a:t>
            </a:r>
          </a:p>
          <a:p>
            <a:pPr marL="0" indent="0">
              <a:buNone/>
            </a:pPr>
            <a:r>
              <a:rPr lang="en-US" sz="1600" dirty="0"/>
              <a:t> </a:t>
            </a:r>
            <a:r>
              <a:rPr lang="en-US" sz="1600" dirty="0" err="1"/>
              <a:t>cout</a:t>
            </a:r>
            <a:r>
              <a:rPr lang="en-US" sz="1600" dirty="0"/>
              <a:t> &lt;&lt; "Difference of two numbers: " &lt;&lt; a-b &lt;&lt; "\n"; </a:t>
            </a:r>
          </a:p>
          <a:p>
            <a:pPr marL="0" indent="0">
              <a:buNone/>
            </a:pPr>
            <a:r>
              <a:rPr lang="en-US" sz="1600" dirty="0"/>
              <a:t>} </a:t>
            </a:r>
          </a:p>
          <a:p>
            <a:pPr marL="0" indent="0">
              <a:buNone/>
            </a:pPr>
            <a:endParaRPr lang="en-IN" dirty="0"/>
          </a:p>
        </p:txBody>
      </p:sp>
      <p:sp>
        <p:nvSpPr>
          <p:cNvPr id="4" name="Slide Number Placeholder 3">
            <a:extLst>
              <a:ext uri="{FF2B5EF4-FFF2-40B4-BE49-F238E27FC236}">
                <a16:creationId xmlns:a16="http://schemas.microsoft.com/office/drawing/2014/main" id="{E0D90199-E554-4F6A-8E6C-59981112435E}"/>
              </a:ext>
            </a:extLst>
          </p:cNvPr>
          <p:cNvSpPr>
            <a:spLocks noGrp="1"/>
          </p:cNvSpPr>
          <p:nvPr>
            <p:ph type="sldNum" sz="quarter" idx="12"/>
          </p:nvPr>
        </p:nvSpPr>
        <p:spPr/>
        <p:txBody>
          <a:bodyPr/>
          <a:lstStyle/>
          <a:p>
            <a:fld id="{BDCDBBEF-AA6C-4BA6-85B2-A17D7F280E38}" type="slidenum">
              <a:rPr lang="en-US" smtClean="0"/>
              <a:pPr/>
              <a:t>14</a:t>
            </a:fld>
            <a:endParaRPr lang="en-US"/>
          </a:p>
        </p:txBody>
      </p:sp>
    </p:spTree>
    <p:extLst>
      <p:ext uri="{BB962C8B-B14F-4D97-AF65-F5344CB8AC3E}">
        <p14:creationId xmlns:p14="http://schemas.microsoft.com/office/powerpoint/2010/main" val="240047417"/>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2D831C-740C-44D1-A91D-C6EB069B6EEA}"/>
              </a:ext>
            </a:extLst>
          </p:cNvPr>
          <p:cNvSpPr>
            <a:spLocks noGrp="1"/>
          </p:cNvSpPr>
          <p:nvPr>
            <p:ph type="title"/>
          </p:nvPr>
        </p:nvSpPr>
        <p:spPr/>
        <p:txBody>
          <a:bodyPr/>
          <a:lstStyle/>
          <a:p>
            <a:r>
              <a:rPr lang="en-IN" b="1" dirty="0"/>
              <a:t>Example </a:t>
            </a:r>
            <a:r>
              <a:rPr lang="en-IN" b="1" dirty="0" err="1"/>
              <a:t>Contd</a:t>
            </a:r>
            <a:r>
              <a:rPr lang="en-IN" b="1" dirty="0"/>
              <a:t>…</a:t>
            </a:r>
          </a:p>
        </p:txBody>
      </p:sp>
      <p:sp>
        <p:nvSpPr>
          <p:cNvPr id="3" name="Content Placeholder 2">
            <a:extLst>
              <a:ext uri="{FF2B5EF4-FFF2-40B4-BE49-F238E27FC236}">
                <a16:creationId xmlns:a16="http://schemas.microsoft.com/office/drawing/2014/main" id="{2199BB39-A7FF-40F9-8615-4F03582F6FA9}"/>
              </a:ext>
            </a:extLst>
          </p:cNvPr>
          <p:cNvSpPr>
            <a:spLocks noGrp="1"/>
          </p:cNvSpPr>
          <p:nvPr>
            <p:ph idx="1"/>
          </p:nvPr>
        </p:nvSpPr>
        <p:spPr>
          <a:xfrm>
            <a:off x="838200" y="1690688"/>
            <a:ext cx="10515600" cy="4486275"/>
          </a:xfrm>
        </p:spPr>
        <p:txBody>
          <a:bodyPr>
            <a:normAutofit/>
          </a:bodyPr>
          <a:lstStyle/>
          <a:p>
            <a:pPr marL="0" indent="0">
              <a:buNone/>
            </a:pPr>
            <a:r>
              <a:rPr lang="en-US" dirty="0"/>
              <a:t> </a:t>
            </a:r>
            <a:endParaRPr lang="en-US" sz="1900" dirty="0"/>
          </a:p>
          <a:p>
            <a:pPr marL="0" indent="0">
              <a:buNone/>
            </a:pPr>
            <a:r>
              <a:rPr lang="en-US" sz="1600" dirty="0"/>
              <a:t>int main() </a:t>
            </a:r>
          </a:p>
          <a:p>
            <a:pPr marL="0" indent="0">
              <a:buNone/>
            </a:pPr>
            <a:r>
              <a:rPr lang="en-US" sz="1600" dirty="0"/>
              <a:t>{ </a:t>
            </a:r>
          </a:p>
          <a:p>
            <a:pPr marL="0" indent="0">
              <a:buNone/>
            </a:pPr>
            <a:r>
              <a:rPr lang="en-US" sz="1600" dirty="0"/>
              <a:t>    </a:t>
            </a:r>
            <a:r>
              <a:rPr lang="en-US" sz="1600" dirty="0" err="1"/>
              <a:t>cout</a:t>
            </a:r>
            <a:r>
              <a:rPr lang="en-US" sz="1600" dirty="0"/>
              <a:t> &lt;&lt; "Program using inline function\n"; </a:t>
            </a:r>
          </a:p>
          <a:p>
            <a:pPr marL="0" indent="0">
              <a:buNone/>
            </a:pPr>
            <a:r>
              <a:rPr lang="en-US" sz="1600" dirty="0"/>
              <a:t>    operation s; </a:t>
            </a:r>
          </a:p>
          <a:p>
            <a:pPr marL="0" indent="0">
              <a:buNone/>
            </a:pPr>
            <a:r>
              <a:rPr lang="en-US" sz="1600" dirty="0"/>
              <a:t>    </a:t>
            </a:r>
            <a:r>
              <a:rPr lang="en-US" sz="1600" dirty="0" err="1"/>
              <a:t>s.get</a:t>
            </a:r>
            <a:r>
              <a:rPr lang="en-US" sz="1600" dirty="0"/>
              <a:t>(); </a:t>
            </a:r>
          </a:p>
          <a:p>
            <a:pPr marL="0" indent="0">
              <a:buNone/>
            </a:pPr>
            <a:r>
              <a:rPr lang="en-US" sz="1600" dirty="0"/>
              <a:t>    </a:t>
            </a:r>
            <a:r>
              <a:rPr lang="en-US" sz="1600" dirty="0" err="1"/>
              <a:t>s.sum</a:t>
            </a:r>
            <a:r>
              <a:rPr lang="en-US" sz="1600" dirty="0"/>
              <a:t>(); </a:t>
            </a:r>
          </a:p>
          <a:p>
            <a:pPr marL="0" indent="0">
              <a:buNone/>
            </a:pPr>
            <a:r>
              <a:rPr lang="en-US" sz="1600" dirty="0"/>
              <a:t>    </a:t>
            </a:r>
            <a:r>
              <a:rPr lang="en-US" sz="1600" dirty="0" err="1"/>
              <a:t>s.difference</a:t>
            </a:r>
            <a:r>
              <a:rPr lang="en-US" sz="1600" dirty="0"/>
              <a:t>(); </a:t>
            </a:r>
          </a:p>
          <a:p>
            <a:pPr marL="0" indent="0">
              <a:buNone/>
            </a:pPr>
            <a:r>
              <a:rPr lang="en-US" sz="1600" dirty="0"/>
              <a:t>    return 0; </a:t>
            </a:r>
          </a:p>
          <a:p>
            <a:pPr marL="0" indent="0">
              <a:buNone/>
            </a:pPr>
            <a:r>
              <a:rPr lang="en-US" sz="1600" dirty="0"/>
              <a:t>}</a:t>
            </a:r>
          </a:p>
          <a:p>
            <a:endParaRPr lang="en-IN" dirty="0"/>
          </a:p>
        </p:txBody>
      </p:sp>
      <p:sp>
        <p:nvSpPr>
          <p:cNvPr id="4" name="Slide Number Placeholder 3">
            <a:extLst>
              <a:ext uri="{FF2B5EF4-FFF2-40B4-BE49-F238E27FC236}">
                <a16:creationId xmlns:a16="http://schemas.microsoft.com/office/drawing/2014/main" id="{FD2D57AC-09EF-4EEC-B71E-02E603ACD370}"/>
              </a:ext>
            </a:extLst>
          </p:cNvPr>
          <p:cNvSpPr>
            <a:spLocks noGrp="1"/>
          </p:cNvSpPr>
          <p:nvPr>
            <p:ph type="sldNum" sz="quarter" idx="12"/>
          </p:nvPr>
        </p:nvSpPr>
        <p:spPr/>
        <p:txBody>
          <a:bodyPr/>
          <a:lstStyle/>
          <a:p>
            <a:fld id="{BDCDBBEF-AA6C-4BA6-85B2-A17D7F280E38}" type="slidenum">
              <a:rPr lang="en-US" smtClean="0"/>
              <a:pPr/>
              <a:t>15</a:t>
            </a:fld>
            <a:endParaRPr lang="en-US"/>
          </a:p>
        </p:txBody>
      </p:sp>
    </p:spTree>
    <p:extLst>
      <p:ext uri="{BB962C8B-B14F-4D97-AF65-F5344CB8AC3E}">
        <p14:creationId xmlns:p14="http://schemas.microsoft.com/office/powerpoint/2010/main" val="522641408"/>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0D4275-8066-4795-A8AA-5C031D9E9968}"/>
              </a:ext>
            </a:extLst>
          </p:cNvPr>
          <p:cNvSpPr>
            <a:spLocks noGrp="1"/>
          </p:cNvSpPr>
          <p:nvPr>
            <p:ph type="title"/>
          </p:nvPr>
        </p:nvSpPr>
        <p:spPr/>
        <p:txBody>
          <a:bodyPr/>
          <a:lstStyle/>
          <a:p>
            <a:r>
              <a:rPr lang="en-IN" dirty="0"/>
              <a:t>Output</a:t>
            </a:r>
          </a:p>
        </p:txBody>
      </p:sp>
      <p:sp>
        <p:nvSpPr>
          <p:cNvPr id="4" name="Slide Number Placeholder 3">
            <a:extLst>
              <a:ext uri="{FF2B5EF4-FFF2-40B4-BE49-F238E27FC236}">
                <a16:creationId xmlns:a16="http://schemas.microsoft.com/office/drawing/2014/main" id="{1BEB4FBA-BE1A-477F-93ED-1870BE60D78E}"/>
              </a:ext>
            </a:extLst>
          </p:cNvPr>
          <p:cNvSpPr>
            <a:spLocks noGrp="1"/>
          </p:cNvSpPr>
          <p:nvPr>
            <p:ph type="sldNum" sz="quarter" idx="12"/>
          </p:nvPr>
        </p:nvSpPr>
        <p:spPr/>
        <p:txBody>
          <a:bodyPr/>
          <a:lstStyle/>
          <a:p>
            <a:fld id="{BDCDBBEF-AA6C-4BA6-85B2-A17D7F280E38}" type="slidenum">
              <a:rPr lang="en-US" smtClean="0"/>
              <a:pPr/>
              <a:t>16</a:t>
            </a:fld>
            <a:endParaRPr lang="en-US"/>
          </a:p>
        </p:txBody>
      </p:sp>
      <p:pic>
        <p:nvPicPr>
          <p:cNvPr id="5" name="Content Placeholder 4">
            <a:extLst>
              <a:ext uri="{FF2B5EF4-FFF2-40B4-BE49-F238E27FC236}">
                <a16:creationId xmlns:a16="http://schemas.microsoft.com/office/drawing/2014/main" id="{7DC51BD3-9B97-453B-8796-1956A46D7EF9}"/>
              </a:ext>
            </a:extLst>
          </p:cNvPr>
          <p:cNvPicPr>
            <a:picLocks noGrp="1"/>
          </p:cNvPicPr>
          <p:nvPr>
            <p:ph idx="1"/>
          </p:nvPr>
        </p:nvPicPr>
        <p:blipFill>
          <a:blip r:embed="rId2"/>
          <a:stretch>
            <a:fillRect/>
          </a:stretch>
        </p:blipFill>
        <p:spPr>
          <a:xfrm>
            <a:off x="838201" y="2228850"/>
            <a:ext cx="6316726" cy="2400300"/>
          </a:xfrm>
          <a:prstGeom prst="rect">
            <a:avLst/>
          </a:prstGeom>
        </p:spPr>
      </p:pic>
    </p:spTree>
    <p:extLst>
      <p:ext uri="{BB962C8B-B14F-4D97-AF65-F5344CB8AC3E}">
        <p14:creationId xmlns:p14="http://schemas.microsoft.com/office/powerpoint/2010/main" val="4252499971"/>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272F9E2-FFA9-470D-8177-51DABEE80B0B}"/>
              </a:ext>
            </a:extLst>
          </p:cNvPr>
          <p:cNvSpPr>
            <a:spLocks noGrp="1"/>
          </p:cNvSpPr>
          <p:nvPr>
            <p:ph idx="1"/>
          </p:nvPr>
        </p:nvSpPr>
        <p:spPr>
          <a:xfrm>
            <a:off x="781878" y="1152525"/>
            <a:ext cx="11510904" cy="5340350"/>
          </a:xfrm>
        </p:spPr>
        <p:txBody>
          <a:bodyPr>
            <a:normAutofit/>
          </a:bodyPr>
          <a:lstStyle/>
          <a:p>
            <a:endParaRPr lang="en-US" sz="3200" dirty="0"/>
          </a:p>
          <a:p>
            <a:pPr marL="0" indent="0">
              <a:buNone/>
            </a:pPr>
            <a:endParaRPr lang="en-IN" sz="3200" dirty="0"/>
          </a:p>
        </p:txBody>
      </p:sp>
      <p:sp>
        <p:nvSpPr>
          <p:cNvPr id="4" name="Slide Number Placeholder 3">
            <a:extLst>
              <a:ext uri="{FF2B5EF4-FFF2-40B4-BE49-F238E27FC236}">
                <a16:creationId xmlns:a16="http://schemas.microsoft.com/office/drawing/2014/main" id="{42F074E6-5593-499A-999A-A8E6BFB26FEF}"/>
              </a:ext>
            </a:extLst>
          </p:cNvPr>
          <p:cNvSpPr>
            <a:spLocks noGrp="1"/>
          </p:cNvSpPr>
          <p:nvPr>
            <p:ph type="sldNum" sz="quarter" idx="12"/>
          </p:nvPr>
        </p:nvSpPr>
        <p:spPr>
          <a:xfrm>
            <a:off x="9563100" y="6675756"/>
            <a:ext cx="2050344" cy="45719"/>
          </a:xfrm>
        </p:spPr>
        <p:txBody>
          <a:bodyPr/>
          <a:lstStyle/>
          <a:p>
            <a:fld id="{BDCDBBEF-AA6C-4BA6-85B2-A17D7F280E38}" type="slidenum">
              <a:rPr lang="en-US" sz="1400" smtClean="0"/>
              <a:pPr/>
              <a:t>17</a:t>
            </a:fld>
            <a:endParaRPr lang="en-US" sz="1400" dirty="0"/>
          </a:p>
        </p:txBody>
      </p:sp>
      <p:sp>
        <p:nvSpPr>
          <p:cNvPr id="5" name="Flowchart: Sequential Access Storage 4">
            <a:extLst>
              <a:ext uri="{FF2B5EF4-FFF2-40B4-BE49-F238E27FC236}">
                <a16:creationId xmlns:a16="http://schemas.microsoft.com/office/drawing/2014/main" id="{A9A974E1-239B-41FB-8D6A-D0A9F00EB13D}"/>
              </a:ext>
            </a:extLst>
          </p:cNvPr>
          <p:cNvSpPr/>
          <p:nvPr/>
        </p:nvSpPr>
        <p:spPr>
          <a:xfrm>
            <a:off x="1003852" y="138734"/>
            <a:ext cx="2643809" cy="1013791"/>
          </a:xfrm>
          <a:prstGeom prst="flowChartMagneticTape">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bg2">
                    <a:lumMod val="10000"/>
                  </a:schemeClr>
                </a:solidFill>
              </a:rPr>
              <a:t>Summary</a:t>
            </a:r>
            <a:endParaRPr lang="en-IN" sz="3200" b="1" dirty="0">
              <a:solidFill>
                <a:schemeClr val="bg2">
                  <a:lumMod val="10000"/>
                </a:schemeClr>
              </a:solidFill>
            </a:endParaRPr>
          </a:p>
        </p:txBody>
      </p:sp>
      <p:graphicFrame>
        <p:nvGraphicFramePr>
          <p:cNvPr id="6" name="Diagram 5">
            <a:extLst>
              <a:ext uri="{FF2B5EF4-FFF2-40B4-BE49-F238E27FC236}">
                <a16:creationId xmlns:a16="http://schemas.microsoft.com/office/drawing/2014/main" id="{A7F6A135-B6D5-40B7-BF67-2E0F4EF47A01}"/>
              </a:ext>
            </a:extLst>
          </p:cNvPr>
          <p:cNvGraphicFramePr/>
          <p:nvPr>
            <p:extLst>
              <p:ext uri="{D42A27DB-BD31-4B8C-83A1-F6EECF244321}">
                <p14:modId xmlns:p14="http://schemas.microsoft.com/office/powerpoint/2010/main" val="2498631782"/>
              </p:ext>
            </p:extLst>
          </p:nvPr>
        </p:nvGraphicFramePr>
        <p:xfrm>
          <a:off x="2088671" y="1300599"/>
          <a:ext cx="8897317"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787951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18E2F6-A89B-465A-A1BD-AB3595FE99C5}"/>
              </a:ext>
            </a:extLst>
          </p:cNvPr>
          <p:cNvSpPr>
            <a:spLocks noGrp="1"/>
          </p:cNvSpPr>
          <p:nvPr>
            <p:ph type="title"/>
          </p:nvPr>
        </p:nvSpPr>
        <p:spPr/>
        <p:txBody>
          <a:bodyPr/>
          <a:lstStyle/>
          <a:p>
            <a:r>
              <a:rPr lang="en-US" b="1" dirty="0"/>
              <a:t>Frequently Asked question</a:t>
            </a:r>
            <a:endParaRPr lang="en-IN" b="1" dirty="0"/>
          </a:p>
        </p:txBody>
      </p:sp>
      <p:sp>
        <p:nvSpPr>
          <p:cNvPr id="3" name="Content Placeholder 2">
            <a:extLst>
              <a:ext uri="{FF2B5EF4-FFF2-40B4-BE49-F238E27FC236}">
                <a16:creationId xmlns:a16="http://schemas.microsoft.com/office/drawing/2014/main" id="{7E006E3E-5DF9-4790-B5C6-ECD785B8D0E7}"/>
              </a:ext>
            </a:extLst>
          </p:cNvPr>
          <p:cNvSpPr>
            <a:spLocks noGrp="1"/>
          </p:cNvSpPr>
          <p:nvPr>
            <p:ph idx="1"/>
          </p:nvPr>
        </p:nvSpPr>
        <p:spPr>
          <a:xfrm>
            <a:off x="447261" y="1690688"/>
            <a:ext cx="11443251" cy="4351338"/>
          </a:xfrm>
        </p:spPr>
        <p:txBody>
          <a:bodyPr>
            <a:normAutofit/>
          </a:bodyPr>
          <a:lstStyle/>
          <a:p>
            <a:pPr marL="0" indent="0" algn="just">
              <a:buNone/>
            </a:pPr>
            <a:r>
              <a:rPr lang="en-IN" b="1" dirty="0"/>
              <a:t>Q1 </a:t>
            </a:r>
            <a:r>
              <a:rPr lang="en-US" b="1" dirty="0"/>
              <a:t>Define Inline Function.</a:t>
            </a:r>
          </a:p>
          <a:p>
            <a:pPr marL="0" indent="0" algn="just">
              <a:buNone/>
            </a:pPr>
            <a:r>
              <a:rPr lang="en-US" b="1" dirty="0"/>
              <a:t>Answer : When the function is defined Inline, the C++ compiler puts the function body inside the calling function. You can define function as Inline when the function body is small and need to be called many times, thus reduces the overhead in calling a function like passing values, passing control, returning values, returning control.</a:t>
            </a:r>
          </a:p>
          <a:p>
            <a:pPr marL="0" indent="0" algn="just">
              <a:buNone/>
            </a:pPr>
            <a:endParaRPr lang="en-IN" dirty="0"/>
          </a:p>
        </p:txBody>
      </p:sp>
      <p:sp>
        <p:nvSpPr>
          <p:cNvPr id="4" name="Slide Number Placeholder 3">
            <a:extLst>
              <a:ext uri="{FF2B5EF4-FFF2-40B4-BE49-F238E27FC236}">
                <a16:creationId xmlns:a16="http://schemas.microsoft.com/office/drawing/2014/main" id="{1A7B4CF3-EBCB-4313-9D42-E3317606C387}"/>
              </a:ext>
            </a:extLst>
          </p:cNvPr>
          <p:cNvSpPr>
            <a:spLocks noGrp="1"/>
          </p:cNvSpPr>
          <p:nvPr>
            <p:ph type="sldNum" sz="quarter" idx="12"/>
          </p:nvPr>
        </p:nvSpPr>
        <p:spPr/>
        <p:txBody>
          <a:bodyPr/>
          <a:lstStyle/>
          <a:p>
            <a:fld id="{BDCDBBEF-AA6C-4BA6-85B2-A17D7F280E38}" type="slidenum">
              <a:rPr lang="en-US" smtClean="0"/>
              <a:pPr/>
              <a:t>18</a:t>
            </a:fld>
            <a:endParaRPr lang="en-US"/>
          </a:p>
        </p:txBody>
      </p:sp>
    </p:spTree>
    <p:extLst>
      <p:ext uri="{BB962C8B-B14F-4D97-AF65-F5344CB8AC3E}">
        <p14:creationId xmlns:p14="http://schemas.microsoft.com/office/powerpoint/2010/main" val="1284444703"/>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4B4B594-F373-4FAE-A658-17A4132BDAC7}"/>
              </a:ext>
            </a:extLst>
          </p:cNvPr>
          <p:cNvSpPr>
            <a:spLocks noGrp="1"/>
          </p:cNvSpPr>
          <p:nvPr>
            <p:ph idx="1"/>
          </p:nvPr>
        </p:nvSpPr>
        <p:spPr>
          <a:xfrm>
            <a:off x="838200" y="838200"/>
            <a:ext cx="10515600" cy="5338763"/>
          </a:xfrm>
        </p:spPr>
        <p:txBody>
          <a:bodyPr>
            <a:normAutofit/>
          </a:bodyPr>
          <a:lstStyle/>
          <a:p>
            <a:pPr marL="0" indent="0">
              <a:buNone/>
            </a:pPr>
            <a:r>
              <a:rPr lang="en-IN" b="1" dirty="0"/>
              <a:t>Q2 </a:t>
            </a:r>
            <a:r>
              <a:rPr lang="en-US" b="1" dirty="0"/>
              <a:t>Do inline functions improve performance? Explain.</a:t>
            </a:r>
          </a:p>
          <a:p>
            <a:pPr marL="0" indent="0">
              <a:buNone/>
            </a:pPr>
            <a:r>
              <a:rPr lang="en-US" b="1" dirty="0"/>
              <a:t>Answer: A function when defined as INLINE, the code from the function definition is directly copied into the code of the calling function.</a:t>
            </a:r>
          </a:p>
          <a:p>
            <a:pPr marL="0" indent="0">
              <a:buNone/>
            </a:pPr>
            <a:r>
              <a:rPr lang="en-US" b="1" dirty="0"/>
              <a:t> It avoids the overhead of calling the actual function. This is because the complier performs and inline expansion which eliminates the time overhead when a function is called.</a:t>
            </a:r>
          </a:p>
          <a:p>
            <a:pPr marL="0" indent="0">
              <a:buNone/>
            </a:pPr>
            <a:r>
              <a:rPr lang="en-US" b="1" dirty="0"/>
              <a:t>Reduces space as no separate set of instructions in memory is written.</a:t>
            </a:r>
          </a:p>
          <a:p>
            <a:pPr marL="0" indent="0">
              <a:buNone/>
            </a:pPr>
            <a:endParaRPr lang="en-IN" dirty="0"/>
          </a:p>
        </p:txBody>
      </p:sp>
      <p:sp>
        <p:nvSpPr>
          <p:cNvPr id="4" name="Slide Number Placeholder 3">
            <a:extLst>
              <a:ext uri="{FF2B5EF4-FFF2-40B4-BE49-F238E27FC236}">
                <a16:creationId xmlns:a16="http://schemas.microsoft.com/office/drawing/2014/main" id="{4D49BC22-1010-4A54-ACD6-4D30AA9A929E}"/>
              </a:ext>
            </a:extLst>
          </p:cNvPr>
          <p:cNvSpPr>
            <a:spLocks noGrp="1"/>
          </p:cNvSpPr>
          <p:nvPr>
            <p:ph type="sldNum" sz="quarter" idx="12"/>
          </p:nvPr>
        </p:nvSpPr>
        <p:spPr/>
        <p:txBody>
          <a:bodyPr/>
          <a:lstStyle/>
          <a:p>
            <a:fld id="{BDCDBBEF-AA6C-4BA6-85B2-A17D7F280E38}" type="slidenum">
              <a:rPr lang="en-US" smtClean="0"/>
              <a:pPr/>
              <a:t>19</a:t>
            </a:fld>
            <a:endParaRPr lang="en-US"/>
          </a:p>
        </p:txBody>
      </p:sp>
    </p:spTree>
    <p:extLst>
      <p:ext uri="{BB962C8B-B14F-4D97-AF65-F5344CB8AC3E}">
        <p14:creationId xmlns:p14="http://schemas.microsoft.com/office/powerpoint/2010/main" val="3075305807"/>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CD4AFE-B27C-4A9A-A9F5-7F62354B01A2}"/>
              </a:ext>
            </a:extLst>
          </p:cNvPr>
          <p:cNvSpPr>
            <a:spLocks noGrp="1"/>
          </p:cNvSpPr>
          <p:nvPr>
            <p:ph type="title"/>
          </p:nvPr>
        </p:nvSpPr>
        <p:spPr>
          <a:xfrm>
            <a:off x="600075" y="838200"/>
            <a:ext cx="3932237" cy="2209800"/>
          </a:xfrm>
        </p:spPr>
        <p:txBody>
          <a:bodyPr>
            <a:normAutofit/>
          </a:bodyPr>
          <a:lstStyle/>
          <a:p>
            <a:pPr algn="ctr"/>
            <a:r>
              <a:rPr lang="en-US" sz="4400" b="1" dirty="0">
                <a:latin typeface="+mn-lt"/>
                <a:ea typeface="Karla" pitchFamily="2" charset="0"/>
                <a:cs typeface="Karla" pitchFamily="2" charset="0"/>
              </a:rPr>
              <a:t>Object Oriented Programming using C++</a:t>
            </a:r>
            <a:endParaRPr lang="en-IN" dirty="0"/>
          </a:p>
        </p:txBody>
      </p:sp>
      <p:sp>
        <p:nvSpPr>
          <p:cNvPr id="3" name="Content Placeholder 2">
            <a:extLst>
              <a:ext uri="{FF2B5EF4-FFF2-40B4-BE49-F238E27FC236}">
                <a16:creationId xmlns:a16="http://schemas.microsoft.com/office/drawing/2014/main" id="{A09B5602-926A-470D-BC2B-78EBF425FF1F}"/>
              </a:ext>
            </a:extLst>
          </p:cNvPr>
          <p:cNvSpPr>
            <a:spLocks noGrp="1"/>
          </p:cNvSpPr>
          <p:nvPr>
            <p:ph idx="1"/>
          </p:nvPr>
        </p:nvSpPr>
        <p:spPr/>
        <p:txBody>
          <a:bodyPr>
            <a:normAutofit/>
          </a:bodyPr>
          <a:lstStyle/>
          <a:p>
            <a:pPr marL="0" lvl="0" indent="0">
              <a:buNone/>
            </a:pPr>
            <a:br>
              <a:rPr lang="en-US" dirty="0"/>
            </a:br>
            <a:endParaRPr lang="en-IN" b="1" dirty="0"/>
          </a:p>
          <a:p>
            <a:endParaRPr lang="en-IN" dirty="0"/>
          </a:p>
        </p:txBody>
      </p:sp>
      <p:sp>
        <p:nvSpPr>
          <p:cNvPr id="4" name="Text Placeholder 3">
            <a:extLst>
              <a:ext uri="{FF2B5EF4-FFF2-40B4-BE49-F238E27FC236}">
                <a16:creationId xmlns:a16="http://schemas.microsoft.com/office/drawing/2014/main" id="{467BF1DB-555C-464C-9D63-BB68417BDF76}"/>
              </a:ext>
            </a:extLst>
          </p:cNvPr>
          <p:cNvSpPr>
            <a:spLocks noGrp="1"/>
          </p:cNvSpPr>
          <p:nvPr>
            <p:ph type="body" sz="half" idx="2"/>
          </p:nvPr>
        </p:nvSpPr>
        <p:spPr>
          <a:xfrm>
            <a:off x="119133" y="3825531"/>
            <a:ext cx="3683602" cy="333376"/>
          </a:xfrm>
        </p:spPr>
        <p:txBody>
          <a:bodyPr>
            <a:normAutofit fontScale="92500" lnSpcReduction="20000"/>
          </a:bodyPr>
          <a:lstStyle/>
          <a:p>
            <a:r>
              <a:rPr lang="en-US" sz="2400" b="1" dirty="0"/>
              <a:t>Course Objectives</a:t>
            </a:r>
          </a:p>
          <a:p>
            <a:endParaRPr lang="en-US" b="1" i="1" u="sng" dirty="0"/>
          </a:p>
          <a:p>
            <a:endParaRPr lang="en-US" b="1" i="1" u="sng" dirty="0"/>
          </a:p>
        </p:txBody>
      </p:sp>
      <p:sp>
        <p:nvSpPr>
          <p:cNvPr id="5" name="Slide Number Placeholder 4">
            <a:extLst>
              <a:ext uri="{FF2B5EF4-FFF2-40B4-BE49-F238E27FC236}">
                <a16:creationId xmlns:a16="http://schemas.microsoft.com/office/drawing/2014/main" id="{6817145E-8450-434E-A8F0-1114075FB9BF}"/>
              </a:ext>
            </a:extLst>
          </p:cNvPr>
          <p:cNvSpPr>
            <a:spLocks noGrp="1"/>
          </p:cNvSpPr>
          <p:nvPr>
            <p:ph type="sldNum" sz="quarter" idx="12"/>
          </p:nvPr>
        </p:nvSpPr>
        <p:spPr/>
        <p:txBody>
          <a:bodyPr/>
          <a:lstStyle/>
          <a:p>
            <a:fld id="{BDCDBBEF-AA6C-4BA6-85B2-A17D7F280E38}" type="slidenum">
              <a:rPr lang="en-US" smtClean="0"/>
              <a:pPr/>
              <a:t>2</a:t>
            </a:fld>
            <a:endParaRPr lang="en-US" dirty="0"/>
          </a:p>
        </p:txBody>
      </p:sp>
      <p:pic>
        <p:nvPicPr>
          <p:cNvPr id="7" name="Picture 6">
            <a:extLst>
              <a:ext uri="{FF2B5EF4-FFF2-40B4-BE49-F238E27FC236}">
                <a16:creationId xmlns:a16="http://schemas.microsoft.com/office/drawing/2014/main" id="{4F45ED97-A37D-4BD5-9BB8-9A010CD2A3E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05329" y="3901327"/>
            <a:ext cx="2581941" cy="2520950"/>
          </a:xfrm>
          <a:prstGeom prst="rect">
            <a:avLst/>
          </a:prstGeom>
        </p:spPr>
      </p:pic>
      <p:pic>
        <p:nvPicPr>
          <p:cNvPr id="9" name="Picture 8">
            <a:extLst>
              <a:ext uri="{FF2B5EF4-FFF2-40B4-BE49-F238E27FC236}">
                <a16:creationId xmlns:a16="http://schemas.microsoft.com/office/drawing/2014/main" id="{E4C0D224-3882-4701-BE24-7AC23C1C37A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48350" y="481100"/>
            <a:ext cx="5812823" cy="3390813"/>
          </a:xfrm>
          <a:prstGeom prst="rect">
            <a:avLst/>
          </a:prstGeom>
        </p:spPr>
      </p:pic>
      <p:graphicFrame>
        <p:nvGraphicFramePr>
          <p:cNvPr id="8" name="Table 10">
            <a:extLst>
              <a:ext uri="{FF2B5EF4-FFF2-40B4-BE49-F238E27FC236}">
                <a16:creationId xmlns:a16="http://schemas.microsoft.com/office/drawing/2014/main" id="{A82640A5-2231-4AFB-8485-E0B914CD594E}"/>
              </a:ext>
            </a:extLst>
          </p:cNvPr>
          <p:cNvGraphicFramePr>
            <a:graphicFrameLocks noGrp="1"/>
          </p:cNvGraphicFramePr>
          <p:nvPr/>
        </p:nvGraphicFramePr>
        <p:xfrm>
          <a:off x="119133" y="4308909"/>
          <a:ext cx="7752657" cy="1706880"/>
        </p:xfrm>
        <a:graphic>
          <a:graphicData uri="http://schemas.openxmlformats.org/drawingml/2006/table">
            <a:tbl>
              <a:tblPr firstRow="1" bandRow="1">
                <a:tableStyleId>{21E4AEA4-8DFA-4A89-87EB-49C32662AFE0}</a:tableStyleId>
              </a:tblPr>
              <a:tblGrid>
                <a:gridCol w="7752657">
                  <a:extLst>
                    <a:ext uri="{9D8B030D-6E8A-4147-A177-3AD203B41FA5}">
                      <a16:colId xmlns:a16="http://schemas.microsoft.com/office/drawing/2014/main" val="398512777"/>
                    </a:ext>
                  </a:extLst>
                </a:gridCol>
              </a:tblGrid>
              <a:tr h="370840">
                <a:tc>
                  <a:txBody>
                    <a:bodyPr/>
                    <a:lstStyle/>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000" b="1" i="0" kern="1200" dirty="0">
                          <a:solidFill>
                            <a:srgbClr val="FF0000"/>
                          </a:solidFill>
                          <a:effectLst/>
                          <a:latin typeface="+mn-lt"/>
                          <a:ea typeface="+mn-ea"/>
                          <a:cs typeface="+mn-cs"/>
                        </a:rPr>
                        <a:t>To enable the students to understand various stages and constructs of C++ programming language and relate them to engineering programming problems.</a:t>
                      </a:r>
                      <a:endParaRPr lang="en-IN" sz="2000" b="1" i="0" kern="1200" dirty="0">
                        <a:solidFill>
                          <a:srgbClr val="FF0000"/>
                        </a:solidFill>
                        <a:effectLst/>
                        <a:latin typeface="+mn-lt"/>
                        <a:ea typeface="+mn-ea"/>
                        <a:cs typeface="+mn-cs"/>
                      </a:endParaRPr>
                    </a:p>
                  </a:txBody>
                  <a:tcPr>
                    <a:noFill/>
                  </a:tcPr>
                </a:tc>
                <a:extLst>
                  <a:ext uri="{0D108BD9-81ED-4DB2-BD59-A6C34878D82A}">
                    <a16:rowId xmlns:a16="http://schemas.microsoft.com/office/drawing/2014/main" val="4281817151"/>
                  </a:ext>
                </a:extLst>
              </a:tr>
              <a:tr h="370840">
                <a:tc>
                  <a:txBody>
                    <a:bodyPr/>
                    <a:lstStyle/>
                    <a:p>
                      <a:pPr marL="285750" indent="-285750" algn="just">
                        <a:buFont typeface="Arial" panose="020B0604020202020204" pitchFamily="34" charset="0"/>
                        <a:buChar char="•"/>
                      </a:pPr>
                      <a:r>
                        <a:rPr lang="en-US" sz="2000" b="1" i="0" kern="1200" dirty="0">
                          <a:solidFill>
                            <a:srgbClr val="FF0000"/>
                          </a:solidFill>
                          <a:effectLst/>
                          <a:latin typeface="+mn-lt"/>
                          <a:ea typeface="+mn-ea"/>
                          <a:cs typeface="+mn-cs"/>
                        </a:rPr>
                        <a:t>To improve their ability to analyze and address variety of problems in programming domains.</a:t>
                      </a:r>
                      <a:endParaRPr lang="en-IN" sz="2000" b="1" dirty="0">
                        <a:solidFill>
                          <a:srgbClr val="FF0000"/>
                        </a:solidFill>
                      </a:endParaRPr>
                    </a:p>
                  </a:txBody>
                  <a:tcPr>
                    <a:noFill/>
                  </a:tcPr>
                </a:tc>
                <a:extLst>
                  <a:ext uri="{0D108BD9-81ED-4DB2-BD59-A6C34878D82A}">
                    <a16:rowId xmlns:a16="http://schemas.microsoft.com/office/drawing/2014/main" val="511240425"/>
                  </a:ext>
                </a:extLst>
              </a:tr>
            </a:tbl>
          </a:graphicData>
        </a:graphic>
      </p:graphicFrame>
    </p:spTree>
    <p:extLst>
      <p:ext uri="{BB962C8B-B14F-4D97-AF65-F5344CB8AC3E}">
        <p14:creationId xmlns:p14="http://schemas.microsoft.com/office/powerpoint/2010/main" val="4013074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E331274-42AE-4010-AC1C-B912B35F0A30}"/>
              </a:ext>
            </a:extLst>
          </p:cNvPr>
          <p:cNvSpPr>
            <a:spLocks noGrp="1"/>
          </p:cNvSpPr>
          <p:nvPr>
            <p:ph type="sldNum" sz="quarter" idx="12"/>
          </p:nvPr>
        </p:nvSpPr>
        <p:spPr/>
        <p:txBody>
          <a:bodyPr/>
          <a:lstStyle/>
          <a:p>
            <a:fld id="{BDCDBBEF-AA6C-4BA6-85B2-A17D7F280E38}" type="slidenum">
              <a:rPr lang="en-US" smtClean="0"/>
              <a:pPr/>
              <a:t>20</a:t>
            </a:fld>
            <a:endParaRPr lang="en-US"/>
          </a:p>
        </p:txBody>
      </p:sp>
      <p:sp>
        <p:nvSpPr>
          <p:cNvPr id="5" name="Rectangle 4">
            <a:extLst>
              <a:ext uri="{FF2B5EF4-FFF2-40B4-BE49-F238E27FC236}">
                <a16:creationId xmlns:a16="http://schemas.microsoft.com/office/drawing/2014/main" id="{24D8082F-0FE2-46F7-B5F0-242E08DCB58C}"/>
              </a:ext>
            </a:extLst>
          </p:cNvPr>
          <p:cNvSpPr/>
          <p:nvPr/>
        </p:nvSpPr>
        <p:spPr>
          <a:xfrm>
            <a:off x="1047749" y="898788"/>
            <a:ext cx="7839075" cy="4539512"/>
          </a:xfrm>
          <a:prstGeom prst="rect">
            <a:avLst/>
          </a:prstGeom>
        </p:spPr>
        <p:txBody>
          <a:bodyPr wrap="square">
            <a:spAutoFit/>
          </a:bodyPr>
          <a:lstStyle/>
          <a:p>
            <a:pPr algn="just">
              <a:lnSpc>
                <a:spcPct val="107000"/>
              </a:lnSpc>
              <a:spcAft>
                <a:spcPts val="800"/>
              </a:spcAft>
            </a:pPr>
            <a:r>
              <a:rPr lang="en-IN" sz="2400" b="1" dirty="0">
                <a:latin typeface="Calibri" panose="020F0502020204030204" pitchFamily="34" charset="0"/>
                <a:ea typeface="Calibri" panose="020F0502020204030204" pitchFamily="34" charset="0"/>
                <a:cs typeface="Times New Roman" panose="02020603050405020304" pitchFamily="18" charset="0"/>
              </a:rPr>
              <a:t>Q3 </a:t>
            </a:r>
            <a:r>
              <a:rPr lang="en-US" sz="2400" b="1" dirty="0">
                <a:latin typeface="Calibri" panose="020F0502020204030204" pitchFamily="34" charset="0"/>
                <a:ea typeface="Calibri" panose="020F0502020204030204" pitchFamily="34" charset="0"/>
                <a:cs typeface="Times New Roman" panose="02020603050405020304" pitchFamily="18" charset="0"/>
              </a:rPr>
              <a:t>When to use Inline function?</a:t>
            </a:r>
          </a:p>
          <a:p>
            <a:pPr algn="just">
              <a:lnSpc>
                <a:spcPct val="107000"/>
              </a:lnSpc>
              <a:spcAft>
                <a:spcPts val="800"/>
              </a:spcAft>
            </a:pPr>
            <a:r>
              <a:rPr lang="en-US" sz="2400" b="1" dirty="0">
                <a:latin typeface="Calibri" panose="020F0502020204030204" pitchFamily="34" charset="0"/>
                <a:ea typeface="Calibri" panose="020F0502020204030204" pitchFamily="34" charset="0"/>
                <a:cs typeface="Times New Roman" panose="02020603050405020304" pitchFamily="18" charset="0"/>
              </a:rPr>
              <a:t>Answer: We can use Inline function as per our needs. Some useful recommendation are mentioned below-</a:t>
            </a:r>
          </a:p>
          <a:p>
            <a:pPr algn="just">
              <a:lnSpc>
                <a:spcPct val="107000"/>
              </a:lnSpc>
              <a:spcAft>
                <a:spcPts val="800"/>
              </a:spcAft>
            </a:pPr>
            <a:r>
              <a:rPr lang="en-US" sz="2400" b="1" dirty="0">
                <a:latin typeface="Calibri" panose="020F0502020204030204" pitchFamily="34" charset="0"/>
                <a:ea typeface="Calibri" panose="020F0502020204030204" pitchFamily="34" charset="0"/>
                <a:cs typeface="Times New Roman" panose="02020603050405020304" pitchFamily="18" charset="0"/>
              </a:rPr>
              <a:t>We can use the inline function when performance is needed.</a:t>
            </a:r>
          </a:p>
          <a:p>
            <a:pPr algn="just">
              <a:lnSpc>
                <a:spcPct val="107000"/>
              </a:lnSpc>
              <a:spcAft>
                <a:spcPts val="800"/>
              </a:spcAft>
            </a:pPr>
            <a:r>
              <a:rPr lang="en-US" sz="2400" b="1" dirty="0">
                <a:latin typeface="Calibri" panose="020F0502020204030204" pitchFamily="34" charset="0"/>
                <a:ea typeface="Calibri" panose="020F0502020204030204" pitchFamily="34" charset="0"/>
                <a:cs typeface="Times New Roman" panose="02020603050405020304" pitchFamily="18" charset="0"/>
              </a:rPr>
              <a:t>We can use the inline function over macros.</a:t>
            </a:r>
          </a:p>
          <a:p>
            <a:pPr algn="just">
              <a:lnSpc>
                <a:spcPct val="107000"/>
              </a:lnSpc>
              <a:spcAft>
                <a:spcPts val="800"/>
              </a:spcAft>
            </a:pPr>
            <a:r>
              <a:rPr lang="en-US" sz="2400" b="1" dirty="0">
                <a:latin typeface="Calibri" panose="020F0502020204030204" pitchFamily="34" charset="0"/>
                <a:ea typeface="Calibri" panose="020F0502020204030204" pitchFamily="34" charset="0"/>
                <a:cs typeface="Times New Roman" panose="02020603050405020304" pitchFamily="18" charset="0"/>
              </a:rPr>
              <a:t>We prefer to use the inline keyword outside the class with the function definition to hide implementation details of the function.</a:t>
            </a:r>
          </a:p>
          <a:p>
            <a:pPr algn="just">
              <a:lnSpc>
                <a:spcPct val="107000"/>
              </a:lnSpc>
              <a:spcAft>
                <a:spcPts val="800"/>
              </a:spcAft>
            </a:pP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498289640"/>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A1BE98-18FB-4FB3-8B9F-0C785ABEDA0D}"/>
              </a:ext>
            </a:extLst>
          </p:cNvPr>
          <p:cNvSpPr>
            <a:spLocks noGrp="1"/>
          </p:cNvSpPr>
          <p:nvPr>
            <p:ph type="title"/>
          </p:nvPr>
        </p:nvSpPr>
        <p:spPr/>
        <p:txBody>
          <a:bodyPr/>
          <a:lstStyle/>
          <a:p>
            <a:r>
              <a:rPr lang="en-US" b="1" dirty="0"/>
              <a:t>Assessment Questions</a:t>
            </a:r>
            <a:r>
              <a:rPr lang="en-US" dirty="0"/>
              <a:t>:</a:t>
            </a:r>
            <a:endParaRPr lang="en-IN" dirty="0"/>
          </a:p>
        </p:txBody>
      </p:sp>
      <p:sp>
        <p:nvSpPr>
          <p:cNvPr id="4" name="Slide Number Placeholder 3">
            <a:extLst>
              <a:ext uri="{FF2B5EF4-FFF2-40B4-BE49-F238E27FC236}">
                <a16:creationId xmlns:a16="http://schemas.microsoft.com/office/drawing/2014/main" id="{C82694DC-3131-4CF1-80DA-F51EC2FBB8E3}"/>
              </a:ext>
            </a:extLst>
          </p:cNvPr>
          <p:cNvSpPr>
            <a:spLocks noGrp="1"/>
          </p:cNvSpPr>
          <p:nvPr>
            <p:ph type="sldNum" sz="quarter" idx="12"/>
          </p:nvPr>
        </p:nvSpPr>
        <p:spPr/>
        <p:txBody>
          <a:bodyPr/>
          <a:lstStyle/>
          <a:p>
            <a:fld id="{BDCDBBEF-AA6C-4BA6-85B2-A17D7F280E38}" type="slidenum">
              <a:rPr lang="en-US" smtClean="0"/>
              <a:pPr/>
              <a:t>21</a:t>
            </a:fld>
            <a:endParaRPr lang="en-US"/>
          </a:p>
        </p:txBody>
      </p:sp>
      <p:sp>
        <p:nvSpPr>
          <p:cNvPr id="7" name="Content Placeholder 6">
            <a:extLst>
              <a:ext uri="{FF2B5EF4-FFF2-40B4-BE49-F238E27FC236}">
                <a16:creationId xmlns:a16="http://schemas.microsoft.com/office/drawing/2014/main" id="{879F1566-03CD-417B-B4D0-B0BF250D449A}"/>
              </a:ext>
            </a:extLst>
          </p:cNvPr>
          <p:cNvSpPr>
            <a:spLocks noGrp="1"/>
          </p:cNvSpPr>
          <p:nvPr>
            <p:ph idx="1"/>
          </p:nvPr>
        </p:nvSpPr>
        <p:spPr>
          <a:xfrm>
            <a:off x="466725" y="1501774"/>
            <a:ext cx="10515600" cy="4854575"/>
          </a:xfrm>
        </p:spPr>
        <p:txBody>
          <a:bodyPr>
            <a:normAutofit fontScale="32500" lnSpcReduction="20000"/>
          </a:bodyPr>
          <a:lstStyle/>
          <a:p>
            <a:pPr marL="0" indent="0">
              <a:buNone/>
            </a:pPr>
            <a:r>
              <a:rPr lang="en-US" sz="6200" dirty="0">
                <a:solidFill>
                  <a:srgbClr val="C00000"/>
                </a:solidFill>
              </a:rPr>
              <a:t>1. Pick the incorrect statement about inline functions in C++?</a:t>
            </a:r>
          </a:p>
          <a:p>
            <a:pPr marL="0" indent="0">
              <a:buNone/>
            </a:pPr>
            <a:r>
              <a:rPr lang="en-US" sz="6200" dirty="0">
                <a:solidFill>
                  <a:srgbClr val="C00000"/>
                </a:solidFill>
              </a:rPr>
              <a:t>a) They reduce function call overheads</a:t>
            </a:r>
          </a:p>
          <a:p>
            <a:pPr marL="0" indent="0">
              <a:buNone/>
            </a:pPr>
            <a:r>
              <a:rPr lang="en-US" sz="6200" dirty="0">
                <a:solidFill>
                  <a:srgbClr val="C00000"/>
                </a:solidFill>
              </a:rPr>
              <a:t>b) These functions are inserted/substituted at the point of call</a:t>
            </a:r>
          </a:p>
          <a:p>
            <a:pPr marL="0" indent="0">
              <a:buNone/>
            </a:pPr>
            <a:r>
              <a:rPr lang="en-US" sz="6200" dirty="0">
                <a:solidFill>
                  <a:srgbClr val="C00000"/>
                </a:solidFill>
              </a:rPr>
              <a:t>c) Saves overhead of a return call from a function</a:t>
            </a:r>
          </a:p>
          <a:p>
            <a:pPr marL="0" indent="0">
              <a:buNone/>
            </a:pPr>
            <a:r>
              <a:rPr lang="en-US" sz="6200" dirty="0">
                <a:solidFill>
                  <a:srgbClr val="C00000"/>
                </a:solidFill>
              </a:rPr>
              <a:t>d) They are generally very large and complicated function</a:t>
            </a:r>
            <a:br>
              <a:rPr lang="en-US" sz="6200" dirty="0">
                <a:solidFill>
                  <a:srgbClr val="C00000"/>
                </a:solidFill>
              </a:rPr>
            </a:br>
            <a:endParaRPr lang="en-US" sz="6200" dirty="0">
              <a:solidFill>
                <a:srgbClr val="C00000"/>
              </a:solidFill>
            </a:endParaRPr>
          </a:p>
          <a:p>
            <a:pPr marL="0" indent="0">
              <a:buNone/>
            </a:pPr>
            <a:r>
              <a:rPr lang="en-US" sz="6200" dirty="0">
                <a:solidFill>
                  <a:srgbClr val="C00000"/>
                </a:solidFill>
              </a:rPr>
              <a:t>2. Inline functions are avoided when ____________________________</a:t>
            </a:r>
          </a:p>
          <a:p>
            <a:pPr marL="0" indent="0">
              <a:buNone/>
            </a:pPr>
            <a:r>
              <a:rPr lang="en-US" sz="6200" dirty="0">
                <a:solidFill>
                  <a:srgbClr val="C00000"/>
                </a:solidFill>
              </a:rPr>
              <a:t>a) function contains static variables</a:t>
            </a:r>
          </a:p>
          <a:p>
            <a:pPr marL="0" indent="0">
              <a:buNone/>
            </a:pPr>
            <a:r>
              <a:rPr lang="en-US" sz="6200" dirty="0">
                <a:solidFill>
                  <a:srgbClr val="C00000"/>
                </a:solidFill>
              </a:rPr>
              <a:t>b) function have recursive calls</a:t>
            </a:r>
          </a:p>
          <a:p>
            <a:pPr marL="0" indent="0">
              <a:buNone/>
            </a:pPr>
            <a:r>
              <a:rPr lang="en-US" sz="6200" dirty="0">
                <a:solidFill>
                  <a:srgbClr val="C00000"/>
                </a:solidFill>
              </a:rPr>
              <a:t>c) function have loops</a:t>
            </a:r>
          </a:p>
          <a:p>
            <a:pPr marL="0" indent="0">
              <a:buNone/>
            </a:pPr>
            <a:r>
              <a:rPr lang="en-US" sz="6200" dirty="0">
                <a:solidFill>
                  <a:srgbClr val="C00000"/>
                </a:solidFill>
              </a:rPr>
              <a:t>d) all of the mentioned</a:t>
            </a:r>
            <a:br>
              <a:rPr lang="en-US" sz="6200" dirty="0">
                <a:solidFill>
                  <a:srgbClr val="C00000"/>
                </a:solidFill>
              </a:rPr>
            </a:br>
            <a:endParaRPr lang="en-US" sz="6200" dirty="0">
              <a:solidFill>
                <a:srgbClr val="C00000"/>
              </a:solidFill>
            </a:endParaRPr>
          </a:p>
          <a:p>
            <a:pPr marL="0" indent="0">
              <a:buNone/>
            </a:pPr>
            <a:br>
              <a:rPr lang="en-US" sz="6200" dirty="0">
                <a:solidFill>
                  <a:srgbClr val="C00000"/>
                </a:solidFill>
              </a:rPr>
            </a:br>
            <a:endParaRPr lang="en-IN" dirty="0">
              <a:solidFill>
                <a:srgbClr val="C00000"/>
              </a:solidFill>
            </a:endParaRPr>
          </a:p>
        </p:txBody>
      </p:sp>
    </p:spTree>
    <p:extLst>
      <p:ext uri="{BB962C8B-B14F-4D97-AF65-F5344CB8AC3E}">
        <p14:creationId xmlns:p14="http://schemas.microsoft.com/office/powerpoint/2010/main" val="12893461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67124EF-F8EA-4921-9976-B9A80A2112F5}"/>
              </a:ext>
            </a:extLst>
          </p:cNvPr>
          <p:cNvSpPr>
            <a:spLocks noGrp="1"/>
          </p:cNvSpPr>
          <p:nvPr>
            <p:ph type="sldNum" sz="quarter" idx="12"/>
          </p:nvPr>
        </p:nvSpPr>
        <p:spPr/>
        <p:txBody>
          <a:bodyPr/>
          <a:lstStyle/>
          <a:p>
            <a:fld id="{BDCDBBEF-AA6C-4BA6-85B2-A17D7F280E38}" type="slidenum">
              <a:rPr lang="en-US" smtClean="0"/>
              <a:pPr/>
              <a:t>22</a:t>
            </a:fld>
            <a:endParaRPr lang="en-US"/>
          </a:p>
        </p:txBody>
      </p:sp>
      <p:sp>
        <p:nvSpPr>
          <p:cNvPr id="2" name="Rectangle 1">
            <a:extLst>
              <a:ext uri="{FF2B5EF4-FFF2-40B4-BE49-F238E27FC236}">
                <a16:creationId xmlns:a16="http://schemas.microsoft.com/office/drawing/2014/main" id="{AA9EE1F6-906F-4246-88DA-D2EC0433E995}"/>
              </a:ext>
            </a:extLst>
          </p:cNvPr>
          <p:cNvSpPr/>
          <p:nvPr/>
        </p:nvSpPr>
        <p:spPr>
          <a:xfrm>
            <a:off x="838200" y="352603"/>
            <a:ext cx="10791825" cy="5078313"/>
          </a:xfrm>
          <a:prstGeom prst="rect">
            <a:avLst/>
          </a:prstGeom>
        </p:spPr>
        <p:txBody>
          <a:bodyPr wrap="square">
            <a:spAutoFit/>
          </a:bodyPr>
          <a:lstStyle/>
          <a:p>
            <a:r>
              <a:rPr lang="en-US" dirty="0">
                <a:solidFill>
                  <a:srgbClr val="C00000"/>
                </a:solidFill>
              </a:rPr>
              <a:t>3 . Pick the correct statement.</a:t>
            </a:r>
          </a:p>
          <a:p>
            <a:r>
              <a:rPr lang="en-US" dirty="0">
                <a:solidFill>
                  <a:srgbClr val="C00000"/>
                </a:solidFill>
              </a:rPr>
              <a:t>a) Macros and inline functions are same thing</a:t>
            </a:r>
          </a:p>
          <a:p>
            <a:r>
              <a:rPr lang="en-US" dirty="0">
                <a:solidFill>
                  <a:srgbClr val="C00000"/>
                </a:solidFill>
              </a:rPr>
              <a:t>b) Macros looks like function calls but they are actually not</a:t>
            </a:r>
          </a:p>
          <a:p>
            <a:r>
              <a:rPr lang="en-US" dirty="0">
                <a:solidFill>
                  <a:srgbClr val="C00000"/>
                </a:solidFill>
              </a:rPr>
              <a:t>c) Inline functions looks like function but they are not</a:t>
            </a:r>
          </a:p>
          <a:p>
            <a:r>
              <a:rPr lang="en-US" dirty="0">
                <a:solidFill>
                  <a:srgbClr val="C00000"/>
                </a:solidFill>
              </a:rPr>
              <a:t>d) Inline function are always large</a:t>
            </a:r>
            <a:br>
              <a:rPr lang="en-US" dirty="0">
                <a:solidFill>
                  <a:srgbClr val="C00000"/>
                </a:solidFill>
              </a:rPr>
            </a:br>
            <a:endParaRPr lang="en-US" dirty="0">
              <a:solidFill>
                <a:srgbClr val="C00000"/>
              </a:solidFill>
            </a:endParaRPr>
          </a:p>
          <a:p>
            <a:endParaRPr lang="en-US" dirty="0">
              <a:solidFill>
                <a:srgbClr val="C00000"/>
              </a:solidFill>
            </a:endParaRPr>
          </a:p>
          <a:p>
            <a:r>
              <a:rPr lang="en-US" dirty="0">
                <a:solidFill>
                  <a:srgbClr val="C00000"/>
                </a:solidFill>
              </a:rPr>
              <a:t>4. Which functions of a class are called inline functions?</a:t>
            </a:r>
          </a:p>
          <a:p>
            <a:r>
              <a:rPr lang="en-US" dirty="0">
                <a:solidFill>
                  <a:srgbClr val="C00000"/>
                </a:solidFill>
              </a:rPr>
              <a:t>a) All the functions containing declared inside the class</a:t>
            </a:r>
          </a:p>
          <a:p>
            <a:r>
              <a:rPr lang="en-US" dirty="0">
                <a:solidFill>
                  <a:srgbClr val="C00000"/>
                </a:solidFill>
              </a:rPr>
              <a:t>b) All functions defined inside or with the inline keyword</a:t>
            </a:r>
          </a:p>
          <a:p>
            <a:r>
              <a:rPr lang="en-US" dirty="0">
                <a:solidFill>
                  <a:srgbClr val="C00000"/>
                </a:solidFill>
              </a:rPr>
              <a:t>c) All the functions accessing static members of the class</a:t>
            </a:r>
          </a:p>
          <a:p>
            <a:r>
              <a:rPr lang="en-US" dirty="0">
                <a:solidFill>
                  <a:srgbClr val="C00000"/>
                </a:solidFill>
              </a:rPr>
              <a:t>d) All the functions that are defined outside the class </a:t>
            </a:r>
          </a:p>
          <a:p>
            <a:endParaRPr lang="en-US" dirty="0">
              <a:solidFill>
                <a:srgbClr val="C00000"/>
              </a:solidFill>
            </a:endParaRPr>
          </a:p>
          <a:p>
            <a:r>
              <a:rPr lang="en-US" dirty="0">
                <a:solidFill>
                  <a:srgbClr val="C00000"/>
                </a:solidFill>
              </a:rPr>
              <a:t>5. Which of the following is a valid inline for function foo?</a:t>
            </a:r>
          </a:p>
          <a:p>
            <a:r>
              <a:rPr lang="en-US" dirty="0">
                <a:solidFill>
                  <a:srgbClr val="C00000"/>
                </a:solidFill>
              </a:rPr>
              <a:t>A. inline void foo() {}</a:t>
            </a:r>
          </a:p>
          <a:p>
            <a:r>
              <a:rPr lang="en-US" dirty="0">
                <a:solidFill>
                  <a:srgbClr val="C00000"/>
                </a:solidFill>
              </a:rPr>
              <a:t>B. void foo() inline {}</a:t>
            </a:r>
          </a:p>
          <a:p>
            <a:r>
              <a:rPr lang="en-US" dirty="0">
                <a:solidFill>
                  <a:srgbClr val="C00000"/>
                </a:solidFill>
              </a:rPr>
              <a:t>C. </a:t>
            </a:r>
            <a:r>
              <a:rPr lang="en-US" dirty="0" err="1">
                <a:solidFill>
                  <a:srgbClr val="C00000"/>
                </a:solidFill>
              </a:rPr>
              <a:t>inline:void</a:t>
            </a:r>
            <a:r>
              <a:rPr lang="en-US" dirty="0">
                <a:solidFill>
                  <a:srgbClr val="C00000"/>
                </a:solidFill>
              </a:rPr>
              <a:t> foo() {}</a:t>
            </a:r>
          </a:p>
          <a:p>
            <a:r>
              <a:rPr lang="en-US" dirty="0">
                <a:solidFill>
                  <a:srgbClr val="C00000"/>
                </a:solidFill>
              </a:rPr>
              <a:t>D. None of the above</a:t>
            </a:r>
            <a:endParaRPr lang="en-US" dirty="0"/>
          </a:p>
        </p:txBody>
      </p:sp>
    </p:spTree>
    <p:extLst>
      <p:ext uri="{BB962C8B-B14F-4D97-AF65-F5344CB8AC3E}">
        <p14:creationId xmlns:p14="http://schemas.microsoft.com/office/powerpoint/2010/main" val="25822824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C591E3-02DA-4066-9127-2B9D821C4DAB}"/>
              </a:ext>
            </a:extLst>
          </p:cNvPr>
          <p:cNvSpPr>
            <a:spLocks noGrp="1"/>
          </p:cNvSpPr>
          <p:nvPr>
            <p:ph type="title"/>
          </p:nvPr>
        </p:nvSpPr>
        <p:spPr/>
        <p:txBody>
          <a:bodyPr/>
          <a:lstStyle/>
          <a:p>
            <a:r>
              <a:rPr lang="en-US" b="1" dirty="0"/>
              <a:t>Discussion forum</a:t>
            </a:r>
            <a:r>
              <a:rPr lang="en-US" dirty="0"/>
              <a:t>.</a:t>
            </a:r>
            <a:br>
              <a:rPr lang="en-US" dirty="0"/>
            </a:br>
            <a:endParaRPr lang="en-IN" dirty="0"/>
          </a:p>
        </p:txBody>
      </p:sp>
      <p:sp>
        <p:nvSpPr>
          <p:cNvPr id="3" name="Content Placeholder 2">
            <a:extLst>
              <a:ext uri="{FF2B5EF4-FFF2-40B4-BE49-F238E27FC236}">
                <a16:creationId xmlns:a16="http://schemas.microsoft.com/office/drawing/2014/main" id="{75A2FD90-1CA1-4A43-803B-2F922D4B9EC4}"/>
              </a:ext>
            </a:extLst>
          </p:cNvPr>
          <p:cNvSpPr>
            <a:spLocks noGrp="1"/>
          </p:cNvSpPr>
          <p:nvPr>
            <p:ph idx="1"/>
          </p:nvPr>
        </p:nvSpPr>
        <p:spPr>
          <a:xfrm>
            <a:off x="752061" y="894112"/>
            <a:ext cx="10687878" cy="3363084"/>
          </a:xfrm>
        </p:spPr>
        <p:txBody>
          <a:bodyPr>
            <a:noAutofit/>
          </a:bodyPr>
          <a:lstStyle/>
          <a:p>
            <a:endParaRPr lang="en-IN" sz="1200" b="1" dirty="0"/>
          </a:p>
          <a:p>
            <a:endParaRPr lang="en-IN" sz="1200" b="1" dirty="0"/>
          </a:p>
        </p:txBody>
      </p:sp>
      <p:sp>
        <p:nvSpPr>
          <p:cNvPr id="4" name="Slide Number Placeholder 3">
            <a:extLst>
              <a:ext uri="{FF2B5EF4-FFF2-40B4-BE49-F238E27FC236}">
                <a16:creationId xmlns:a16="http://schemas.microsoft.com/office/drawing/2014/main" id="{B4DFB7C1-5531-4CBA-AA56-069AD25EF56C}"/>
              </a:ext>
            </a:extLst>
          </p:cNvPr>
          <p:cNvSpPr>
            <a:spLocks noGrp="1"/>
          </p:cNvSpPr>
          <p:nvPr>
            <p:ph type="sldNum" sz="quarter" idx="12"/>
          </p:nvPr>
        </p:nvSpPr>
        <p:spPr/>
        <p:txBody>
          <a:bodyPr/>
          <a:lstStyle/>
          <a:p>
            <a:fld id="{BDCDBBEF-AA6C-4BA6-85B2-A17D7F280E38}" type="slidenum">
              <a:rPr lang="en-US" smtClean="0"/>
              <a:pPr/>
              <a:t>23</a:t>
            </a:fld>
            <a:endParaRPr lang="en-US"/>
          </a:p>
        </p:txBody>
      </p:sp>
      <p:sp>
        <p:nvSpPr>
          <p:cNvPr id="5" name="Rectangle 4">
            <a:extLst>
              <a:ext uri="{FF2B5EF4-FFF2-40B4-BE49-F238E27FC236}">
                <a16:creationId xmlns:a16="http://schemas.microsoft.com/office/drawing/2014/main" id="{2286B93F-AE56-4538-971E-9E2B9276A0B1}"/>
              </a:ext>
            </a:extLst>
          </p:cNvPr>
          <p:cNvSpPr/>
          <p:nvPr/>
        </p:nvSpPr>
        <p:spPr>
          <a:xfrm>
            <a:off x="2862470" y="3838853"/>
            <a:ext cx="7253747" cy="369332"/>
          </a:xfrm>
          <a:prstGeom prst="rect">
            <a:avLst/>
          </a:prstGeom>
        </p:spPr>
        <p:txBody>
          <a:bodyPr wrap="square">
            <a:spAutoFit/>
          </a:bodyPr>
          <a:lstStyle/>
          <a:p>
            <a:endParaRPr lang="en-IN" dirty="0"/>
          </a:p>
        </p:txBody>
      </p:sp>
      <p:sp>
        <p:nvSpPr>
          <p:cNvPr id="13" name="TextBox 12">
            <a:extLst>
              <a:ext uri="{FF2B5EF4-FFF2-40B4-BE49-F238E27FC236}">
                <a16:creationId xmlns:a16="http://schemas.microsoft.com/office/drawing/2014/main" id="{1224856F-C733-4EED-B0EB-0985B22D27CE}"/>
              </a:ext>
            </a:extLst>
          </p:cNvPr>
          <p:cNvSpPr txBox="1"/>
          <p:nvPr/>
        </p:nvSpPr>
        <p:spPr>
          <a:xfrm>
            <a:off x="1003016" y="1816935"/>
            <a:ext cx="7607584" cy="1200329"/>
          </a:xfrm>
          <a:prstGeom prst="rect">
            <a:avLst/>
          </a:prstGeom>
          <a:noFill/>
        </p:spPr>
        <p:txBody>
          <a:bodyPr wrap="square">
            <a:spAutoFit/>
          </a:bodyPr>
          <a:lstStyle/>
          <a:p>
            <a:r>
              <a:rPr lang="en-US" sz="2400" b="1" dirty="0">
                <a:effectLst/>
                <a:latin typeface="Calibri" panose="020F0502020204030204" pitchFamily="34" charset="0"/>
                <a:ea typeface="Calibri" panose="020F0502020204030204" pitchFamily="34" charset="0"/>
                <a:cs typeface="SimSun" panose="02010600030101010101" pitchFamily="2" charset="-122"/>
              </a:rPr>
              <a:t>Write a C++ program to perform different arithmetic operation such as addition, subtraction, division, modulus and multiplication using inline function.</a:t>
            </a:r>
            <a:endParaRPr lang="en-IN" sz="2400" dirty="0"/>
          </a:p>
        </p:txBody>
      </p:sp>
    </p:spTree>
    <p:extLst>
      <p:ext uri="{BB962C8B-B14F-4D97-AF65-F5344CB8AC3E}">
        <p14:creationId xmlns:p14="http://schemas.microsoft.com/office/powerpoint/2010/main" val="1730253056"/>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0361"/>
            <a:ext cx="10515600" cy="1279527"/>
          </a:xfrm>
        </p:spPr>
        <p:txBody>
          <a:bodyPr/>
          <a:lstStyle/>
          <a:p>
            <a:pPr algn="ctr"/>
            <a:r>
              <a:rPr lang="en-US" dirty="0">
                <a:latin typeface="Casper Bold" panose="02000806040000020004" pitchFamily="2" charset="0"/>
                <a:cs typeface="Arial" panose="020B0604020202020204" pitchFamily="34" charset="0"/>
              </a:rPr>
              <a:t>REFERENCES</a:t>
            </a:r>
            <a:r>
              <a:rPr lang="en-US" sz="2800" dirty="0">
                <a:latin typeface="Casper Bold" panose="02000806040000020004" pitchFamily="2" charset="0"/>
                <a:cs typeface="Arial" panose="020B0604020202020204" pitchFamily="34" charset="0"/>
              </a:rPr>
              <a:t> </a:t>
            </a:r>
            <a:r>
              <a:rPr lang="en-US" sz="2800" dirty="0"/>
              <a:t>  </a:t>
            </a:r>
            <a:endParaRPr lang="en-US" dirty="0"/>
          </a:p>
        </p:txBody>
      </p:sp>
      <p:sp>
        <p:nvSpPr>
          <p:cNvPr id="3" name="Content Placeholder 2"/>
          <p:cNvSpPr>
            <a:spLocks noGrp="1"/>
          </p:cNvSpPr>
          <p:nvPr>
            <p:ph idx="1"/>
          </p:nvPr>
        </p:nvSpPr>
        <p:spPr>
          <a:xfrm>
            <a:off x="840377" y="1276349"/>
            <a:ext cx="7162800" cy="5445125"/>
          </a:xfrm>
        </p:spPr>
        <p:txBody>
          <a:bodyPr>
            <a:noAutofit/>
          </a:bodyPr>
          <a:lstStyle/>
          <a:p>
            <a:pPr marL="0" lvl="0" indent="0">
              <a:buNone/>
            </a:pPr>
            <a:r>
              <a:rPr lang="en-US" sz="1800" dirty="0">
                <a:latin typeface="Casper"/>
              </a:rPr>
              <a:t>Reference Books</a:t>
            </a:r>
          </a:p>
          <a:p>
            <a:pPr>
              <a:buNone/>
            </a:pPr>
            <a:r>
              <a:rPr lang="en-US" sz="1800" dirty="0">
                <a:latin typeface="Times New Roman" pitchFamily="18" charset="0"/>
                <a:cs typeface="Times New Roman" pitchFamily="18" charset="0"/>
              </a:rPr>
              <a:t>[1] Programming in C by Reema </a:t>
            </a:r>
            <a:r>
              <a:rPr lang="en-US" sz="1800" dirty="0" err="1">
                <a:latin typeface="Times New Roman" pitchFamily="18" charset="0"/>
                <a:cs typeface="Times New Roman" pitchFamily="18" charset="0"/>
              </a:rPr>
              <a:t>Thareja</a:t>
            </a:r>
            <a:r>
              <a:rPr lang="en-US" sz="1800" dirty="0">
                <a:latin typeface="Times New Roman" pitchFamily="18" charset="0"/>
                <a:cs typeface="Times New Roman" pitchFamily="18" charset="0"/>
              </a:rPr>
              <a:t>.</a:t>
            </a:r>
          </a:p>
          <a:p>
            <a:pPr>
              <a:buNone/>
            </a:pPr>
            <a:r>
              <a:rPr lang="en-US" sz="1800" dirty="0">
                <a:latin typeface="Times New Roman" pitchFamily="18" charset="0"/>
                <a:cs typeface="Times New Roman" pitchFamily="18" charset="0"/>
              </a:rPr>
              <a:t>[2] Programming in ANSI C by E. </a:t>
            </a:r>
            <a:r>
              <a:rPr lang="en-US" sz="1800" dirty="0" err="1">
                <a:latin typeface="Times New Roman" pitchFamily="18" charset="0"/>
                <a:cs typeface="Times New Roman" pitchFamily="18" charset="0"/>
              </a:rPr>
              <a:t>Balaguruswamy</a:t>
            </a:r>
            <a:r>
              <a:rPr lang="en-US" sz="1800" dirty="0">
                <a:latin typeface="Times New Roman" pitchFamily="18" charset="0"/>
                <a:cs typeface="Times New Roman" pitchFamily="18" charset="0"/>
              </a:rPr>
              <a:t>, Tata McGraw Hill.</a:t>
            </a:r>
          </a:p>
          <a:p>
            <a:pPr>
              <a:buNone/>
            </a:pPr>
            <a:r>
              <a:rPr lang="en-US" sz="1800" dirty="0">
                <a:latin typeface="Times New Roman" pitchFamily="18" charset="0"/>
                <a:cs typeface="Times New Roman" pitchFamily="18" charset="0"/>
              </a:rPr>
              <a:t>[3] Programming with C (</a:t>
            </a:r>
            <a:r>
              <a:rPr lang="en-US" sz="1800" dirty="0" err="1">
                <a:latin typeface="Times New Roman" pitchFamily="18" charset="0"/>
                <a:cs typeface="Times New Roman" pitchFamily="18" charset="0"/>
              </a:rPr>
              <a:t>Schaum's</a:t>
            </a:r>
            <a:r>
              <a:rPr lang="en-US" sz="1800" dirty="0">
                <a:latin typeface="Times New Roman" pitchFamily="18" charset="0"/>
                <a:cs typeface="Times New Roman" pitchFamily="18" charset="0"/>
              </a:rPr>
              <a:t> Outline Series) by Byron Gottfried  Jitender Chhabra, Tata McGraw Hill.</a:t>
            </a:r>
          </a:p>
          <a:p>
            <a:pPr>
              <a:buNone/>
            </a:pPr>
            <a:r>
              <a:rPr lang="en-US" sz="1800" dirty="0">
                <a:latin typeface="Times New Roman" pitchFamily="18" charset="0"/>
                <a:cs typeface="Times New Roman" pitchFamily="18" charset="0"/>
              </a:rPr>
              <a:t>[4] The C Programming Language by Brian W. Kernighan, Dennis Ritchie, Pearson education.</a:t>
            </a:r>
          </a:p>
          <a:p>
            <a:pPr marL="0" indent="0">
              <a:buNone/>
            </a:pPr>
            <a:r>
              <a:rPr lang="en-IN" sz="1800" b="1" dirty="0"/>
              <a:t>Websites:</a:t>
            </a:r>
          </a:p>
          <a:p>
            <a:pPr marL="342900" lvl="0" indent="-342900" algn="just">
              <a:lnSpc>
                <a:spcPct val="107000"/>
              </a:lnSpc>
              <a:buFont typeface="Symbol" panose="05050102010706020507" pitchFamily="18" charset="2"/>
              <a:buChar char=""/>
            </a:pPr>
            <a:r>
              <a:rPr lang="en-IN" sz="1800" u="none" strike="noStrike"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3"/>
              </a:rPr>
              <a:t>https://www.geeksforgeeks.org/inline-functions-cpp/</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Symbol" panose="05050102010706020507" pitchFamily="18" charset="2"/>
              <a:buChar char=""/>
            </a:pPr>
            <a:r>
              <a:rPr lang="en-IN" sz="1800" u="none" strike="noStrike"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4"/>
              </a:rPr>
              <a:t>https://www.tutorialspoint.com/cplusplus/cpp_inline_functions.htm</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Symbol" panose="05050102010706020507" pitchFamily="18" charset="2"/>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hlinkClick r:id="rId5"/>
              </a:rPr>
              <a:t>https://www.educative.io/edpresso/what-is-a-cpp-inline-function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IN" sz="1800" b="1" dirty="0"/>
              <a:t>YouTube Links:</a:t>
            </a:r>
            <a:endParaRPr lang="en-IN" sz="1800" dirty="0"/>
          </a:p>
          <a:p>
            <a:pPr marL="0" lvl="0" indent="0">
              <a:buNone/>
            </a:pPr>
            <a:r>
              <a:rPr lang="en-IN" sz="1800" dirty="0"/>
              <a:t>What is inline function? </a:t>
            </a:r>
            <a:r>
              <a:rPr lang="en-IN" sz="1800" u="sng" dirty="0">
                <a:solidFill>
                  <a:schemeClr val="accent5">
                    <a:lumMod val="60000"/>
                    <a:lumOff val="40000"/>
                  </a:schemeClr>
                </a:solidFill>
              </a:rPr>
              <a:t>http://www.infocobuild.com/education/audio-video-courses/computer-science/ProgrammingInCpp-IIT-Kharagpur/lecture-08.html</a:t>
            </a:r>
            <a:endParaRPr lang="en-US" sz="1800" u="sng" dirty="0">
              <a:solidFill>
                <a:schemeClr val="accent5">
                  <a:lumMod val="60000"/>
                  <a:lumOff val="40000"/>
                </a:schemeClr>
              </a:solidFill>
              <a:latin typeface="Casper" panose="02000506000000020004" pitchFamily="2"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pPr/>
              <a:t>24</a:t>
            </a:fld>
            <a:endParaRPr lang="en-US"/>
          </a:p>
        </p:txBody>
      </p:sp>
      <p:sp>
        <p:nvSpPr>
          <p:cNvPr id="5" name="Rectangle 4"/>
          <p:cNvSpPr/>
          <p:nvPr/>
        </p:nvSpPr>
        <p:spPr>
          <a:xfrm>
            <a:off x="838200" y="1803400"/>
            <a:ext cx="7162800" cy="43688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838200" y="360361"/>
            <a:ext cx="10515600" cy="1263651"/>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Related image"/>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999912" y="1666923"/>
            <a:ext cx="3352800" cy="39147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73871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2C813A83-4CF3-4942-8C24-169E11C40466}"/>
              </a:ext>
            </a:extLst>
          </p:cNvPr>
          <p:cNvSpPr/>
          <p:nvPr/>
        </p:nvSpPr>
        <p:spPr>
          <a:xfrm>
            <a:off x="0" y="0"/>
            <a:ext cx="12192000" cy="4686918"/>
          </a:xfrm>
          <a:prstGeom prst="rect">
            <a:avLst/>
          </a:prstGeom>
          <a:solidFill>
            <a:schemeClr val="accent6">
              <a:lumMod val="50000"/>
              <a:alpha val="6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Light"/>
              </a:rPr>
              <a:t> </a:t>
            </a:r>
          </a:p>
        </p:txBody>
      </p:sp>
      <p:cxnSp>
        <p:nvCxnSpPr>
          <p:cNvPr id="18" name="Straight Connector 17">
            <a:extLst>
              <a:ext uri="{FF2B5EF4-FFF2-40B4-BE49-F238E27FC236}">
                <a16:creationId xmlns:a16="http://schemas.microsoft.com/office/drawing/2014/main" id="{8C6F3F28-25A8-4E20-83C7-12F88E7C28D0}"/>
              </a:ext>
            </a:extLst>
          </p:cNvPr>
          <p:cNvCxnSpPr>
            <a:cxnSpLocks/>
          </p:cNvCxnSpPr>
          <p:nvPr/>
        </p:nvCxnSpPr>
        <p:spPr>
          <a:xfrm>
            <a:off x="9347200" y="0"/>
            <a:ext cx="1828800" cy="18288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E1879BF-80CB-413D-9BC1-C05963A116D7}"/>
              </a:ext>
            </a:extLst>
          </p:cNvPr>
          <p:cNvCxnSpPr>
            <a:cxnSpLocks/>
          </p:cNvCxnSpPr>
          <p:nvPr/>
        </p:nvCxnSpPr>
        <p:spPr>
          <a:xfrm>
            <a:off x="10169128" y="0"/>
            <a:ext cx="663972" cy="663972"/>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D354CBC-26FA-4C5C-B91C-AD6F2AE53BC2}"/>
              </a:ext>
            </a:extLst>
          </p:cNvPr>
          <p:cNvCxnSpPr>
            <a:cxnSpLocks/>
          </p:cNvCxnSpPr>
          <p:nvPr/>
        </p:nvCxnSpPr>
        <p:spPr>
          <a:xfrm>
            <a:off x="733426" y="6294597"/>
            <a:ext cx="558345" cy="558345"/>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B6F6E02B-7F30-40ED-9667-2C98864546BE}"/>
              </a:ext>
            </a:extLst>
          </p:cNvPr>
          <p:cNvCxnSpPr>
            <a:cxnSpLocks/>
          </p:cNvCxnSpPr>
          <p:nvPr/>
        </p:nvCxnSpPr>
        <p:spPr>
          <a:xfrm>
            <a:off x="390526" y="5129689"/>
            <a:ext cx="1728311" cy="1728311"/>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9" name="Title 1"/>
          <p:cNvSpPr txBox="1">
            <a:spLocks/>
          </p:cNvSpPr>
          <p:nvPr/>
        </p:nvSpPr>
        <p:spPr>
          <a:xfrm>
            <a:off x="1485902" y="2249080"/>
            <a:ext cx="10725148" cy="1231106"/>
          </a:xfrm>
          <a:prstGeom prst="rect">
            <a:avLst/>
          </a:prstGeom>
        </p:spPr>
        <p:txBody>
          <a:bodyPr wrap="square" lIns="0" tIns="0" rIns="0" bIns="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8000" b="0" i="0" u="none" strike="noStrike" kern="1200" cap="none" spc="0" normalizeH="0" baseline="0" noProof="0" dirty="0">
                <a:ln>
                  <a:noFill/>
                </a:ln>
                <a:solidFill>
                  <a:prstClr val="white"/>
                </a:solidFill>
                <a:effectLst/>
                <a:uLnTx/>
                <a:uFillTx/>
                <a:latin typeface="Casper" panose="02000506000000020004" pitchFamily="2" charset="0"/>
                <a:ea typeface="Segoe UI" panose="020B0502040204020203" pitchFamily="34" charset="0"/>
                <a:cs typeface="Segoe UI" panose="020B0502040204020203" pitchFamily="34" charset="0"/>
              </a:rPr>
              <a:t>THANK YOU</a:t>
            </a:r>
          </a:p>
        </p:txBody>
      </p:sp>
      <p:sp>
        <p:nvSpPr>
          <p:cNvPr id="22" name="Diamond 6">
            <a:extLst>
              <a:ext uri="{FF2B5EF4-FFF2-40B4-BE49-F238E27FC236}">
                <a16:creationId xmlns:a16="http://schemas.microsoft.com/office/drawing/2014/main" id="{AFBA4B1A-59E0-42F9-8062-FE9B4E00A99F}"/>
              </a:ext>
            </a:extLst>
          </p:cNvPr>
          <p:cNvSpPr/>
          <p:nvPr/>
        </p:nvSpPr>
        <p:spPr>
          <a:xfrm>
            <a:off x="2641599" y="1214279"/>
            <a:ext cx="2430463" cy="3225800"/>
          </a:xfrm>
          <a:custGeom>
            <a:avLst/>
            <a:gdLst>
              <a:gd name="connsiteX0" fmla="*/ 0 w 3225800"/>
              <a:gd name="connsiteY0" fmla="*/ 1612900 h 3225800"/>
              <a:gd name="connsiteX1" fmla="*/ 1612900 w 3225800"/>
              <a:gd name="connsiteY1" fmla="*/ 0 h 3225800"/>
              <a:gd name="connsiteX2" fmla="*/ 3225800 w 3225800"/>
              <a:gd name="connsiteY2" fmla="*/ 1612900 h 3225800"/>
              <a:gd name="connsiteX3" fmla="*/ 1612900 w 3225800"/>
              <a:gd name="connsiteY3" fmla="*/ 3225800 h 3225800"/>
              <a:gd name="connsiteX4" fmla="*/ 0 w 3225800"/>
              <a:gd name="connsiteY4"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1612900 w 3225800"/>
              <a:gd name="connsiteY4" fmla="*/ 3225800 h 3225800"/>
              <a:gd name="connsiteX5" fmla="*/ 0 w 3225800"/>
              <a:gd name="connsiteY5"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2430463 w 3225800"/>
              <a:gd name="connsiteY4" fmla="*/ 2413000 h 3225800"/>
              <a:gd name="connsiteX5" fmla="*/ 1612900 w 3225800"/>
              <a:gd name="connsiteY5" fmla="*/ 3225800 h 3225800"/>
              <a:gd name="connsiteX6" fmla="*/ 0 w 3225800"/>
              <a:gd name="connsiteY6" fmla="*/ 1612900 h 3225800"/>
              <a:gd name="connsiteX0" fmla="*/ 3225800 w 3317240"/>
              <a:gd name="connsiteY0" fmla="*/ 1612900 h 3225800"/>
              <a:gd name="connsiteX1" fmla="*/ 2430463 w 3317240"/>
              <a:gd name="connsiteY1" fmla="*/ 2413000 h 3225800"/>
              <a:gd name="connsiteX2" fmla="*/ 1612900 w 3317240"/>
              <a:gd name="connsiteY2" fmla="*/ 3225800 h 3225800"/>
              <a:gd name="connsiteX3" fmla="*/ 0 w 3317240"/>
              <a:gd name="connsiteY3" fmla="*/ 1612900 h 3225800"/>
              <a:gd name="connsiteX4" fmla="*/ 1612900 w 3317240"/>
              <a:gd name="connsiteY4" fmla="*/ 0 h 3225800"/>
              <a:gd name="connsiteX5" fmla="*/ 2430463 w 3317240"/>
              <a:gd name="connsiteY5" fmla="*/ 817563 h 3225800"/>
              <a:gd name="connsiteX6" fmla="*/ 3317240 w 3317240"/>
              <a:gd name="connsiteY6" fmla="*/ 1704340 h 3225800"/>
              <a:gd name="connsiteX0" fmla="*/ 2430463 w 3317240"/>
              <a:gd name="connsiteY0" fmla="*/ 2413000 h 3225800"/>
              <a:gd name="connsiteX1" fmla="*/ 1612900 w 3317240"/>
              <a:gd name="connsiteY1" fmla="*/ 3225800 h 3225800"/>
              <a:gd name="connsiteX2" fmla="*/ 0 w 3317240"/>
              <a:gd name="connsiteY2" fmla="*/ 1612900 h 3225800"/>
              <a:gd name="connsiteX3" fmla="*/ 1612900 w 3317240"/>
              <a:gd name="connsiteY3" fmla="*/ 0 h 3225800"/>
              <a:gd name="connsiteX4" fmla="*/ 2430463 w 3317240"/>
              <a:gd name="connsiteY4" fmla="*/ 817563 h 3225800"/>
              <a:gd name="connsiteX5" fmla="*/ 3317240 w 3317240"/>
              <a:gd name="connsiteY5" fmla="*/ 1704340 h 3225800"/>
              <a:gd name="connsiteX0" fmla="*/ 2430463 w 2430463"/>
              <a:gd name="connsiteY0" fmla="*/ 2413000 h 3225800"/>
              <a:gd name="connsiteX1" fmla="*/ 1612900 w 2430463"/>
              <a:gd name="connsiteY1" fmla="*/ 3225800 h 3225800"/>
              <a:gd name="connsiteX2" fmla="*/ 0 w 2430463"/>
              <a:gd name="connsiteY2" fmla="*/ 1612900 h 3225800"/>
              <a:gd name="connsiteX3" fmla="*/ 1612900 w 2430463"/>
              <a:gd name="connsiteY3" fmla="*/ 0 h 3225800"/>
              <a:gd name="connsiteX4" fmla="*/ 2430463 w 2430463"/>
              <a:gd name="connsiteY4" fmla="*/ 817563 h 3225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0463" h="3225800">
                <a:moveTo>
                  <a:pt x="2430463" y="2413000"/>
                </a:moveTo>
                <a:lnTo>
                  <a:pt x="1612900" y="3225800"/>
                </a:lnTo>
                <a:lnTo>
                  <a:pt x="0" y="1612900"/>
                </a:lnTo>
                <a:lnTo>
                  <a:pt x="1612900" y="0"/>
                </a:lnTo>
                <a:lnTo>
                  <a:pt x="2430463" y="817563"/>
                </a:lnTo>
              </a:path>
            </a:pathLst>
          </a:custGeom>
          <a:noFill/>
          <a:ln w="38100" cap="flat" cmpd="sng" algn="ctr">
            <a:solidFill>
              <a:schemeClr val="bg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a:endParaRPr>
          </a:p>
        </p:txBody>
      </p:sp>
      <p:sp>
        <p:nvSpPr>
          <p:cNvPr id="23" name="Diamond 6">
            <a:extLst>
              <a:ext uri="{FF2B5EF4-FFF2-40B4-BE49-F238E27FC236}">
                <a16:creationId xmlns:a16="http://schemas.microsoft.com/office/drawing/2014/main" id="{4F0CA98B-3337-4AC3-8305-ED6C9C731FFB}"/>
              </a:ext>
            </a:extLst>
          </p:cNvPr>
          <p:cNvSpPr/>
          <p:nvPr/>
        </p:nvSpPr>
        <p:spPr>
          <a:xfrm>
            <a:off x="2898774" y="1214279"/>
            <a:ext cx="2430463" cy="3225800"/>
          </a:xfrm>
          <a:custGeom>
            <a:avLst/>
            <a:gdLst>
              <a:gd name="connsiteX0" fmla="*/ 0 w 3225800"/>
              <a:gd name="connsiteY0" fmla="*/ 1612900 h 3225800"/>
              <a:gd name="connsiteX1" fmla="*/ 1612900 w 3225800"/>
              <a:gd name="connsiteY1" fmla="*/ 0 h 3225800"/>
              <a:gd name="connsiteX2" fmla="*/ 3225800 w 3225800"/>
              <a:gd name="connsiteY2" fmla="*/ 1612900 h 3225800"/>
              <a:gd name="connsiteX3" fmla="*/ 1612900 w 3225800"/>
              <a:gd name="connsiteY3" fmla="*/ 3225800 h 3225800"/>
              <a:gd name="connsiteX4" fmla="*/ 0 w 3225800"/>
              <a:gd name="connsiteY4"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1612900 w 3225800"/>
              <a:gd name="connsiteY4" fmla="*/ 3225800 h 3225800"/>
              <a:gd name="connsiteX5" fmla="*/ 0 w 3225800"/>
              <a:gd name="connsiteY5"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2430463 w 3225800"/>
              <a:gd name="connsiteY4" fmla="*/ 2413000 h 3225800"/>
              <a:gd name="connsiteX5" fmla="*/ 1612900 w 3225800"/>
              <a:gd name="connsiteY5" fmla="*/ 3225800 h 3225800"/>
              <a:gd name="connsiteX6" fmla="*/ 0 w 3225800"/>
              <a:gd name="connsiteY6" fmla="*/ 1612900 h 3225800"/>
              <a:gd name="connsiteX0" fmla="*/ 3225800 w 3317240"/>
              <a:gd name="connsiteY0" fmla="*/ 1612900 h 3225800"/>
              <a:gd name="connsiteX1" fmla="*/ 2430463 w 3317240"/>
              <a:gd name="connsiteY1" fmla="*/ 2413000 h 3225800"/>
              <a:gd name="connsiteX2" fmla="*/ 1612900 w 3317240"/>
              <a:gd name="connsiteY2" fmla="*/ 3225800 h 3225800"/>
              <a:gd name="connsiteX3" fmla="*/ 0 w 3317240"/>
              <a:gd name="connsiteY3" fmla="*/ 1612900 h 3225800"/>
              <a:gd name="connsiteX4" fmla="*/ 1612900 w 3317240"/>
              <a:gd name="connsiteY4" fmla="*/ 0 h 3225800"/>
              <a:gd name="connsiteX5" fmla="*/ 2430463 w 3317240"/>
              <a:gd name="connsiteY5" fmla="*/ 817563 h 3225800"/>
              <a:gd name="connsiteX6" fmla="*/ 3317240 w 3317240"/>
              <a:gd name="connsiteY6" fmla="*/ 1704340 h 3225800"/>
              <a:gd name="connsiteX0" fmla="*/ 2430463 w 3317240"/>
              <a:gd name="connsiteY0" fmla="*/ 2413000 h 3225800"/>
              <a:gd name="connsiteX1" fmla="*/ 1612900 w 3317240"/>
              <a:gd name="connsiteY1" fmla="*/ 3225800 h 3225800"/>
              <a:gd name="connsiteX2" fmla="*/ 0 w 3317240"/>
              <a:gd name="connsiteY2" fmla="*/ 1612900 h 3225800"/>
              <a:gd name="connsiteX3" fmla="*/ 1612900 w 3317240"/>
              <a:gd name="connsiteY3" fmla="*/ 0 h 3225800"/>
              <a:gd name="connsiteX4" fmla="*/ 2430463 w 3317240"/>
              <a:gd name="connsiteY4" fmla="*/ 817563 h 3225800"/>
              <a:gd name="connsiteX5" fmla="*/ 3317240 w 3317240"/>
              <a:gd name="connsiteY5" fmla="*/ 1704340 h 3225800"/>
              <a:gd name="connsiteX0" fmla="*/ 2430463 w 2430463"/>
              <a:gd name="connsiteY0" fmla="*/ 2413000 h 3225800"/>
              <a:gd name="connsiteX1" fmla="*/ 1612900 w 2430463"/>
              <a:gd name="connsiteY1" fmla="*/ 3225800 h 3225800"/>
              <a:gd name="connsiteX2" fmla="*/ 0 w 2430463"/>
              <a:gd name="connsiteY2" fmla="*/ 1612900 h 3225800"/>
              <a:gd name="connsiteX3" fmla="*/ 1612900 w 2430463"/>
              <a:gd name="connsiteY3" fmla="*/ 0 h 3225800"/>
              <a:gd name="connsiteX4" fmla="*/ 2430463 w 2430463"/>
              <a:gd name="connsiteY4" fmla="*/ 817563 h 3225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0463" h="3225800">
                <a:moveTo>
                  <a:pt x="2430463" y="2413000"/>
                </a:moveTo>
                <a:lnTo>
                  <a:pt x="1612900" y="3225800"/>
                </a:lnTo>
                <a:lnTo>
                  <a:pt x="0" y="1612900"/>
                </a:lnTo>
                <a:lnTo>
                  <a:pt x="1612900" y="0"/>
                </a:lnTo>
                <a:lnTo>
                  <a:pt x="2430463" y="817563"/>
                </a:lnTo>
              </a:path>
            </a:pathLst>
          </a:custGeom>
          <a:noFill/>
          <a:ln w="3810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a:endParaRPr>
          </a:p>
        </p:txBody>
      </p:sp>
      <p:grpSp>
        <p:nvGrpSpPr>
          <p:cNvPr id="29" name="Group 28"/>
          <p:cNvGrpSpPr/>
          <p:nvPr/>
        </p:nvGrpSpPr>
        <p:grpSpPr>
          <a:xfrm>
            <a:off x="237520" y="152400"/>
            <a:ext cx="410563" cy="1612900"/>
            <a:chOff x="83821" y="0"/>
            <a:chExt cx="219636" cy="903079"/>
          </a:xfrm>
        </p:grpSpPr>
        <p:sp>
          <p:nvSpPr>
            <p:cNvPr id="30" name="Rectangle 29"/>
            <p:cNvSpPr/>
            <p:nvPr/>
          </p:nvSpPr>
          <p:spPr>
            <a:xfrm>
              <a:off x="84026" y="0"/>
              <a:ext cx="219431" cy="21095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84262" y="408599"/>
              <a:ext cx="219194" cy="49448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83821" y="210952"/>
              <a:ext cx="217937" cy="2209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3" name="Object 32">
              <a:extLst>
                <a:ext uri="{FF2B5EF4-FFF2-40B4-BE49-F238E27FC236}">
                  <a16:creationId xmlns:a16="http://schemas.microsoft.com/office/drawing/2014/main" id="{CAD0D7B8-E462-453C-B296-CA0154FA54AE}"/>
                </a:ext>
              </a:extLst>
            </p:cNvPr>
            <p:cNvGraphicFramePr>
              <a:graphicFrameLocks noChangeAspect="1"/>
            </p:cNvGraphicFramePr>
            <p:nvPr/>
          </p:nvGraphicFramePr>
          <p:xfrm>
            <a:off x="100420" y="236973"/>
            <a:ext cx="183878" cy="183422"/>
          </p:xfrm>
          <a:graphic>
            <a:graphicData uri="http://schemas.openxmlformats.org/presentationml/2006/ole">
              <mc:AlternateContent xmlns:mc="http://schemas.openxmlformats.org/markup-compatibility/2006">
                <mc:Choice xmlns:v="urn:schemas-microsoft-com:vml" Requires="v">
                  <p:oleObj name="CorelDRAW" r:id="rId3" imgW="2169000" imgH="2169360" progId="">
                    <p:embed/>
                  </p:oleObj>
                </mc:Choice>
                <mc:Fallback>
                  <p:oleObj name="CorelDRAW" r:id="rId3" imgW="2169000" imgH="2169360" progId="">
                    <p:embed/>
                    <p:pic>
                      <p:nvPicPr>
                        <p:cNvPr id="33" name="Object 32">
                          <a:extLst>
                            <a:ext uri="{FF2B5EF4-FFF2-40B4-BE49-F238E27FC236}">
                              <a16:creationId xmlns:a16="http://schemas.microsoft.com/office/drawing/2014/main" id="{CAD0D7B8-E462-453C-B296-CA0154FA54A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420" y="236973"/>
                          <a:ext cx="183878" cy="18342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extLst>
      <p:ext uri="{BB962C8B-B14F-4D97-AF65-F5344CB8AC3E}">
        <p14:creationId xmlns:p14="http://schemas.microsoft.com/office/powerpoint/2010/main" val="26431030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123583" y="1144447"/>
            <a:ext cx="3755334" cy="4728357"/>
          </a:xfrm>
        </p:spPr>
        <p:txBody>
          <a:bodyPr>
            <a:normAutofit/>
          </a:bodyPr>
          <a:lstStyle/>
          <a:p>
            <a:endParaRPr lang="en-US" sz="2400" dirty="0">
              <a:latin typeface="Casper" panose="02000506000000020004" pitchFamily="2" charset="0"/>
              <a:cs typeface="Arial" panose="020B0604020202020204" pitchFamily="34" charset="0"/>
            </a:endParaRPr>
          </a:p>
          <a:p>
            <a:endParaRPr lang="en-US" sz="2400" dirty="0">
              <a:latin typeface="Casper" panose="02000506000000020004" pitchFamily="2" charset="0"/>
              <a:cs typeface="Arial" panose="020B0604020202020204" pitchFamily="34" charset="0"/>
            </a:endParaRPr>
          </a:p>
        </p:txBody>
      </p:sp>
      <p:sp>
        <p:nvSpPr>
          <p:cNvPr id="5" name="Slide Number Placeholder 4"/>
          <p:cNvSpPr>
            <a:spLocks noGrp="1"/>
          </p:cNvSpPr>
          <p:nvPr>
            <p:ph type="sldNum" sz="quarter" idx="12"/>
          </p:nvPr>
        </p:nvSpPr>
        <p:spPr>
          <a:xfrm>
            <a:off x="8839200" y="6356350"/>
            <a:ext cx="2743200" cy="365125"/>
          </a:xfrm>
        </p:spPr>
        <p:txBody>
          <a:bodyPr/>
          <a:lstStyle/>
          <a:p>
            <a:fld id="{BDCDBBEF-AA6C-4BA6-85B2-A17D7F280E38}" type="slidenum">
              <a:rPr lang="en-US" smtClean="0"/>
              <a:pPr/>
              <a:t>3</a:t>
            </a:fld>
            <a:endParaRPr lang="en-US" dirty="0"/>
          </a:p>
        </p:txBody>
      </p:sp>
      <p:sp>
        <p:nvSpPr>
          <p:cNvPr id="2" name="Rectangle 1"/>
          <p:cNvSpPr/>
          <p:nvPr/>
        </p:nvSpPr>
        <p:spPr>
          <a:xfrm>
            <a:off x="8297137" y="1566862"/>
            <a:ext cx="3364639" cy="412142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p:cNvSpPr/>
          <p:nvPr/>
        </p:nvSpPr>
        <p:spPr>
          <a:xfrm>
            <a:off x="11217276" y="6324600"/>
            <a:ext cx="444500" cy="4222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6" name="Table 5"/>
          <p:cNvGraphicFramePr>
            <a:graphicFrameLocks noGrp="1"/>
          </p:cNvGraphicFramePr>
          <p:nvPr/>
        </p:nvGraphicFramePr>
        <p:xfrm>
          <a:off x="460980" y="1566862"/>
          <a:ext cx="7702359" cy="5061719"/>
        </p:xfrm>
        <a:graphic>
          <a:graphicData uri="http://schemas.openxmlformats.org/drawingml/2006/table">
            <a:tbl>
              <a:tblPr firstRow="1" firstCol="1" bandRow="1">
                <a:tableStyleId>{5940675A-B579-460E-94D1-54222C63F5DA}</a:tableStyleId>
              </a:tblPr>
              <a:tblGrid>
                <a:gridCol w="930498">
                  <a:extLst>
                    <a:ext uri="{9D8B030D-6E8A-4147-A177-3AD203B41FA5}">
                      <a16:colId xmlns:a16="http://schemas.microsoft.com/office/drawing/2014/main" val="20000"/>
                    </a:ext>
                  </a:extLst>
                </a:gridCol>
                <a:gridCol w="5486400">
                  <a:extLst>
                    <a:ext uri="{9D8B030D-6E8A-4147-A177-3AD203B41FA5}">
                      <a16:colId xmlns:a16="http://schemas.microsoft.com/office/drawing/2014/main" val="20001"/>
                    </a:ext>
                  </a:extLst>
                </a:gridCol>
                <a:gridCol w="1285461">
                  <a:extLst>
                    <a:ext uri="{9D8B030D-6E8A-4147-A177-3AD203B41FA5}">
                      <a16:colId xmlns:a16="http://schemas.microsoft.com/office/drawing/2014/main" val="20002"/>
                    </a:ext>
                  </a:extLst>
                </a:gridCol>
              </a:tblGrid>
              <a:tr h="775093">
                <a:tc>
                  <a:txBody>
                    <a:bodyPr/>
                    <a:lstStyle/>
                    <a:p>
                      <a:pPr marL="0" marR="0">
                        <a:lnSpc>
                          <a:spcPct val="100000"/>
                        </a:lnSpc>
                        <a:spcBef>
                          <a:spcPts val="0"/>
                        </a:spcBef>
                        <a:spcAft>
                          <a:spcPts val="0"/>
                        </a:spcAft>
                      </a:pPr>
                      <a:r>
                        <a:rPr lang="en-US" sz="1800" b="1" dirty="0">
                          <a:solidFill>
                            <a:srgbClr val="FF0000"/>
                          </a:solidFill>
                          <a:effectLst/>
                        </a:rPr>
                        <a:t>CO Number</a:t>
                      </a:r>
                      <a:endParaRPr lang="en-US" sz="1800" b="1" dirty="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00000"/>
                        </a:lnSpc>
                        <a:spcBef>
                          <a:spcPts val="0"/>
                        </a:spcBef>
                        <a:spcAft>
                          <a:spcPts val="0"/>
                        </a:spcAft>
                      </a:pPr>
                      <a:r>
                        <a:rPr lang="en-US" sz="1800" b="1" dirty="0">
                          <a:solidFill>
                            <a:srgbClr val="FF0000"/>
                          </a:solidFill>
                          <a:effectLst/>
                        </a:rPr>
                        <a:t>Title </a:t>
                      </a:r>
                      <a:endParaRPr lang="en-US" sz="1800" b="1" dirty="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00000"/>
                        </a:lnSpc>
                        <a:spcBef>
                          <a:spcPts val="0"/>
                        </a:spcBef>
                        <a:spcAft>
                          <a:spcPts val="0"/>
                        </a:spcAft>
                      </a:pPr>
                      <a:r>
                        <a:rPr lang="en-US" sz="1800" b="1" dirty="0">
                          <a:solidFill>
                            <a:srgbClr val="FF0000"/>
                          </a:solidFill>
                          <a:effectLst/>
                        </a:rPr>
                        <a:t>Level </a:t>
                      </a:r>
                      <a:endParaRPr lang="en-US" sz="1800" b="1" dirty="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736003">
                <a:tc>
                  <a:txBody>
                    <a:bodyPr/>
                    <a:lstStyle/>
                    <a:p>
                      <a:pPr marL="0" marR="0">
                        <a:lnSpc>
                          <a:spcPct val="100000"/>
                        </a:lnSpc>
                        <a:spcBef>
                          <a:spcPts val="0"/>
                        </a:spcBef>
                        <a:spcAft>
                          <a:spcPts val="0"/>
                        </a:spcAft>
                      </a:pPr>
                      <a:r>
                        <a:rPr lang="en-US" sz="1800" b="1" dirty="0">
                          <a:solidFill>
                            <a:srgbClr val="FF0000"/>
                          </a:solidFill>
                          <a:effectLst/>
                        </a:rPr>
                        <a:t>CO1</a:t>
                      </a:r>
                      <a:endParaRPr lang="en-US" sz="1800" b="1" dirty="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00000"/>
                        </a:lnSpc>
                        <a:spcBef>
                          <a:spcPts val="0"/>
                        </a:spcBef>
                        <a:spcAft>
                          <a:spcPts val="0"/>
                        </a:spcAft>
                      </a:pPr>
                      <a:r>
                        <a:rPr lang="en-US" sz="1800" b="1" i="0" kern="1200" dirty="0">
                          <a:solidFill>
                            <a:srgbClr val="FF0000"/>
                          </a:solidFill>
                          <a:effectLst/>
                          <a:latin typeface="+mn-lt"/>
                          <a:ea typeface="+mn-ea"/>
                          <a:cs typeface="+mn-cs"/>
                        </a:rPr>
                        <a:t>Provide the environment that allows students to understand object-oriented programming Concepts.</a:t>
                      </a:r>
                      <a:endParaRPr lang="en-US" sz="1800" b="1" i="0" dirty="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00000"/>
                        </a:lnSpc>
                        <a:spcBef>
                          <a:spcPts val="0"/>
                        </a:spcBef>
                        <a:spcAft>
                          <a:spcPts val="0"/>
                        </a:spcAft>
                      </a:pPr>
                      <a:r>
                        <a:rPr lang="en-US" sz="1800" b="1" dirty="0">
                          <a:solidFill>
                            <a:srgbClr val="FF0000"/>
                          </a:solidFill>
                          <a:effectLst/>
                        </a:rPr>
                        <a:t>Understand</a:t>
                      </a:r>
                    </a:p>
                    <a:p>
                      <a:pPr marL="0" marR="0">
                        <a:lnSpc>
                          <a:spcPct val="100000"/>
                        </a:lnSpc>
                        <a:spcBef>
                          <a:spcPts val="0"/>
                        </a:spcBef>
                        <a:spcAft>
                          <a:spcPts val="0"/>
                        </a:spcAft>
                      </a:pPr>
                      <a:r>
                        <a:rPr lang="en-US" sz="1800" b="1" dirty="0">
                          <a:solidFill>
                            <a:srgbClr val="FF0000"/>
                          </a:solidFill>
                          <a:effectLst/>
                        </a:rPr>
                        <a:t> </a:t>
                      </a:r>
                      <a:endParaRPr lang="en-US" sz="1800" b="1" dirty="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1055028">
                <a:tc>
                  <a:txBody>
                    <a:bodyPr/>
                    <a:lstStyle/>
                    <a:p>
                      <a:pPr marL="0" marR="0">
                        <a:lnSpc>
                          <a:spcPct val="100000"/>
                        </a:lnSpc>
                        <a:spcBef>
                          <a:spcPts val="0"/>
                        </a:spcBef>
                        <a:spcAft>
                          <a:spcPts val="0"/>
                        </a:spcAft>
                      </a:pPr>
                      <a:r>
                        <a:rPr lang="en-US" sz="1800" b="1" dirty="0">
                          <a:solidFill>
                            <a:srgbClr val="FF0000"/>
                          </a:solidFill>
                          <a:effectLst/>
                        </a:rPr>
                        <a:t>CO2</a:t>
                      </a:r>
                      <a:endParaRPr lang="en-US" sz="1800" b="1" dirty="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00000"/>
                        </a:lnSpc>
                        <a:spcBef>
                          <a:spcPts val="0"/>
                        </a:spcBef>
                        <a:spcAft>
                          <a:spcPts val="0"/>
                        </a:spcAft>
                      </a:pPr>
                      <a:r>
                        <a:rPr lang="en-US" sz="1800" b="1" i="0" kern="1200" dirty="0">
                          <a:solidFill>
                            <a:srgbClr val="FF0000"/>
                          </a:solidFill>
                          <a:effectLst/>
                          <a:latin typeface="+mn-lt"/>
                          <a:ea typeface="+mn-ea"/>
                          <a:cs typeface="+mn-cs"/>
                        </a:rPr>
                        <a:t>Demonstrate basic experimental skills for differentiating between object-oriented and procedural programming paradigms and the advantages of object-oriented programs.</a:t>
                      </a:r>
                      <a:r>
                        <a:rPr lang="en-IN" sz="1800" b="1" i="0" dirty="0">
                          <a:solidFill>
                            <a:srgbClr val="FF0000"/>
                          </a:solidFill>
                          <a:effectLst/>
                        </a:rPr>
                        <a:t> </a:t>
                      </a:r>
                      <a:endParaRPr lang="en-US" sz="1800" b="1" i="0" dirty="0">
                        <a:solidFill>
                          <a:srgbClr val="FF0000"/>
                        </a:solidFill>
                        <a:effectLst/>
                      </a:endParaRPr>
                    </a:p>
                  </a:txBody>
                  <a:tcPr marL="68580" marR="68580" marT="0" marB="0"/>
                </a:tc>
                <a:tc>
                  <a:txBody>
                    <a:bodyPr/>
                    <a:lstStyle/>
                    <a:p>
                      <a:pPr marL="0" marR="0">
                        <a:lnSpc>
                          <a:spcPct val="100000"/>
                        </a:lnSpc>
                        <a:spcBef>
                          <a:spcPts val="0"/>
                        </a:spcBef>
                        <a:spcAft>
                          <a:spcPts val="0"/>
                        </a:spcAft>
                      </a:pPr>
                      <a:r>
                        <a:rPr lang="en-US" sz="1800" b="1" dirty="0">
                          <a:solidFill>
                            <a:srgbClr val="FF0000"/>
                          </a:solidFill>
                          <a:effectLst/>
                        </a:rPr>
                        <a:t>Remember </a:t>
                      </a:r>
                    </a:p>
                    <a:p>
                      <a:pPr marL="0" marR="0">
                        <a:lnSpc>
                          <a:spcPct val="100000"/>
                        </a:lnSpc>
                        <a:spcBef>
                          <a:spcPts val="0"/>
                        </a:spcBef>
                        <a:spcAft>
                          <a:spcPts val="0"/>
                        </a:spcAft>
                      </a:pPr>
                      <a:r>
                        <a:rPr lang="en-US" sz="1800" b="1" dirty="0">
                          <a:solidFill>
                            <a:srgbClr val="FF0000"/>
                          </a:solidFill>
                          <a:effectLst/>
                        </a:rPr>
                        <a:t> </a:t>
                      </a:r>
                      <a:endParaRPr lang="en-US" sz="1800" b="1" dirty="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r h="981337">
                <a:tc>
                  <a:txBody>
                    <a:bodyPr/>
                    <a:lstStyle/>
                    <a:p>
                      <a:pPr marL="0" marR="0">
                        <a:lnSpc>
                          <a:spcPct val="100000"/>
                        </a:lnSpc>
                        <a:spcBef>
                          <a:spcPts val="0"/>
                        </a:spcBef>
                        <a:spcAft>
                          <a:spcPts val="0"/>
                        </a:spcAft>
                      </a:pPr>
                      <a:r>
                        <a:rPr lang="en-US" sz="1800" b="1" dirty="0">
                          <a:solidFill>
                            <a:srgbClr val="FF0000"/>
                          </a:solidFill>
                          <a:effectLst/>
                        </a:rPr>
                        <a:t>CO3</a:t>
                      </a:r>
                      <a:endParaRPr lang="en-US" sz="1800" b="1" dirty="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00000"/>
                        </a:lnSpc>
                        <a:spcBef>
                          <a:spcPts val="0"/>
                        </a:spcBef>
                        <a:spcAft>
                          <a:spcPts val="0"/>
                        </a:spcAft>
                      </a:pPr>
                      <a:r>
                        <a:rPr lang="en-US" sz="1800" b="1" i="0" kern="1200" dirty="0">
                          <a:solidFill>
                            <a:srgbClr val="FF0000"/>
                          </a:solidFill>
                          <a:effectLst/>
                          <a:latin typeface="+mn-lt"/>
                          <a:ea typeface="+mn-ea"/>
                          <a:cs typeface="+mn-cs"/>
                        </a:rPr>
                        <a:t>Demonstrate their coding skill on complex programming concepts and use it for generating solutions for engineering and mathematical problems.</a:t>
                      </a:r>
                      <a:endParaRPr lang="en-US" sz="1800" b="1" i="0" dirty="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00000"/>
                        </a:lnSpc>
                        <a:spcBef>
                          <a:spcPts val="0"/>
                        </a:spcBef>
                        <a:spcAft>
                          <a:spcPts val="0"/>
                        </a:spcAft>
                      </a:pPr>
                      <a:r>
                        <a:rPr lang="en-US" sz="1800" b="1" dirty="0">
                          <a:solidFill>
                            <a:srgbClr val="FF0000"/>
                          </a:solidFill>
                          <a:effectLst/>
                        </a:rPr>
                        <a:t>Understand</a:t>
                      </a:r>
                      <a:endParaRPr lang="en-US" sz="1800" b="1" dirty="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03"/>
                  </a:ext>
                </a:extLst>
              </a:tr>
              <a:tr h="1472006">
                <a:tc>
                  <a:txBody>
                    <a:bodyPr/>
                    <a:lstStyle/>
                    <a:p>
                      <a:pPr marL="0" marR="0">
                        <a:lnSpc>
                          <a:spcPct val="100000"/>
                        </a:lnSpc>
                        <a:spcBef>
                          <a:spcPts val="0"/>
                        </a:spcBef>
                        <a:spcAft>
                          <a:spcPts val="0"/>
                        </a:spcAft>
                      </a:pPr>
                      <a:r>
                        <a:rPr lang="en-US" sz="1800" b="1" dirty="0">
                          <a:solidFill>
                            <a:srgbClr val="FF0000"/>
                          </a:solidFill>
                          <a:effectLst/>
                        </a:rPr>
                        <a:t>CO4</a:t>
                      </a:r>
                      <a:endParaRPr lang="en-US" sz="1800" b="1" dirty="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00000"/>
                        </a:lnSpc>
                        <a:spcBef>
                          <a:spcPts val="0"/>
                        </a:spcBef>
                        <a:spcAft>
                          <a:spcPts val="0"/>
                        </a:spcAft>
                      </a:pPr>
                      <a:r>
                        <a:rPr lang="en-US" sz="1800" b="1" i="0" kern="1200" dirty="0">
                          <a:solidFill>
                            <a:srgbClr val="FF0000"/>
                          </a:solidFill>
                          <a:effectLst/>
                          <a:latin typeface="+mn-lt"/>
                          <a:ea typeface="+mn-ea"/>
                          <a:cs typeface="+mn-cs"/>
                        </a:rPr>
                        <a:t>Develop skills to understand the application of classes, objects, constructors, destructors, inheritance, operator overloading and polymorphism, pointers, virtual functions, exception</a:t>
                      </a:r>
                      <a:r>
                        <a:rPr lang="en-IN" sz="1800" b="1" i="0" kern="1200" dirty="0">
                          <a:solidFill>
                            <a:srgbClr val="FF0000"/>
                          </a:solidFill>
                          <a:effectLst/>
                          <a:latin typeface="+mn-lt"/>
                          <a:ea typeface="+mn-ea"/>
                          <a:cs typeface="+mn-cs"/>
                        </a:rPr>
                        <a:t> handling, file operations and handling.</a:t>
                      </a:r>
                      <a:endParaRPr lang="en-US" sz="1800" b="1" i="0" dirty="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00000"/>
                        </a:lnSpc>
                        <a:spcBef>
                          <a:spcPts val="0"/>
                        </a:spcBef>
                        <a:spcAft>
                          <a:spcPts val="0"/>
                        </a:spcAft>
                      </a:pPr>
                      <a:r>
                        <a:rPr lang="en-US" sz="1800" b="1" dirty="0">
                          <a:solidFill>
                            <a:srgbClr val="FF0000"/>
                          </a:solidFill>
                          <a:effectLst/>
                        </a:rPr>
                        <a:t>Understand</a:t>
                      </a:r>
                    </a:p>
                    <a:p>
                      <a:pPr marL="0" marR="0">
                        <a:lnSpc>
                          <a:spcPct val="100000"/>
                        </a:lnSpc>
                        <a:spcBef>
                          <a:spcPts val="0"/>
                        </a:spcBef>
                        <a:spcAft>
                          <a:spcPts val="0"/>
                        </a:spcAft>
                      </a:pPr>
                      <a:r>
                        <a:rPr lang="en-US" sz="1800" b="1" dirty="0">
                          <a:solidFill>
                            <a:srgbClr val="FF0000"/>
                          </a:solidFill>
                          <a:effectLst/>
                        </a:rPr>
                        <a:t> </a:t>
                      </a:r>
                      <a:endParaRPr lang="en-US" sz="1800" b="1" dirty="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04"/>
                  </a:ext>
                </a:extLst>
              </a:tr>
            </a:tbl>
          </a:graphicData>
        </a:graphic>
      </p:graphicFrame>
      <p:sp>
        <p:nvSpPr>
          <p:cNvPr id="11" name="Rectangle 10"/>
          <p:cNvSpPr/>
          <p:nvPr/>
        </p:nvSpPr>
        <p:spPr>
          <a:xfrm>
            <a:off x="546270" y="1144447"/>
            <a:ext cx="2635080" cy="461665"/>
          </a:xfrm>
          <a:prstGeom prst="rect">
            <a:avLst/>
          </a:prstGeom>
        </p:spPr>
        <p:txBody>
          <a:bodyPr wrap="square">
            <a:spAutoFit/>
          </a:bodyPr>
          <a:lstStyle/>
          <a:p>
            <a:r>
              <a:rPr lang="en-US" sz="2400" b="1" dirty="0"/>
              <a:t>Course Outcomes </a:t>
            </a:r>
          </a:p>
        </p:txBody>
      </p:sp>
      <p:pic>
        <p:nvPicPr>
          <p:cNvPr id="16" name="Picture 15"/>
          <p:cNvPicPr>
            <a:picLocks noChangeAspect="1"/>
          </p:cNvPicPr>
          <p:nvPr/>
        </p:nvPicPr>
        <p:blipFill>
          <a:blip r:embed="rId3" cstate="print"/>
          <a:stretch>
            <a:fillRect/>
          </a:stretch>
        </p:blipFill>
        <p:spPr>
          <a:xfrm>
            <a:off x="8352861" y="2024947"/>
            <a:ext cx="3183156" cy="3407607"/>
          </a:xfrm>
          <a:prstGeom prst="rect">
            <a:avLst/>
          </a:prstGeom>
        </p:spPr>
      </p:pic>
      <p:pic>
        <p:nvPicPr>
          <p:cNvPr id="18" name="Picture 17"/>
          <p:cNvPicPr>
            <a:picLocks noChangeAspect="1"/>
          </p:cNvPicPr>
          <p:nvPr/>
        </p:nvPicPr>
        <p:blipFill>
          <a:blip r:embed="rId4" cstate="print"/>
          <a:stretch>
            <a:fillRect/>
          </a:stretch>
        </p:blipFill>
        <p:spPr>
          <a:xfrm>
            <a:off x="8360776" y="1701556"/>
            <a:ext cx="895189" cy="916170"/>
          </a:xfrm>
          <a:prstGeom prst="rect">
            <a:avLst/>
          </a:prstGeom>
        </p:spPr>
      </p:pic>
      <p:pic>
        <p:nvPicPr>
          <p:cNvPr id="9" name="Picture 8">
            <a:extLst>
              <a:ext uri="{FF2B5EF4-FFF2-40B4-BE49-F238E27FC236}">
                <a16:creationId xmlns:a16="http://schemas.microsoft.com/office/drawing/2014/main" id="{39FBA091-1FD7-4CFB-ACD7-85BE3251E75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2677" y="109537"/>
            <a:ext cx="2686050" cy="1457325"/>
          </a:xfrm>
          <a:prstGeom prst="rect">
            <a:avLst/>
          </a:prstGeom>
        </p:spPr>
      </p:pic>
    </p:spTree>
    <p:extLst>
      <p:ext uri="{BB962C8B-B14F-4D97-AF65-F5344CB8AC3E}">
        <p14:creationId xmlns:p14="http://schemas.microsoft.com/office/powerpoint/2010/main" val="14789593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89376" y="346479"/>
            <a:ext cx="7685314" cy="1147360"/>
          </a:xfrm>
        </p:spPr>
        <p:txBody>
          <a:bodyPr>
            <a:normAutofit fontScale="90000"/>
          </a:bodyPr>
          <a:lstStyle/>
          <a:p>
            <a:br>
              <a:rPr lang="en-US" b="1" dirty="0"/>
            </a:br>
            <a:r>
              <a:rPr lang="en-US" sz="4900" b="1" dirty="0">
                <a:solidFill>
                  <a:srgbClr val="FF0000"/>
                </a:solidFill>
                <a:latin typeface="+mn-lt"/>
              </a:rPr>
              <a:t>Scheme of Evaluation </a:t>
            </a:r>
            <a:br>
              <a:rPr lang="en-US" dirty="0">
                <a:solidFill>
                  <a:srgbClr val="FF0000"/>
                </a:solidFill>
              </a:rPr>
            </a:br>
            <a:endParaRPr lang="en-US" dirty="0">
              <a:solidFill>
                <a:srgbClr val="FF0000"/>
              </a:solidFill>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pPr/>
              <a:t>4</a:t>
            </a:fld>
            <a:endParaRPr lang="en-US"/>
          </a:p>
        </p:txBody>
      </p:sp>
      <p:sp>
        <p:nvSpPr>
          <p:cNvPr id="5" name="Rectangle 4"/>
          <p:cNvSpPr/>
          <p:nvPr/>
        </p:nvSpPr>
        <p:spPr>
          <a:xfrm>
            <a:off x="871728" y="261543"/>
            <a:ext cx="10515600" cy="1232296"/>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ontent Placeholder 2"/>
          <p:cNvSpPr txBox="1">
            <a:spLocks/>
          </p:cNvSpPr>
          <p:nvPr/>
        </p:nvSpPr>
        <p:spPr>
          <a:xfrm>
            <a:off x="1082040" y="1789278"/>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dirty="0"/>
          </a:p>
        </p:txBody>
      </p:sp>
      <p:graphicFrame>
        <p:nvGraphicFramePr>
          <p:cNvPr id="3" name="Table 2">
            <a:extLst>
              <a:ext uri="{FF2B5EF4-FFF2-40B4-BE49-F238E27FC236}">
                <a16:creationId xmlns:a16="http://schemas.microsoft.com/office/drawing/2014/main" id="{D7477AAF-A07C-4596-A48D-8E485D58D469}"/>
              </a:ext>
            </a:extLst>
          </p:cNvPr>
          <p:cNvGraphicFramePr>
            <a:graphicFrameLocks noGrp="1"/>
          </p:cNvGraphicFramePr>
          <p:nvPr/>
        </p:nvGraphicFramePr>
        <p:xfrm>
          <a:off x="1274907" y="1800116"/>
          <a:ext cx="9642185" cy="4635939"/>
        </p:xfrm>
        <a:graphic>
          <a:graphicData uri="http://schemas.openxmlformats.org/drawingml/2006/table">
            <a:tbl>
              <a:tblPr firstRow="1" firstCol="1" lastRow="1" lastCol="1" bandRow="1" bandCol="1"/>
              <a:tblGrid>
                <a:gridCol w="561427">
                  <a:extLst>
                    <a:ext uri="{9D8B030D-6E8A-4147-A177-3AD203B41FA5}">
                      <a16:colId xmlns:a16="http://schemas.microsoft.com/office/drawing/2014/main" val="2474331142"/>
                    </a:ext>
                  </a:extLst>
                </a:gridCol>
                <a:gridCol w="1842124">
                  <a:extLst>
                    <a:ext uri="{9D8B030D-6E8A-4147-A177-3AD203B41FA5}">
                      <a16:colId xmlns:a16="http://schemas.microsoft.com/office/drawing/2014/main" val="1184856305"/>
                    </a:ext>
                  </a:extLst>
                </a:gridCol>
                <a:gridCol w="1703266">
                  <a:extLst>
                    <a:ext uri="{9D8B030D-6E8A-4147-A177-3AD203B41FA5}">
                      <a16:colId xmlns:a16="http://schemas.microsoft.com/office/drawing/2014/main" val="2645493871"/>
                    </a:ext>
                  </a:extLst>
                </a:gridCol>
                <a:gridCol w="1657314">
                  <a:extLst>
                    <a:ext uri="{9D8B030D-6E8A-4147-A177-3AD203B41FA5}">
                      <a16:colId xmlns:a16="http://schemas.microsoft.com/office/drawing/2014/main" val="3841429667"/>
                    </a:ext>
                  </a:extLst>
                </a:gridCol>
                <a:gridCol w="2184778">
                  <a:extLst>
                    <a:ext uri="{9D8B030D-6E8A-4147-A177-3AD203B41FA5}">
                      <a16:colId xmlns:a16="http://schemas.microsoft.com/office/drawing/2014/main" val="2238627060"/>
                    </a:ext>
                  </a:extLst>
                </a:gridCol>
                <a:gridCol w="1693276">
                  <a:extLst>
                    <a:ext uri="{9D8B030D-6E8A-4147-A177-3AD203B41FA5}">
                      <a16:colId xmlns:a16="http://schemas.microsoft.com/office/drawing/2014/main" val="1949201981"/>
                    </a:ext>
                  </a:extLst>
                </a:gridCol>
              </a:tblGrid>
              <a:tr h="653197">
                <a:tc>
                  <a:txBody>
                    <a:bodyPr/>
                    <a:lstStyle/>
                    <a:p>
                      <a:pPr marL="67945" algn="ctr">
                        <a:lnSpc>
                          <a:spcPts val="1215"/>
                        </a:lnSpc>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Sr.</a:t>
                      </a:r>
                      <a:endParaRPr lang="en-IN" sz="1600" b="1">
                        <a:effectLst/>
                        <a:latin typeface="Cambria" panose="02040503050406030204" pitchFamily="18" charset="0"/>
                        <a:ea typeface="Cambria" panose="02040503050406030204" pitchFamily="18" charset="0"/>
                        <a:cs typeface="Cambria" panose="02040503050406030204" pitchFamily="18" charset="0"/>
                      </a:endParaRPr>
                    </a:p>
                    <a:p>
                      <a:pPr marL="67945" algn="ctr">
                        <a:spcBef>
                          <a:spcPts val="5"/>
                        </a:spcBef>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No.</a:t>
                      </a:r>
                      <a:endParaRPr lang="en-IN" sz="16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7945" marR="362585" algn="ctr">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Type of Assessment Task</a:t>
                      </a:r>
                      <a:endParaRPr lang="en-IN" sz="16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7310" marR="102870" algn="ctr">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Weightage of actual conduct</a:t>
                      </a:r>
                      <a:endParaRPr lang="en-IN" sz="16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6675" marR="169545" algn="ctr">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Frequency of Task</a:t>
                      </a:r>
                      <a:endParaRPr lang="en-IN" sz="16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6040" marR="163830" algn="ctr">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Final Weightage in Internal</a:t>
                      </a:r>
                      <a:endParaRPr lang="en-IN" sz="1600" b="1">
                        <a:effectLst/>
                        <a:latin typeface="Cambria" panose="02040503050406030204" pitchFamily="18" charset="0"/>
                        <a:ea typeface="Cambria" panose="02040503050406030204" pitchFamily="18" charset="0"/>
                        <a:cs typeface="Cambria" panose="02040503050406030204" pitchFamily="18" charset="0"/>
                      </a:endParaRPr>
                    </a:p>
                    <a:p>
                      <a:pPr marL="66040" marR="227965" algn="ctr">
                        <a:lnSpc>
                          <a:spcPts val="1220"/>
                        </a:lnSpc>
                        <a:spcBef>
                          <a:spcPts val="15"/>
                        </a:spcBef>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Assessment (Prorated Marks)</a:t>
                      </a:r>
                      <a:endParaRPr lang="en-IN" sz="16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6040" algn="ctr">
                        <a:lnSpc>
                          <a:spcPts val="1215"/>
                        </a:lnSpc>
                        <a:spcAft>
                          <a:spcPts val="0"/>
                        </a:spcAft>
                      </a:pPr>
                      <a:r>
                        <a:rPr lang="en-US" sz="1200" b="1" dirty="0">
                          <a:effectLst/>
                          <a:latin typeface="Cambria" panose="02040503050406030204" pitchFamily="18" charset="0"/>
                          <a:ea typeface="Cambria" panose="02040503050406030204" pitchFamily="18" charset="0"/>
                          <a:cs typeface="Cambria" panose="02040503050406030204" pitchFamily="18" charset="0"/>
                        </a:rPr>
                        <a:t>Remarks</a:t>
                      </a:r>
                      <a:endParaRPr lang="en-IN" sz="1600" b="1" dirty="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74228872"/>
                  </a:ext>
                </a:extLst>
              </a:tr>
              <a:tr h="489400">
                <a:tc>
                  <a:txBody>
                    <a:bodyPr/>
                    <a:lstStyle/>
                    <a:p>
                      <a:pPr marL="67945" algn="ctr">
                        <a:lnSpc>
                          <a:spcPts val="1215"/>
                        </a:lnSpc>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1.</a:t>
                      </a:r>
                      <a:endParaRPr lang="en-IN" sz="16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7945" algn="ctr">
                        <a:lnSpc>
                          <a:spcPts val="1215"/>
                        </a:lnSpc>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Assignment*</a:t>
                      </a:r>
                      <a:endParaRPr lang="en-IN" sz="16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7310" algn="ctr">
                        <a:lnSpc>
                          <a:spcPts val="1215"/>
                        </a:lnSpc>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10 marks</a:t>
                      </a:r>
                      <a:r>
                        <a:rPr lang="en-US" sz="1200" b="1" spc="-5">
                          <a:effectLst/>
                          <a:latin typeface="Cambria" panose="02040503050406030204" pitchFamily="18" charset="0"/>
                          <a:ea typeface="Cambria" panose="02040503050406030204" pitchFamily="18" charset="0"/>
                          <a:cs typeface="Cambria" panose="02040503050406030204" pitchFamily="18" charset="0"/>
                        </a:rPr>
                        <a:t> </a:t>
                      </a:r>
                      <a:r>
                        <a:rPr lang="en-US" sz="1200" b="1">
                          <a:effectLst/>
                          <a:latin typeface="Cambria" panose="02040503050406030204" pitchFamily="18" charset="0"/>
                          <a:ea typeface="Cambria" panose="02040503050406030204" pitchFamily="18" charset="0"/>
                          <a:cs typeface="Cambria" panose="02040503050406030204" pitchFamily="18" charset="0"/>
                        </a:rPr>
                        <a:t>of</a:t>
                      </a:r>
                      <a:endParaRPr lang="en-IN" sz="1600" b="1">
                        <a:effectLst/>
                        <a:latin typeface="Cambria" panose="02040503050406030204" pitchFamily="18" charset="0"/>
                        <a:ea typeface="Cambria" panose="02040503050406030204" pitchFamily="18" charset="0"/>
                        <a:cs typeface="Cambria" panose="02040503050406030204" pitchFamily="18" charset="0"/>
                      </a:endParaRPr>
                    </a:p>
                    <a:p>
                      <a:pPr marL="67310" marR="349885" algn="ctr">
                        <a:lnSpc>
                          <a:spcPts val="1220"/>
                        </a:lnSpc>
                        <a:spcBef>
                          <a:spcPts val="25"/>
                        </a:spcBef>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each </a:t>
                      </a:r>
                      <a:r>
                        <a:rPr lang="en-US" sz="1200" b="1" spc="-5">
                          <a:effectLst/>
                          <a:latin typeface="Cambria" panose="02040503050406030204" pitchFamily="18" charset="0"/>
                          <a:ea typeface="Cambria" panose="02040503050406030204" pitchFamily="18" charset="0"/>
                          <a:cs typeface="Cambria" panose="02040503050406030204" pitchFamily="18" charset="0"/>
                        </a:rPr>
                        <a:t>assignment</a:t>
                      </a:r>
                      <a:endParaRPr lang="en-IN" sz="16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6675" algn="ctr">
                        <a:lnSpc>
                          <a:spcPts val="1215"/>
                        </a:lnSpc>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One Per Unit</a:t>
                      </a:r>
                      <a:endParaRPr lang="en-IN" sz="16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6040" algn="ctr">
                        <a:lnSpc>
                          <a:spcPts val="1215"/>
                        </a:lnSpc>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10 marks</a:t>
                      </a:r>
                      <a:endParaRPr lang="en-IN" sz="16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6040" algn="ctr">
                        <a:lnSpc>
                          <a:spcPts val="1215"/>
                        </a:lnSpc>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As applicable</a:t>
                      </a:r>
                      <a:r>
                        <a:rPr lang="en-US" sz="1200" b="1" spc="-5">
                          <a:effectLst/>
                          <a:latin typeface="Cambria" panose="02040503050406030204" pitchFamily="18" charset="0"/>
                          <a:ea typeface="Cambria" panose="02040503050406030204" pitchFamily="18" charset="0"/>
                          <a:cs typeface="Cambria" panose="02040503050406030204" pitchFamily="18" charset="0"/>
                        </a:rPr>
                        <a:t> </a:t>
                      </a:r>
                      <a:r>
                        <a:rPr lang="en-US" sz="1200" b="1">
                          <a:effectLst/>
                          <a:latin typeface="Cambria" panose="02040503050406030204" pitchFamily="18" charset="0"/>
                          <a:ea typeface="Cambria" panose="02040503050406030204" pitchFamily="18" charset="0"/>
                          <a:cs typeface="Cambria" panose="02040503050406030204" pitchFamily="18" charset="0"/>
                        </a:rPr>
                        <a:t>to</a:t>
                      </a:r>
                      <a:endParaRPr lang="en-IN" sz="1600" b="1">
                        <a:effectLst/>
                        <a:latin typeface="Cambria" panose="02040503050406030204" pitchFamily="18" charset="0"/>
                        <a:ea typeface="Cambria" panose="02040503050406030204" pitchFamily="18" charset="0"/>
                        <a:cs typeface="Cambria" panose="02040503050406030204" pitchFamily="18" charset="0"/>
                      </a:endParaRPr>
                    </a:p>
                    <a:p>
                      <a:pPr marL="66040" algn="ctr">
                        <a:lnSpc>
                          <a:spcPts val="1220"/>
                        </a:lnSpc>
                        <a:spcBef>
                          <a:spcPts val="25"/>
                        </a:spcBef>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course types depicted</a:t>
                      </a:r>
                      <a:r>
                        <a:rPr lang="en-US" sz="1200" b="1" spc="40">
                          <a:effectLst/>
                          <a:latin typeface="Cambria" panose="02040503050406030204" pitchFamily="18" charset="0"/>
                          <a:ea typeface="Cambria" panose="02040503050406030204" pitchFamily="18" charset="0"/>
                          <a:cs typeface="Cambria" panose="02040503050406030204" pitchFamily="18" charset="0"/>
                        </a:rPr>
                        <a:t> </a:t>
                      </a:r>
                      <a:r>
                        <a:rPr lang="en-US" sz="1200" b="1" spc="-20">
                          <a:effectLst/>
                          <a:latin typeface="Cambria" panose="02040503050406030204" pitchFamily="18" charset="0"/>
                          <a:ea typeface="Cambria" panose="02040503050406030204" pitchFamily="18" charset="0"/>
                          <a:cs typeface="Cambria" panose="02040503050406030204" pitchFamily="18" charset="0"/>
                        </a:rPr>
                        <a:t>above.</a:t>
                      </a:r>
                      <a:endParaRPr lang="en-IN" sz="16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50270279"/>
                  </a:ext>
                </a:extLst>
              </a:tr>
              <a:tr h="489400">
                <a:tc>
                  <a:txBody>
                    <a:bodyPr/>
                    <a:lstStyle/>
                    <a:p>
                      <a:pPr marL="67945" algn="ctr">
                        <a:lnSpc>
                          <a:spcPts val="1215"/>
                        </a:lnSpc>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2.</a:t>
                      </a:r>
                      <a:endParaRPr lang="en-IN" sz="16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7945" marR="387985" algn="ctr">
                        <a:lnSpc>
                          <a:spcPct val="98000"/>
                        </a:lnSpc>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Time Bound Surprise</a:t>
                      </a:r>
                      <a:endParaRPr lang="en-IN" sz="1600" b="1">
                        <a:effectLst/>
                        <a:latin typeface="Cambria" panose="02040503050406030204" pitchFamily="18" charset="0"/>
                        <a:ea typeface="Cambria" panose="02040503050406030204" pitchFamily="18" charset="0"/>
                        <a:cs typeface="Cambria" panose="02040503050406030204" pitchFamily="18" charset="0"/>
                      </a:endParaRPr>
                    </a:p>
                    <a:p>
                      <a:pPr marL="67945" algn="ctr">
                        <a:lnSpc>
                          <a:spcPts val="1150"/>
                        </a:lnSpc>
                        <a:spcBef>
                          <a:spcPts val="5"/>
                        </a:spcBef>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Test</a:t>
                      </a:r>
                      <a:endParaRPr lang="en-IN" sz="16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7310" marR="264795" algn="ctr">
                        <a:lnSpc>
                          <a:spcPct val="98000"/>
                        </a:lnSpc>
                        <a:spcAft>
                          <a:spcPts val="0"/>
                        </a:spcAft>
                      </a:pPr>
                      <a:r>
                        <a:rPr lang="en-US" sz="1200" b="1" dirty="0">
                          <a:effectLst/>
                          <a:latin typeface="Cambria" panose="02040503050406030204" pitchFamily="18" charset="0"/>
                          <a:ea typeface="Cambria" panose="02040503050406030204" pitchFamily="18" charset="0"/>
                          <a:cs typeface="Cambria" panose="02040503050406030204" pitchFamily="18" charset="0"/>
                        </a:rPr>
                        <a:t>12 marks for each test</a:t>
                      </a:r>
                      <a:endParaRPr lang="en-IN" sz="1600" b="1" dirty="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6675" algn="ctr">
                        <a:lnSpc>
                          <a:spcPts val="1215"/>
                        </a:lnSpc>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One per Unit</a:t>
                      </a:r>
                      <a:endParaRPr lang="en-IN" sz="16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6040" algn="ctr">
                        <a:lnSpc>
                          <a:spcPts val="1215"/>
                        </a:lnSpc>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4 marks</a:t>
                      </a:r>
                      <a:endParaRPr lang="en-IN" sz="16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6040" marR="90805" algn="ctr">
                        <a:lnSpc>
                          <a:spcPct val="98000"/>
                        </a:lnSpc>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As applicable to course types</a:t>
                      </a:r>
                      <a:endParaRPr lang="en-IN" sz="1600" b="1">
                        <a:effectLst/>
                        <a:latin typeface="Cambria" panose="02040503050406030204" pitchFamily="18" charset="0"/>
                        <a:ea typeface="Cambria" panose="02040503050406030204" pitchFamily="18" charset="0"/>
                        <a:cs typeface="Cambria" panose="02040503050406030204" pitchFamily="18" charset="0"/>
                      </a:endParaRPr>
                    </a:p>
                    <a:p>
                      <a:pPr marL="66040" algn="ctr">
                        <a:lnSpc>
                          <a:spcPts val="1150"/>
                        </a:lnSpc>
                        <a:spcBef>
                          <a:spcPts val="5"/>
                        </a:spcBef>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depicted above.</a:t>
                      </a:r>
                      <a:endParaRPr lang="en-IN" sz="16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14318392"/>
                  </a:ext>
                </a:extLst>
              </a:tr>
              <a:tr h="489400">
                <a:tc>
                  <a:txBody>
                    <a:bodyPr/>
                    <a:lstStyle/>
                    <a:p>
                      <a:pPr marL="67945" algn="ctr">
                        <a:lnSpc>
                          <a:spcPts val="1215"/>
                        </a:lnSpc>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3.</a:t>
                      </a:r>
                      <a:endParaRPr lang="en-IN" sz="16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7945" algn="ctr">
                        <a:lnSpc>
                          <a:spcPts val="1215"/>
                        </a:lnSpc>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Quiz</a:t>
                      </a:r>
                      <a:endParaRPr lang="en-IN" sz="16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7310" marR="102235" algn="ctr">
                        <a:lnSpc>
                          <a:spcPct val="98000"/>
                        </a:lnSpc>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4 marks of each quiz</a:t>
                      </a:r>
                      <a:endParaRPr lang="en-IN" sz="16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6675" algn="ctr">
                        <a:lnSpc>
                          <a:spcPts val="1215"/>
                        </a:lnSpc>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2 per Unit</a:t>
                      </a:r>
                      <a:endParaRPr lang="en-IN" sz="16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6040" algn="ctr">
                        <a:lnSpc>
                          <a:spcPts val="1215"/>
                        </a:lnSpc>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4marks</a:t>
                      </a:r>
                      <a:endParaRPr lang="en-IN" sz="16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6040" marR="90805" algn="ctr">
                        <a:lnSpc>
                          <a:spcPct val="98000"/>
                        </a:lnSpc>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As applicable to course types</a:t>
                      </a:r>
                      <a:endParaRPr lang="en-IN" sz="1600" b="1">
                        <a:effectLst/>
                        <a:latin typeface="Cambria" panose="02040503050406030204" pitchFamily="18" charset="0"/>
                        <a:ea typeface="Cambria" panose="02040503050406030204" pitchFamily="18" charset="0"/>
                        <a:cs typeface="Cambria" panose="02040503050406030204" pitchFamily="18" charset="0"/>
                      </a:endParaRPr>
                    </a:p>
                    <a:p>
                      <a:pPr marL="66040" algn="ctr">
                        <a:lnSpc>
                          <a:spcPts val="1150"/>
                        </a:lnSpc>
                        <a:spcBef>
                          <a:spcPts val="5"/>
                        </a:spcBef>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depicted above.</a:t>
                      </a:r>
                      <a:endParaRPr lang="en-IN" sz="16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08423615"/>
                  </a:ext>
                </a:extLst>
              </a:tr>
              <a:tr h="488074">
                <a:tc>
                  <a:txBody>
                    <a:bodyPr/>
                    <a:lstStyle/>
                    <a:p>
                      <a:pPr marL="67945" algn="ctr">
                        <a:lnSpc>
                          <a:spcPts val="1215"/>
                        </a:lnSpc>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4.</a:t>
                      </a:r>
                      <a:endParaRPr lang="en-IN" sz="16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7945" marR="289560" algn="ctr">
                        <a:lnSpc>
                          <a:spcPct val="98000"/>
                        </a:lnSpc>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Mid-Semester Test**</a:t>
                      </a:r>
                      <a:endParaRPr lang="en-IN" sz="16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7310" marR="264795" algn="ctr">
                        <a:lnSpc>
                          <a:spcPct val="98000"/>
                        </a:lnSpc>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20 marks for one MST.</a:t>
                      </a:r>
                      <a:endParaRPr lang="en-IN" sz="16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6675" algn="ctr">
                        <a:lnSpc>
                          <a:spcPts val="1215"/>
                        </a:lnSpc>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2 per semester</a:t>
                      </a:r>
                      <a:endParaRPr lang="en-IN" sz="16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6040" algn="ctr">
                        <a:lnSpc>
                          <a:spcPts val="1215"/>
                        </a:lnSpc>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20 marks</a:t>
                      </a:r>
                      <a:endParaRPr lang="en-IN" sz="16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6040" marR="90805" algn="ctr">
                        <a:lnSpc>
                          <a:spcPct val="98000"/>
                        </a:lnSpc>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As applicable to course types</a:t>
                      </a:r>
                      <a:endParaRPr lang="en-IN" sz="1600" b="1">
                        <a:effectLst/>
                        <a:latin typeface="Cambria" panose="02040503050406030204" pitchFamily="18" charset="0"/>
                        <a:ea typeface="Cambria" panose="02040503050406030204" pitchFamily="18" charset="0"/>
                        <a:cs typeface="Cambria" panose="02040503050406030204" pitchFamily="18" charset="0"/>
                      </a:endParaRPr>
                    </a:p>
                    <a:p>
                      <a:pPr marL="66040" algn="ctr">
                        <a:lnSpc>
                          <a:spcPts val="1135"/>
                        </a:lnSpc>
                        <a:spcBef>
                          <a:spcPts val="5"/>
                        </a:spcBef>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depicted above.</a:t>
                      </a:r>
                      <a:endParaRPr lang="en-IN" sz="16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42127541"/>
                  </a:ext>
                </a:extLst>
              </a:tr>
              <a:tr h="489400">
                <a:tc>
                  <a:txBody>
                    <a:bodyPr/>
                    <a:lstStyle/>
                    <a:p>
                      <a:pPr marL="67945" algn="ctr">
                        <a:lnSpc>
                          <a:spcPts val="1230"/>
                        </a:lnSpc>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5.</a:t>
                      </a:r>
                      <a:endParaRPr lang="en-IN" sz="16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7945" algn="ctr">
                        <a:lnSpc>
                          <a:spcPts val="1230"/>
                        </a:lnSpc>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Presentation***</a:t>
                      </a:r>
                      <a:endParaRPr lang="en-IN" sz="16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a:effectLst/>
                          <a:latin typeface="Times New Roman" panose="02020603050405020304" pitchFamily="18" charset="0"/>
                          <a:ea typeface="Cambria" panose="02040503050406030204" pitchFamily="18" charset="0"/>
                          <a:cs typeface="Cambria" panose="02040503050406030204" pitchFamily="18" charset="0"/>
                        </a:rPr>
                        <a:t> </a:t>
                      </a:r>
                      <a:endParaRPr lang="en-IN" sz="16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a:effectLst/>
                          <a:latin typeface="Times New Roman" panose="02020603050405020304" pitchFamily="18" charset="0"/>
                          <a:ea typeface="Cambria" panose="02040503050406030204" pitchFamily="18" charset="0"/>
                          <a:cs typeface="Cambria" panose="02040503050406030204" pitchFamily="18" charset="0"/>
                        </a:rPr>
                        <a:t> </a:t>
                      </a:r>
                      <a:endParaRPr lang="en-IN" sz="16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6040" marR="294005" algn="ctr">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Non Graded: Engagement Task</a:t>
                      </a:r>
                      <a:endParaRPr lang="en-IN" sz="16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6040" marR="293370" algn="ctr">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Only for Self Study</a:t>
                      </a:r>
                      <a:endParaRPr lang="en-IN" sz="1600" b="1">
                        <a:effectLst/>
                        <a:latin typeface="Cambria" panose="02040503050406030204" pitchFamily="18" charset="0"/>
                        <a:ea typeface="Cambria" panose="02040503050406030204" pitchFamily="18" charset="0"/>
                        <a:cs typeface="Cambria" panose="02040503050406030204" pitchFamily="18" charset="0"/>
                      </a:endParaRPr>
                    </a:p>
                    <a:p>
                      <a:pPr marL="66040" algn="ctr">
                        <a:lnSpc>
                          <a:spcPts val="1135"/>
                        </a:lnSpc>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MNGCourses.</a:t>
                      </a:r>
                      <a:endParaRPr lang="en-IN" sz="16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22513427"/>
                  </a:ext>
                </a:extLst>
              </a:tr>
              <a:tr h="489400">
                <a:tc>
                  <a:txBody>
                    <a:bodyPr/>
                    <a:lstStyle/>
                    <a:p>
                      <a:pPr marL="67945" algn="ctr">
                        <a:lnSpc>
                          <a:spcPts val="1230"/>
                        </a:lnSpc>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6.</a:t>
                      </a:r>
                      <a:endParaRPr lang="en-IN" sz="16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7945" algn="ctr">
                        <a:lnSpc>
                          <a:spcPts val="1230"/>
                        </a:lnSpc>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Homework</a:t>
                      </a:r>
                      <a:endParaRPr lang="en-IN" sz="16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7310" algn="ctr">
                        <a:lnSpc>
                          <a:spcPts val="1230"/>
                        </a:lnSpc>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NA</a:t>
                      </a:r>
                      <a:endParaRPr lang="en-IN" sz="16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6675" algn="ctr">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One per </a:t>
                      </a:r>
                      <a:r>
                        <a:rPr lang="en-US" sz="1200" b="1" spc="-15">
                          <a:effectLst/>
                          <a:latin typeface="Cambria" panose="02040503050406030204" pitchFamily="18" charset="0"/>
                          <a:ea typeface="Cambria" panose="02040503050406030204" pitchFamily="18" charset="0"/>
                          <a:cs typeface="Cambria" panose="02040503050406030204" pitchFamily="18" charset="0"/>
                        </a:rPr>
                        <a:t>lecture </a:t>
                      </a:r>
                      <a:r>
                        <a:rPr lang="en-US" sz="1200" b="1">
                          <a:effectLst/>
                          <a:latin typeface="Cambria" panose="02040503050406030204" pitchFamily="18" charset="0"/>
                          <a:ea typeface="Cambria" panose="02040503050406030204" pitchFamily="18" charset="0"/>
                          <a:cs typeface="Cambria" panose="02040503050406030204" pitchFamily="18" charset="0"/>
                        </a:rPr>
                        <a:t>topic (of</a:t>
                      </a:r>
                      <a:r>
                        <a:rPr lang="en-US" sz="1200" b="1" spc="-10">
                          <a:effectLst/>
                          <a:latin typeface="Cambria" panose="02040503050406030204" pitchFamily="18" charset="0"/>
                          <a:ea typeface="Cambria" panose="02040503050406030204" pitchFamily="18" charset="0"/>
                          <a:cs typeface="Cambria" panose="02040503050406030204" pitchFamily="18" charset="0"/>
                        </a:rPr>
                        <a:t> </a:t>
                      </a:r>
                      <a:r>
                        <a:rPr lang="en-US" sz="1200" b="1">
                          <a:effectLst/>
                          <a:latin typeface="Cambria" panose="02040503050406030204" pitchFamily="18" charset="0"/>
                          <a:ea typeface="Cambria" panose="02040503050406030204" pitchFamily="18" charset="0"/>
                          <a:cs typeface="Cambria" panose="02040503050406030204" pitchFamily="18" charset="0"/>
                        </a:rPr>
                        <a:t>2</a:t>
                      </a:r>
                      <a:endParaRPr lang="en-IN" sz="1600" b="1">
                        <a:effectLst/>
                        <a:latin typeface="Cambria" panose="02040503050406030204" pitchFamily="18" charset="0"/>
                        <a:ea typeface="Cambria" panose="02040503050406030204" pitchFamily="18" charset="0"/>
                        <a:cs typeface="Cambria" panose="02040503050406030204" pitchFamily="18" charset="0"/>
                      </a:endParaRPr>
                    </a:p>
                    <a:p>
                      <a:pPr marL="66675" algn="ctr">
                        <a:lnSpc>
                          <a:spcPts val="1135"/>
                        </a:lnSpc>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questions)</a:t>
                      </a:r>
                      <a:endParaRPr lang="en-IN" sz="16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6040" marR="294005" algn="ctr">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Non-Graded: Engagement Task</a:t>
                      </a:r>
                      <a:endParaRPr lang="en-IN" sz="16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6040" marR="90805" algn="ctr">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As applicable to course types</a:t>
                      </a:r>
                      <a:endParaRPr lang="en-IN" sz="1600" b="1">
                        <a:effectLst/>
                        <a:latin typeface="Cambria" panose="02040503050406030204" pitchFamily="18" charset="0"/>
                        <a:ea typeface="Cambria" panose="02040503050406030204" pitchFamily="18" charset="0"/>
                        <a:cs typeface="Cambria" panose="02040503050406030204" pitchFamily="18" charset="0"/>
                      </a:endParaRPr>
                    </a:p>
                    <a:p>
                      <a:pPr marL="66040" algn="ctr">
                        <a:lnSpc>
                          <a:spcPts val="1135"/>
                        </a:lnSpc>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depicted above.</a:t>
                      </a:r>
                      <a:endParaRPr lang="en-IN" sz="16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44953821"/>
                  </a:ext>
                </a:extLst>
              </a:tr>
              <a:tr h="489400">
                <a:tc>
                  <a:txBody>
                    <a:bodyPr/>
                    <a:lstStyle/>
                    <a:p>
                      <a:pPr marL="67945" algn="ctr">
                        <a:lnSpc>
                          <a:spcPts val="1215"/>
                        </a:lnSpc>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7.</a:t>
                      </a:r>
                      <a:endParaRPr lang="en-IN" sz="16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7945" algn="ctr">
                        <a:lnSpc>
                          <a:spcPts val="1215"/>
                        </a:lnSpc>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Discussion Forum</a:t>
                      </a:r>
                      <a:endParaRPr lang="en-IN" sz="16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7310" algn="ctr">
                        <a:lnSpc>
                          <a:spcPts val="1215"/>
                        </a:lnSpc>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NA</a:t>
                      </a:r>
                      <a:endParaRPr lang="en-IN" sz="16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6675" marR="514350" algn="ctr">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One per Chapter</a:t>
                      </a:r>
                      <a:endParaRPr lang="en-IN" sz="16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6040" marR="294005" algn="ctr">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Non Graded: Engagement Task</a:t>
                      </a:r>
                      <a:endParaRPr lang="en-IN" sz="16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6040" algn="ctr">
                        <a:lnSpc>
                          <a:spcPts val="1215"/>
                        </a:lnSpc>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As applicable</a:t>
                      </a:r>
                      <a:r>
                        <a:rPr lang="en-US" sz="1200" b="1" spc="-5">
                          <a:effectLst/>
                          <a:latin typeface="Cambria" panose="02040503050406030204" pitchFamily="18" charset="0"/>
                          <a:ea typeface="Cambria" panose="02040503050406030204" pitchFamily="18" charset="0"/>
                          <a:cs typeface="Cambria" panose="02040503050406030204" pitchFamily="18" charset="0"/>
                        </a:rPr>
                        <a:t> </a:t>
                      </a:r>
                      <a:r>
                        <a:rPr lang="en-US" sz="1200" b="1">
                          <a:effectLst/>
                          <a:latin typeface="Cambria" panose="02040503050406030204" pitchFamily="18" charset="0"/>
                          <a:ea typeface="Cambria" panose="02040503050406030204" pitchFamily="18" charset="0"/>
                          <a:cs typeface="Cambria" panose="02040503050406030204" pitchFamily="18" charset="0"/>
                        </a:rPr>
                        <a:t>to</a:t>
                      </a:r>
                      <a:endParaRPr lang="en-IN" sz="1600" b="1">
                        <a:effectLst/>
                        <a:latin typeface="Cambria" panose="02040503050406030204" pitchFamily="18" charset="0"/>
                        <a:ea typeface="Cambria" panose="02040503050406030204" pitchFamily="18" charset="0"/>
                        <a:cs typeface="Cambria" panose="02040503050406030204" pitchFamily="18" charset="0"/>
                      </a:endParaRPr>
                    </a:p>
                    <a:p>
                      <a:pPr marL="66040" algn="ctr">
                        <a:lnSpc>
                          <a:spcPts val="1200"/>
                        </a:lnSpc>
                        <a:spcBef>
                          <a:spcPts val="5"/>
                        </a:spcBef>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course types depicted</a:t>
                      </a:r>
                      <a:r>
                        <a:rPr lang="en-US" sz="1200" b="1" spc="40">
                          <a:effectLst/>
                          <a:latin typeface="Cambria" panose="02040503050406030204" pitchFamily="18" charset="0"/>
                          <a:ea typeface="Cambria" panose="02040503050406030204" pitchFamily="18" charset="0"/>
                          <a:cs typeface="Cambria" panose="02040503050406030204" pitchFamily="18" charset="0"/>
                        </a:rPr>
                        <a:t> </a:t>
                      </a:r>
                      <a:r>
                        <a:rPr lang="en-US" sz="1200" b="1" spc="-20">
                          <a:effectLst/>
                          <a:latin typeface="Cambria" panose="02040503050406030204" pitchFamily="18" charset="0"/>
                          <a:ea typeface="Cambria" panose="02040503050406030204" pitchFamily="18" charset="0"/>
                          <a:cs typeface="Cambria" panose="02040503050406030204" pitchFamily="18" charset="0"/>
                        </a:rPr>
                        <a:t>above.</a:t>
                      </a:r>
                      <a:endParaRPr lang="en-IN" sz="16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23220233"/>
                  </a:ext>
                </a:extLst>
              </a:tr>
              <a:tr h="489400">
                <a:tc>
                  <a:txBody>
                    <a:bodyPr/>
                    <a:lstStyle/>
                    <a:p>
                      <a:pPr marL="67945" algn="ctr">
                        <a:lnSpc>
                          <a:spcPts val="1215"/>
                        </a:lnSpc>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8.</a:t>
                      </a:r>
                      <a:endParaRPr lang="en-IN" sz="16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7945" algn="ctr">
                        <a:lnSpc>
                          <a:spcPts val="1215"/>
                        </a:lnSpc>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Attendance and</a:t>
                      </a:r>
                      <a:endParaRPr lang="en-IN" sz="1600" b="1">
                        <a:effectLst/>
                        <a:latin typeface="Cambria" panose="02040503050406030204" pitchFamily="18" charset="0"/>
                        <a:ea typeface="Cambria" panose="02040503050406030204" pitchFamily="18" charset="0"/>
                        <a:cs typeface="Cambria" panose="02040503050406030204" pitchFamily="18" charset="0"/>
                      </a:endParaRPr>
                    </a:p>
                    <a:p>
                      <a:pPr marL="67945" marR="375285" algn="ctr">
                        <a:lnSpc>
                          <a:spcPts val="1220"/>
                        </a:lnSpc>
                        <a:spcBef>
                          <a:spcPts val="25"/>
                        </a:spcBef>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Engagement Score on BB</a:t>
                      </a:r>
                      <a:endParaRPr lang="en-IN" sz="16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7310" algn="ctr">
                        <a:lnSpc>
                          <a:spcPts val="1215"/>
                        </a:lnSpc>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NA</a:t>
                      </a:r>
                      <a:endParaRPr lang="en-IN" sz="16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6675" algn="ctr">
                        <a:lnSpc>
                          <a:spcPts val="1215"/>
                        </a:lnSpc>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NA</a:t>
                      </a:r>
                      <a:endParaRPr lang="en-IN" sz="16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6040" algn="ctr">
                        <a:lnSpc>
                          <a:spcPts val="1215"/>
                        </a:lnSpc>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2 marks</a:t>
                      </a:r>
                      <a:endParaRPr lang="en-IN" sz="16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dirty="0">
                          <a:effectLst/>
                          <a:latin typeface="Times New Roman" panose="02020603050405020304" pitchFamily="18" charset="0"/>
                          <a:ea typeface="Cambria" panose="02040503050406030204" pitchFamily="18" charset="0"/>
                          <a:cs typeface="Cambria" panose="02040503050406030204" pitchFamily="18" charset="0"/>
                        </a:rPr>
                        <a:t> </a:t>
                      </a:r>
                      <a:endParaRPr lang="en-IN" sz="1600" b="1" dirty="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12552667"/>
                  </a:ext>
                </a:extLst>
              </a:tr>
            </a:tbl>
          </a:graphicData>
        </a:graphic>
      </p:graphicFrame>
    </p:spTree>
    <p:extLst>
      <p:ext uri="{BB962C8B-B14F-4D97-AF65-F5344CB8AC3E}">
        <p14:creationId xmlns:p14="http://schemas.microsoft.com/office/powerpoint/2010/main" val="160953744"/>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3613652" y="2932509"/>
            <a:ext cx="3932237" cy="2045494"/>
          </a:xfrm>
        </p:spPr>
        <p:txBody>
          <a:bodyPr>
            <a:noAutofit/>
          </a:bodyPr>
          <a:lstStyle/>
          <a:p>
            <a:pPr marL="285750" indent="-285750">
              <a:buFont typeface="Arial" panose="020B0604020202020204" pitchFamily="34" charset="0"/>
              <a:buChar char="•"/>
            </a:pPr>
            <a:r>
              <a:rPr lang="en-US" sz="2800" b="1" dirty="0">
                <a:latin typeface="Casper"/>
              </a:rPr>
              <a:t>Introduction to Inline Function </a:t>
            </a:r>
          </a:p>
          <a:p>
            <a:pPr marL="285750" indent="-285750">
              <a:buFont typeface="Arial" panose="020B0604020202020204" pitchFamily="34" charset="0"/>
              <a:buChar char="•"/>
            </a:pPr>
            <a:r>
              <a:rPr lang="en-US" sz="2800" b="1" dirty="0">
                <a:latin typeface="Casper"/>
              </a:rPr>
              <a:t>Advantages of inline function </a:t>
            </a:r>
          </a:p>
          <a:p>
            <a:pPr marL="285750" indent="-285750">
              <a:buFont typeface="Arial" panose="020B0604020202020204" pitchFamily="34" charset="0"/>
              <a:buChar char="•"/>
            </a:pPr>
            <a:r>
              <a:rPr lang="en-US" sz="2800" b="1" dirty="0">
                <a:latin typeface="Casper"/>
              </a:rPr>
              <a:t>Examples</a:t>
            </a:r>
          </a:p>
        </p:txBody>
      </p:sp>
      <p:sp>
        <p:nvSpPr>
          <p:cNvPr id="5" name="Slide Number Placeholder 4"/>
          <p:cNvSpPr>
            <a:spLocks noGrp="1"/>
          </p:cNvSpPr>
          <p:nvPr>
            <p:ph type="sldNum" sz="quarter" idx="12"/>
          </p:nvPr>
        </p:nvSpPr>
        <p:spPr>
          <a:xfrm>
            <a:off x="8839200" y="6356350"/>
            <a:ext cx="2743200" cy="365125"/>
          </a:xfrm>
        </p:spPr>
        <p:txBody>
          <a:bodyPr/>
          <a:lstStyle/>
          <a:p>
            <a:fld id="{BDCDBBEF-AA6C-4BA6-85B2-A17D7F280E38}" type="slidenum">
              <a:rPr lang="en-US" smtClean="0"/>
              <a:pPr/>
              <a:t>5</a:t>
            </a:fld>
            <a:endParaRPr lang="en-US" dirty="0"/>
          </a:p>
        </p:txBody>
      </p:sp>
      <p:sp>
        <p:nvSpPr>
          <p:cNvPr id="8" name="Title 7"/>
          <p:cNvSpPr txBox="1">
            <a:spLocks noGrp="1" noChangeArrowheads="1"/>
          </p:cNvSpPr>
          <p:nvPr>
            <p:ph type="title"/>
          </p:nvPr>
        </p:nvSpPr>
        <p:spPr bwMode="auto">
          <a:xfrm>
            <a:off x="3351488" y="1535480"/>
            <a:ext cx="4456567"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algn="ctr"/>
            <a:r>
              <a:rPr lang="en-US" sz="4400" b="1" dirty="0">
                <a:latin typeface="Casper Bold" panose="02000806040000020004" pitchFamily="2" charset="0"/>
                <a:ea typeface="Karla" pitchFamily="2" charset="0"/>
                <a:cs typeface="Karla" pitchFamily="2" charset="0"/>
              </a:rPr>
              <a:t>CONTENTS</a:t>
            </a:r>
            <a:br>
              <a:rPr lang="en-US" sz="2000" b="1" dirty="0">
                <a:latin typeface="Karla" pitchFamily="2" charset="0"/>
                <a:ea typeface="Karla" pitchFamily="2" charset="0"/>
                <a:cs typeface="Karla" pitchFamily="2" charset="0"/>
              </a:rPr>
            </a:br>
            <a:endParaRPr lang="en-US" sz="1600" dirty="0">
              <a:latin typeface="Raleway ExtraBold" pitchFamily="34" charset="-52"/>
            </a:endParaRPr>
          </a:p>
        </p:txBody>
      </p:sp>
      <p:sp>
        <p:nvSpPr>
          <p:cNvPr id="9" name="Rectangle 8"/>
          <p:cNvSpPr/>
          <p:nvPr/>
        </p:nvSpPr>
        <p:spPr>
          <a:xfrm>
            <a:off x="3418390" y="2694781"/>
            <a:ext cx="4322762" cy="252095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11217276" y="6324600"/>
            <a:ext cx="444500" cy="4222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938015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7344D2-EA37-4A7D-A86F-55AC9A4C7F78}"/>
              </a:ext>
            </a:extLst>
          </p:cNvPr>
          <p:cNvSpPr>
            <a:spLocks noGrp="1"/>
          </p:cNvSpPr>
          <p:nvPr>
            <p:ph type="title"/>
          </p:nvPr>
        </p:nvSpPr>
        <p:spPr/>
        <p:txBody>
          <a:bodyPr/>
          <a:lstStyle/>
          <a:p>
            <a:r>
              <a:rPr lang="en-US" dirty="0">
                <a:latin typeface="Casper Bold" panose="02000806040000020004" pitchFamily="2" charset="0"/>
                <a:cs typeface="Arial" panose="020B0604020202020204" pitchFamily="34" charset="0"/>
              </a:rPr>
              <a:t>INLINE FUNCTION</a:t>
            </a:r>
            <a:endParaRPr lang="en-IN" dirty="0"/>
          </a:p>
        </p:txBody>
      </p:sp>
      <p:sp>
        <p:nvSpPr>
          <p:cNvPr id="3" name="Content Placeholder 2">
            <a:extLst>
              <a:ext uri="{FF2B5EF4-FFF2-40B4-BE49-F238E27FC236}">
                <a16:creationId xmlns:a16="http://schemas.microsoft.com/office/drawing/2014/main" id="{A99383C7-E2A8-44C6-A833-06DE82516E62}"/>
              </a:ext>
            </a:extLst>
          </p:cNvPr>
          <p:cNvSpPr>
            <a:spLocks noGrp="1"/>
          </p:cNvSpPr>
          <p:nvPr>
            <p:ph idx="1"/>
          </p:nvPr>
        </p:nvSpPr>
        <p:spPr>
          <a:xfrm>
            <a:off x="838200" y="1825624"/>
            <a:ext cx="10515600" cy="4424255"/>
          </a:xfrm>
        </p:spPr>
        <p:txBody>
          <a:bodyPr>
            <a:normAutofit fontScale="77500" lnSpcReduction="20000"/>
          </a:bodyPr>
          <a:lstStyle/>
          <a:p>
            <a:pPr marL="0" indent="0">
              <a:buNone/>
            </a:pPr>
            <a:r>
              <a:rPr lang="en-IN" sz="3300" dirty="0">
                <a:latin typeface="Casper" panose="02000506000000020004" pitchFamily="2" charset="0"/>
                <a:cs typeface="Arial" panose="020B0604020202020204" pitchFamily="34" charset="0"/>
              </a:rPr>
              <a:t>Inline functions are actual functions, which are copied everywhere during compilation, like </a:t>
            </a:r>
            <a:r>
              <a:rPr lang="en-IN" sz="3300" dirty="0" err="1">
                <a:latin typeface="Casper" panose="02000506000000020004" pitchFamily="2" charset="0"/>
                <a:cs typeface="Arial" panose="020B0604020202020204" pitchFamily="34" charset="0"/>
              </a:rPr>
              <a:t>preprocessor</a:t>
            </a:r>
            <a:r>
              <a:rPr lang="en-IN" sz="3300" dirty="0">
                <a:latin typeface="Casper" panose="02000506000000020004" pitchFamily="2" charset="0"/>
                <a:cs typeface="Arial" panose="020B0604020202020204" pitchFamily="34" charset="0"/>
              </a:rPr>
              <a:t> macro, so the overhead of function calling is reduced. All the functions defined inside class definition are by default inline, but you can also make any non-class function inline by using keyword inline with them. </a:t>
            </a:r>
          </a:p>
          <a:p>
            <a:pPr marL="0" indent="0">
              <a:buNone/>
            </a:pPr>
            <a:r>
              <a:rPr lang="en-IN" sz="3300" dirty="0">
                <a:latin typeface="Times New Roman" pitchFamily="18" charset="0"/>
                <a:cs typeface="Times New Roman" pitchFamily="18" charset="0"/>
              </a:rPr>
              <a:t>An inline function is expanded (i.e. the function code is replaced when a call to the inline function is made) in the line where it is invoked.</a:t>
            </a:r>
          </a:p>
          <a:p>
            <a:pPr>
              <a:buNone/>
            </a:pPr>
            <a:r>
              <a:rPr lang="en-IN" sz="3300" b="1" u="sng" dirty="0">
                <a:latin typeface="Times New Roman" pitchFamily="18" charset="0"/>
                <a:cs typeface="Times New Roman" pitchFamily="18" charset="0"/>
              </a:rPr>
              <a:t>Syntax:</a:t>
            </a:r>
          </a:p>
          <a:p>
            <a:pPr>
              <a:buNone/>
            </a:pPr>
            <a:r>
              <a:rPr lang="en-IN" sz="3300" dirty="0">
                <a:latin typeface="Times New Roman" pitchFamily="18" charset="0"/>
                <a:cs typeface="Times New Roman" pitchFamily="18" charset="0"/>
              </a:rPr>
              <a:t>    inline </a:t>
            </a:r>
            <a:r>
              <a:rPr lang="en-IN" sz="3300" dirty="0" err="1">
                <a:latin typeface="Times New Roman" pitchFamily="18" charset="0"/>
                <a:cs typeface="Times New Roman" pitchFamily="18" charset="0"/>
              </a:rPr>
              <a:t>function_header</a:t>
            </a:r>
            <a:r>
              <a:rPr lang="en-IN" sz="3300" dirty="0">
                <a:latin typeface="Times New Roman" pitchFamily="18" charset="0"/>
                <a:cs typeface="Times New Roman" pitchFamily="18" charset="0"/>
              </a:rPr>
              <a:t> </a:t>
            </a:r>
          </a:p>
          <a:p>
            <a:pPr>
              <a:buNone/>
            </a:pPr>
            <a:r>
              <a:rPr lang="en-IN" sz="3300" dirty="0">
                <a:latin typeface="Times New Roman" pitchFamily="18" charset="0"/>
                <a:cs typeface="Times New Roman" pitchFamily="18" charset="0"/>
              </a:rPr>
              <a:t>    { </a:t>
            </a:r>
          </a:p>
          <a:p>
            <a:pPr>
              <a:buNone/>
            </a:pPr>
            <a:r>
              <a:rPr lang="en-IN" sz="3300" dirty="0">
                <a:latin typeface="Times New Roman" pitchFamily="18" charset="0"/>
                <a:cs typeface="Times New Roman" pitchFamily="18" charset="0"/>
              </a:rPr>
              <a:t>        body of the function </a:t>
            </a:r>
          </a:p>
          <a:p>
            <a:pPr>
              <a:buNone/>
            </a:pPr>
            <a:r>
              <a:rPr lang="en-IN" sz="3300" dirty="0">
                <a:latin typeface="Times New Roman" pitchFamily="18" charset="0"/>
                <a:cs typeface="Times New Roman" pitchFamily="18" charset="0"/>
              </a:rPr>
              <a:t>     } </a:t>
            </a:r>
          </a:p>
          <a:p>
            <a:endParaRPr lang="en-IN" dirty="0"/>
          </a:p>
        </p:txBody>
      </p:sp>
      <p:sp>
        <p:nvSpPr>
          <p:cNvPr id="4" name="Slide Number Placeholder 3">
            <a:extLst>
              <a:ext uri="{FF2B5EF4-FFF2-40B4-BE49-F238E27FC236}">
                <a16:creationId xmlns:a16="http://schemas.microsoft.com/office/drawing/2014/main" id="{BD03C641-469B-45D7-B5C1-E777FFF80BB2}"/>
              </a:ext>
            </a:extLst>
          </p:cNvPr>
          <p:cNvSpPr>
            <a:spLocks noGrp="1"/>
          </p:cNvSpPr>
          <p:nvPr>
            <p:ph type="sldNum" sz="quarter" idx="12"/>
          </p:nvPr>
        </p:nvSpPr>
        <p:spPr/>
        <p:txBody>
          <a:bodyPr/>
          <a:lstStyle/>
          <a:p>
            <a:fld id="{BDCDBBEF-AA6C-4BA6-85B2-A17D7F280E38}" type="slidenum">
              <a:rPr lang="en-US" smtClean="0"/>
              <a:pPr/>
              <a:t>6</a:t>
            </a:fld>
            <a:endParaRPr lang="en-US"/>
          </a:p>
        </p:txBody>
      </p:sp>
    </p:spTree>
    <p:extLst>
      <p:ext uri="{BB962C8B-B14F-4D97-AF65-F5344CB8AC3E}">
        <p14:creationId xmlns:p14="http://schemas.microsoft.com/office/powerpoint/2010/main" val="1553056262"/>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A61C2A9-BEB2-4D38-A178-DC56C0C4D813}"/>
              </a:ext>
            </a:extLst>
          </p:cNvPr>
          <p:cNvSpPr>
            <a:spLocks noGrp="1"/>
          </p:cNvSpPr>
          <p:nvPr>
            <p:ph idx="1"/>
          </p:nvPr>
        </p:nvSpPr>
        <p:spPr/>
        <p:txBody>
          <a:bodyPr>
            <a:normAutofit lnSpcReduction="10000"/>
          </a:bodyPr>
          <a:lstStyle/>
          <a:p>
            <a:r>
              <a:rPr lang="en-IN" sz="2800" dirty="0">
                <a:latin typeface="Casper" panose="02000506000000020004" pitchFamily="2" charset="0"/>
                <a:cs typeface="Arial" panose="020B0604020202020204" pitchFamily="34" charset="0"/>
              </a:rPr>
              <a:t>We must keep inline functions small, small inline functions have better efficiency.</a:t>
            </a:r>
          </a:p>
          <a:p>
            <a:r>
              <a:rPr lang="en-IN" sz="2800" dirty="0">
                <a:latin typeface="Casper" panose="02000506000000020004" pitchFamily="2" charset="0"/>
                <a:cs typeface="Arial" panose="020B0604020202020204" pitchFamily="34" charset="0"/>
              </a:rPr>
              <a:t>Inline functions do increase efficiency, but we should not make all the functions inline. Because if we make large functions inline, it may lead to code bloat, and might affect the speed too.</a:t>
            </a:r>
          </a:p>
          <a:p>
            <a:r>
              <a:rPr lang="en-IN" sz="2800" dirty="0">
                <a:latin typeface="Casper" panose="02000506000000020004" pitchFamily="2" charset="0"/>
                <a:cs typeface="Arial" panose="020B0604020202020204" pitchFamily="34" charset="0"/>
              </a:rPr>
              <a:t>Hence, it is </a:t>
            </a:r>
            <a:r>
              <a:rPr lang="en-IN" sz="2800" dirty="0" err="1">
                <a:latin typeface="Casper" panose="02000506000000020004" pitchFamily="2" charset="0"/>
                <a:cs typeface="Arial" panose="020B0604020202020204" pitchFamily="34" charset="0"/>
              </a:rPr>
              <a:t>adviced</a:t>
            </a:r>
            <a:r>
              <a:rPr lang="en-IN" sz="2800" dirty="0">
                <a:latin typeface="Casper" panose="02000506000000020004" pitchFamily="2" charset="0"/>
                <a:cs typeface="Arial" panose="020B0604020202020204" pitchFamily="34" charset="0"/>
              </a:rPr>
              <a:t> to define large functions outside the class definition using scope resolution :: operator, because if we define such functions inside class definition, then they become inline automatically.</a:t>
            </a:r>
          </a:p>
          <a:p>
            <a:r>
              <a:rPr lang="en-IN" sz="2800" dirty="0">
                <a:latin typeface="Casper" panose="02000506000000020004" pitchFamily="2" charset="0"/>
                <a:cs typeface="Arial" panose="020B0604020202020204" pitchFamily="34" charset="0"/>
              </a:rPr>
              <a:t>Inline functions are kept in the Symbol Table by the compiler, and all the call for such functions is taken care at compile time</a:t>
            </a:r>
          </a:p>
          <a:p>
            <a:endParaRPr lang="en-IN" dirty="0"/>
          </a:p>
        </p:txBody>
      </p:sp>
      <p:sp>
        <p:nvSpPr>
          <p:cNvPr id="4" name="Slide Number Placeholder 3">
            <a:extLst>
              <a:ext uri="{FF2B5EF4-FFF2-40B4-BE49-F238E27FC236}">
                <a16:creationId xmlns:a16="http://schemas.microsoft.com/office/drawing/2014/main" id="{91510754-2648-4E9F-A101-381715CC68E1}"/>
              </a:ext>
            </a:extLst>
          </p:cNvPr>
          <p:cNvSpPr>
            <a:spLocks noGrp="1"/>
          </p:cNvSpPr>
          <p:nvPr>
            <p:ph type="sldNum" sz="quarter" idx="12"/>
          </p:nvPr>
        </p:nvSpPr>
        <p:spPr/>
        <p:txBody>
          <a:bodyPr/>
          <a:lstStyle/>
          <a:p>
            <a:fld id="{BDCDBBEF-AA6C-4BA6-85B2-A17D7F280E38}" type="slidenum">
              <a:rPr lang="en-US" smtClean="0"/>
              <a:pPr/>
              <a:t>7</a:t>
            </a:fld>
            <a:endParaRPr lang="en-US"/>
          </a:p>
        </p:txBody>
      </p:sp>
      <p:sp>
        <p:nvSpPr>
          <p:cNvPr id="7" name="TextBox 6">
            <a:extLst>
              <a:ext uri="{FF2B5EF4-FFF2-40B4-BE49-F238E27FC236}">
                <a16:creationId xmlns:a16="http://schemas.microsoft.com/office/drawing/2014/main" id="{DE4E1255-3C82-4F7B-A800-6A413209294C}"/>
              </a:ext>
            </a:extLst>
          </p:cNvPr>
          <p:cNvSpPr txBox="1"/>
          <p:nvPr/>
        </p:nvSpPr>
        <p:spPr>
          <a:xfrm>
            <a:off x="1111929" y="681037"/>
            <a:ext cx="6094520" cy="769441"/>
          </a:xfrm>
          <a:prstGeom prst="rect">
            <a:avLst/>
          </a:prstGeom>
          <a:noFill/>
        </p:spPr>
        <p:txBody>
          <a:bodyPr wrap="square">
            <a:spAutoFit/>
          </a:bodyPr>
          <a:lstStyle/>
          <a:p>
            <a:r>
              <a:rPr lang="en-IN" sz="4400" dirty="0"/>
              <a:t>INLINE FUNCTION</a:t>
            </a:r>
          </a:p>
        </p:txBody>
      </p:sp>
    </p:spTree>
    <p:extLst>
      <p:ext uri="{BB962C8B-B14F-4D97-AF65-F5344CB8AC3E}">
        <p14:creationId xmlns:p14="http://schemas.microsoft.com/office/powerpoint/2010/main" val="3980902648"/>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7B2BB0-9640-45D7-BE47-5526C1E43A63}"/>
              </a:ext>
            </a:extLst>
          </p:cNvPr>
          <p:cNvSpPr>
            <a:spLocks noGrp="1"/>
          </p:cNvSpPr>
          <p:nvPr>
            <p:ph type="title"/>
          </p:nvPr>
        </p:nvSpPr>
        <p:spPr/>
        <p:txBody>
          <a:bodyPr/>
          <a:lstStyle/>
          <a:p>
            <a:r>
              <a:rPr lang="en-US" dirty="0">
                <a:latin typeface="Casper Bold" panose="02000806040000020004" pitchFamily="2" charset="0"/>
                <a:cs typeface="Arial" panose="020B0604020202020204" pitchFamily="34" charset="0"/>
              </a:rPr>
              <a:t>INLINE FUNCTION</a:t>
            </a:r>
            <a:endParaRPr lang="en-IN" b="1" dirty="0"/>
          </a:p>
        </p:txBody>
      </p:sp>
      <p:sp>
        <p:nvSpPr>
          <p:cNvPr id="3" name="Content Placeholder 2">
            <a:extLst>
              <a:ext uri="{FF2B5EF4-FFF2-40B4-BE49-F238E27FC236}">
                <a16:creationId xmlns:a16="http://schemas.microsoft.com/office/drawing/2014/main" id="{13D6B6BF-96C1-468B-B172-C6ED27804568}"/>
              </a:ext>
            </a:extLst>
          </p:cNvPr>
          <p:cNvSpPr>
            <a:spLocks noGrp="1"/>
          </p:cNvSpPr>
          <p:nvPr>
            <p:ph idx="1"/>
          </p:nvPr>
        </p:nvSpPr>
        <p:spPr/>
        <p:txBody>
          <a:bodyPr/>
          <a:lstStyle/>
          <a:p>
            <a:pPr marL="0" indent="0">
              <a:buNone/>
            </a:pPr>
            <a:r>
              <a:rPr lang="en-IN" sz="2800" dirty="0">
                <a:latin typeface="Casper" panose="02000506000000020004" pitchFamily="2" charset="0"/>
                <a:cs typeface="Arial" panose="020B0604020202020204" pitchFamily="34" charset="0"/>
              </a:rPr>
              <a:t>The </a:t>
            </a:r>
            <a:r>
              <a:rPr lang="en-IN" sz="2800" dirty="0" err="1">
                <a:latin typeface="Casper" panose="02000506000000020004" pitchFamily="2" charset="0"/>
                <a:cs typeface="Arial" panose="020B0604020202020204" pitchFamily="34" charset="0"/>
              </a:rPr>
              <a:t>inlining</a:t>
            </a:r>
            <a:r>
              <a:rPr lang="en-IN" sz="2800" dirty="0">
                <a:latin typeface="Casper" panose="02000506000000020004" pitchFamily="2" charset="0"/>
                <a:cs typeface="Arial" panose="020B0604020202020204" pitchFamily="34" charset="0"/>
              </a:rPr>
              <a:t> does not work for the following situations : </a:t>
            </a:r>
          </a:p>
          <a:p>
            <a:pPr marL="0" indent="0">
              <a:buNone/>
            </a:pPr>
            <a:r>
              <a:rPr lang="en-IN" sz="2800" dirty="0">
                <a:latin typeface="Casper" panose="02000506000000020004" pitchFamily="2" charset="0"/>
                <a:cs typeface="Arial" panose="020B0604020202020204" pitchFamily="34" charset="0"/>
              </a:rPr>
              <a:t>1. For functions returning values and having a loop or a switch or a </a:t>
            </a:r>
            <a:r>
              <a:rPr lang="en-IN" sz="2800" dirty="0" err="1">
                <a:latin typeface="Casper" panose="02000506000000020004" pitchFamily="2" charset="0"/>
                <a:cs typeface="Arial" panose="020B0604020202020204" pitchFamily="34" charset="0"/>
              </a:rPr>
              <a:t>goto</a:t>
            </a:r>
            <a:r>
              <a:rPr lang="en-IN" sz="2800" dirty="0">
                <a:latin typeface="Casper" panose="02000506000000020004" pitchFamily="2" charset="0"/>
                <a:cs typeface="Arial" panose="020B0604020202020204" pitchFamily="34" charset="0"/>
              </a:rPr>
              <a:t> statement. </a:t>
            </a:r>
          </a:p>
          <a:p>
            <a:pPr marL="0" indent="0">
              <a:buNone/>
            </a:pPr>
            <a:r>
              <a:rPr lang="en-IN" sz="2800" dirty="0">
                <a:latin typeface="Casper" panose="02000506000000020004" pitchFamily="2" charset="0"/>
                <a:cs typeface="Arial" panose="020B0604020202020204" pitchFamily="34" charset="0"/>
              </a:rPr>
              <a:t>2. For functions that do not return value and having a return statement. </a:t>
            </a:r>
          </a:p>
          <a:p>
            <a:pPr marL="0" indent="0">
              <a:buNone/>
            </a:pPr>
            <a:r>
              <a:rPr lang="en-IN" sz="2800" dirty="0">
                <a:latin typeface="Casper" panose="02000506000000020004" pitchFamily="2" charset="0"/>
                <a:cs typeface="Arial" panose="020B0604020202020204" pitchFamily="34" charset="0"/>
              </a:rPr>
              <a:t>3. For functions having static variable(s). </a:t>
            </a:r>
          </a:p>
          <a:p>
            <a:pPr marL="0" indent="0">
              <a:buNone/>
            </a:pPr>
            <a:r>
              <a:rPr lang="en-IN" sz="2800" dirty="0">
                <a:latin typeface="Casper" panose="02000506000000020004" pitchFamily="2" charset="0"/>
                <a:cs typeface="Arial" panose="020B0604020202020204" pitchFamily="34" charset="0"/>
              </a:rPr>
              <a:t>4. If the inline functions are recursive (i.e. a function defined in terms of itself). </a:t>
            </a:r>
          </a:p>
          <a:p>
            <a:endParaRPr lang="en-IN" dirty="0"/>
          </a:p>
        </p:txBody>
      </p:sp>
      <p:sp>
        <p:nvSpPr>
          <p:cNvPr id="4" name="Slide Number Placeholder 3">
            <a:extLst>
              <a:ext uri="{FF2B5EF4-FFF2-40B4-BE49-F238E27FC236}">
                <a16:creationId xmlns:a16="http://schemas.microsoft.com/office/drawing/2014/main" id="{8C94F55F-9F0C-4452-A9BE-D0641779B531}"/>
              </a:ext>
            </a:extLst>
          </p:cNvPr>
          <p:cNvSpPr>
            <a:spLocks noGrp="1"/>
          </p:cNvSpPr>
          <p:nvPr>
            <p:ph type="sldNum" sz="quarter" idx="12"/>
          </p:nvPr>
        </p:nvSpPr>
        <p:spPr/>
        <p:txBody>
          <a:bodyPr/>
          <a:lstStyle/>
          <a:p>
            <a:fld id="{BDCDBBEF-AA6C-4BA6-85B2-A17D7F280E38}" type="slidenum">
              <a:rPr lang="en-US" smtClean="0"/>
              <a:pPr/>
              <a:t>8</a:t>
            </a:fld>
            <a:endParaRPr lang="en-US"/>
          </a:p>
        </p:txBody>
      </p:sp>
    </p:spTree>
    <p:extLst>
      <p:ext uri="{BB962C8B-B14F-4D97-AF65-F5344CB8AC3E}">
        <p14:creationId xmlns:p14="http://schemas.microsoft.com/office/powerpoint/2010/main" val="3326720669"/>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5E0D5-8765-42DD-932D-F7C98E90EBDD}"/>
              </a:ext>
            </a:extLst>
          </p:cNvPr>
          <p:cNvSpPr>
            <a:spLocks noGrp="1"/>
          </p:cNvSpPr>
          <p:nvPr>
            <p:ph type="title"/>
          </p:nvPr>
        </p:nvSpPr>
        <p:spPr>
          <a:xfrm>
            <a:off x="838200" y="122700"/>
            <a:ext cx="10515600" cy="1325563"/>
          </a:xfrm>
        </p:spPr>
        <p:txBody>
          <a:bodyPr>
            <a:normAutofit fontScale="90000"/>
          </a:bodyPr>
          <a:lstStyle/>
          <a:p>
            <a:br>
              <a:rPr lang="en-IN" sz="4400" dirty="0">
                <a:solidFill>
                  <a:srgbClr val="000000"/>
                </a:solidFill>
                <a:effectLst/>
                <a:latin typeface="Roboto"/>
                <a:ea typeface="Calibri" panose="020F0502020204030204" pitchFamily="34" charset="0"/>
                <a:cs typeface="Times New Roman" panose="02020603050405020304" pitchFamily="18" charset="0"/>
              </a:rPr>
            </a:br>
            <a:r>
              <a:rPr lang="en-IN" sz="4400" b="1" dirty="0">
                <a:solidFill>
                  <a:srgbClr val="000000"/>
                </a:solidFill>
                <a:effectLst/>
                <a:latin typeface="Roboto"/>
                <a:ea typeface="Calibri" panose="020F0502020204030204" pitchFamily="34" charset="0"/>
                <a:cs typeface="Times New Roman" panose="02020603050405020304" pitchFamily="18" charset="0"/>
              </a:rPr>
              <a:t>Inline functions provide following advantages:</a:t>
            </a:r>
            <a:br>
              <a:rPr lang="en-IN" sz="4400" b="1" dirty="0">
                <a:effectLst/>
                <a:latin typeface="Calibri" panose="020F0502020204030204" pitchFamily="34" charset="0"/>
                <a:ea typeface="Calibri" panose="020F0502020204030204" pitchFamily="34" charset="0"/>
                <a:cs typeface="Times New Roman" panose="02020603050405020304" pitchFamily="18" charset="0"/>
              </a:rPr>
            </a:br>
            <a:endParaRPr lang="en-IN" b="1" dirty="0"/>
          </a:p>
        </p:txBody>
      </p:sp>
      <p:sp>
        <p:nvSpPr>
          <p:cNvPr id="3" name="Content Placeholder 2">
            <a:extLst>
              <a:ext uri="{FF2B5EF4-FFF2-40B4-BE49-F238E27FC236}">
                <a16:creationId xmlns:a16="http://schemas.microsoft.com/office/drawing/2014/main" id="{8749CC1F-96DE-45FF-9833-98E37B5C0545}"/>
              </a:ext>
            </a:extLst>
          </p:cNvPr>
          <p:cNvSpPr>
            <a:spLocks noGrp="1"/>
          </p:cNvSpPr>
          <p:nvPr>
            <p:ph idx="1"/>
          </p:nvPr>
        </p:nvSpPr>
        <p:spPr>
          <a:xfrm>
            <a:off x="838200" y="1643948"/>
            <a:ext cx="10515600" cy="4351338"/>
          </a:xfrm>
        </p:spPr>
        <p:txBody>
          <a:bodyPr>
            <a:noAutofit/>
          </a:bodyPr>
          <a:lstStyle/>
          <a:p>
            <a:pPr marL="0" indent="0">
              <a:lnSpc>
                <a:spcPct val="107000"/>
              </a:lnSpc>
              <a:spcAft>
                <a:spcPts val="800"/>
              </a:spcAft>
              <a:buNone/>
            </a:pPr>
            <a:r>
              <a:rPr lang="en-IN" dirty="0">
                <a:solidFill>
                  <a:srgbClr val="000000"/>
                </a:solidFill>
                <a:effectLst/>
                <a:latin typeface="Roboto"/>
                <a:ea typeface="Calibri" panose="020F0502020204030204" pitchFamily="34" charset="0"/>
                <a:cs typeface="Times New Roman" panose="02020603050405020304" pitchFamily="18" charset="0"/>
              </a:rPr>
              <a:t>1) Function call overhead doesn’t occur.</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dirty="0">
                <a:solidFill>
                  <a:srgbClr val="000000"/>
                </a:solidFill>
                <a:effectLst/>
                <a:latin typeface="Roboto"/>
                <a:ea typeface="Calibri" panose="020F0502020204030204" pitchFamily="34" charset="0"/>
                <a:cs typeface="Times New Roman" panose="02020603050405020304" pitchFamily="18" charset="0"/>
              </a:rPr>
              <a:t>2) It also saves the overhead of push/pop variables on the stack when function is called.</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dirty="0">
                <a:solidFill>
                  <a:srgbClr val="000000"/>
                </a:solidFill>
                <a:effectLst/>
                <a:latin typeface="Roboto"/>
                <a:ea typeface="Calibri" panose="020F0502020204030204" pitchFamily="34" charset="0"/>
                <a:cs typeface="Times New Roman" panose="02020603050405020304" pitchFamily="18" charset="0"/>
              </a:rPr>
              <a:t>3) It also saves overhead of a return call from a function.</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dirty="0">
                <a:solidFill>
                  <a:srgbClr val="000000"/>
                </a:solidFill>
                <a:effectLst/>
                <a:latin typeface="Roboto"/>
                <a:ea typeface="Calibri" panose="020F0502020204030204" pitchFamily="34" charset="0"/>
                <a:cs typeface="Times New Roman" panose="02020603050405020304" pitchFamily="18" charset="0"/>
              </a:rPr>
              <a:t>4) When you inline a function, you may enable compiler to perform context specific optimization on the body of function. Such optimizations are not possible for normal function calls. Other optimizations can be obtained by considering the flows of calling context and the called context.</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dirty="0"/>
          </a:p>
        </p:txBody>
      </p:sp>
      <p:sp>
        <p:nvSpPr>
          <p:cNvPr id="4" name="Slide Number Placeholder 3">
            <a:extLst>
              <a:ext uri="{FF2B5EF4-FFF2-40B4-BE49-F238E27FC236}">
                <a16:creationId xmlns:a16="http://schemas.microsoft.com/office/drawing/2014/main" id="{31322205-E26E-4734-8D93-836715EF1D56}"/>
              </a:ext>
            </a:extLst>
          </p:cNvPr>
          <p:cNvSpPr>
            <a:spLocks noGrp="1"/>
          </p:cNvSpPr>
          <p:nvPr>
            <p:ph type="sldNum" sz="quarter" idx="12"/>
          </p:nvPr>
        </p:nvSpPr>
        <p:spPr/>
        <p:txBody>
          <a:bodyPr/>
          <a:lstStyle/>
          <a:p>
            <a:fld id="{BDCDBBEF-AA6C-4BA6-85B2-A17D7F280E38}" type="slidenum">
              <a:rPr lang="en-US" smtClean="0"/>
              <a:pPr/>
              <a:t>9</a:t>
            </a:fld>
            <a:endParaRPr lang="en-US"/>
          </a:p>
        </p:txBody>
      </p:sp>
    </p:spTree>
    <p:extLst>
      <p:ext uri="{BB962C8B-B14F-4D97-AF65-F5344CB8AC3E}">
        <p14:creationId xmlns:p14="http://schemas.microsoft.com/office/powerpoint/2010/main" val="779654649"/>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LMS_API_VERSION" val="SCORM 2004 (2nd edition)"/>
  <p:tag name="ISPRING_ULTRA_SCORM_COURSE_ID" val="C0F5EB19-77B9-4540-B06A-F2C718D084BF"/>
  <p:tag name="ISPRING_CMI5_LAUNCH_METHOD" val="any window"/>
  <p:tag name="ISPRING_SCORM_ENDPOINT" val="&lt;endpoint&gt;&lt;enable&gt;0&lt;/enable&gt;&lt;lrs&gt;http://&lt;/lrs&gt;&lt;auth&gt;0&lt;/auth&gt;&lt;login&gt;&lt;/login&gt;&lt;password&gt;&lt;/password&gt;&lt;key&gt;&lt;/key&gt;&lt;name&gt;&lt;/name&gt;&lt;email&gt;&lt;/email&gt;&lt;/endpoint&gt;&#10;"/>
  <p:tag name="ISPRINGCLOUDFOLDERID" val="1"/>
  <p:tag name="ISPRINGONLINEFOLDERID" val="1"/>
  <p:tag name="ISPRING_OUTPUT_FOLDER" val="[[&quot;,\u001B.\u0018{C273B255-4E4C-4601-ABF8-D07FC645117E}&quot;,&quot;F:\\CU\\BlackBoard\\20CST111\\PPTs&quot;]]"/>
  <p:tag name="ISPRING_PUBLISH_SETTINGS" val="{&quot;commonSettings&quot;:{&quot;webSettings&quot;:{&quot;useMobileViewer&quot;:&quot;T_FALSE&quot;},&quot;lmsSettings&quot;:{&quot;useMobileViewer&quot;:&quot;T_FALSE&quot;},&quot;cloudSettings&quot;:{&quot;useMobileViewer&quot;:&quot;T_FALSE&quot;},&quot;ispringLmsSettings&quot;:{&quot;useMobileViewer&quot;:&quot;T_FALSE&quot;},&quot;playerId&quot;:&quot;universal&quot;},&quot;advancedSettings&quot;:{&quot;enableTextAllocation&quot;:&quot;T_TRUE&quot;,&quot;viewingFromLocalDrive&quot;:&quot;T_TRUE&quot;,&quot;contentScale&quot;:75,&quot;contentScaleMode&quot;:&quot;SCALE&quot;},&quot;accessibilitySettings&quot;:{&quot;enabled&quot;:&quot;T_FALSE&quot;},&quot;compressionSettings&quot;:{&quot;imageSettings&quot;:{&quot;jpegQuality&quot;:70,&quot;optimizeImageForResolution&quot;:&quot;T_FALSE&quot;},&quot;audioQuality&quot;:70,&quot;videoQuality&quot;:65},&quot;protectionSettings&quot;:{&quot;watermarkEnabled&quot;:&quot;T_FALSE&quot;,&quot;watermarkPosition&quot;:&quot;MIDDLE_CENTER&quot;,&quot;openWatermarkUrl&quot;:&quot;T_FALSE&quot;,&quot;openWatermarkWebPageInNewWindow&quot;:&quot;T_FALSE&quot;,&quot;displayAfterEnabled&quot;:&quot;T_FALSE&quot;,&quot;displayUntilEnabled&quot;:&quot;T_FALSE&quot;,&quot;domainRestrictionEnabled&quot;:&quot;T_FALSE&quot;,&quot;enablePassword&quot;:&quot;T_FALSE&quot;},&quot;videoSettings&quot;:{&quot;videoCompressionSettings&quot;:{&quot;audioQuality&quot;:70,&quot;videoQuality&quot;:75},&quot;secondsOnEachSlide&quot;:5,&quot;hostingSettings&quot;:{}},&quot;ispringOnlineSettings&quot;:{&quot;onlineDestinationFolderId&quot;:&quot;1&quot;},&quot;cloudSettings&quot;:{&quot;onlineDestinationFolderId&quot;:&quot;1&quot;},&quot;publishDestination&quot;:&quot;LMS&quot;,&quot;wordSettings&quot;:{&quot;printCopies&quot;:1}}"/>
  <p:tag name="ISPRING_SCORM_RATE_SLIDES" val="0"/>
  <p:tag name="ISPRING_SCORM_RATE_QUIZZES" val="0"/>
  <p:tag name="ISPRING_SCORM_PASSING_SCORE" val="0.000000"/>
  <p:tag name="ISPRING_CURRENT_PLAYER_ID" val="universal"/>
  <p:tag name="ISPRING_PRESENTATION_TITLE" val="lecture 2 Algorithm"/>
  <p:tag name="ISPRING_FIRST_PUBLISH" val="1"/>
</p:tagLst>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COLOR-A33">
      <a:dk1>
        <a:sysClr val="windowText" lastClr="000000"/>
      </a:dk1>
      <a:lt1>
        <a:sysClr val="window" lastClr="FFFFFF"/>
      </a:lt1>
      <a:dk2>
        <a:srgbClr val="1F497D"/>
      </a:dk2>
      <a:lt2>
        <a:srgbClr val="EEECE1"/>
      </a:lt2>
      <a:accent1>
        <a:srgbClr val="EF4A4A"/>
      </a:accent1>
      <a:accent2>
        <a:srgbClr val="262626"/>
      </a:accent2>
      <a:accent3>
        <a:srgbClr val="EF4A4A"/>
      </a:accent3>
      <a:accent4>
        <a:srgbClr val="262626"/>
      </a:accent4>
      <a:accent5>
        <a:srgbClr val="EF4A4A"/>
      </a:accent5>
      <a:accent6>
        <a:srgbClr val="262626"/>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smaple</Template>
  <TotalTime>2039</TotalTime>
  <Words>1926</Words>
  <Application>Microsoft Office PowerPoint</Application>
  <PresentationFormat>Widescreen</PresentationFormat>
  <Paragraphs>303</Paragraphs>
  <Slides>25</Slides>
  <Notes>14</Notes>
  <HiddenSlides>0</HiddenSlides>
  <MMClips>0</MMClips>
  <ScaleCrop>false</ScaleCrop>
  <HeadingPairs>
    <vt:vector size="8" baseType="variant">
      <vt:variant>
        <vt:lpstr>Fonts Used</vt:lpstr>
      </vt:variant>
      <vt:variant>
        <vt:i4>13</vt:i4>
      </vt:variant>
      <vt:variant>
        <vt:lpstr>Theme</vt:lpstr>
      </vt:variant>
      <vt:variant>
        <vt:i4>2</vt:i4>
      </vt:variant>
      <vt:variant>
        <vt:lpstr>Embedded OLE Servers</vt:lpstr>
      </vt:variant>
      <vt:variant>
        <vt:i4>1</vt:i4>
      </vt:variant>
      <vt:variant>
        <vt:lpstr>Slide Titles</vt:lpstr>
      </vt:variant>
      <vt:variant>
        <vt:i4>25</vt:i4>
      </vt:variant>
    </vt:vector>
  </HeadingPairs>
  <TitlesOfParts>
    <vt:vector size="41" baseType="lpstr">
      <vt:lpstr>Arial</vt:lpstr>
      <vt:lpstr>Arial Black</vt:lpstr>
      <vt:lpstr>Calibri</vt:lpstr>
      <vt:lpstr>Calibri Light</vt:lpstr>
      <vt:lpstr>Cambria</vt:lpstr>
      <vt:lpstr>Casper</vt:lpstr>
      <vt:lpstr>Casper Bold</vt:lpstr>
      <vt:lpstr>Karla</vt:lpstr>
      <vt:lpstr>Raleway ExtraBold</vt:lpstr>
      <vt:lpstr>Roboto</vt:lpstr>
      <vt:lpstr>Symbol</vt:lpstr>
      <vt:lpstr>Times New Roman</vt:lpstr>
      <vt:lpstr>Wingdings</vt:lpstr>
      <vt:lpstr>1_Office Theme</vt:lpstr>
      <vt:lpstr>Contents Slide Master</vt:lpstr>
      <vt:lpstr>CorelDRAW</vt:lpstr>
      <vt:lpstr>PowerPoint Presentation</vt:lpstr>
      <vt:lpstr>Object Oriented Programming using C++</vt:lpstr>
      <vt:lpstr>PowerPoint Presentation</vt:lpstr>
      <vt:lpstr> Scheme of Evaluation  </vt:lpstr>
      <vt:lpstr>CONTENTS </vt:lpstr>
      <vt:lpstr>INLINE FUNCTION</vt:lpstr>
      <vt:lpstr>PowerPoint Presentation</vt:lpstr>
      <vt:lpstr>INLINE FUNCTION</vt:lpstr>
      <vt:lpstr> Inline functions provide following advantages: </vt:lpstr>
      <vt:lpstr>Example</vt:lpstr>
      <vt:lpstr>Output:</vt:lpstr>
      <vt:lpstr>INLINE FUNCTION</vt:lpstr>
      <vt:lpstr>Example</vt:lpstr>
      <vt:lpstr>Example Contd…</vt:lpstr>
      <vt:lpstr>Example Contd…</vt:lpstr>
      <vt:lpstr>Output</vt:lpstr>
      <vt:lpstr>PowerPoint Presentation</vt:lpstr>
      <vt:lpstr>Frequently Asked question</vt:lpstr>
      <vt:lpstr>PowerPoint Presentation</vt:lpstr>
      <vt:lpstr>PowerPoint Presentation</vt:lpstr>
      <vt:lpstr>Assessment Questions:</vt:lpstr>
      <vt:lpstr>PowerPoint Presentation</vt:lpstr>
      <vt:lpstr>Discussion forum. </vt:lpstr>
      <vt:lpstr>REFERENCES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2 Algorithm</dc:title>
  <dc:creator>Branding</dc:creator>
  <cp:lastModifiedBy>Nishu</cp:lastModifiedBy>
  <cp:revision>215</cp:revision>
  <dcterms:created xsi:type="dcterms:W3CDTF">2019-01-09T10:33:58Z</dcterms:created>
  <dcterms:modified xsi:type="dcterms:W3CDTF">2021-01-03T17:24:36Z</dcterms:modified>
</cp:coreProperties>
</file>