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5"/>
  </p:notesMasterIdLst>
  <p:handoutMasterIdLst>
    <p:handoutMasterId r:id="rId26"/>
  </p:handoutMasterIdLst>
  <p:sldIdLst>
    <p:sldId id="531" r:id="rId3"/>
    <p:sldId id="532" r:id="rId4"/>
    <p:sldId id="533" r:id="rId5"/>
    <p:sldId id="492" r:id="rId6"/>
    <p:sldId id="523" r:id="rId7"/>
    <p:sldId id="524" r:id="rId8"/>
    <p:sldId id="525" r:id="rId9"/>
    <p:sldId id="526" r:id="rId10"/>
    <p:sldId id="527" r:id="rId11"/>
    <p:sldId id="528" r:id="rId12"/>
    <p:sldId id="501" r:id="rId13"/>
    <p:sldId id="503" r:id="rId14"/>
    <p:sldId id="504" r:id="rId15"/>
    <p:sldId id="505" r:id="rId16"/>
    <p:sldId id="506" r:id="rId17"/>
    <p:sldId id="507" r:id="rId18"/>
    <p:sldId id="508" r:id="rId19"/>
    <p:sldId id="509" r:id="rId20"/>
    <p:sldId id="529" r:id="rId21"/>
    <p:sldId id="364" r:id="rId22"/>
    <p:sldId id="489" r:id="rId23"/>
    <p:sldId id="5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60" d="100"/>
          <a:sy n="60" d="100"/>
        </p:scale>
        <p:origin x="84" y="13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sgh941@gmail.com" userId="94894c5fbbc77355" providerId="LiveId" clId="{2EF8049B-86B2-4C13-89D8-88D0DEF4BE16}"/>
    <pc:docChg chg="custSel modSld">
      <pc:chgData name="ananyasgh941@gmail.com" userId="94894c5fbbc77355" providerId="LiveId" clId="{2EF8049B-86B2-4C13-89D8-88D0DEF4BE16}" dt="2021-09-23T04:57:22.612" v="71" actId="207"/>
      <pc:docMkLst>
        <pc:docMk/>
      </pc:docMkLst>
      <pc:sldChg chg="modSp mod">
        <pc:chgData name="ananyasgh941@gmail.com" userId="94894c5fbbc77355" providerId="LiveId" clId="{2EF8049B-86B2-4C13-89D8-88D0DEF4BE16}" dt="2021-09-23T04:40:11" v="30" actId="113"/>
        <pc:sldMkLst>
          <pc:docMk/>
          <pc:sldMk cId="0" sldId="501"/>
        </pc:sldMkLst>
        <pc:spChg chg="mod">
          <ac:chgData name="ananyasgh941@gmail.com" userId="94894c5fbbc77355" providerId="LiveId" clId="{2EF8049B-86B2-4C13-89D8-88D0DEF4BE16}" dt="2021-09-23T04:40:11" v="30" actId="113"/>
          <ac:spMkLst>
            <pc:docMk/>
            <pc:sldMk cId="0" sldId="501"/>
            <ac:spMk id="3" creationId="{00000000-0000-0000-0000-000000000000}"/>
          </ac:spMkLst>
        </pc:spChg>
      </pc:sldChg>
      <pc:sldChg chg="modSp mod">
        <pc:chgData name="ananyasgh941@gmail.com" userId="94894c5fbbc77355" providerId="LiveId" clId="{2EF8049B-86B2-4C13-89D8-88D0DEF4BE16}" dt="2021-09-23T04:40:49.169" v="38" actId="13926"/>
        <pc:sldMkLst>
          <pc:docMk/>
          <pc:sldMk cId="0" sldId="504"/>
        </pc:sldMkLst>
        <pc:spChg chg="mod">
          <ac:chgData name="ananyasgh941@gmail.com" userId="94894c5fbbc77355" providerId="LiveId" clId="{2EF8049B-86B2-4C13-89D8-88D0DEF4BE16}" dt="2021-09-23T04:40:49.169" v="38" actId="13926"/>
          <ac:spMkLst>
            <pc:docMk/>
            <pc:sldMk cId="0" sldId="504"/>
            <ac:spMk id="3" creationId="{00000000-0000-0000-0000-000000000000}"/>
          </ac:spMkLst>
        </pc:spChg>
      </pc:sldChg>
      <pc:sldChg chg="modSp mod">
        <pc:chgData name="ananyasgh941@gmail.com" userId="94894c5fbbc77355" providerId="LiveId" clId="{2EF8049B-86B2-4C13-89D8-88D0DEF4BE16}" dt="2021-09-23T04:41:41.444" v="43" actId="113"/>
        <pc:sldMkLst>
          <pc:docMk/>
          <pc:sldMk cId="0" sldId="505"/>
        </pc:sldMkLst>
        <pc:spChg chg="mod">
          <ac:chgData name="ananyasgh941@gmail.com" userId="94894c5fbbc77355" providerId="LiveId" clId="{2EF8049B-86B2-4C13-89D8-88D0DEF4BE16}" dt="2021-09-23T04:41:41.444" v="43" actId="113"/>
          <ac:spMkLst>
            <pc:docMk/>
            <pc:sldMk cId="0" sldId="505"/>
            <ac:spMk id="3" creationId="{00000000-0000-0000-0000-000000000000}"/>
          </ac:spMkLst>
        </pc:spChg>
      </pc:sldChg>
      <pc:sldChg chg="modSp mod">
        <pc:chgData name="ananyasgh941@gmail.com" userId="94894c5fbbc77355" providerId="LiveId" clId="{2EF8049B-86B2-4C13-89D8-88D0DEF4BE16}" dt="2021-09-23T04:52:13.419" v="50" actId="113"/>
        <pc:sldMkLst>
          <pc:docMk/>
          <pc:sldMk cId="0" sldId="506"/>
        </pc:sldMkLst>
        <pc:spChg chg="mod">
          <ac:chgData name="ananyasgh941@gmail.com" userId="94894c5fbbc77355" providerId="LiveId" clId="{2EF8049B-86B2-4C13-89D8-88D0DEF4BE16}" dt="2021-09-23T04:52:13.419" v="50" actId="113"/>
          <ac:spMkLst>
            <pc:docMk/>
            <pc:sldMk cId="0" sldId="506"/>
            <ac:spMk id="3" creationId="{00000000-0000-0000-0000-000000000000}"/>
          </ac:spMkLst>
        </pc:spChg>
      </pc:sldChg>
      <pc:sldChg chg="modSp mod">
        <pc:chgData name="ananyasgh941@gmail.com" userId="94894c5fbbc77355" providerId="LiveId" clId="{2EF8049B-86B2-4C13-89D8-88D0DEF4BE16}" dt="2021-09-23T04:52:46.303" v="54" actId="113"/>
        <pc:sldMkLst>
          <pc:docMk/>
          <pc:sldMk cId="0" sldId="507"/>
        </pc:sldMkLst>
        <pc:spChg chg="mod">
          <ac:chgData name="ananyasgh941@gmail.com" userId="94894c5fbbc77355" providerId="LiveId" clId="{2EF8049B-86B2-4C13-89D8-88D0DEF4BE16}" dt="2021-09-23T04:52:46.303" v="54" actId="113"/>
          <ac:spMkLst>
            <pc:docMk/>
            <pc:sldMk cId="0" sldId="507"/>
            <ac:spMk id="3" creationId="{00000000-0000-0000-0000-000000000000}"/>
          </ac:spMkLst>
        </pc:spChg>
      </pc:sldChg>
      <pc:sldChg chg="modSp mod">
        <pc:chgData name="ananyasgh941@gmail.com" userId="94894c5fbbc77355" providerId="LiveId" clId="{2EF8049B-86B2-4C13-89D8-88D0DEF4BE16}" dt="2021-09-23T04:54:42.544" v="58" actId="113"/>
        <pc:sldMkLst>
          <pc:docMk/>
          <pc:sldMk cId="0" sldId="508"/>
        </pc:sldMkLst>
        <pc:spChg chg="mod">
          <ac:chgData name="ananyasgh941@gmail.com" userId="94894c5fbbc77355" providerId="LiveId" clId="{2EF8049B-86B2-4C13-89D8-88D0DEF4BE16}" dt="2021-09-23T04:54:42.544" v="58" actId="113"/>
          <ac:spMkLst>
            <pc:docMk/>
            <pc:sldMk cId="0" sldId="508"/>
            <ac:spMk id="3" creationId="{00000000-0000-0000-0000-000000000000}"/>
          </ac:spMkLst>
        </pc:spChg>
      </pc:sldChg>
      <pc:sldChg chg="modSp mod">
        <pc:chgData name="ananyasgh941@gmail.com" userId="94894c5fbbc77355" providerId="LiveId" clId="{2EF8049B-86B2-4C13-89D8-88D0DEF4BE16}" dt="2021-09-23T04:57:22.612" v="71" actId="207"/>
        <pc:sldMkLst>
          <pc:docMk/>
          <pc:sldMk cId="0" sldId="509"/>
        </pc:sldMkLst>
        <pc:spChg chg="mod">
          <ac:chgData name="ananyasgh941@gmail.com" userId="94894c5fbbc77355" providerId="LiveId" clId="{2EF8049B-86B2-4C13-89D8-88D0DEF4BE16}" dt="2021-09-23T04:57:22.612" v="71" actId="207"/>
          <ac:spMkLst>
            <pc:docMk/>
            <pc:sldMk cId="0" sldId="509"/>
            <ac:spMk id="3" creationId="{00000000-0000-0000-0000-000000000000}"/>
          </ac:spMkLst>
        </pc:spChg>
      </pc:sldChg>
      <pc:sldChg chg="modSp mod">
        <pc:chgData name="ananyasgh941@gmail.com" userId="94894c5fbbc77355" providerId="LiveId" clId="{2EF8049B-86B2-4C13-89D8-88D0DEF4BE16}" dt="2021-09-23T04:29:59.153" v="5" actId="207"/>
        <pc:sldMkLst>
          <pc:docMk/>
          <pc:sldMk cId="0" sldId="523"/>
        </pc:sldMkLst>
        <pc:spChg chg="mod">
          <ac:chgData name="ananyasgh941@gmail.com" userId="94894c5fbbc77355" providerId="LiveId" clId="{2EF8049B-86B2-4C13-89D8-88D0DEF4BE16}" dt="2021-09-23T04:29:59.153" v="5" actId="207"/>
          <ac:spMkLst>
            <pc:docMk/>
            <pc:sldMk cId="0" sldId="523"/>
            <ac:spMk id="3" creationId="{00000000-0000-0000-0000-000000000000}"/>
          </ac:spMkLst>
        </pc:spChg>
      </pc:sldChg>
      <pc:sldChg chg="modSp mod">
        <pc:chgData name="ananyasgh941@gmail.com" userId="94894c5fbbc77355" providerId="LiveId" clId="{2EF8049B-86B2-4C13-89D8-88D0DEF4BE16}" dt="2021-09-23T04:32:43.803" v="10" actId="113"/>
        <pc:sldMkLst>
          <pc:docMk/>
          <pc:sldMk cId="0" sldId="525"/>
        </pc:sldMkLst>
        <pc:spChg chg="mod">
          <ac:chgData name="ananyasgh941@gmail.com" userId="94894c5fbbc77355" providerId="LiveId" clId="{2EF8049B-86B2-4C13-89D8-88D0DEF4BE16}" dt="2021-09-23T04:32:43.803" v="10" actId="113"/>
          <ac:spMkLst>
            <pc:docMk/>
            <pc:sldMk cId="0" sldId="525"/>
            <ac:spMk id="3" creationId="{00000000-0000-0000-0000-000000000000}"/>
          </ac:spMkLst>
        </pc:spChg>
      </pc:sldChg>
      <pc:sldChg chg="modSp mod">
        <pc:chgData name="ananyasgh941@gmail.com" userId="94894c5fbbc77355" providerId="LiveId" clId="{2EF8049B-86B2-4C13-89D8-88D0DEF4BE16}" dt="2021-09-23T04:33:21.954" v="13" actId="207"/>
        <pc:sldMkLst>
          <pc:docMk/>
          <pc:sldMk cId="0" sldId="526"/>
        </pc:sldMkLst>
        <pc:spChg chg="mod">
          <ac:chgData name="ananyasgh941@gmail.com" userId="94894c5fbbc77355" providerId="LiveId" clId="{2EF8049B-86B2-4C13-89D8-88D0DEF4BE16}" dt="2021-09-23T04:33:21.954" v="13" actId="207"/>
          <ac:spMkLst>
            <pc:docMk/>
            <pc:sldMk cId="0" sldId="526"/>
            <ac:spMk id="3" creationId="{00000000-0000-0000-0000-000000000000}"/>
          </ac:spMkLst>
        </pc:spChg>
      </pc:sldChg>
      <pc:sldChg chg="modSp mod">
        <pc:chgData name="ananyasgh941@gmail.com" userId="94894c5fbbc77355" providerId="LiveId" clId="{2EF8049B-86B2-4C13-89D8-88D0DEF4BE16}" dt="2021-09-23T04:35:00.291" v="17" actId="207"/>
        <pc:sldMkLst>
          <pc:docMk/>
          <pc:sldMk cId="0" sldId="527"/>
        </pc:sldMkLst>
        <pc:spChg chg="mod">
          <ac:chgData name="ananyasgh941@gmail.com" userId="94894c5fbbc77355" providerId="LiveId" clId="{2EF8049B-86B2-4C13-89D8-88D0DEF4BE16}" dt="2021-09-23T04:35:00.291" v="17" actId="207"/>
          <ac:spMkLst>
            <pc:docMk/>
            <pc:sldMk cId="0" sldId="527"/>
            <ac:spMk id="3" creationId="{00000000-0000-0000-0000-000000000000}"/>
          </ac:spMkLst>
        </pc:spChg>
      </pc:sldChg>
      <pc:sldChg chg="modSp mod">
        <pc:chgData name="ananyasgh941@gmail.com" userId="94894c5fbbc77355" providerId="LiveId" clId="{2EF8049B-86B2-4C13-89D8-88D0DEF4BE16}" dt="2021-09-23T04:37:58.190" v="24" actId="113"/>
        <pc:sldMkLst>
          <pc:docMk/>
          <pc:sldMk cId="0" sldId="528"/>
        </pc:sldMkLst>
        <pc:spChg chg="mod">
          <ac:chgData name="ananyasgh941@gmail.com" userId="94894c5fbbc77355" providerId="LiveId" clId="{2EF8049B-86B2-4C13-89D8-88D0DEF4BE16}" dt="2021-09-23T04:37:58.190" v="24" actId="113"/>
          <ac:spMkLst>
            <pc:docMk/>
            <pc:sldMk cId="0" sldId="52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07028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extLst>
      <p:ext uri="{BB962C8B-B14F-4D97-AF65-F5344CB8AC3E}">
        <p14:creationId xmlns:p14="http://schemas.microsoft.com/office/powerpoint/2010/main" val="1825028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5277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4" r:id="rId12"/>
    <p:sldLayoutId id="214748370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eginnersbook.com/2015/04/e-r-model-in-db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Databases Architecture</a:t>
            </a:r>
            <a:endParaRPr lang="en-US" sz="2400" b="1" dirty="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Database Management System (21CST-232)</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Pramod Vishwakarma (E9758)</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96474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Three schema Architecture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a:latin typeface="Times New Roman" pitchFamily="18" charset="0"/>
                <a:cs typeface="Times New Roman" pitchFamily="18" charset="0"/>
              </a:rPr>
              <a:t>The </a:t>
            </a:r>
            <a:r>
              <a:rPr lang="en-IN" dirty="0">
                <a:solidFill>
                  <a:srgbClr val="0070C0"/>
                </a:solidFill>
                <a:latin typeface="Times New Roman" pitchFamily="18" charset="0"/>
                <a:cs typeface="Times New Roman" pitchFamily="18" charset="0"/>
              </a:rPr>
              <a:t>three schema architecture </a:t>
            </a:r>
            <a:r>
              <a:rPr lang="en-IN" dirty="0">
                <a:latin typeface="Times New Roman" pitchFamily="18" charset="0"/>
                <a:cs typeface="Times New Roman" pitchFamily="18" charset="0"/>
              </a:rPr>
              <a:t>is also called </a:t>
            </a:r>
            <a:r>
              <a:rPr lang="en-IN" dirty="0">
                <a:solidFill>
                  <a:srgbClr val="FF0000"/>
                </a:solidFill>
                <a:latin typeface="Times New Roman" pitchFamily="18" charset="0"/>
                <a:cs typeface="Times New Roman" pitchFamily="18" charset="0"/>
              </a:rPr>
              <a:t>ANSI/SPARC architecture</a:t>
            </a:r>
            <a:r>
              <a:rPr lang="en-IN" dirty="0">
                <a:latin typeface="Times New Roman" pitchFamily="18" charset="0"/>
                <a:cs typeface="Times New Roman" pitchFamily="18" charset="0"/>
              </a:rPr>
              <a:t> or three-level architecture.</a:t>
            </a:r>
          </a:p>
          <a:p>
            <a:pPr algn="just"/>
            <a:r>
              <a:rPr lang="en-IN" dirty="0">
                <a:latin typeface="Times New Roman" pitchFamily="18" charset="0"/>
                <a:cs typeface="Times New Roman" pitchFamily="18" charset="0"/>
              </a:rPr>
              <a:t>This framework is used to describe the structure of a specific database system.</a:t>
            </a:r>
          </a:p>
          <a:p>
            <a:pPr algn="just"/>
            <a:r>
              <a:rPr lang="en-IN" dirty="0">
                <a:latin typeface="Times New Roman" pitchFamily="18" charset="0"/>
                <a:cs typeface="Times New Roman" pitchFamily="18" charset="0"/>
              </a:rPr>
              <a:t>The three schema architecture is also </a:t>
            </a:r>
            <a:r>
              <a:rPr lang="en-IN" b="1" u="sng" dirty="0">
                <a:solidFill>
                  <a:schemeClr val="accent2"/>
                </a:solidFill>
                <a:latin typeface="Times New Roman" pitchFamily="18" charset="0"/>
                <a:cs typeface="Times New Roman" pitchFamily="18" charset="0"/>
              </a:rPr>
              <a:t>used to separate the user applications and physical database.</a:t>
            </a:r>
          </a:p>
          <a:p>
            <a:pPr algn="just"/>
            <a:r>
              <a:rPr lang="en-IN" dirty="0">
                <a:latin typeface="Times New Roman" pitchFamily="18" charset="0"/>
                <a:cs typeface="Times New Roman" pitchFamily="18" charset="0"/>
              </a:rPr>
              <a:t>The three schema architecture contains </a:t>
            </a:r>
            <a:r>
              <a:rPr lang="en-IN" b="1" dirty="0">
                <a:latin typeface="Times New Roman" pitchFamily="18" charset="0"/>
                <a:cs typeface="Times New Roman" pitchFamily="18" charset="0"/>
              </a:rPr>
              <a:t>three-levels.</a:t>
            </a:r>
            <a:r>
              <a:rPr lang="en-IN" dirty="0">
                <a:latin typeface="Times New Roman" pitchFamily="18" charset="0"/>
                <a:cs typeface="Times New Roman" pitchFamily="18" charset="0"/>
              </a:rPr>
              <a:t> It breaks the database down into three different categories.</a:t>
            </a:r>
          </a:p>
          <a:p>
            <a:pPr algn="just"/>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3-schema/views of Data</a:t>
            </a:r>
          </a:p>
        </p:txBody>
      </p:sp>
      <p:sp>
        <p:nvSpPr>
          <p:cNvPr id="3" name="Content Placeholder 2"/>
          <p:cNvSpPr>
            <a:spLocks noGrp="1"/>
          </p:cNvSpPr>
          <p:nvPr>
            <p:ph idx="1"/>
          </p:nvPr>
        </p:nvSpPr>
        <p:spPr/>
        <p:txBody>
          <a:bodyPr>
            <a:normAutofit fontScale="92500" lnSpcReduction="20000"/>
          </a:bodyPr>
          <a:lstStyle/>
          <a:p>
            <a:pPr>
              <a:tabLst>
                <a:tab pos="1820863" algn="l"/>
                <a:tab pos="3659188" algn="l"/>
                <a:tab pos="3943350" algn="l"/>
              </a:tabLst>
            </a:pPr>
            <a:r>
              <a:rPr lang="en-US" b="1" dirty="0">
                <a:solidFill>
                  <a:srgbClr val="FF0000"/>
                </a:solidFill>
                <a:latin typeface="Times New Roman" pitchFamily="18" charset="0"/>
                <a:cs typeface="Times New Roman" pitchFamily="18" charset="0"/>
              </a:rPr>
              <a:t>Physical level</a:t>
            </a:r>
            <a:r>
              <a:rPr lang="en-US" b="1" dirty="0">
                <a:solidFill>
                  <a:schemeClr val="tx2"/>
                </a:solidFill>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describes how a record (e.g., customer) is stored.</a:t>
            </a:r>
          </a:p>
          <a:p>
            <a:pPr>
              <a:tabLst>
                <a:tab pos="1820863" algn="l"/>
                <a:tab pos="3659188" algn="l"/>
                <a:tab pos="3943350" algn="l"/>
              </a:tabLst>
            </a:pPr>
            <a:r>
              <a:rPr lang="en-US" b="1" dirty="0">
                <a:solidFill>
                  <a:srgbClr val="FF0000"/>
                </a:solidFill>
                <a:latin typeface="Times New Roman" pitchFamily="18" charset="0"/>
                <a:cs typeface="Times New Roman" pitchFamily="18" charset="0"/>
              </a:rPr>
              <a:t>Logical level</a:t>
            </a:r>
            <a:r>
              <a:rPr lang="en-US" b="1" dirty="0">
                <a:solidFill>
                  <a:schemeClr val="tx2"/>
                </a:solidFill>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describes data stored in database, and the relationships among the data.</a:t>
            </a:r>
          </a:p>
          <a:p>
            <a:pPr>
              <a:tabLst>
                <a:tab pos="1820863" algn="l"/>
                <a:tab pos="3659188" algn="l"/>
                <a:tab pos="3943350" algn="l"/>
              </a:tabLst>
            </a:pPr>
            <a:r>
              <a:rPr lang="en-US" b="1" dirty="0">
                <a:solidFill>
                  <a:srgbClr val="FF0000"/>
                </a:solidFill>
                <a:latin typeface="Times New Roman" pitchFamily="18" charset="0"/>
                <a:cs typeface="Times New Roman" pitchFamily="18" charset="0"/>
              </a:rPr>
              <a:t>View level</a:t>
            </a:r>
            <a:r>
              <a:rPr lang="en-US" b="1" dirty="0">
                <a:solidFill>
                  <a:schemeClr val="tx2"/>
                </a:solidFill>
                <a:latin typeface="Times New Roman" pitchFamily="18" charset="0"/>
                <a:cs typeface="Times New Roman" pitchFamily="18" charset="0"/>
              </a:rPr>
              <a:t>:</a:t>
            </a:r>
            <a:r>
              <a:rPr lang="en-US" b="1" dirty="0">
                <a:latin typeface="Times New Roman" pitchFamily="18" charset="0"/>
                <a:cs typeface="Times New Roman" pitchFamily="18" charset="0"/>
              </a:rPr>
              <a:t> application programs hide details of data types.  </a:t>
            </a:r>
            <a:r>
              <a:rPr lang="en-US" dirty="0">
                <a:latin typeface="Times New Roman" pitchFamily="18" charset="0"/>
                <a:cs typeface="Times New Roman" pitchFamily="18" charset="0"/>
              </a:rPr>
              <a:t>Views can also hide information (such as an employee’s salary) for security purposes. </a:t>
            </a:r>
          </a:p>
          <a:p>
            <a:pPr algn="just"/>
            <a:r>
              <a:rPr lang="en-US" dirty="0">
                <a:latin typeface="Times New Roman" pitchFamily="18" charset="0"/>
                <a:cs typeface="Times New Roman" pitchFamily="18" charset="0"/>
              </a:rPr>
              <a:t>The database can be viewed from different levels of abstraction to reveal different levels of details. From a </a:t>
            </a:r>
            <a:r>
              <a:rPr lang="en-US" b="1" dirty="0">
                <a:solidFill>
                  <a:srgbClr val="00B050"/>
                </a:solidFill>
                <a:latin typeface="Times New Roman" pitchFamily="18" charset="0"/>
                <a:cs typeface="Times New Roman" pitchFamily="18" charset="0"/>
              </a:rPr>
              <a:t>bottom-up manner, </a:t>
            </a:r>
            <a:r>
              <a:rPr lang="en-US" dirty="0">
                <a:latin typeface="Times New Roman" pitchFamily="18" charset="0"/>
                <a:cs typeface="Times New Roman" pitchFamily="18" charset="0"/>
              </a:rPr>
              <a:t>we may find that there are three levels of abstraction or views in the database. </a:t>
            </a:r>
          </a:p>
          <a:p>
            <a:pPr algn="just"/>
            <a:r>
              <a:rPr lang="en-US" dirty="0">
                <a:latin typeface="Times New Roman" pitchFamily="18" charset="0"/>
                <a:cs typeface="Times New Roman" pitchFamily="18" charset="0"/>
              </a:rPr>
              <a:t>The term Abstraction is very important here. Generally it means the amount of detail you want to hide. Any entity can be seen from different perspectives and levels of complexity to make it a reveal its current amount of abstraction.</a:t>
            </a:r>
          </a:p>
          <a:p>
            <a:endParaRPr lang="en-US" dirty="0"/>
          </a:p>
          <a:p>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hlinkClick r:id="rId2"/>
            </a:endParaRPr>
          </a:p>
          <a:p>
            <a:pPr>
              <a:buNone/>
            </a:pPr>
            <a:endParaRPr lang="en-US" u="sng" dirty="0">
              <a:latin typeface="Times New Roman" pitchFamily="18" charset="0"/>
              <a:cs typeface="Times New Roman" pitchFamily="18" charset="0"/>
              <a:hlinkClick r:id="rId2"/>
            </a:endParaRPr>
          </a:p>
          <a:p>
            <a:pPr>
              <a:buNone/>
            </a:pPr>
            <a:r>
              <a:rPr lang="en-US" dirty="0">
                <a:latin typeface="Times New Roman" pitchFamily="18" charset="0"/>
                <a:cs typeface="Times New Roman" pitchFamily="18" charset="0"/>
                <a:hlinkClick r:id="rId2"/>
              </a:rPr>
              <a:t> </a:t>
            </a:r>
            <a:r>
              <a:rPr lang="en-IN" dirty="0">
                <a:hlinkClick r:id="rId2"/>
              </a:rPr>
              <a:t>https://beginnersbook.com/2015/04/e-r-model-in-dbms/</a:t>
            </a:r>
            <a:endParaRPr lang="en-IN"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word </a:t>
            </a:r>
            <a:r>
              <a:rPr lang="en-US" b="1" dirty="0">
                <a:latin typeface="Times New Roman" pitchFamily="18" charset="0"/>
                <a:cs typeface="Times New Roman" pitchFamily="18" charset="0"/>
              </a:rPr>
              <a:t>schema</a:t>
            </a:r>
            <a:r>
              <a:rPr lang="en-US" dirty="0">
                <a:latin typeface="Times New Roman" pitchFamily="18" charset="0"/>
                <a:cs typeface="Times New Roman" pitchFamily="18" charset="0"/>
              </a:rPr>
              <a:t> means arrangement – how we want to arrange things that we have to store. The diagram above shows the three different schemas used in DBMS, seen from different levels of abstraction.</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Instance – the actual content of the database at a particular point in time </a:t>
            </a:r>
          </a:p>
          <a:p>
            <a:r>
              <a:rPr lang="en-US" dirty="0">
                <a:latin typeface="Times New Roman" pitchFamily="18" charset="0"/>
                <a:cs typeface="Times New Roman" pitchFamily="18" charset="0"/>
              </a:rPr>
              <a:t>★ Analogous to the value of a variable</a:t>
            </a:r>
          </a:p>
          <a:p>
            <a:endParaRPr lang="en-IN" dirty="0"/>
          </a:p>
        </p:txBody>
      </p:sp>
      <p:pic>
        <p:nvPicPr>
          <p:cNvPr id="5" name="Picture 2"/>
          <p:cNvPicPr>
            <a:picLocks noChangeAspect="1" noChangeArrowheads="1"/>
          </p:cNvPicPr>
          <p:nvPr/>
        </p:nvPicPr>
        <p:blipFill>
          <a:blip r:embed="rId3"/>
          <a:srcRect/>
          <a:stretch>
            <a:fillRect/>
          </a:stretch>
        </p:blipFill>
        <p:spPr bwMode="auto">
          <a:xfrm>
            <a:off x="773800" y="207033"/>
            <a:ext cx="5782276" cy="3976777"/>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a:t>
            </a:r>
          </a:p>
        </p:txBody>
      </p:sp>
      <p:sp>
        <p:nvSpPr>
          <p:cNvPr id="3" name="Content Placeholder 2"/>
          <p:cNvSpPr>
            <a:spLocks noGrp="1"/>
          </p:cNvSpPr>
          <p:nvPr>
            <p:ph idx="1"/>
          </p:nvPr>
        </p:nvSpPr>
        <p:spPr>
          <a:xfrm>
            <a:off x="838200" y="1847850"/>
            <a:ext cx="10515600" cy="4351338"/>
          </a:xfrm>
        </p:spPr>
        <p:txBody>
          <a:bodyPr/>
          <a:lstStyle/>
          <a:p>
            <a:pPr marL="0" indent="0">
              <a:buNone/>
            </a:pPr>
            <a:r>
              <a:rPr lang="en-US" dirty="0">
                <a:latin typeface="Times New Roman" pitchFamily="18" charset="0"/>
                <a:cs typeface="Times New Roman" pitchFamily="18" charset="0"/>
              </a:rPr>
              <a:t>Three General levels :-</a:t>
            </a:r>
          </a:p>
          <a:p>
            <a:pPr marL="0" indent="0">
              <a:buNone/>
            </a:pPr>
            <a:r>
              <a:rPr lang="en-US" b="1" dirty="0">
                <a:solidFill>
                  <a:srgbClr val="FF0000"/>
                </a:solidFill>
                <a:latin typeface="Times New Roman" pitchFamily="18" charset="0"/>
                <a:cs typeface="Times New Roman" pitchFamily="18" charset="0"/>
              </a:rPr>
              <a:t>Internal Schema </a:t>
            </a:r>
            <a:r>
              <a:rPr lang="en-US" b="1" dirty="0">
                <a:solidFill>
                  <a:srgbClr val="FF0000"/>
                </a:solidFill>
                <a:highlight>
                  <a:srgbClr val="FFFF00"/>
                </a:highlight>
                <a:latin typeface="Times New Roman" pitchFamily="18" charset="0"/>
                <a:cs typeface="Times New Roman" pitchFamily="18" charset="0"/>
              </a:rPr>
              <a:t>(Physical View) </a:t>
            </a:r>
            <a:r>
              <a:rPr lang="en-US" b="1" dirty="0">
                <a:highlight>
                  <a:srgbClr val="FFFF00"/>
                </a:highlight>
                <a:latin typeface="Times New Roman" pitchFamily="18" charset="0"/>
                <a:cs typeface="Times New Roman" pitchFamily="18" charset="0"/>
              </a:rPr>
              <a:t>:-</a:t>
            </a:r>
            <a:r>
              <a:rPr lang="en-US" dirty="0">
                <a:highlight>
                  <a:srgbClr val="FFFF00"/>
                </a:highlight>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The way the data is stored in the storage media.  (Specified by the DBA) </a:t>
            </a:r>
          </a:p>
          <a:p>
            <a:pPr marL="0" indent="0">
              <a:buNone/>
            </a:pPr>
            <a:r>
              <a:rPr lang="en-US" b="1" dirty="0">
                <a:solidFill>
                  <a:srgbClr val="FF0000"/>
                </a:solidFill>
                <a:latin typeface="Times New Roman" pitchFamily="18" charset="0"/>
                <a:cs typeface="Times New Roman" pitchFamily="18" charset="0"/>
              </a:rPr>
              <a:t>Conceptual Schema </a:t>
            </a:r>
            <a:r>
              <a:rPr lang="en-US" b="1" dirty="0">
                <a:solidFill>
                  <a:srgbClr val="FF0000"/>
                </a:solidFill>
                <a:highlight>
                  <a:srgbClr val="FFFF00"/>
                </a:highlight>
                <a:latin typeface="Times New Roman" pitchFamily="18" charset="0"/>
                <a:cs typeface="Times New Roman" pitchFamily="18" charset="0"/>
              </a:rPr>
              <a:t>(Logic View)</a:t>
            </a:r>
            <a:r>
              <a:rPr lang="en-US" b="1" dirty="0">
                <a:highlight>
                  <a:srgbClr val="FFFF00"/>
                </a:highlight>
                <a:latin typeface="Times New Roman" pitchFamily="18" charset="0"/>
                <a:cs typeface="Times New Roman" pitchFamily="18" charset="0"/>
              </a:rPr>
              <a:t>:-</a:t>
            </a:r>
            <a:r>
              <a:rPr lang="en-US" dirty="0">
                <a:highlight>
                  <a:srgbClr val="FFFF00"/>
                </a:highlight>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Describes the structure and constraints for the whole database. (Specified and used by the programmers). </a:t>
            </a:r>
          </a:p>
          <a:p>
            <a:pPr marL="0" indent="0">
              <a:buNone/>
            </a:pPr>
            <a:r>
              <a:rPr lang="en-US" b="1" dirty="0">
                <a:solidFill>
                  <a:srgbClr val="FF0000"/>
                </a:solidFill>
                <a:latin typeface="Times New Roman" pitchFamily="18" charset="0"/>
                <a:cs typeface="Times New Roman" pitchFamily="18" charset="0"/>
              </a:rPr>
              <a:t>External Schema</a:t>
            </a:r>
            <a:r>
              <a:rPr lang="en-US" b="1" dirty="0">
                <a:solidFill>
                  <a:srgbClr val="FF0000"/>
                </a:solidFill>
                <a:highlight>
                  <a:srgbClr val="FFFF00"/>
                </a:highlight>
                <a:latin typeface="Times New Roman" pitchFamily="18" charset="0"/>
                <a:cs typeface="Times New Roman" pitchFamily="18" charset="0"/>
              </a:rPr>
              <a:t>(Sub-Schema)</a:t>
            </a:r>
            <a:r>
              <a:rPr lang="en-US" b="1" dirty="0">
                <a:highlight>
                  <a:srgbClr val="FFFF00"/>
                </a:highlight>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The view of the database as seen by the end user.</a:t>
            </a:r>
          </a:p>
          <a:p>
            <a:endParaRPr lang="en-US" dirty="0"/>
          </a:p>
          <a:p>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Internal or physical schema</a:t>
            </a:r>
          </a:p>
        </p:txBody>
      </p:sp>
      <p:sp>
        <p:nvSpPr>
          <p:cNvPr id="3" name="Content Placeholder 2"/>
          <p:cNvSpPr>
            <a:spLocks noGrp="1"/>
          </p:cNvSpPr>
          <p:nvPr>
            <p:ph idx="1"/>
          </p:nvPr>
        </p:nvSpPr>
        <p:spPr/>
        <p:txBody>
          <a:bodyPr/>
          <a:lstStyle/>
          <a:p>
            <a:pPr algn="just"/>
            <a:r>
              <a:rPr lang="en-US" i="1" dirty="0">
                <a:solidFill>
                  <a:srgbClr val="00B050"/>
                </a:solidFill>
                <a:latin typeface="Times New Roman" pitchFamily="18" charset="0"/>
                <a:cs typeface="Times New Roman" pitchFamily="18" charset="0"/>
              </a:rPr>
              <a:t>The lowest level, called the Internal or Physical schema, deals with the description of how raw data items</a:t>
            </a:r>
            <a:r>
              <a:rPr lang="en-US" dirty="0">
                <a:latin typeface="Times New Roman" pitchFamily="18" charset="0"/>
                <a:cs typeface="Times New Roman" pitchFamily="18" charset="0"/>
              </a:rPr>
              <a:t> (like 1, ABC, KOL, H2 etc.) are stored in the </a:t>
            </a:r>
            <a:r>
              <a:rPr lang="en-US" b="1" dirty="0">
                <a:latin typeface="Times New Roman" pitchFamily="18" charset="0"/>
                <a:cs typeface="Times New Roman" pitchFamily="18" charset="0"/>
              </a:rPr>
              <a:t>physical storage </a:t>
            </a:r>
            <a:r>
              <a:rPr lang="en-US" dirty="0">
                <a:latin typeface="Times New Roman" pitchFamily="18" charset="0"/>
                <a:cs typeface="Times New Roman" pitchFamily="18" charset="0"/>
              </a:rPr>
              <a:t>(Hard Disc, CD, Pen Drive etc.). </a:t>
            </a:r>
          </a:p>
          <a:p>
            <a:pPr algn="just"/>
            <a:r>
              <a:rPr lang="en-US" dirty="0">
                <a:latin typeface="Times New Roman" pitchFamily="18" charset="0"/>
                <a:cs typeface="Times New Roman" pitchFamily="18" charset="0"/>
              </a:rPr>
              <a:t>It also describes the </a:t>
            </a:r>
            <a:r>
              <a:rPr lang="en-US" b="1" dirty="0">
                <a:latin typeface="Times New Roman" pitchFamily="18" charset="0"/>
                <a:cs typeface="Times New Roman" pitchFamily="18" charset="0"/>
              </a:rPr>
              <a:t>data type </a:t>
            </a:r>
            <a:r>
              <a:rPr lang="en-US" dirty="0">
                <a:latin typeface="Times New Roman" pitchFamily="18" charset="0"/>
                <a:cs typeface="Times New Roman" pitchFamily="18" charset="0"/>
              </a:rPr>
              <a:t>of these data items, the </a:t>
            </a:r>
            <a:r>
              <a:rPr lang="en-US" b="1" dirty="0">
                <a:latin typeface="Times New Roman" pitchFamily="18" charset="0"/>
                <a:cs typeface="Times New Roman" pitchFamily="18" charset="0"/>
              </a:rPr>
              <a:t>size of the items </a:t>
            </a:r>
            <a:r>
              <a:rPr lang="en-US" dirty="0">
                <a:latin typeface="Times New Roman" pitchFamily="18" charset="0"/>
                <a:cs typeface="Times New Roman" pitchFamily="18" charset="0"/>
              </a:rPr>
              <a:t>in the storage media, the location (physical address) of the items in the storage device and so on. This schema is useful for </a:t>
            </a:r>
            <a:r>
              <a:rPr lang="en-US" b="1" dirty="0">
                <a:solidFill>
                  <a:schemeClr val="accent2"/>
                </a:solidFill>
                <a:latin typeface="Times New Roman" pitchFamily="18" charset="0"/>
                <a:cs typeface="Times New Roman" pitchFamily="18" charset="0"/>
              </a:rPr>
              <a:t>database application developers and database administrator.</a:t>
            </a:r>
            <a:endParaRPr lang="en-US" b="1" dirty="0">
              <a:solidFill>
                <a:schemeClr val="accent2"/>
              </a:solidFill>
            </a:endParaRPr>
          </a:p>
          <a:p>
            <a:pPr algn="just"/>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Conceptual or logical schema</a:t>
            </a:r>
          </a:p>
        </p:txBody>
      </p:sp>
      <p:sp>
        <p:nvSpPr>
          <p:cNvPr id="3" name="Content Placeholder 2"/>
          <p:cNvSpPr>
            <a:spLocks noGrp="1"/>
          </p:cNvSpPr>
          <p:nvPr>
            <p:ph idx="1"/>
          </p:nvPr>
        </p:nvSpPr>
        <p:spPr/>
        <p:txBody>
          <a:bodyPr>
            <a:normAutofit lnSpcReduction="10000"/>
          </a:bodyPr>
          <a:lstStyle/>
          <a:p>
            <a:pPr algn="just"/>
            <a:r>
              <a:rPr lang="en-US" i="1" dirty="0">
                <a:solidFill>
                  <a:schemeClr val="accent6"/>
                </a:solidFill>
                <a:latin typeface="Times New Roman" pitchFamily="18" charset="0"/>
                <a:cs typeface="Times New Roman" pitchFamily="18" charset="0"/>
              </a:rPr>
              <a:t>The middle level is known as the Conceptual or Logical Schema, and deals with the </a:t>
            </a:r>
            <a:r>
              <a:rPr lang="en-US" b="1" i="1" dirty="0">
                <a:latin typeface="Times New Roman" pitchFamily="18" charset="0"/>
                <a:cs typeface="Times New Roman" pitchFamily="18" charset="0"/>
              </a:rPr>
              <a:t>structure of the entire database</a:t>
            </a:r>
            <a:r>
              <a:rPr lang="en-US" i="1"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Please note that at this level we are not </a:t>
            </a:r>
            <a:r>
              <a:rPr lang="en-US" dirty="0">
                <a:solidFill>
                  <a:srgbClr val="7030A0"/>
                </a:solidFill>
                <a:latin typeface="Times New Roman" pitchFamily="18" charset="0"/>
                <a:cs typeface="Times New Roman" pitchFamily="18" charset="0"/>
              </a:rPr>
              <a:t>interested with the raw data items anymore, </a:t>
            </a:r>
            <a:r>
              <a:rPr lang="en-US" dirty="0">
                <a:latin typeface="Times New Roman" pitchFamily="18" charset="0"/>
                <a:cs typeface="Times New Roman" pitchFamily="18" charset="0"/>
              </a:rPr>
              <a:t>we are interested with the structure of the database. </a:t>
            </a:r>
          </a:p>
          <a:p>
            <a:pPr algn="just"/>
            <a:r>
              <a:rPr lang="en-US" dirty="0">
                <a:latin typeface="Times New Roman" pitchFamily="18" charset="0"/>
                <a:cs typeface="Times New Roman" pitchFamily="18" charset="0"/>
              </a:rPr>
              <a:t>This means we want to know the information about the attributes of each table, </a:t>
            </a:r>
            <a:r>
              <a:rPr lang="en-US" b="1" dirty="0">
                <a:latin typeface="Times New Roman" pitchFamily="18" charset="0"/>
                <a:cs typeface="Times New Roman" pitchFamily="18" charset="0"/>
              </a:rPr>
              <a:t>the common attributes in different tables that help them to be combined,</a:t>
            </a:r>
            <a:r>
              <a:rPr lang="en-US" dirty="0">
                <a:latin typeface="Times New Roman" pitchFamily="18" charset="0"/>
                <a:cs typeface="Times New Roman" pitchFamily="18" charset="0"/>
              </a:rPr>
              <a:t> what kind of data can be input into these attributes, and so on. </a:t>
            </a:r>
          </a:p>
          <a:p>
            <a:pPr algn="just"/>
            <a:r>
              <a:rPr lang="en-US" dirty="0">
                <a:latin typeface="Times New Roman" pitchFamily="18" charset="0"/>
                <a:cs typeface="Times New Roman" pitchFamily="18" charset="0"/>
              </a:rPr>
              <a:t>Conceptual or Logical schema is very useful for </a:t>
            </a:r>
            <a:r>
              <a:rPr lang="en-US" b="1" dirty="0">
                <a:latin typeface="Times New Roman" pitchFamily="18" charset="0"/>
                <a:cs typeface="Times New Roman" pitchFamily="18" charset="0"/>
              </a:rPr>
              <a:t>database administrators whose responsibility is to maintain the entire database.</a:t>
            </a:r>
            <a:endParaRPr lang="en-US" b="1" dirty="0"/>
          </a:p>
          <a:p>
            <a:pPr algn="just"/>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External or View Schema</a:t>
            </a:r>
          </a:p>
        </p:txBody>
      </p:sp>
      <p:sp>
        <p:nvSpPr>
          <p:cNvPr id="3" name="Content Placeholder 2"/>
          <p:cNvSpPr>
            <a:spLocks noGrp="1"/>
          </p:cNvSpPr>
          <p:nvPr>
            <p:ph idx="1"/>
          </p:nvPr>
        </p:nvSpPr>
        <p:spPr/>
        <p:txBody>
          <a:bodyPr/>
          <a:lstStyle/>
          <a:p>
            <a:pPr algn="just"/>
            <a:r>
              <a:rPr lang="en-US" b="1" dirty="0">
                <a:solidFill>
                  <a:schemeClr val="accent2"/>
                </a:solidFill>
                <a:latin typeface="Times New Roman" pitchFamily="18" charset="0"/>
                <a:cs typeface="Times New Roman" pitchFamily="18" charset="0"/>
              </a:rPr>
              <a:t>The highest level of abstraction is the External or View Schema.</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This is targeted for the </a:t>
            </a:r>
            <a:r>
              <a:rPr lang="en-US" b="1" dirty="0">
                <a:solidFill>
                  <a:schemeClr val="accent6"/>
                </a:solidFill>
                <a:latin typeface="Times New Roman" pitchFamily="18" charset="0"/>
                <a:cs typeface="Times New Roman" pitchFamily="18" charset="0"/>
              </a:rPr>
              <a:t>end users. </a:t>
            </a:r>
          </a:p>
          <a:p>
            <a:pPr algn="just"/>
            <a:r>
              <a:rPr lang="en-US" dirty="0">
                <a:latin typeface="Times New Roman" pitchFamily="18" charset="0"/>
                <a:cs typeface="Times New Roman" pitchFamily="18" charset="0"/>
              </a:rPr>
              <a:t>Now, an end user does not need to know everything about the structure of the entire database, rather than the amount of details he/she needs to work with. </a:t>
            </a:r>
            <a:endParaRPr lang="en-US" dirty="0"/>
          </a:p>
          <a:p>
            <a:pPr algn="just"/>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Data Independence</a:t>
            </a:r>
          </a:p>
        </p:txBody>
      </p:sp>
      <p:sp>
        <p:nvSpPr>
          <p:cNvPr id="3" name="Content Placeholder 2"/>
          <p:cNvSpPr>
            <a:spLocks noGrp="1"/>
          </p:cNvSpPr>
          <p:nvPr>
            <p:ph idx="1"/>
          </p:nvPr>
        </p:nvSpPr>
        <p:spPr/>
        <p:txBody>
          <a:bodyPr>
            <a:normAutofit fontScale="77500" lnSpcReduction="20000"/>
          </a:bodyPr>
          <a:lstStyle/>
          <a:p>
            <a:pPr algn="just"/>
            <a:r>
              <a:rPr lang="en-US" dirty="0">
                <a:solidFill>
                  <a:srgbClr val="FF0000"/>
                </a:solidFill>
                <a:latin typeface="Times New Roman" pitchFamily="18" charset="0"/>
                <a:cs typeface="Times New Roman" pitchFamily="18" charset="0"/>
              </a:rPr>
              <a:t>It is the property of the database which tries to ensure that if we make any change in any level of schema of the database,</a:t>
            </a:r>
            <a:r>
              <a:rPr lang="en-US" dirty="0">
                <a:latin typeface="Times New Roman" pitchFamily="18" charset="0"/>
                <a:cs typeface="Times New Roman" pitchFamily="18" charset="0"/>
              </a:rPr>
              <a:t> the schema immediately above it would require minimal or no need of change.</a:t>
            </a:r>
          </a:p>
          <a:p>
            <a:pPr algn="just"/>
            <a:r>
              <a:rPr lang="en-US" b="1" dirty="0">
                <a:solidFill>
                  <a:schemeClr val="accent6"/>
                </a:solidFill>
                <a:latin typeface="Times New Roman" pitchFamily="18" charset="0"/>
                <a:cs typeface="Times New Roman" pitchFamily="18" charset="0"/>
              </a:rPr>
              <a:t>Ability to modify a schema definition in one level without affecting a schema definition in the next higher level. </a:t>
            </a:r>
          </a:p>
          <a:p>
            <a:pPr algn="just"/>
            <a:r>
              <a:rPr lang="en-US" dirty="0">
                <a:latin typeface="Times New Roman" pitchFamily="18" charset="0"/>
                <a:cs typeface="Times New Roman" pitchFamily="18" charset="0"/>
              </a:rPr>
              <a:t>The interfaces between the various levels and components should be well defined so that changes in some parts do not seriously influence others.</a:t>
            </a:r>
          </a:p>
          <a:p>
            <a:pPr algn="just"/>
            <a:r>
              <a:rPr lang="en-US" dirty="0">
                <a:latin typeface="Times New Roman" pitchFamily="18" charset="0"/>
                <a:cs typeface="Times New Roman" pitchFamily="18" charset="0"/>
              </a:rPr>
              <a:t>What does this mean? We know that in a building, each floor stands on the floor below it. If we change the design of any one floor, e.g. extending the width of a room by demolishing the western wall of that room, it is likely that the design in the above floors will have to be changed also. As a result, one change needed in one particular floor would mean continuing to change the design of each floor until we reach the top floor, with an increase in the time, cost and </a:t>
            </a:r>
            <a:r>
              <a:rPr lang="en-US" dirty="0" err="1">
                <a:latin typeface="Times New Roman" pitchFamily="18" charset="0"/>
                <a:cs typeface="Times New Roman" pitchFamily="18" charset="0"/>
              </a:rPr>
              <a:t>labour</a:t>
            </a:r>
            <a:r>
              <a:rPr lang="en-US" dirty="0">
                <a:latin typeface="Times New Roman" pitchFamily="18" charset="0"/>
                <a:cs typeface="Times New Roman" pitchFamily="18" charset="0"/>
              </a:rPr>
              <a:t>. Would not life be easy if the change could be contained in one floor only? Data independence is the answer for this. It removes the need for additional amount of work needed in adopting the single change into all the levels above.</a:t>
            </a:r>
          </a:p>
          <a:p>
            <a:endParaRPr lang="en-US" dirty="0"/>
          </a:p>
          <a:p>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Types of Data Independence</a:t>
            </a:r>
          </a:p>
        </p:txBody>
      </p:sp>
      <p:sp>
        <p:nvSpPr>
          <p:cNvPr id="3" name="Content Placeholder 2"/>
          <p:cNvSpPr>
            <a:spLocks noGrp="1"/>
          </p:cNvSpPr>
          <p:nvPr>
            <p:ph idx="1"/>
          </p:nvPr>
        </p:nvSpPr>
        <p:spPr/>
        <p:txBody>
          <a:bodyPr>
            <a:normAutofit fontScale="85000" lnSpcReduction="20000"/>
          </a:bodyPr>
          <a:lstStyle/>
          <a:p>
            <a:pPr algn="just">
              <a:buNone/>
            </a:pPr>
            <a:r>
              <a:rPr lang="en-US" dirty="0">
                <a:latin typeface="Times New Roman" pitchFamily="18" charset="0"/>
                <a:cs typeface="Times New Roman" pitchFamily="18" charset="0"/>
              </a:rPr>
              <a:t>Data independence can be classified into the following two types: </a:t>
            </a:r>
          </a:p>
          <a:p>
            <a:pPr marL="514350" indent="-514350" algn="just">
              <a:buFont typeface="+mj-lt"/>
              <a:buAutoNum type="arabicPeriod"/>
            </a:pPr>
            <a:r>
              <a:rPr lang="en-US" dirty="0">
                <a:latin typeface="Times New Roman" pitchFamily="18" charset="0"/>
                <a:cs typeface="Times New Roman" pitchFamily="18" charset="0"/>
              </a:rPr>
              <a:t>Physical Data Independence </a:t>
            </a:r>
          </a:p>
          <a:p>
            <a:pPr marL="514350" indent="-514350" algn="just">
              <a:buFont typeface="+mj-lt"/>
              <a:buAutoNum type="arabicPeriod"/>
            </a:pPr>
            <a:r>
              <a:rPr lang="en-US" dirty="0">
                <a:latin typeface="Times New Roman" pitchFamily="18" charset="0"/>
                <a:cs typeface="Times New Roman" pitchFamily="18" charset="0"/>
              </a:rPr>
              <a:t>Logical Data Independence</a:t>
            </a:r>
          </a:p>
          <a:p>
            <a:pPr algn="just"/>
            <a:endParaRPr lang="en-US" dirty="0">
              <a:latin typeface="Times New Roman" pitchFamily="18" charset="0"/>
              <a:cs typeface="Times New Roman" pitchFamily="18" charset="0"/>
            </a:endParaRPr>
          </a:p>
          <a:p>
            <a:pPr algn="just">
              <a:buNone/>
            </a:pPr>
            <a:r>
              <a:rPr lang="en-US" b="1" dirty="0">
                <a:latin typeface="Times New Roman" pitchFamily="18" charset="0"/>
                <a:cs typeface="Times New Roman" pitchFamily="18" charset="0"/>
              </a:rPr>
              <a:t>Physical Data Independence:</a:t>
            </a:r>
            <a:r>
              <a:rPr lang="en-US" dirty="0">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This means that for </a:t>
            </a:r>
            <a:r>
              <a:rPr lang="en-US" b="1" dirty="0">
                <a:solidFill>
                  <a:schemeClr val="accent2"/>
                </a:solidFill>
                <a:latin typeface="Times New Roman" pitchFamily="18" charset="0"/>
                <a:cs typeface="Times New Roman" pitchFamily="18" charset="0"/>
              </a:rPr>
              <a:t>any change made </a:t>
            </a:r>
            <a:r>
              <a:rPr lang="en-US" b="1" dirty="0">
                <a:solidFill>
                  <a:srgbClr val="7030A0"/>
                </a:solidFill>
                <a:latin typeface="Times New Roman" pitchFamily="18" charset="0"/>
                <a:cs typeface="Times New Roman" pitchFamily="18" charset="0"/>
              </a:rPr>
              <a:t>in the</a:t>
            </a:r>
          </a:p>
          <a:p>
            <a:pPr algn="just">
              <a:buNone/>
            </a:pPr>
            <a:r>
              <a:rPr lang="en-US" b="1" dirty="0">
                <a:solidFill>
                  <a:schemeClr val="accent2"/>
                </a:solidFill>
                <a:latin typeface="Times New Roman" pitchFamily="18" charset="0"/>
                <a:cs typeface="Times New Roman" pitchFamily="18" charset="0"/>
              </a:rPr>
              <a:t>physical schema</a:t>
            </a:r>
            <a:r>
              <a:rPr lang="en-US" b="1" dirty="0">
                <a:solidFill>
                  <a:srgbClr val="7030A0"/>
                </a:solidFill>
                <a:latin typeface="Times New Roman" pitchFamily="18" charset="0"/>
                <a:cs typeface="Times New Roman" pitchFamily="18" charset="0"/>
              </a:rPr>
              <a:t>, the need to change the </a:t>
            </a:r>
            <a:r>
              <a:rPr lang="en-US" b="1" dirty="0">
                <a:solidFill>
                  <a:schemeClr val="accent2"/>
                </a:solidFill>
                <a:latin typeface="Times New Roman" pitchFamily="18" charset="0"/>
                <a:cs typeface="Times New Roman" pitchFamily="18" charset="0"/>
              </a:rPr>
              <a:t>logical schema is minimal.</a:t>
            </a:r>
            <a:r>
              <a:rPr lang="en-US" dirty="0">
                <a:latin typeface="Times New Roman" pitchFamily="18" charset="0"/>
                <a:cs typeface="Times New Roman" pitchFamily="18" charset="0"/>
              </a:rPr>
              <a:t> This is</a:t>
            </a:r>
          </a:p>
          <a:p>
            <a:pPr algn="just">
              <a:buNone/>
            </a:pPr>
            <a:r>
              <a:rPr lang="en-US" dirty="0">
                <a:latin typeface="Times New Roman" pitchFamily="18" charset="0"/>
                <a:cs typeface="Times New Roman" pitchFamily="18" charset="0"/>
              </a:rPr>
              <a:t>practically easier to achieve. </a:t>
            </a:r>
          </a:p>
          <a:p>
            <a:pPr algn="just">
              <a:buNone/>
            </a:pPr>
            <a:endParaRPr lang="en-US" dirty="0">
              <a:latin typeface="Times New Roman" pitchFamily="18" charset="0"/>
              <a:cs typeface="Times New Roman" pitchFamily="18" charset="0"/>
            </a:endParaRPr>
          </a:p>
          <a:p>
            <a:pPr algn="just">
              <a:buNone/>
            </a:pPr>
            <a:r>
              <a:rPr lang="en-US" b="1" dirty="0">
                <a:latin typeface="Times New Roman" pitchFamily="18" charset="0"/>
                <a:cs typeface="Times New Roman" pitchFamily="18" charset="0"/>
              </a:rPr>
              <a:t>Logical Data Independence:</a:t>
            </a:r>
            <a:r>
              <a:rPr lang="en-US" dirty="0">
                <a:latin typeface="Times New Roman" pitchFamily="18" charset="0"/>
                <a:cs typeface="Times New Roman" pitchFamily="18" charset="0"/>
              </a:rPr>
              <a:t> This means that </a:t>
            </a:r>
            <a:r>
              <a:rPr lang="en-US" b="1" dirty="0">
                <a:solidFill>
                  <a:schemeClr val="accent5"/>
                </a:solidFill>
                <a:latin typeface="Times New Roman" pitchFamily="18" charset="0"/>
                <a:cs typeface="Times New Roman" pitchFamily="18" charset="0"/>
              </a:rPr>
              <a:t>for any change made</a:t>
            </a:r>
            <a:r>
              <a:rPr lang="en-US" dirty="0">
                <a:latin typeface="Times New Roman" pitchFamily="18" charset="0"/>
                <a:cs typeface="Times New Roman" pitchFamily="18" charset="0"/>
              </a:rPr>
              <a:t> in the</a:t>
            </a:r>
          </a:p>
          <a:p>
            <a:pPr algn="just">
              <a:buNone/>
            </a:pPr>
            <a:r>
              <a:rPr lang="en-US" b="1" dirty="0">
                <a:solidFill>
                  <a:schemeClr val="accent2"/>
                </a:solidFill>
                <a:latin typeface="Times New Roman" pitchFamily="18" charset="0"/>
                <a:cs typeface="Times New Roman" pitchFamily="18" charset="0"/>
              </a:rPr>
              <a:t>logical schema</a:t>
            </a:r>
            <a:r>
              <a:rPr lang="en-US" b="1" dirty="0">
                <a:solidFill>
                  <a:schemeClr val="accent5">
                    <a:lumMod val="75000"/>
                  </a:schemeClr>
                </a:solidFill>
                <a:latin typeface="Times New Roman" pitchFamily="18" charset="0"/>
                <a:cs typeface="Times New Roman" pitchFamily="18" charset="0"/>
              </a:rPr>
              <a:t>, </a:t>
            </a:r>
            <a:r>
              <a:rPr lang="en-US" dirty="0">
                <a:latin typeface="Times New Roman" pitchFamily="18" charset="0"/>
                <a:cs typeface="Times New Roman" pitchFamily="18" charset="0"/>
              </a:rPr>
              <a:t>the need to change the </a:t>
            </a:r>
            <a:r>
              <a:rPr lang="en-US" b="1" dirty="0">
                <a:latin typeface="Times New Roman" pitchFamily="18" charset="0"/>
                <a:cs typeface="Times New Roman" pitchFamily="18" charset="0"/>
              </a:rPr>
              <a:t>external schema </a:t>
            </a:r>
            <a:r>
              <a:rPr lang="en-US" dirty="0">
                <a:latin typeface="Times New Roman" pitchFamily="18" charset="0"/>
                <a:cs typeface="Times New Roman" pitchFamily="18" charset="0"/>
              </a:rPr>
              <a:t>is </a:t>
            </a:r>
            <a:r>
              <a:rPr lang="en-US" dirty="0">
                <a:solidFill>
                  <a:schemeClr val="accent5">
                    <a:lumMod val="75000"/>
                  </a:schemeClr>
                </a:solidFill>
                <a:latin typeface="Times New Roman" pitchFamily="18" charset="0"/>
                <a:cs typeface="Times New Roman" pitchFamily="18" charset="0"/>
              </a:rPr>
              <a:t>minimal.</a:t>
            </a:r>
            <a:r>
              <a:rPr lang="en-US" dirty="0">
                <a:latin typeface="Times New Roman" pitchFamily="18" charset="0"/>
                <a:cs typeface="Times New Roman" pitchFamily="18" charset="0"/>
              </a:rPr>
              <a:t> As we</a:t>
            </a:r>
          </a:p>
          <a:p>
            <a:pPr algn="just">
              <a:buNone/>
            </a:pPr>
            <a:r>
              <a:rPr lang="en-US" dirty="0">
                <a:latin typeface="Times New Roman" pitchFamily="18" charset="0"/>
                <a:cs typeface="Times New Roman" pitchFamily="18" charset="0"/>
              </a:rPr>
              <a:t>shall see, this is a little difficult to achieve.</a:t>
            </a:r>
          </a:p>
          <a:p>
            <a:endParaRPr lang="en-US" dirty="0"/>
          </a:p>
          <a:p>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Summary</a:t>
            </a:r>
          </a:p>
        </p:txBody>
      </p:sp>
      <p:sp>
        <p:nvSpPr>
          <p:cNvPr id="3" name="Content Placeholder 2"/>
          <p:cNvSpPr>
            <a:spLocks noGrp="1"/>
          </p:cNvSpPr>
          <p:nvPr>
            <p:ph idx="1"/>
          </p:nvPr>
        </p:nvSpPr>
        <p:spPr>
          <a:xfrm>
            <a:off x="838200" y="1992701"/>
            <a:ext cx="10515600" cy="4184261"/>
          </a:xfrm>
        </p:spPr>
        <p:txBody>
          <a:bodyPr/>
          <a:lstStyle/>
          <a:p>
            <a:pPr algn="just"/>
            <a:r>
              <a:rPr lang="en-IN" dirty="0">
                <a:latin typeface="Times New Roman" pitchFamily="18" charset="0"/>
                <a:cs typeface="Times New Roman" pitchFamily="18" charset="0"/>
              </a:rPr>
              <a:t>The DBMS design depends upon its architecture. The basic client/server architecture is used to deal with a large number of PCs, web servers, database servers, and other components that are connected with networks</a:t>
            </a:r>
          </a:p>
          <a:p>
            <a:pPr algn="just"/>
            <a:r>
              <a:rPr lang="en-IN" dirty="0">
                <a:latin typeface="Times New Roman" pitchFamily="18" charset="0"/>
                <a:cs typeface="Times New Roman" pitchFamily="18" charset="0"/>
              </a:rPr>
              <a:t>Level of Data Independence gives the </a:t>
            </a:r>
            <a:r>
              <a:rPr lang="en-US">
                <a:latin typeface="Times New Roman" pitchFamily="18" charset="0"/>
                <a:cs typeface="Times New Roman" pitchFamily="18" charset="0"/>
              </a:rPr>
              <a:t>ability </a:t>
            </a:r>
            <a:r>
              <a:rPr lang="en-US" dirty="0">
                <a:latin typeface="Times New Roman" pitchFamily="18" charset="0"/>
                <a:cs typeface="Times New Roman" pitchFamily="18" charset="0"/>
              </a:rPr>
              <a:t>to modify a schema definition in one level without affecting a schema definition in the next higher level. </a:t>
            </a:r>
          </a:p>
          <a:p>
            <a:pPr algn="just"/>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3534622"/>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Understand database system concepts and design databases for different applications and to acquire the knowledge on DBMS and RDBMS.</a:t>
            </a:r>
            <a:endParaRPr lang="en-US" sz="2400" dirty="0">
              <a:latin typeface="Times New Roman" panose="02020603050405020304" pitchFamily="18" charset="0"/>
              <a:cs typeface="Times New Roman" panose="02020603050405020304" pitchFamily="18" charset="0"/>
            </a:endParaRPr>
          </a:p>
          <a:p>
            <a:pPr marL="457200" lvl="0" indent="-4572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Implement and understand different types of DDL, DML and DCL statements.</a:t>
            </a:r>
            <a:endParaRPr lang="en-US" sz="2400" dirty="0">
              <a:latin typeface="Times New Roman" panose="02020603050405020304" pitchFamily="18" charset="0"/>
              <a:cs typeface="Times New Roman" panose="02020603050405020304" pitchFamily="18" charset="0"/>
            </a:endParaRPr>
          </a:p>
          <a:p>
            <a:pPr marL="457200" lvl="0" indent="-4572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Understand transaction concepts related to databases and recovery/backup techniques required for the proper storage of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1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1"/>
          <p:cNvSpPr>
            <a:spLocks noGrp="1"/>
          </p:cNvSpPr>
          <p:nvPr>
            <p:ph sz="half" idx="1"/>
          </p:nvPr>
        </p:nvSpPr>
        <p:spPr bwMode="auto">
          <a:xfrm>
            <a:off x="1285336" y="1742536"/>
            <a:ext cx="10703464" cy="450586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 typeface="Arial" charset="0"/>
              <a:buChar char="•"/>
              <a:defRPr/>
            </a:pPr>
            <a:r>
              <a:rPr lang="en-US" sz="1600" dirty="0">
                <a:cs typeface="Cordia New" pitchFamily="34" charset="-34"/>
              </a:rPr>
              <a:t>What is Data Independence?</a:t>
            </a:r>
          </a:p>
          <a:p>
            <a:pPr>
              <a:buFont typeface="Arial" charset="0"/>
              <a:buChar char="•"/>
              <a:defRPr/>
            </a:pPr>
            <a:r>
              <a:rPr lang="en-US" sz="1600" dirty="0">
                <a:cs typeface="Cordia New" pitchFamily="34" charset="-34"/>
              </a:rPr>
              <a:t>What are three level of independence?</a:t>
            </a:r>
          </a:p>
          <a:p>
            <a:pPr>
              <a:buFont typeface="Arial" charset="0"/>
              <a:buChar char="•"/>
              <a:defRPr/>
            </a:pPr>
            <a:r>
              <a:rPr lang="en-US" sz="1600" dirty="0">
                <a:cs typeface="Cordia New" pitchFamily="34" charset="-34"/>
              </a:rPr>
              <a:t>What is 3- level architecture?</a:t>
            </a:r>
          </a:p>
          <a:p>
            <a:pPr>
              <a:buFont typeface="Arial" charset="0"/>
              <a:buChar char="•"/>
              <a:defRPr/>
            </a:pPr>
            <a:r>
              <a:rPr lang="en-US" sz="1600" dirty="0">
                <a:cs typeface="Cordia New" pitchFamily="34" charset="-34"/>
              </a:rPr>
              <a:t>What is internal level independence?</a:t>
            </a:r>
          </a:p>
          <a:p>
            <a:pPr>
              <a:buFont typeface="Arial" charset="0"/>
              <a:buChar char="•"/>
              <a:defRPr/>
            </a:pPr>
            <a:r>
              <a:rPr lang="en-US" sz="1600" dirty="0">
                <a:cs typeface="Cordia New" pitchFamily="34" charset="-34"/>
              </a:rPr>
              <a:t>What is conceptual level independence?</a:t>
            </a:r>
          </a:p>
          <a:p>
            <a:pPr>
              <a:buFont typeface="Arial" charset="0"/>
              <a:buChar char="•"/>
              <a:defRPr/>
            </a:pPr>
            <a:r>
              <a:rPr lang="en-US" sz="1600" dirty="0">
                <a:cs typeface="Cordia New" pitchFamily="34" charset="-34"/>
              </a:rPr>
              <a:t>What is external level independence?</a:t>
            </a:r>
          </a:p>
          <a:p>
            <a:pPr>
              <a:buFont typeface="Arial" charset="0"/>
              <a:buChar char="•"/>
              <a:defRPr/>
            </a:pPr>
            <a:endParaRPr lang="en-US" dirty="0">
              <a:cs typeface="Cordia New" pitchFamily="34" charset="-34"/>
            </a:endParaRPr>
          </a:p>
          <a:p>
            <a:pPr>
              <a:buFont typeface="Arial" charset="0"/>
              <a:buChar char="•"/>
              <a:defRPr/>
            </a:pPr>
            <a:endParaRPr lang="en-US" dirty="0">
              <a:cs typeface="Cordia New" pitchFamily="34" charset="-34"/>
            </a:endParaRPr>
          </a:p>
          <a:p>
            <a:pPr>
              <a:buFont typeface="Arial" charset="0"/>
              <a:buChar char="•"/>
              <a:defRPr/>
            </a:pPr>
            <a:endParaRPr lang="en-US" dirty="0">
              <a:cs typeface="Cordia New" pitchFamily="34" charset="-34"/>
            </a:endParaRPr>
          </a:p>
          <a:p>
            <a:pPr>
              <a:buFont typeface="Arial" charset="0"/>
              <a:buChar char="•"/>
              <a:defRPr/>
            </a:pPr>
            <a:endParaRPr lang="en-US" dirty="0">
              <a:cs typeface="Cordia New" pitchFamily="34" charset="-34"/>
            </a:endParaRPr>
          </a:p>
          <a:p>
            <a:pPr>
              <a:buFont typeface="Arial" charset="0"/>
              <a:buChar char="•"/>
              <a:defRPr/>
            </a:pPr>
            <a:endParaRPr lang="en-US" dirty="0">
              <a:cs typeface="Cordia New" pitchFamily="34" charset="-34"/>
            </a:endParaRPr>
          </a:p>
          <a:p>
            <a:pPr>
              <a:buFont typeface="Arial" charset="0"/>
              <a:buChar char="•"/>
              <a:defRPr/>
            </a:pPr>
            <a:endParaRPr lang="en-US" dirty="0">
              <a:cs typeface="Cordia New" pitchFamily="34" charset="-34"/>
            </a:endParaRPr>
          </a:p>
        </p:txBody>
      </p:sp>
      <p:sp>
        <p:nvSpPr>
          <p:cNvPr id="87043" name="Text Placeholder 2"/>
          <p:cNvSpPr>
            <a:spLocks noGrp="1"/>
          </p:cNvSpPr>
          <p:nvPr>
            <p:ph type="body"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l"/>
            <a:r>
              <a:rPr lang="en-US" altLang="en-US" dirty="0">
                <a:cs typeface="Cordia New" pitchFamily="34" charset="-34"/>
              </a:rPr>
              <a:t>FAQs</a:t>
            </a:r>
          </a:p>
        </p:txBody>
      </p:sp>
    </p:spTree>
    <p:extLst>
      <p:ext uri="{BB962C8B-B14F-4D97-AF65-F5344CB8AC3E}">
        <p14:creationId xmlns:p14="http://schemas.microsoft.com/office/powerpoint/2010/main" val="3226849272"/>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0800" y="1066800"/>
            <a:ext cx="10566400" cy="609600"/>
          </a:xfrm>
        </p:spPr>
        <p:txBody>
          <a:bodyPr>
            <a:noAutofit/>
          </a:bodyPr>
          <a:lstStyle/>
          <a:p>
            <a:r>
              <a:rPr lang="en-US" dirty="0">
                <a:latin typeface="Times New Roman" pitchFamily="18" charset="0"/>
                <a:cs typeface="Times New Roman" pitchFamily="18" charset="0"/>
              </a:rPr>
              <a:t>References</a:t>
            </a:r>
          </a:p>
        </p:txBody>
      </p:sp>
      <p:sp>
        <p:nvSpPr>
          <p:cNvPr id="5" name="Content Placeholder 2"/>
          <p:cNvSpPr>
            <a:spLocks noGrp="1"/>
          </p:cNvSpPr>
          <p:nvPr>
            <p:ph idx="1"/>
          </p:nvPr>
        </p:nvSpPr>
        <p:spPr>
          <a:xfrm>
            <a:off x="1219200" y="1752600"/>
            <a:ext cx="10668000" cy="4495800"/>
          </a:xfrm>
        </p:spPr>
        <p:txBody>
          <a:bodyPr/>
          <a:lstStyle/>
          <a:p>
            <a:pPr lvl="0"/>
            <a:r>
              <a:rPr lang="en-US" dirty="0" err="1"/>
              <a:t>RamezElmasri</a:t>
            </a:r>
            <a:r>
              <a:rPr lang="en-US" dirty="0"/>
              <a:t> and </a:t>
            </a:r>
            <a:r>
              <a:rPr lang="en-US" dirty="0" err="1"/>
              <a:t>Shamkant</a:t>
            </a:r>
            <a:r>
              <a:rPr lang="en-US" dirty="0"/>
              <a:t> B. </a:t>
            </a:r>
            <a:r>
              <a:rPr lang="en-US" dirty="0" err="1"/>
              <a:t>Navathe</a:t>
            </a:r>
            <a:r>
              <a:rPr lang="en-US" dirty="0"/>
              <a:t>, “Fundamentals of Database System”, The Benjamin / Cummings Publishing Co.</a:t>
            </a:r>
          </a:p>
          <a:p>
            <a:pPr lvl="0"/>
            <a:r>
              <a:rPr lang="en-US" dirty="0" err="1"/>
              <a:t>Korth</a:t>
            </a:r>
            <a:r>
              <a:rPr lang="en-US" dirty="0"/>
              <a:t> and </a:t>
            </a:r>
            <a:r>
              <a:rPr lang="en-US" dirty="0" err="1"/>
              <a:t>Silberschatz</a:t>
            </a:r>
            <a:r>
              <a:rPr lang="en-US" dirty="0"/>
              <a:t> Abraham, “Database System Concepts”, McGraw Hall.</a:t>
            </a:r>
          </a:p>
          <a:p>
            <a:pPr lvl="0"/>
            <a:r>
              <a:rPr lang="en-US" dirty="0" err="1"/>
              <a:t>C.J.Date</a:t>
            </a:r>
            <a:r>
              <a:rPr lang="en-US" dirty="0"/>
              <a:t>, “An Introduction to Database Systems”, Addison Wesley.</a:t>
            </a:r>
          </a:p>
          <a:p>
            <a:pPr lvl="0"/>
            <a:r>
              <a:rPr lang="en-US" dirty="0"/>
              <a:t>Thomas M. Connolly, Carolyn &amp; E. </a:t>
            </a:r>
            <a:r>
              <a:rPr lang="en-US" dirty="0" err="1"/>
              <a:t>Begg</a:t>
            </a:r>
            <a:r>
              <a:rPr lang="en-US" dirty="0"/>
              <a:t>, “Database Systems: A Practical Approach to Design, Implementation and Management”, 5/E, University of Paisley, Addison-Wesley.</a:t>
            </a:r>
          </a:p>
          <a:p>
            <a:pPr algn="just"/>
            <a:endParaRPr lang="en-US" dirty="0"/>
          </a:p>
        </p:txBody>
      </p:sp>
      <p:sp>
        <p:nvSpPr>
          <p:cNvPr id="8" name="Slide Number Placeholder 7"/>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54246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01319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pramod.e9758@cuimail.in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120476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11"/>
          <p:cNvSpPr>
            <a:spLocks noGrp="1"/>
          </p:cNvSpPr>
          <p:nvPr>
            <p:ph type="ftr" sz="quarter" idx="11"/>
          </p:nvPr>
        </p:nvSpPr>
        <p:spPr/>
        <p:txBody>
          <a:bodyPr/>
          <a:lstStyle/>
          <a:p>
            <a:r>
              <a:rPr lang="en-US"/>
              <a:t>By: Pramod Vishwakarma (E9758)</a:t>
            </a:r>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40947470"/>
              </p:ext>
            </p:extLst>
          </p:nvPr>
        </p:nvGraphicFramePr>
        <p:xfrm>
          <a:off x="837127" y="1931829"/>
          <a:ext cx="10824649" cy="3052296"/>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IN" sz="2200" dirty="0">
                          <a:solidFill>
                            <a:srgbClr val="000000"/>
                          </a:solidFill>
                          <a:effectLst/>
                          <a:latin typeface="Times New Roman"/>
                          <a:ea typeface="Times New Roman"/>
                          <a:cs typeface="Arial"/>
                        </a:rPr>
                        <a:t>Understand the database concept, system architecture and role of database administrator</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5702">
                <a:tc>
                  <a:txBody>
                    <a:bodyPr/>
                    <a:lstStyle/>
                    <a:p>
                      <a:pPr marL="0" marR="53975" algn="l">
                        <a:spcBef>
                          <a:spcPts val="0"/>
                        </a:spcBef>
                        <a:spcAft>
                          <a:spcPts val="0"/>
                        </a:spcAft>
                      </a:pPr>
                      <a:r>
                        <a:rPr lang="en-IN" sz="2200" b="1" dirty="0">
                          <a:effectLst/>
                          <a:latin typeface="Times New Roman"/>
                          <a:ea typeface="Calibri"/>
                          <a:cs typeface="Arial"/>
                        </a:rPr>
                        <a:t>CO2</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IN" sz="2200" dirty="0">
                          <a:solidFill>
                            <a:srgbClr val="000000"/>
                          </a:solidFill>
                          <a:effectLst/>
                          <a:latin typeface="Times New Roman"/>
                          <a:ea typeface="Times New Roman"/>
                          <a:cs typeface="Arial"/>
                        </a:rPr>
                        <a:t>Design database for an organization using relational model</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22595">
                <a:tc>
                  <a:txBody>
                    <a:bodyPr/>
                    <a:lstStyle/>
                    <a:p>
                      <a:pPr marL="0" marR="53975" algn="l">
                        <a:spcBef>
                          <a:spcPts val="0"/>
                        </a:spcBef>
                        <a:spcAft>
                          <a:spcPts val="0"/>
                        </a:spcAft>
                      </a:pPr>
                      <a:r>
                        <a:rPr lang="en-IN" sz="2200" b="1">
                          <a:effectLst/>
                          <a:latin typeface="Times New Roman"/>
                          <a:ea typeface="Calibri"/>
                          <a:cs typeface="Arial"/>
                        </a:rPr>
                        <a:t>CO3</a:t>
                      </a:r>
                      <a:endParaRPr lang="en-US" sz="220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IN" sz="2200" dirty="0">
                          <a:solidFill>
                            <a:srgbClr val="000000"/>
                          </a:solidFill>
                          <a:effectLst/>
                          <a:latin typeface="Times New Roman"/>
                          <a:ea typeface="Times New Roman"/>
                          <a:cs typeface="Arial"/>
                        </a:rPr>
                        <a:t>Apply relational algebra and relational calculus to query the database of organization</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5702">
                <a:tc>
                  <a:txBody>
                    <a:bodyPr/>
                    <a:lstStyle/>
                    <a:p>
                      <a:pPr marL="0" marR="53975" algn="l">
                        <a:spcBef>
                          <a:spcPts val="0"/>
                        </a:spcBef>
                        <a:spcAft>
                          <a:spcPts val="0"/>
                        </a:spcAft>
                      </a:pPr>
                      <a:r>
                        <a:rPr lang="en-IN" sz="2200" b="1">
                          <a:effectLst/>
                          <a:latin typeface="Times New Roman"/>
                          <a:ea typeface="Calibri"/>
                          <a:cs typeface="Arial"/>
                        </a:rPr>
                        <a:t>CO4</a:t>
                      </a:r>
                      <a:endParaRPr lang="en-US" sz="220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408305" algn="l"/>
                        </a:tabLst>
                      </a:pPr>
                      <a:r>
                        <a:rPr lang="en-IN" sz="2200" dirty="0">
                          <a:solidFill>
                            <a:srgbClr val="000000"/>
                          </a:solidFill>
                          <a:effectLst/>
                          <a:latin typeface="Times New Roman"/>
                          <a:ea typeface="Times New Roman"/>
                          <a:cs typeface="Arial"/>
                        </a:rPr>
                        <a:t>Implement the package, procedures and triggers</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5702">
                <a:tc>
                  <a:txBody>
                    <a:bodyPr/>
                    <a:lstStyle/>
                    <a:p>
                      <a:pPr marL="0" marR="53975" algn="l">
                        <a:spcBef>
                          <a:spcPts val="0"/>
                        </a:spcBef>
                        <a:spcAft>
                          <a:spcPts val="0"/>
                        </a:spcAft>
                      </a:pPr>
                      <a:r>
                        <a:rPr lang="en-IN" sz="2200" b="1">
                          <a:effectLst/>
                          <a:latin typeface="Times New Roman"/>
                          <a:ea typeface="Calibri"/>
                          <a:cs typeface="Arial"/>
                        </a:rPr>
                        <a:t>CO5</a:t>
                      </a:r>
                      <a:endParaRPr lang="en-US" sz="220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3975" algn="l">
                        <a:spcBef>
                          <a:spcPts val="0"/>
                        </a:spcBef>
                        <a:spcAft>
                          <a:spcPts val="0"/>
                        </a:spcAft>
                      </a:pPr>
                      <a:r>
                        <a:rPr lang="en-IN" sz="2200" dirty="0">
                          <a:solidFill>
                            <a:srgbClr val="000000"/>
                          </a:solidFill>
                          <a:effectLst/>
                          <a:latin typeface="Times New Roman"/>
                          <a:ea typeface="Times New Roman"/>
                          <a:cs typeface="Arial"/>
                        </a:rPr>
                        <a:t>Understand the concept of transaction processing and concurrency  control</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691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Outline</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Type of system Architectures</a:t>
            </a:r>
          </a:p>
          <a:p>
            <a:r>
              <a:rPr lang="en-US" dirty="0">
                <a:latin typeface="Times New Roman" pitchFamily="18" charset="0"/>
                <a:cs typeface="Times New Roman" pitchFamily="18" charset="0"/>
              </a:rPr>
              <a:t>Data Base System Architecture (Three Level ANSI-SPARC Architecture)</a:t>
            </a:r>
          </a:p>
          <a:p>
            <a:r>
              <a:rPr lang="en-US" dirty="0">
                <a:latin typeface="Times New Roman" pitchFamily="18" charset="0"/>
                <a:cs typeface="Times New Roman" pitchFamily="18" charset="0"/>
              </a:rPr>
              <a:t>Data Independence</a:t>
            </a:r>
          </a:p>
          <a:p>
            <a:r>
              <a:rPr lang="en-US" dirty="0">
                <a:latin typeface="Times New Roman" pitchFamily="18" charset="0"/>
                <a:cs typeface="Times New Roman" pitchFamily="18" charset="0"/>
              </a:rPr>
              <a:t>Types of Data Independence</a:t>
            </a:r>
          </a:p>
          <a:p>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DBMS Architecture</a:t>
            </a:r>
          </a:p>
        </p:txBody>
      </p:sp>
      <p:sp>
        <p:nvSpPr>
          <p:cNvPr id="3" name="Content Placeholder 2"/>
          <p:cNvSpPr>
            <a:spLocks noGrp="1"/>
          </p:cNvSpPr>
          <p:nvPr>
            <p:ph idx="1"/>
          </p:nvPr>
        </p:nvSpPr>
        <p:spPr/>
        <p:txBody>
          <a:bodyPr>
            <a:normAutofit/>
          </a:bodyPr>
          <a:lstStyle/>
          <a:p>
            <a:r>
              <a:rPr lang="en-IN" dirty="0">
                <a:latin typeface="Times New Roman" pitchFamily="18" charset="0"/>
                <a:cs typeface="Times New Roman" pitchFamily="18" charset="0"/>
              </a:rPr>
              <a:t>The DBMS design depends upon its architecture. The basic client/server </a:t>
            </a:r>
            <a:r>
              <a:rPr lang="en-IN" dirty="0">
                <a:solidFill>
                  <a:srgbClr val="FF0000"/>
                </a:solidFill>
                <a:latin typeface="Times New Roman" pitchFamily="18" charset="0"/>
                <a:cs typeface="Times New Roman" pitchFamily="18" charset="0"/>
              </a:rPr>
              <a:t>architecture is used to deal with a large number of PCs, web servers, database servers, and other components that are connected with networks.</a:t>
            </a:r>
          </a:p>
          <a:p>
            <a:r>
              <a:rPr lang="en-IN" dirty="0">
                <a:latin typeface="Times New Roman" pitchFamily="18" charset="0"/>
                <a:cs typeface="Times New Roman" pitchFamily="18" charset="0"/>
              </a:rPr>
              <a:t>The client/server architecture consists of </a:t>
            </a:r>
            <a:r>
              <a:rPr lang="en-IN" dirty="0">
                <a:solidFill>
                  <a:schemeClr val="accent2"/>
                </a:solidFill>
                <a:latin typeface="Times New Roman" pitchFamily="18" charset="0"/>
                <a:cs typeface="Times New Roman" pitchFamily="18" charset="0"/>
              </a:rPr>
              <a:t>many PCs </a:t>
            </a:r>
            <a:r>
              <a:rPr lang="en-IN" dirty="0">
                <a:latin typeface="Times New Roman" pitchFamily="18" charset="0"/>
                <a:cs typeface="Times New Roman" pitchFamily="18" charset="0"/>
              </a:rPr>
              <a:t>and </a:t>
            </a:r>
            <a:r>
              <a:rPr lang="en-IN" dirty="0">
                <a:solidFill>
                  <a:schemeClr val="accent2"/>
                </a:solidFill>
                <a:latin typeface="Times New Roman" pitchFamily="18" charset="0"/>
                <a:cs typeface="Times New Roman" pitchFamily="18" charset="0"/>
              </a:rPr>
              <a:t>a workstation </a:t>
            </a:r>
            <a:r>
              <a:rPr lang="en-IN" dirty="0">
                <a:latin typeface="Times New Roman" pitchFamily="18" charset="0"/>
                <a:cs typeface="Times New Roman" pitchFamily="18" charset="0"/>
              </a:rPr>
              <a:t>that are connected via the network.</a:t>
            </a:r>
          </a:p>
          <a:p>
            <a:r>
              <a:rPr lang="en-IN" b="1" dirty="0">
                <a:latin typeface="Times New Roman" pitchFamily="18" charset="0"/>
                <a:cs typeface="Times New Roman" pitchFamily="18" charset="0"/>
              </a:rPr>
              <a:t>DBMS architecture </a:t>
            </a:r>
            <a:r>
              <a:rPr lang="en-IN" dirty="0">
                <a:latin typeface="Times New Roman" pitchFamily="18" charset="0"/>
                <a:cs typeface="Times New Roman" pitchFamily="18" charset="0"/>
              </a:rPr>
              <a:t>depends </a:t>
            </a:r>
            <a:r>
              <a:rPr lang="en-IN" dirty="0">
                <a:solidFill>
                  <a:srgbClr val="FF0000"/>
                </a:solidFill>
                <a:latin typeface="Times New Roman" pitchFamily="18" charset="0"/>
                <a:cs typeface="Times New Roman" pitchFamily="18" charset="0"/>
              </a:rPr>
              <a:t>upon how users are connected to the database to get their requests done.</a:t>
            </a:r>
          </a:p>
          <a:p>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Type of Architectures</a:t>
            </a:r>
          </a:p>
        </p:txBody>
      </p:sp>
      <p:sp>
        <p:nvSpPr>
          <p:cNvPr id="3" name="Content Placeholder 2"/>
          <p:cNvSpPr>
            <a:spLocks noGrp="1"/>
          </p:cNvSpPr>
          <p:nvPr>
            <p:ph idx="1"/>
          </p:nvPr>
        </p:nvSpPr>
        <p:spPr/>
        <p:txBody>
          <a:bodyPr>
            <a:normAutofit/>
          </a:bodyPr>
          <a:lstStyle/>
          <a:p>
            <a:endParaRPr lang="en-IN" dirty="0"/>
          </a:p>
          <a:p>
            <a:endParaRPr lang="en-IN" dirty="0"/>
          </a:p>
          <a:p>
            <a:endParaRPr lang="en-IN" dirty="0"/>
          </a:p>
          <a:p>
            <a:endParaRPr lang="en-IN" dirty="0"/>
          </a:p>
          <a:p>
            <a:pPr>
              <a:buNone/>
            </a:pPr>
            <a:endParaRPr lang="en-IN" dirty="0"/>
          </a:p>
          <a:p>
            <a:pPr>
              <a:buNone/>
            </a:pPr>
            <a:endParaRPr lang="en-IN" sz="1200" dirty="0"/>
          </a:p>
          <a:p>
            <a:pPr>
              <a:buNone/>
            </a:pPr>
            <a:endParaRPr lang="en-IN" sz="1200" dirty="0"/>
          </a:p>
          <a:p>
            <a:pPr algn="ctr">
              <a:buNone/>
            </a:pPr>
            <a:endParaRPr lang="en-IN" sz="1200" dirty="0"/>
          </a:p>
          <a:p>
            <a:pPr algn="ctr">
              <a:buNone/>
            </a:pPr>
            <a:endParaRPr lang="en-IN" sz="1200" dirty="0"/>
          </a:p>
          <a:p>
            <a:pPr algn="ctr">
              <a:buNone/>
            </a:pPr>
            <a:endParaRPr lang="en-IN" sz="1200" dirty="0"/>
          </a:p>
          <a:p>
            <a:pPr algn="ctr">
              <a:buNone/>
            </a:pPr>
            <a:r>
              <a:rPr lang="en-IN" sz="1200" dirty="0"/>
              <a:t>Image </a:t>
            </a:r>
            <a:r>
              <a:rPr lang="en-IN" sz="1200" dirty="0" err="1"/>
              <a:t>Source:Javatpoint.com</a:t>
            </a:r>
            <a:endParaRPr lang="en-IN" sz="1200"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a:p>
        </p:txBody>
      </p:sp>
      <p:pic>
        <p:nvPicPr>
          <p:cNvPr id="7" name="Picture 6" descr="dbms-architecture.png"/>
          <p:cNvPicPr>
            <a:picLocks noChangeAspect="1"/>
          </p:cNvPicPr>
          <p:nvPr/>
        </p:nvPicPr>
        <p:blipFill>
          <a:blip r:embed="rId2"/>
          <a:stretch>
            <a:fillRect/>
          </a:stretch>
        </p:blipFill>
        <p:spPr>
          <a:xfrm>
            <a:off x="3062377" y="1808887"/>
            <a:ext cx="5447222" cy="39621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1-Tier Architecture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a:latin typeface="Times New Roman" pitchFamily="18" charset="0"/>
                <a:cs typeface="Times New Roman" pitchFamily="18" charset="0"/>
              </a:rPr>
              <a:t>In this architecture, </a:t>
            </a:r>
            <a:r>
              <a:rPr lang="en-IN" b="1" dirty="0">
                <a:solidFill>
                  <a:srgbClr val="FF0000"/>
                </a:solidFill>
                <a:latin typeface="Times New Roman" pitchFamily="18" charset="0"/>
                <a:cs typeface="Times New Roman" pitchFamily="18" charset="0"/>
              </a:rPr>
              <a:t>the database is directly available to the user. </a:t>
            </a:r>
            <a:r>
              <a:rPr lang="en-IN" dirty="0">
                <a:latin typeface="Times New Roman" pitchFamily="18" charset="0"/>
                <a:cs typeface="Times New Roman" pitchFamily="18" charset="0"/>
              </a:rPr>
              <a:t>It means the user can directly sit on the DBMS and uses it.</a:t>
            </a:r>
          </a:p>
          <a:p>
            <a:pPr algn="just"/>
            <a:r>
              <a:rPr lang="en-IN" dirty="0">
                <a:latin typeface="Times New Roman" pitchFamily="18" charset="0"/>
                <a:cs typeface="Times New Roman" pitchFamily="18" charset="0"/>
              </a:rPr>
              <a:t>Any changes done here </a:t>
            </a:r>
            <a:r>
              <a:rPr lang="en-IN" b="1" dirty="0">
                <a:solidFill>
                  <a:srgbClr val="FF0000"/>
                </a:solidFill>
                <a:latin typeface="Times New Roman" pitchFamily="18" charset="0"/>
                <a:cs typeface="Times New Roman" pitchFamily="18" charset="0"/>
              </a:rPr>
              <a:t>will directly be done on the database itself. </a:t>
            </a:r>
            <a:r>
              <a:rPr lang="en-IN" dirty="0">
                <a:latin typeface="Times New Roman" pitchFamily="18" charset="0"/>
                <a:cs typeface="Times New Roman" pitchFamily="18" charset="0"/>
              </a:rPr>
              <a:t>It doesn't provide a handy tool for end-users.</a:t>
            </a:r>
          </a:p>
          <a:p>
            <a:pPr algn="just"/>
            <a:r>
              <a:rPr lang="en-IN" dirty="0">
                <a:latin typeface="Times New Roman" pitchFamily="18" charset="0"/>
                <a:cs typeface="Times New Roman" pitchFamily="18" charset="0"/>
              </a:rPr>
              <a:t>The 1-Tier architecture is </a:t>
            </a:r>
            <a:r>
              <a:rPr lang="en-IN" b="1" dirty="0">
                <a:latin typeface="Times New Roman" pitchFamily="18" charset="0"/>
                <a:cs typeface="Times New Roman" pitchFamily="18" charset="0"/>
              </a:rPr>
              <a:t>used for the development of the local application, where programmers can directly communicate with the database for the quick response.</a:t>
            </a:r>
          </a:p>
          <a:p>
            <a:pPr algn="just"/>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2475"/>
            <a:ext cx="10515600" cy="1078213"/>
          </a:xfrm>
        </p:spPr>
        <p:txBody>
          <a:bodyPr>
            <a:normAutofit fontScale="90000"/>
          </a:bodyPr>
          <a:lstStyle/>
          <a:p>
            <a:r>
              <a:rPr lang="en-IN" dirty="0">
                <a:latin typeface="Times New Roman" pitchFamily="18" charset="0"/>
                <a:cs typeface="Times New Roman" pitchFamily="18" charset="0"/>
              </a:rPr>
              <a:t>2-Tier Architecture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a:solidFill>
                  <a:srgbClr val="FF0000"/>
                </a:solidFill>
                <a:latin typeface="Times New Roman" pitchFamily="18" charset="0"/>
                <a:cs typeface="Times New Roman" pitchFamily="18" charset="0"/>
              </a:rPr>
              <a:t>2-Tier architecture</a:t>
            </a:r>
            <a:r>
              <a:rPr lang="en-IN" dirty="0">
                <a:latin typeface="Times New Roman" pitchFamily="18" charset="0"/>
                <a:cs typeface="Times New Roman" pitchFamily="18" charset="0"/>
              </a:rPr>
              <a:t> is the same as </a:t>
            </a:r>
            <a:r>
              <a:rPr lang="en-IN" dirty="0">
                <a:solidFill>
                  <a:srgbClr val="FF0000"/>
                </a:solidFill>
                <a:latin typeface="Times New Roman" pitchFamily="18" charset="0"/>
                <a:cs typeface="Times New Roman" pitchFamily="18" charset="0"/>
              </a:rPr>
              <a:t>the basic client-server</a:t>
            </a:r>
            <a:r>
              <a:rPr lang="en-IN" dirty="0">
                <a:latin typeface="Times New Roman" pitchFamily="18" charset="0"/>
                <a:cs typeface="Times New Roman" pitchFamily="18" charset="0"/>
              </a:rPr>
              <a:t>. In the two-tier architecture, applications on the client end can directly communicate with the database at the server-side. </a:t>
            </a:r>
            <a:r>
              <a:rPr lang="en-IN" dirty="0">
                <a:solidFill>
                  <a:srgbClr val="FF0000"/>
                </a:solidFill>
                <a:latin typeface="Times New Roman" pitchFamily="18" charset="0"/>
                <a:cs typeface="Times New Roman" pitchFamily="18" charset="0"/>
              </a:rPr>
              <a:t>For this interaction, API's like </a:t>
            </a:r>
            <a:r>
              <a:rPr lang="en-IN" b="1" dirty="0">
                <a:solidFill>
                  <a:srgbClr val="FF0000"/>
                </a:solidFill>
                <a:latin typeface="Times New Roman" pitchFamily="18" charset="0"/>
                <a:cs typeface="Times New Roman" pitchFamily="18" charset="0"/>
              </a:rPr>
              <a:t>ODBC</a:t>
            </a:r>
            <a:r>
              <a:rPr lang="en-IN" dirty="0">
                <a:solidFill>
                  <a:srgbClr val="FF0000"/>
                </a:solidFill>
                <a:latin typeface="Times New Roman" pitchFamily="18" charset="0"/>
                <a:cs typeface="Times New Roman" pitchFamily="18" charset="0"/>
              </a:rPr>
              <a:t>, </a:t>
            </a:r>
            <a:r>
              <a:rPr lang="en-IN" b="1" dirty="0">
                <a:solidFill>
                  <a:srgbClr val="FF0000"/>
                </a:solidFill>
                <a:latin typeface="Times New Roman" pitchFamily="18" charset="0"/>
                <a:cs typeface="Times New Roman" pitchFamily="18" charset="0"/>
              </a:rPr>
              <a:t>JDBC</a:t>
            </a:r>
            <a:r>
              <a:rPr lang="en-IN" dirty="0">
                <a:solidFill>
                  <a:srgbClr val="FF0000"/>
                </a:solidFill>
                <a:latin typeface="Times New Roman" pitchFamily="18" charset="0"/>
                <a:cs typeface="Times New Roman" pitchFamily="18" charset="0"/>
              </a:rPr>
              <a:t> are used.</a:t>
            </a:r>
          </a:p>
          <a:p>
            <a:pPr algn="just"/>
            <a:r>
              <a:rPr lang="en-IN" dirty="0">
                <a:latin typeface="Times New Roman" pitchFamily="18" charset="0"/>
                <a:cs typeface="Times New Roman" pitchFamily="18" charset="0"/>
              </a:rPr>
              <a:t>The user interfaces and application programs are run on the client-side.</a:t>
            </a:r>
          </a:p>
          <a:p>
            <a:pPr algn="just"/>
            <a:r>
              <a:rPr lang="en-IN" dirty="0">
                <a:latin typeface="Times New Roman" pitchFamily="18" charset="0"/>
                <a:cs typeface="Times New Roman" pitchFamily="18" charset="0"/>
              </a:rPr>
              <a:t>The server side is responsible to provide the functionalities like query processing and transaction management.</a:t>
            </a:r>
          </a:p>
          <a:p>
            <a:pPr algn="just"/>
            <a:r>
              <a:rPr lang="en-IN" dirty="0">
                <a:latin typeface="Times New Roman" pitchFamily="18" charset="0"/>
                <a:cs typeface="Times New Roman" pitchFamily="18" charset="0"/>
              </a:rPr>
              <a:t>To communicate with the DBMS, the client-side application establishes a connection with the server-side.</a:t>
            </a:r>
          </a:p>
          <a:p>
            <a:pPr algn="just"/>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3-Tier Architecture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a:latin typeface="Times New Roman" pitchFamily="18" charset="0"/>
                <a:cs typeface="Times New Roman" pitchFamily="18" charset="0"/>
              </a:rPr>
              <a:t>The 3-Tier architecture </a:t>
            </a:r>
            <a:r>
              <a:rPr lang="en-IN" b="1" dirty="0">
                <a:solidFill>
                  <a:schemeClr val="accent6"/>
                </a:solidFill>
                <a:latin typeface="Times New Roman" pitchFamily="18" charset="0"/>
                <a:cs typeface="Times New Roman" pitchFamily="18" charset="0"/>
              </a:rPr>
              <a:t>contains another layer between the client and the server. </a:t>
            </a:r>
            <a:r>
              <a:rPr lang="en-IN" dirty="0">
                <a:latin typeface="Times New Roman" pitchFamily="18" charset="0"/>
                <a:cs typeface="Times New Roman" pitchFamily="18" charset="0"/>
              </a:rPr>
              <a:t>In this architecture, the client can't directly communicate with the server.</a:t>
            </a:r>
          </a:p>
          <a:p>
            <a:pPr algn="just"/>
            <a:r>
              <a:rPr lang="en-IN" dirty="0">
                <a:latin typeface="Times New Roman" pitchFamily="18" charset="0"/>
                <a:cs typeface="Times New Roman" pitchFamily="18" charset="0"/>
              </a:rPr>
              <a:t>The application on the client-end interacts with an application server which further communicates with the database system.</a:t>
            </a:r>
          </a:p>
          <a:p>
            <a:pPr algn="just"/>
            <a:r>
              <a:rPr lang="en-IN" dirty="0">
                <a:latin typeface="Times New Roman" pitchFamily="18" charset="0"/>
                <a:cs typeface="Times New Roman" pitchFamily="18" charset="0"/>
              </a:rPr>
              <a:t>End-user has no idea about the existence of the database beyond the application server. </a:t>
            </a:r>
            <a:r>
              <a:rPr lang="en-IN" b="1" dirty="0">
                <a:latin typeface="Times New Roman" pitchFamily="18" charset="0"/>
                <a:cs typeface="Times New Roman" pitchFamily="18" charset="0"/>
              </a:rPr>
              <a:t>The database also has no idea about any other user beyond the application.</a:t>
            </a:r>
          </a:p>
          <a:p>
            <a:pPr algn="just"/>
            <a:r>
              <a:rPr lang="en-IN" dirty="0">
                <a:latin typeface="Times New Roman" pitchFamily="18" charset="0"/>
                <a:cs typeface="Times New Roman" pitchFamily="18" charset="0"/>
              </a:rPr>
              <a:t>The 3-Tier architecture is used in case of the </a:t>
            </a:r>
            <a:r>
              <a:rPr lang="en-IN" dirty="0">
                <a:solidFill>
                  <a:srgbClr val="0070C0"/>
                </a:solidFill>
                <a:latin typeface="Times New Roman" pitchFamily="18" charset="0"/>
                <a:cs typeface="Times New Roman" pitchFamily="18" charset="0"/>
              </a:rPr>
              <a:t>large web applications.</a:t>
            </a:r>
          </a:p>
          <a:p>
            <a:pPr algn="just"/>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1037</TotalTime>
  <Words>1727</Words>
  <Application>Microsoft Office PowerPoint</Application>
  <PresentationFormat>Widescreen</PresentationFormat>
  <Paragraphs>173</Paragraphs>
  <Slides>22</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Casper</vt:lpstr>
      <vt:lpstr>Times New Roman</vt:lpstr>
      <vt:lpstr>1_Office Theme</vt:lpstr>
      <vt:lpstr>Contents Slide Master</vt:lpstr>
      <vt:lpstr>CorelDRAW</vt:lpstr>
      <vt:lpstr>PowerPoint Presentation</vt:lpstr>
      <vt:lpstr>DBMS: Course Objectives</vt:lpstr>
      <vt:lpstr>COURSE OUTCOMES</vt:lpstr>
      <vt:lpstr>Outline</vt:lpstr>
      <vt:lpstr>DBMS Architecture</vt:lpstr>
      <vt:lpstr>Type of Architectures</vt:lpstr>
      <vt:lpstr>1-Tier Architecture </vt:lpstr>
      <vt:lpstr>2-Tier Architecture </vt:lpstr>
      <vt:lpstr>3-Tier Architecture </vt:lpstr>
      <vt:lpstr>Three schema Architecture </vt:lpstr>
      <vt:lpstr>3-schema/views of Data</vt:lpstr>
      <vt:lpstr>PowerPoint Presentation</vt:lpstr>
      <vt:lpstr>Cont…</vt:lpstr>
      <vt:lpstr>Internal or physical schema</vt:lpstr>
      <vt:lpstr>Conceptual or logical schema</vt:lpstr>
      <vt:lpstr>External or View Schema</vt:lpstr>
      <vt:lpstr>Data Independence</vt:lpstr>
      <vt:lpstr>Types of Data Independence</vt:lpstr>
      <vt:lpstr>Summary</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ananyasgh941@gmail.com</cp:lastModifiedBy>
  <cp:revision>104</cp:revision>
  <dcterms:created xsi:type="dcterms:W3CDTF">2019-01-09T10:33:58Z</dcterms:created>
  <dcterms:modified xsi:type="dcterms:W3CDTF">2021-09-23T04:58:41Z</dcterms:modified>
</cp:coreProperties>
</file>