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327" r:id="rId3"/>
    <p:sldId id="329" r:id="rId4"/>
    <p:sldId id="332" r:id="rId5"/>
    <p:sldId id="333" r:id="rId6"/>
    <p:sldId id="334" r:id="rId7"/>
    <p:sldId id="335" r:id="rId8"/>
    <p:sldId id="336" r:id="rId9"/>
    <p:sldId id="282" r:id="rId10"/>
    <p:sldId id="283" r:id="rId11"/>
    <p:sldId id="304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>
        <p:scale>
          <a:sx n="60" d="100"/>
          <a:sy n="60" d="100"/>
        </p:scale>
        <p:origin x="-107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27-Jul-20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27-Jul-20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ombinational+circuits+in+digital+electronics&amp;source=lnms&amp;tbm=isch&amp;sa=X&amp;ved=0ahUKEwj526-wnv3iAhWSXCsKHf77AtQQ_AUIESgC&amp;biw=1366&amp;bih=657" TargetMode="External"/><Relationship Id="rId2" Type="http://schemas.openxmlformats.org/officeDocument/2006/relationships/hyperlink" Target="https://www.tutorialspoint.com/computer_logical_organization/combinational_circuit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sa=i&amp;url=https://www.wired.com/story/you-can-power-a-calculator-with-some-leds/&amp;psig=AOvVaw04qq4sVg6HobtSKaimt6_4&amp;ust=1595881474357000&amp;source=images&amp;cd=vfe&amp;ved=0CAIQjRxqFwoTCNDS9f7f6-oCFQAAAAAdAAAAABAc" TargetMode="External"/><Relationship Id="rId4" Type="http://schemas.openxmlformats.org/officeDocument/2006/relationships/hyperlink" Target="https://www.google.com/url?sa=i&amp;url=https://techyelf.blogspot.com/2017/09/vhdl-code-for-full-adder-using-half.html&amp;psig=AOvVaw2hfmDDKfQ5KlYO-MCeAhTk&amp;ust=1595880483842000&amp;source=images&amp;cd=vfe&amp;ved=0CAIQjRxqFwoTCNi1lKTc6-oCFQAAAAAdAAAAABA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8685551" y="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40080" y="6014156"/>
            <a:ext cx="3853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FULL ADDER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2714" y="1703603"/>
            <a:ext cx="9063318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ENGG.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UIE ACADEMIC UNIT-2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(Computer Science &amp; Engineering) Digital Electronics  ECT-155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2591" y="4146449"/>
            <a:ext cx="4736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Prepared By:-  </a:t>
            </a:r>
            <a:r>
              <a:rPr lang="en-US" sz="2000" dirty="0" err="1" smtClean="0">
                <a:latin typeface="Arial Black" pitchFamily="34" charset="0"/>
              </a:rPr>
              <a:t>Er</a:t>
            </a:r>
            <a:r>
              <a:rPr lang="en-US" sz="2000" dirty="0" smtClean="0">
                <a:latin typeface="Arial Black" pitchFamily="34" charset="0"/>
              </a:rPr>
              <a:t>. </a:t>
            </a:r>
            <a:r>
              <a:rPr lang="en-US" sz="2000" dirty="0" err="1" smtClean="0">
                <a:latin typeface="Arial Black" pitchFamily="34" charset="0"/>
              </a:rPr>
              <a:t>Ravneet</a:t>
            </a:r>
            <a:r>
              <a:rPr lang="en-US" sz="2000" dirty="0" smtClean="0">
                <a:latin typeface="Arial Black" pitchFamily="34" charset="0"/>
              </a:rPr>
              <a:t> Kaur</a:t>
            </a:r>
          </a:p>
          <a:p>
            <a:r>
              <a:rPr lang="en-US" sz="2000" dirty="0" smtClean="0">
                <a:latin typeface="Arial Black" pitchFamily="34" charset="0"/>
              </a:rPr>
              <a:t>	</a:t>
            </a:r>
          </a:p>
          <a:p>
            <a:endParaRPr lang="en-US" sz="2000" dirty="0">
              <a:latin typeface="Arial Black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2" y="164418"/>
            <a:ext cx="10515600" cy="1279527"/>
          </a:xfrm>
        </p:spPr>
        <p:txBody>
          <a:bodyPr/>
          <a:lstStyle/>
          <a:p>
            <a:pPr algn="ctr"/>
            <a:r>
              <a:rPr lang="en-US" dirty="0" smtClean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25137" y="1290048"/>
            <a:ext cx="10515600" cy="515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8" tIns="41025" rIns="82048" bIns="41025">
            <a:spAutoFit/>
          </a:bodyPr>
          <a:lstStyle/>
          <a:p>
            <a:pPr marL="342900" indent="-342900" defTabSz="820487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sper"/>
                <a:hlinkClick r:id="rId2"/>
              </a:rPr>
              <a:t>https://www.tutorialspoint.com/computer_logical_organization/combinational_circuits.htm</a:t>
            </a:r>
            <a:endParaRPr lang="en-US" sz="1600" dirty="0">
              <a:latin typeface="Casper"/>
            </a:endParaRPr>
          </a:p>
          <a:p>
            <a:pPr marL="342900" indent="-342900" defTabSz="820487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sper"/>
                <a:hlinkClick r:id="rId3"/>
              </a:rPr>
              <a:t>https</a:t>
            </a:r>
            <a:r>
              <a:rPr lang="en-US" sz="1600" dirty="0">
                <a:latin typeface="Casper"/>
                <a:hlinkClick r:id="rId3"/>
              </a:rPr>
              <a:t>://www.google.com/url?sa=i&amp;url=https%3A%2F%2Fwww.electronicshub.org%2Fhalf-adder-and-full-adder-circuits%2F&amp;psig=AOvVaw3EEvl_U-utnhFfMkLwl-5x&amp;ust=1595879743706000&amp;source=images&amp;cd=vfe&amp;ved=0CAIQjRxqFwoTCKja3bzZ6-oCFQAAAAAdAAAAABAP</a:t>
            </a:r>
          </a:p>
          <a:p>
            <a:pPr marL="342900" indent="-342900" defTabSz="820487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sper"/>
                <a:hlinkClick r:id="rId4"/>
              </a:rPr>
              <a:t>https://</a:t>
            </a:r>
            <a:r>
              <a:rPr lang="en-US" sz="1600" dirty="0" smtClean="0">
                <a:latin typeface="Casper"/>
                <a:hlinkClick r:id="rId4"/>
              </a:rPr>
              <a:t>www.google.com/url?sa=i&amp;url=https%3A%2F%2Ftechyelf.blogspot.com%2F2017%2F09%2Fvhdl-code-for-full-adder-using-half.html&amp;psig=AOvVaw2hfmDDKfQ5KlYO-MCeAhTk&amp;ust=1595880483842000&amp;source=images&amp;cd=vfe&amp;ved=0CAIQjRxqFwoTCNi1lKTc6-oCFQAAAAAdAAAAABAa</a:t>
            </a:r>
            <a:endParaRPr lang="en-US" sz="1600" dirty="0" smtClean="0">
              <a:latin typeface="Casper"/>
            </a:endParaRPr>
          </a:p>
          <a:p>
            <a:pPr marL="342900" indent="-342900" defTabSz="820487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sper"/>
                <a:hlinkClick r:id="rId5"/>
              </a:rPr>
              <a:t>https</a:t>
            </a:r>
            <a:r>
              <a:rPr lang="en-US" sz="1600" dirty="0">
                <a:latin typeface="Casper"/>
                <a:hlinkClick r:id="rId5"/>
              </a:rPr>
              <a:t>://</a:t>
            </a:r>
            <a:r>
              <a:rPr lang="en-US" sz="1600" dirty="0" smtClean="0">
                <a:latin typeface="Casper"/>
                <a:hlinkClick r:id="rId5"/>
              </a:rPr>
              <a:t>www.google.com/url?sa=i&amp;url=https%3A%2F%2Fwww.wired.com%2Fstory%2Fyou-can-power-a-calculator-with-some-leds%2F&amp;psig=AOvVaw04qq4sVg6HobtSKaimt6_4&amp;ust=1595881474357000&amp;source=images&amp;cd=vfe&amp;ved=0CAIQjRxqFwoTCNDS9f7f6-oCFQAAAAAdAAAAABAc</a:t>
            </a:r>
            <a:endParaRPr lang="en-US" sz="1600" dirty="0" smtClean="0">
              <a:latin typeface="Casper"/>
            </a:endParaRPr>
          </a:p>
          <a:p>
            <a:pPr marL="342900" indent="-342900" defTabSz="820487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Casper"/>
                <a:ea typeface="Calibri" pitchFamily="34" charset="0"/>
                <a:cs typeface="Times New Roman" pitchFamily="18" charset="0"/>
              </a:rPr>
              <a:t>Mano,Morris</a:t>
            </a:r>
            <a:r>
              <a:rPr lang="en-US" sz="1600" dirty="0" smtClean="0">
                <a:latin typeface="Casper"/>
                <a:ea typeface="Calibri" pitchFamily="34" charset="0"/>
                <a:cs typeface="Times New Roman" pitchFamily="18" charset="0"/>
              </a:rPr>
              <a:t>, Digital Design, Prentice Hall of India.</a:t>
            </a:r>
            <a:endParaRPr lang="en-US" sz="1600" dirty="0" smtClean="0">
              <a:latin typeface="Casper"/>
              <a:cs typeface="Times New Roman" pitchFamily="18" charset="0"/>
            </a:endParaRPr>
          </a:p>
          <a:p>
            <a:pPr marL="342900" indent="-342900" defTabSz="820487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sper"/>
                <a:ea typeface="Calibri" pitchFamily="34" charset="0"/>
                <a:cs typeface="Times New Roman" pitchFamily="18" charset="0"/>
              </a:rPr>
              <a:t>Fletcher,  An </a:t>
            </a:r>
            <a:r>
              <a:rPr lang="en-US" sz="1600" dirty="0" err="1" smtClean="0">
                <a:latin typeface="Casper"/>
                <a:ea typeface="Calibri" pitchFamily="34" charset="0"/>
                <a:cs typeface="Times New Roman" pitchFamily="18" charset="0"/>
              </a:rPr>
              <a:t>Engg</a:t>
            </a:r>
            <a:r>
              <a:rPr lang="en-US" sz="1600" dirty="0" smtClean="0">
                <a:latin typeface="Casper"/>
                <a:ea typeface="Calibri" pitchFamily="34" charset="0"/>
                <a:cs typeface="Times New Roman" pitchFamily="18" charset="0"/>
              </a:rPr>
              <a:t>. Approach to digital design, Prentice Hall of India.</a:t>
            </a:r>
          </a:p>
        </p:txBody>
      </p:sp>
    </p:spTree>
    <p:extLst>
      <p:ext uri="{BB962C8B-B14F-4D97-AF65-F5344CB8AC3E}">
        <p14:creationId xmlns:p14="http://schemas.microsoft.com/office/powerpoint/2010/main" val="33619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4102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navdeepkaur.ece@cumail.in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62325" y="1756034"/>
            <a:ext cx="5141641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 Bold"/>
                <a:ea typeface="Karla" pitchFamily="2" charset="0"/>
                <a:cs typeface="Times New Roman" pitchFamily="18" charset="0"/>
              </a:rPr>
              <a:t>FULL ADDER</a:t>
            </a:r>
            <a:endParaRPr lang="en-US" sz="4400" b="1" dirty="0">
              <a:latin typeface="Casper Bold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79721"/>
              </p:ext>
            </p:extLst>
          </p:nvPr>
        </p:nvGraphicFramePr>
        <p:xfrm>
          <a:off x="520768" y="3734290"/>
          <a:ext cx="5432611" cy="21244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0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171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5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52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 Number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Level 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Merits of digital systems , various number systems and their applications.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Remember and understanding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Combinational and sequential digital designing and solution to basic circuits.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Applying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 Analyzing</a:t>
                      </a:r>
                      <a:endParaRPr lang="en-US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Designing of sequential circuits and introduction to memory design logics.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Evaluating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creating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3828" y="3055184"/>
            <a:ext cx="2612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7983" y="5236388"/>
            <a:ext cx="432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sper"/>
              </a:rPr>
              <a:t>Figure 1.1 Practical application of Full Adder [4]</a:t>
            </a:r>
            <a:endParaRPr lang="en-US" sz="1600" dirty="0">
              <a:latin typeface="Casper"/>
            </a:endParaRPr>
          </a:p>
        </p:txBody>
      </p:sp>
      <p:pic>
        <p:nvPicPr>
          <p:cNvPr id="72706" name="Picture 2" descr="You Can Power a Calculator With Some LEDs | WI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27" y="2410992"/>
            <a:ext cx="3854779" cy="25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8" y="282572"/>
            <a:ext cx="11075126" cy="10456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/>
                <a:cs typeface="Times New Roman" pitchFamily="18" charset="0"/>
              </a:rPr>
              <a:t>FULL  ADDER</a:t>
            </a:r>
            <a:endParaRPr lang="en-US" dirty="0">
              <a:latin typeface="Casper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5421" y="1328236"/>
            <a:ext cx="107310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per"/>
                <a:cs typeface="Times New Roman" pitchFamily="18" charset="0"/>
              </a:rPr>
              <a:t>Full  adder is a combinational logic circuit which add two input binary bits and previous carry  and will result sum and carry as output variables.</a:t>
            </a:r>
            <a:r>
              <a:rPr lang="en-GB" dirty="0">
                <a:latin typeface="Casper"/>
                <a:cs typeface="Times New Roman" pitchFamily="18" charset="0"/>
              </a:rPr>
              <a:t/>
            </a:r>
            <a:br>
              <a:rPr lang="en-GB" dirty="0">
                <a:latin typeface="Casper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10" y="2475188"/>
            <a:ext cx="4532683" cy="279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43595" y="5265684"/>
            <a:ext cx="2729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sper"/>
              </a:rPr>
              <a:t>Figure </a:t>
            </a:r>
            <a:r>
              <a:rPr lang="en-US" sz="1600" dirty="0" smtClean="0">
                <a:latin typeface="Casper"/>
              </a:rPr>
              <a:t>1.2 </a:t>
            </a:r>
            <a:r>
              <a:rPr lang="en-US" sz="1600" dirty="0">
                <a:latin typeface="Casper"/>
              </a:rPr>
              <a:t>Block diagram of FA </a:t>
            </a:r>
            <a:r>
              <a:rPr lang="en-US" sz="1600" dirty="0" smtClean="0">
                <a:latin typeface="Casper"/>
              </a:rPr>
              <a:t>[1]</a:t>
            </a:r>
            <a:endParaRPr lang="en-US" sz="1600" dirty="0">
              <a:latin typeface="Casper"/>
            </a:endParaRPr>
          </a:p>
        </p:txBody>
      </p:sp>
    </p:spTree>
    <p:extLst>
      <p:ext uri="{BB962C8B-B14F-4D97-AF65-F5344CB8AC3E}">
        <p14:creationId xmlns:p14="http://schemas.microsoft.com/office/powerpoint/2010/main" val="6330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276839"/>
            <a:ext cx="11075126" cy="10456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/>
                <a:cs typeface="Times New Roman" pitchFamily="18" charset="0"/>
              </a:rPr>
              <a:t>FULL  ADDER</a:t>
            </a:r>
            <a:endParaRPr lang="en-US" dirty="0">
              <a:latin typeface="Casper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55629"/>
              </p:ext>
            </p:extLst>
          </p:nvPr>
        </p:nvGraphicFramePr>
        <p:xfrm>
          <a:off x="3405351" y="2399149"/>
          <a:ext cx="5427390" cy="336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78"/>
                <a:gridCol w="1085478"/>
                <a:gridCol w="1085478"/>
                <a:gridCol w="1085478"/>
                <a:gridCol w="1085478"/>
              </a:tblGrid>
              <a:tr h="37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A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B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sper"/>
                          <a:cs typeface="Times New Roman" pitchFamily="18" charset="0"/>
                        </a:rPr>
                        <a:t>C</a:t>
                      </a:r>
                      <a:r>
                        <a:rPr lang="en-US" sz="1600" baseline="-25000" dirty="0" err="1" smtClean="0">
                          <a:latin typeface="Casper"/>
                          <a:cs typeface="Times New Roman" pitchFamily="18" charset="0"/>
                        </a:rPr>
                        <a:t>in</a:t>
                      </a:r>
                      <a:endParaRPr lang="en-US" sz="1600" baseline="-250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baseline="-25000" dirty="0" smtClean="0">
                          <a:latin typeface="Casper"/>
                          <a:cs typeface="Times New Roman" pitchFamily="18" charset="0"/>
                        </a:rPr>
                        <a:t>S</a:t>
                      </a:r>
                      <a:endParaRPr lang="en-US" sz="1600" b="0" baseline="-250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c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sper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sper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416117" y="1722038"/>
            <a:ext cx="1709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u="sng" dirty="0" smtClean="0">
                <a:solidFill>
                  <a:prstClr val="black"/>
                </a:solidFill>
                <a:latin typeface="Casper"/>
                <a:cs typeface="Times New Roman" pitchFamily="18" charset="0"/>
              </a:rPr>
              <a:t>TRUTH TABLE</a:t>
            </a:r>
            <a:endParaRPr lang="en-GB" sz="1600" u="sng" dirty="0">
              <a:solidFill>
                <a:prstClr val="black"/>
              </a:solidFill>
              <a:latin typeface="Casper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182246"/>
            <a:ext cx="11075126" cy="10456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/>
                <a:cs typeface="Times New Roman" pitchFamily="18" charset="0"/>
              </a:rPr>
              <a:t>FULL  ADDER</a:t>
            </a:r>
            <a:endParaRPr lang="en-US" dirty="0">
              <a:latin typeface="Casper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8274" y="1623848"/>
            <a:ext cx="376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asper"/>
              </a:rPr>
              <a:t>BOOLEAN EXPRESSION: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sper"/>
              </a:rPr>
              <a:t>s</a:t>
            </a:r>
            <a:r>
              <a:rPr lang="en-US" sz="1600" dirty="0" smtClean="0">
                <a:latin typeface="Casper"/>
              </a:rPr>
              <a:t>=Á’B’</a:t>
            </a:r>
            <a:r>
              <a:rPr lang="en-US" sz="1600" dirty="0">
                <a:latin typeface="Casper"/>
                <a:cs typeface="Times New Roman" pitchFamily="18" charset="0"/>
              </a:rPr>
              <a:t> </a:t>
            </a:r>
            <a:r>
              <a:rPr lang="en-US" sz="1600" dirty="0" smtClean="0">
                <a:latin typeface="Casper"/>
                <a:cs typeface="Times New Roman" pitchFamily="18" charset="0"/>
              </a:rPr>
              <a:t>C</a:t>
            </a:r>
            <a:r>
              <a:rPr lang="en-US" sz="1600" baseline="-25000" dirty="0" smtClean="0">
                <a:latin typeface="Casper"/>
                <a:cs typeface="Times New Roman" pitchFamily="18" charset="0"/>
              </a:rPr>
              <a:t>in</a:t>
            </a:r>
            <a:r>
              <a:rPr lang="en-US" sz="1600" dirty="0" smtClean="0">
                <a:latin typeface="Casper"/>
              </a:rPr>
              <a:t>+A’</a:t>
            </a:r>
            <a:r>
              <a:rPr lang="en-US" sz="1600" dirty="0" err="1" smtClean="0">
                <a:latin typeface="Casper"/>
              </a:rPr>
              <a:t>B</a:t>
            </a:r>
            <a:r>
              <a:rPr lang="en-US" sz="1600" dirty="0" err="1" smtClean="0">
                <a:latin typeface="Casper"/>
                <a:cs typeface="Times New Roman" pitchFamily="18" charset="0"/>
              </a:rPr>
              <a:t>C</a:t>
            </a:r>
            <a:r>
              <a:rPr lang="en-US" sz="1600" baseline="-25000" dirty="0" err="1" smtClean="0">
                <a:latin typeface="Casper"/>
                <a:cs typeface="Times New Roman" pitchFamily="18" charset="0"/>
              </a:rPr>
              <a:t>in</a:t>
            </a:r>
            <a:r>
              <a:rPr lang="en-US" sz="1600" dirty="0" smtClean="0">
                <a:latin typeface="Casper"/>
              </a:rPr>
              <a:t>’+AB’</a:t>
            </a:r>
            <a:r>
              <a:rPr lang="en-US" sz="1600" dirty="0">
                <a:latin typeface="Casper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sper"/>
                <a:cs typeface="Times New Roman" pitchFamily="18" charset="0"/>
              </a:rPr>
              <a:t>C</a:t>
            </a:r>
            <a:r>
              <a:rPr lang="en-US" sz="1600" baseline="-25000" dirty="0" err="1" smtClean="0">
                <a:latin typeface="Casper"/>
                <a:cs typeface="Times New Roman" pitchFamily="18" charset="0"/>
              </a:rPr>
              <a:t>in</a:t>
            </a:r>
            <a:r>
              <a:rPr lang="en-US" sz="1600" dirty="0" smtClean="0">
                <a:latin typeface="Casper"/>
              </a:rPr>
              <a:t>’+</a:t>
            </a:r>
            <a:r>
              <a:rPr lang="en-US" sz="1600" dirty="0" err="1" smtClean="0">
                <a:latin typeface="Casper"/>
              </a:rPr>
              <a:t>AB</a:t>
            </a:r>
            <a:r>
              <a:rPr lang="en-US" sz="1600" dirty="0" err="1" smtClean="0">
                <a:latin typeface="Casper"/>
                <a:cs typeface="Times New Roman" pitchFamily="18" charset="0"/>
              </a:rPr>
              <a:t>C</a:t>
            </a:r>
            <a:r>
              <a:rPr lang="en-US" sz="1600" baseline="-25000" dirty="0" err="1" smtClean="0">
                <a:latin typeface="Casper"/>
                <a:cs typeface="Times New Roman" pitchFamily="18" charset="0"/>
              </a:rPr>
              <a:t>in</a:t>
            </a:r>
            <a:endParaRPr lang="en-US" sz="1600" dirty="0" smtClean="0">
              <a:latin typeface="Casper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sper"/>
              </a:rPr>
              <a:t>c=</a:t>
            </a:r>
            <a:r>
              <a:rPr lang="en-US" sz="1600" dirty="0" err="1" smtClean="0">
                <a:latin typeface="Casper"/>
              </a:rPr>
              <a:t>AB+B</a:t>
            </a:r>
            <a:r>
              <a:rPr lang="en-US" sz="1600" dirty="0" err="1" smtClean="0">
                <a:latin typeface="Casper"/>
                <a:cs typeface="Times New Roman" pitchFamily="18" charset="0"/>
              </a:rPr>
              <a:t>C</a:t>
            </a:r>
            <a:r>
              <a:rPr lang="en-US" sz="1600" baseline="-25000" dirty="0" err="1" smtClean="0">
                <a:latin typeface="Casper"/>
                <a:cs typeface="Times New Roman" pitchFamily="18" charset="0"/>
              </a:rPr>
              <a:t>in</a:t>
            </a:r>
            <a:r>
              <a:rPr lang="en-US" sz="1600" dirty="0" err="1" smtClean="0">
                <a:latin typeface="Casper"/>
              </a:rPr>
              <a:t>+</a:t>
            </a:r>
            <a:r>
              <a:rPr lang="en-US" sz="1600" dirty="0" err="1" smtClean="0">
                <a:latin typeface="Casper"/>
                <a:cs typeface="Times New Roman" pitchFamily="18" charset="0"/>
              </a:rPr>
              <a:t>C</a:t>
            </a:r>
            <a:r>
              <a:rPr lang="en-US" sz="1600" baseline="-25000" dirty="0" err="1" smtClean="0">
                <a:latin typeface="Casper"/>
                <a:cs typeface="Times New Roman" pitchFamily="18" charset="0"/>
              </a:rPr>
              <a:t>in</a:t>
            </a:r>
            <a:r>
              <a:rPr lang="en-US" sz="1600" dirty="0" err="1" smtClean="0">
                <a:latin typeface="Casper"/>
              </a:rPr>
              <a:t>A</a:t>
            </a:r>
            <a:endParaRPr lang="en-US" sz="1600" dirty="0">
              <a:latin typeface="Casper"/>
            </a:endParaRPr>
          </a:p>
          <a:p>
            <a:endParaRPr lang="en-US" dirty="0"/>
          </a:p>
        </p:txBody>
      </p:sp>
      <p:pic>
        <p:nvPicPr>
          <p:cNvPr id="70658" name="Picture 2" descr="Half Adder and Full Adder Circuits using NAND G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38" y="1828800"/>
            <a:ext cx="6959351" cy="32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1807" y="5533697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sper"/>
              </a:rPr>
              <a:t>Figure 1.3 Logic Diagram using basic gates [2]</a:t>
            </a:r>
            <a:endParaRPr lang="en-US" sz="1600" dirty="0">
              <a:latin typeface="Casper"/>
            </a:endParaRPr>
          </a:p>
        </p:txBody>
      </p:sp>
    </p:spTree>
    <p:extLst>
      <p:ext uri="{BB962C8B-B14F-4D97-AF65-F5344CB8AC3E}">
        <p14:creationId xmlns:p14="http://schemas.microsoft.com/office/powerpoint/2010/main" val="17658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182246"/>
            <a:ext cx="11075126" cy="10456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/>
                <a:cs typeface="Times New Roman" pitchFamily="18" charset="0"/>
              </a:rPr>
              <a:t>FULL  ADDER</a:t>
            </a:r>
            <a:endParaRPr lang="en-US" dirty="0">
              <a:latin typeface="Casper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722" y="2380129"/>
            <a:ext cx="5913202" cy="315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946967" y="5734530"/>
            <a:ext cx="3292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per"/>
              </a:rPr>
              <a:t>Figure </a:t>
            </a:r>
            <a:r>
              <a:rPr lang="en-US" sz="1600" dirty="0" smtClean="0">
                <a:latin typeface="Casper"/>
              </a:rPr>
              <a:t>1.4  Logic </a:t>
            </a:r>
            <a:r>
              <a:rPr lang="en-US" sz="1600" dirty="0">
                <a:latin typeface="Casper"/>
              </a:rPr>
              <a:t>diagram of FA </a:t>
            </a:r>
            <a:r>
              <a:rPr lang="en-US" sz="1600" dirty="0" smtClean="0">
                <a:latin typeface="Casper"/>
              </a:rPr>
              <a:t>[1]</a:t>
            </a:r>
            <a:endParaRPr lang="en-US" sz="1600" dirty="0">
              <a:latin typeface="Casp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0243" y="1219618"/>
            <a:ext cx="9245812" cy="1160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smtClean="0">
                <a:solidFill>
                  <a:prstClr val="black"/>
                </a:solidFill>
                <a:latin typeface="Casper"/>
                <a:cs typeface="Times New Roman" pitchFamily="18" charset="0"/>
              </a:rPr>
              <a:t>After Simplifying the Boolean Expression we obtain the following equation:</a:t>
            </a:r>
          </a:p>
          <a:p>
            <a:pPr>
              <a:lnSpc>
                <a:spcPct val="150000"/>
              </a:lnSpc>
            </a:pPr>
            <a:r>
              <a:rPr lang="en-GB" sz="1600" dirty="0" smtClean="0">
                <a:solidFill>
                  <a:prstClr val="black"/>
                </a:solidFill>
                <a:latin typeface="Casper"/>
                <a:cs typeface="Times New Roman" pitchFamily="18" charset="0"/>
              </a:rPr>
              <a:t>s= </a:t>
            </a:r>
            <a:r>
              <a:rPr lang="en-US" sz="1600" dirty="0">
                <a:latin typeface="Casper"/>
              </a:rPr>
              <a:t>(A ⊕ B) ⊕ </a:t>
            </a:r>
            <a:r>
              <a:rPr lang="en-US" sz="1600" dirty="0" err="1" smtClean="0">
                <a:latin typeface="Casper"/>
              </a:rPr>
              <a:t>Cin</a:t>
            </a:r>
            <a:endParaRPr lang="en-US" sz="1600" dirty="0" smtClean="0">
              <a:latin typeface="Casper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sper"/>
              </a:rPr>
              <a:t>C=</a:t>
            </a:r>
            <a:r>
              <a:rPr lang="en-US" sz="1600" dirty="0" err="1" smtClean="0">
                <a:latin typeface="Casper"/>
              </a:rPr>
              <a:t>Cin</a:t>
            </a:r>
            <a:r>
              <a:rPr lang="en-US" sz="1600" dirty="0" smtClean="0">
                <a:latin typeface="Casper"/>
              </a:rPr>
              <a:t>(A</a:t>
            </a:r>
            <a:r>
              <a:rPr lang="en-US" sz="1600" dirty="0">
                <a:latin typeface="Casper"/>
              </a:rPr>
              <a:t> ⊕</a:t>
            </a:r>
            <a:r>
              <a:rPr lang="en-US" sz="1600" dirty="0" smtClean="0">
                <a:latin typeface="Casper"/>
              </a:rPr>
              <a:t> </a:t>
            </a:r>
            <a:r>
              <a:rPr lang="en-US" sz="1600" dirty="0">
                <a:latin typeface="Casper"/>
              </a:rPr>
              <a:t>B)</a:t>
            </a:r>
            <a:endParaRPr lang="en-GB" sz="1600" dirty="0">
              <a:solidFill>
                <a:prstClr val="black"/>
              </a:solidFill>
              <a:latin typeface="Casper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57" y="245308"/>
            <a:ext cx="11075126" cy="10456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/>
                <a:cs typeface="Times New Roman" pitchFamily="18" charset="0"/>
              </a:rPr>
              <a:t>FULL  ADDER</a:t>
            </a:r>
            <a:endParaRPr lang="en-US" dirty="0">
              <a:latin typeface="Casper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6967" y="5391858"/>
            <a:ext cx="3715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asper"/>
              </a:rPr>
              <a:t>Figure </a:t>
            </a:r>
            <a:r>
              <a:rPr lang="en-US" sz="1600" smtClean="0">
                <a:latin typeface="Casper"/>
              </a:rPr>
              <a:t>1.5  </a:t>
            </a:r>
            <a:r>
              <a:rPr lang="en-US" sz="1600" dirty="0" smtClean="0">
                <a:latin typeface="Casper"/>
              </a:rPr>
              <a:t>Logic </a:t>
            </a:r>
            <a:r>
              <a:rPr lang="en-US" sz="1600" dirty="0">
                <a:latin typeface="Casper"/>
              </a:rPr>
              <a:t>diagram of </a:t>
            </a:r>
            <a:r>
              <a:rPr lang="en-US" sz="1600" dirty="0" smtClean="0">
                <a:latin typeface="Casper"/>
              </a:rPr>
              <a:t>FA using HA [3]</a:t>
            </a:r>
            <a:endParaRPr lang="en-US" sz="1600" dirty="0">
              <a:latin typeface="Casper"/>
            </a:endParaRPr>
          </a:p>
        </p:txBody>
      </p:sp>
      <p:pic>
        <p:nvPicPr>
          <p:cNvPr id="71682" name="Picture 2" descr="VHDL code for Full adder using half adder with testbe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662" y="1636141"/>
            <a:ext cx="8887102" cy="35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485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Assessment </a:t>
            </a:r>
            <a:r>
              <a:rPr lang="en-US" dirty="0" smtClean="0">
                <a:latin typeface="Casper Bold" panose="02000806040000020004" pitchFamily="2" charset="0"/>
                <a:cs typeface="Arial" panose="020B0604020202020204" pitchFamily="34" charset="0"/>
              </a:rPr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endParaRPr lang="en-US" sz="1600" dirty="0" smtClean="0">
              <a:latin typeface="Casper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>
                <a:latin typeface="Casper"/>
              </a:rPr>
              <a:t>Design </a:t>
            </a:r>
            <a:r>
              <a:rPr lang="en-US" sz="1600" dirty="0">
                <a:latin typeface="Casper"/>
              </a:rPr>
              <a:t>full adder using 2 half adders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sper"/>
              </a:rPr>
              <a:t>Design full adder using gates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 smtClean="0">
                <a:latin typeface="Casper"/>
              </a:rPr>
              <a:t>Design a full adder using only Basic Gates.</a:t>
            </a:r>
          </a:p>
          <a:p>
            <a:pPr>
              <a:lnSpc>
                <a:spcPct val="200000"/>
              </a:lnSpc>
              <a:buNone/>
            </a:pPr>
            <a:endParaRPr lang="en-US" sz="1600" dirty="0">
              <a:latin typeface="Casper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5" y="164419"/>
            <a:ext cx="10515600" cy="1279527"/>
          </a:xfrm>
        </p:spPr>
        <p:txBody>
          <a:bodyPr/>
          <a:lstStyle/>
          <a:p>
            <a:pPr algn="ctr"/>
            <a:r>
              <a:rPr lang="en-US" dirty="0" smtClean="0">
                <a:latin typeface="Casper Bold" panose="02000806040000020004" pitchFamily="2" charset="0"/>
                <a:cs typeface="Arial" panose="020B0604020202020204" pitchFamily="34" charset="0"/>
              </a:rPr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asper"/>
                <a:cs typeface="Times New Roman" pitchFamily="18" charset="0"/>
              </a:rPr>
              <a:t>In ALU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sper"/>
                <a:cs typeface="Times New Roman" pitchFamily="18" charset="0"/>
              </a:rPr>
              <a:t>Calculators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sper"/>
                <a:cs typeface="Times New Roman" pitchFamily="18" charset="0"/>
              </a:rPr>
              <a:t>Delay Circuits</a:t>
            </a:r>
          </a:p>
          <a:p>
            <a:pPr marL="0" indent="0">
              <a:buNone/>
            </a:pPr>
            <a:endParaRPr lang="en-US" sz="1600" dirty="0">
              <a:latin typeface="Casper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1287</TotalTime>
  <Words>343</Words>
  <Application>Microsoft Office PowerPoint</Application>
  <PresentationFormat>Custom</PresentationFormat>
  <Paragraphs>117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1_Office Theme</vt:lpstr>
      <vt:lpstr>Contents Slide Master</vt:lpstr>
      <vt:lpstr>CorelDRAW</vt:lpstr>
      <vt:lpstr>PowerPoint Presentation</vt:lpstr>
      <vt:lpstr>FULL ADDER</vt:lpstr>
      <vt:lpstr>FULL  ADDER</vt:lpstr>
      <vt:lpstr>FULL  ADDER</vt:lpstr>
      <vt:lpstr>FULL  ADDER</vt:lpstr>
      <vt:lpstr>FULL  ADDER</vt:lpstr>
      <vt:lpstr>FULL  ADDER</vt:lpstr>
      <vt:lpstr>Assessment Pattern</vt:lpstr>
      <vt:lpstr>APPLICATIONS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Windows User</cp:lastModifiedBy>
  <cp:revision>142</cp:revision>
  <dcterms:created xsi:type="dcterms:W3CDTF">2019-01-09T10:33:58Z</dcterms:created>
  <dcterms:modified xsi:type="dcterms:W3CDTF">2020-07-26T22:03:44Z</dcterms:modified>
</cp:coreProperties>
</file>