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1" d="100"/>
          <a:sy n="71" d="100"/>
        </p:scale>
        <p:origin x="3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xmlns=""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xmlns=""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xmlns=""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xmlns=""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January 29, 2021</a:t>
            </a:fld>
            <a:endParaRPr lang="en-US" dirty="0"/>
          </a:p>
        </p:txBody>
      </p:sp>
    </p:spTree>
    <p:extLst>
      <p:ext uri="{BB962C8B-B14F-4D97-AF65-F5344CB8AC3E}">
        <p14:creationId xmlns:p14="http://schemas.microsoft.com/office/powerpoint/2010/main" val="412744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January 29, 2021</a:t>
            </a:fld>
            <a:endParaRPr lang="en-US"/>
          </a:p>
        </p:txBody>
      </p:sp>
      <p:sp>
        <p:nvSpPr>
          <p:cNvPr id="5" name="Footer Placeholder 4">
            <a:extLst>
              <a:ext uri="{FF2B5EF4-FFF2-40B4-BE49-F238E27FC236}">
                <a16:creationId xmlns:a16="http://schemas.microsoft.com/office/drawing/2014/main" xmlns=""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5522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January 29, 2021</a:t>
            </a:fld>
            <a:endParaRPr lang="en-US"/>
          </a:p>
        </p:txBody>
      </p:sp>
      <p:sp>
        <p:nvSpPr>
          <p:cNvPr id="5" name="Footer Placeholder 4">
            <a:extLst>
              <a:ext uri="{FF2B5EF4-FFF2-40B4-BE49-F238E27FC236}">
                <a16:creationId xmlns:a16="http://schemas.microsoft.com/office/drawing/2014/main" xmlns=""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1655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xmlns=""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xmlns=""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xmlns=""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January 29, 2021</a:t>
            </a:fld>
            <a:endParaRPr lang="en-US" dirty="0"/>
          </a:p>
        </p:txBody>
      </p:sp>
    </p:spTree>
    <p:extLst>
      <p:ext uri="{BB962C8B-B14F-4D97-AF65-F5344CB8AC3E}">
        <p14:creationId xmlns:p14="http://schemas.microsoft.com/office/powerpoint/2010/main" val="215699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January 29, 2021</a:t>
            </a:fld>
            <a:endParaRPr lang="en-US"/>
          </a:p>
        </p:txBody>
      </p:sp>
      <p:sp>
        <p:nvSpPr>
          <p:cNvPr id="5" name="Footer Placeholder 4">
            <a:extLst>
              <a:ext uri="{FF2B5EF4-FFF2-40B4-BE49-F238E27FC236}">
                <a16:creationId xmlns:a16="http://schemas.microsoft.com/office/drawing/2014/main" xmlns=""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xmlns=""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232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January 29, 2021</a:t>
            </a:fld>
            <a:endParaRPr lang="en-US"/>
          </a:p>
        </p:txBody>
      </p:sp>
      <p:sp>
        <p:nvSpPr>
          <p:cNvPr id="6" name="Footer Placeholder 5">
            <a:extLst>
              <a:ext uri="{FF2B5EF4-FFF2-40B4-BE49-F238E27FC236}">
                <a16:creationId xmlns:a16="http://schemas.microsoft.com/office/drawing/2014/main" xmlns=""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05741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January 29, 2021</a:t>
            </a:fld>
            <a:endParaRPr lang="en-US" dirty="0"/>
          </a:p>
        </p:txBody>
      </p:sp>
      <p:sp>
        <p:nvSpPr>
          <p:cNvPr id="8" name="Footer Placeholder 7">
            <a:extLst>
              <a:ext uri="{FF2B5EF4-FFF2-40B4-BE49-F238E27FC236}">
                <a16:creationId xmlns:a16="http://schemas.microsoft.com/office/drawing/2014/main" xmlns=""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54928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January 29, 2021</a:t>
            </a:fld>
            <a:endParaRPr lang="en-US"/>
          </a:p>
        </p:txBody>
      </p:sp>
      <p:sp>
        <p:nvSpPr>
          <p:cNvPr id="4" name="Footer Placeholder 3">
            <a:extLst>
              <a:ext uri="{FF2B5EF4-FFF2-40B4-BE49-F238E27FC236}">
                <a16:creationId xmlns:a16="http://schemas.microsoft.com/office/drawing/2014/main" xmlns=""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13343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January 29, 2021</a:t>
            </a:fld>
            <a:endParaRPr lang="en-US"/>
          </a:p>
        </p:txBody>
      </p:sp>
      <p:sp>
        <p:nvSpPr>
          <p:cNvPr id="3" name="Footer Placeholder 2">
            <a:extLst>
              <a:ext uri="{FF2B5EF4-FFF2-40B4-BE49-F238E27FC236}">
                <a16:creationId xmlns:a16="http://schemas.microsoft.com/office/drawing/2014/main" xmlns=""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646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January 29, 2021</a:t>
            </a:fld>
            <a:endParaRPr lang="en-US"/>
          </a:p>
        </p:txBody>
      </p:sp>
      <p:sp>
        <p:nvSpPr>
          <p:cNvPr id="6" name="Footer Placeholder 5">
            <a:extLst>
              <a:ext uri="{FF2B5EF4-FFF2-40B4-BE49-F238E27FC236}">
                <a16:creationId xmlns:a16="http://schemas.microsoft.com/office/drawing/2014/main" xmlns=""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09694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January 29, 2021</a:t>
            </a:fld>
            <a:endParaRPr lang="en-US"/>
          </a:p>
        </p:txBody>
      </p:sp>
      <p:sp>
        <p:nvSpPr>
          <p:cNvPr id="6" name="Footer Placeholder 5">
            <a:extLst>
              <a:ext uri="{FF2B5EF4-FFF2-40B4-BE49-F238E27FC236}">
                <a16:creationId xmlns:a16="http://schemas.microsoft.com/office/drawing/2014/main" xmlns=""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1872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xmlns=""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xmlns=""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January 29, 2021</a:t>
            </a:fld>
            <a:endParaRPr lang="en-US" dirty="0"/>
          </a:p>
        </p:txBody>
      </p:sp>
    </p:spTree>
    <p:extLst>
      <p:ext uri="{BB962C8B-B14F-4D97-AF65-F5344CB8AC3E}">
        <p14:creationId xmlns:p14="http://schemas.microsoft.com/office/powerpoint/2010/main" val="15204760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37.sv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F2E5B6AE-5EFE-45F0-A2AE-ED771CA3D7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4D0ECEA-E281-4FF4-AF90-A0E8AE52CD75}"/>
              </a:ext>
            </a:extLst>
          </p:cNvPr>
          <p:cNvSpPr>
            <a:spLocks noGrp="1"/>
          </p:cNvSpPr>
          <p:nvPr>
            <p:ph type="ctrTitle"/>
          </p:nvPr>
        </p:nvSpPr>
        <p:spPr>
          <a:xfrm>
            <a:off x="448055" y="662400"/>
            <a:ext cx="11293200" cy="1000800"/>
          </a:xfrm>
        </p:spPr>
        <p:txBody>
          <a:bodyPr anchor="ctr">
            <a:normAutofit fontScale="90000"/>
          </a:bodyPr>
          <a:lstStyle/>
          <a:p>
            <a:r>
              <a:rPr lang="en-US" sz="4400" dirty="0">
                <a:solidFill>
                  <a:srgbClr val="FFFFFF"/>
                </a:solidFill>
              </a:rPr>
              <a:t>Assembling &amp; Disassembling of Laptop, Installation of OS</a:t>
            </a:r>
            <a:endParaRPr lang="en-IN" sz="4400" dirty="0">
              <a:solidFill>
                <a:srgbClr val="FFFFFF"/>
              </a:solidFill>
            </a:endParaRPr>
          </a:p>
        </p:txBody>
      </p:sp>
      <p:sp>
        <p:nvSpPr>
          <p:cNvPr id="3" name="Subtitle 2">
            <a:extLst>
              <a:ext uri="{FF2B5EF4-FFF2-40B4-BE49-F238E27FC236}">
                <a16:creationId xmlns:a16="http://schemas.microsoft.com/office/drawing/2014/main" xmlns="" id="{568AA4A7-C058-4220-BD7A-0273CBE3537C}"/>
              </a:ext>
            </a:extLst>
          </p:cNvPr>
          <p:cNvSpPr>
            <a:spLocks noGrp="1"/>
          </p:cNvSpPr>
          <p:nvPr>
            <p:ph type="subTitle" idx="1"/>
          </p:nvPr>
        </p:nvSpPr>
        <p:spPr>
          <a:xfrm>
            <a:off x="448055" y="1652400"/>
            <a:ext cx="11293200" cy="984885"/>
          </a:xfrm>
        </p:spPr>
        <p:txBody>
          <a:bodyPr anchor="ctr">
            <a:normAutofit/>
          </a:bodyPr>
          <a:lstStyle/>
          <a:p>
            <a:r>
              <a:rPr lang="en-US" sz="3200" dirty="0"/>
              <a:t>CSP-155</a:t>
            </a:r>
            <a:endParaRPr lang="en-IN" sz="3200" dirty="0"/>
          </a:p>
        </p:txBody>
      </p:sp>
      <p:cxnSp>
        <p:nvCxnSpPr>
          <p:cNvPr id="25" name="Straight Connector 24">
            <a:extLst>
              <a:ext uri="{FF2B5EF4-FFF2-40B4-BE49-F238E27FC236}">
                <a16:creationId xmlns:a16="http://schemas.microsoft.com/office/drawing/2014/main" xmlns="" id="{D255B435-D9F3-4A31-B89E-36741390DB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xmlns="" id="{05B25C17-A1C4-46CC-89C2-140B1C8954DD}"/>
              </a:ext>
            </a:extLst>
          </p:cNvPr>
          <p:cNvPicPr>
            <a:picLocks noChangeAspect="1"/>
          </p:cNvPicPr>
          <p:nvPr/>
        </p:nvPicPr>
        <p:blipFill rotWithShape="1">
          <a:blip r:embed="rId2"/>
          <a:srcRect t="23998" b="28095"/>
          <a:stretch/>
        </p:blipFill>
        <p:spPr>
          <a:xfrm>
            <a:off x="31825" y="2951246"/>
            <a:ext cx="12191980" cy="3898801"/>
          </a:xfrm>
          <a:prstGeom prst="rect">
            <a:avLst/>
          </a:prstGeom>
        </p:spPr>
      </p:pic>
      <p:pic>
        <p:nvPicPr>
          <p:cNvPr id="13" name="Picture 12">
            <a:extLst>
              <a:ext uri="{FF2B5EF4-FFF2-40B4-BE49-F238E27FC236}">
                <a16:creationId xmlns:a16="http://schemas.microsoft.com/office/drawing/2014/main" xmlns="" id="{829D8A9A-7043-4DC3-9383-9ECBA5620B79}"/>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5660" y="5987332"/>
            <a:ext cx="2345876" cy="934918"/>
          </a:xfrm>
          <a:prstGeom prst="rect">
            <a:avLst/>
          </a:prstGeom>
        </p:spPr>
      </p:pic>
      <p:pic>
        <p:nvPicPr>
          <p:cNvPr id="15" name="Picture 14">
            <a:extLst>
              <a:ext uri="{FF2B5EF4-FFF2-40B4-BE49-F238E27FC236}">
                <a16:creationId xmlns:a16="http://schemas.microsoft.com/office/drawing/2014/main" xmlns="" id="{06E9D23B-CFCB-4D33-AD4A-F55742589EDD}"/>
              </a:ext>
            </a:extLst>
          </p:cNvPr>
          <p:cNvPicPr>
            <a:picLocks noChangeAspect="1"/>
          </p:cNvPicPr>
          <p:nvPr/>
        </p:nvPicPr>
        <p:blipFill>
          <a:blip r:embed="rId5"/>
          <a:stretch>
            <a:fillRect/>
          </a:stretch>
        </p:blipFill>
        <p:spPr>
          <a:xfrm>
            <a:off x="11625159" y="0"/>
            <a:ext cx="566841" cy="993913"/>
          </a:xfrm>
          <a:prstGeom prst="rect">
            <a:avLst/>
          </a:prstGeom>
        </p:spPr>
      </p:pic>
    </p:spTree>
    <p:extLst>
      <p:ext uri="{BB962C8B-B14F-4D97-AF65-F5344CB8AC3E}">
        <p14:creationId xmlns:p14="http://schemas.microsoft.com/office/powerpoint/2010/main" val="414351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80A19-3A1C-4583-A0D2-E6CCD9CD650A}"/>
              </a:ext>
            </a:extLst>
          </p:cNvPr>
          <p:cNvSpPr>
            <a:spLocks noGrp="1"/>
          </p:cNvSpPr>
          <p:nvPr>
            <p:ph type="title"/>
          </p:nvPr>
        </p:nvSpPr>
        <p:spPr/>
        <p:txBody>
          <a:bodyPr>
            <a:normAutofit/>
          </a:bodyPr>
          <a:lstStyle/>
          <a:p>
            <a:r>
              <a:rPr lang="en-US" sz="3200" i="0" dirty="0"/>
              <a:t>                                        DISASSEMBLING LAPTOP</a:t>
            </a:r>
            <a:endParaRPr lang="en-IN" sz="3200" i="0" dirty="0"/>
          </a:p>
        </p:txBody>
      </p:sp>
      <p:sp>
        <p:nvSpPr>
          <p:cNvPr id="4" name="Rectangle 3">
            <a:extLst>
              <a:ext uri="{FF2B5EF4-FFF2-40B4-BE49-F238E27FC236}">
                <a16:creationId xmlns:a16="http://schemas.microsoft.com/office/drawing/2014/main" xmlns="" id="{C91AB096-B192-428E-9E2E-5C54663C1C20}"/>
              </a:ext>
            </a:extLst>
          </p:cNvPr>
          <p:cNvSpPr/>
          <p:nvPr/>
        </p:nvSpPr>
        <p:spPr>
          <a:xfrm>
            <a:off x="1168840" y="1105231"/>
            <a:ext cx="9899374" cy="506498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Remove the Display Unit</a:t>
            </a:r>
          </a:p>
          <a:p>
            <a:endParaRPr lang="en-US" dirty="0"/>
          </a:p>
          <a:p>
            <a:pPr algn="just"/>
            <a:r>
              <a:rPr lang="en-US" dirty="0"/>
              <a:t>Our next step will be to remove the display unit.  As with most laptops before this can be done we also need to remove the antennae cable and the LCD data cable.  These cables can be connected in variety of manner but removal is usually straight forward.</a:t>
            </a:r>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IN" b="1" dirty="0"/>
          </a:p>
        </p:txBody>
      </p:sp>
      <p:pic>
        <p:nvPicPr>
          <p:cNvPr id="5" name="Picture 4">
            <a:extLst>
              <a:ext uri="{FF2B5EF4-FFF2-40B4-BE49-F238E27FC236}">
                <a16:creationId xmlns:a16="http://schemas.microsoft.com/office/drawing/2014/main" xmlns="" id="{EED7EDDC-FF76-455E-978F-0236C809F6DC}"/>
              </a:ext>
            </a:extLst>
          </p:cNvPr>
          <p:cNvPicPr>
            <a:picLocks noChangeAspect="1"/>
          </p:cNvPicPr>
          <p:nvPr/>
        </p:nvPicPr>
        <p:blipFill>
          <a:blip r:embed="rId2"/>
          <a:stretch>
            <a:fillRect/>
          </a:stretch>
        </p:blipFill>
        <p:spPr>
          <a:xfrm>
            <a:off x="4451613" y="3569682"/>
            <a:ext cx="3133932" cy="2335902"/>
          </a:xfrm>
          <a:prstGeom prst="rect">
            <a:avLst/>
          </a:prstGeom>
        </p:spPr>
      </p:pic>
      <p:pic>
        <p:nvPicPr>
          <p:cNvPr id="7" name="Picture 6">
            <a:extLst>
              <a:ext uri="{FF2B5EF4-FFF2-40B4-BE49-F238E27FC236}">
                <a16:creationId xmlns:a16="http://schemas.microsoft.com/office/drawing/2014/main" xmlns="" id="{0ADB9424-03C1-4C40-B41E-84CF4FD0BF42}"/>
              </a:ext>
            </a:extLst>
          </p:cNvPr>
          <p:cNvPicPr>
            <a:picLocks noChangeAspect="1"/>
          </p:cNvPicPr>
          <p:nvPr/>
        </p:nvPicPr>
        <p:blipFill>
          <a:blip r:embed="rId3"/>
          <a:stretch>
            <a:fillRect/>
          </a:stretch>
        </p:blipFill>
        <p:spPr>
          <a:xfrm>
            <a:off x="0" y="0"/>
            <a:ext cx="516959" cy="906449"/>
          </a:xfrm>
          <a:prstGeom prst="rect">
            <a:avLst/>
          </a:prstGeom>
        </p:spPr>
      </p:pic>
    </p:spTree>
    <p:extLst>
      <p:ext uri="{BB962C8B-B14F-4D97-AF65-F5344CB8AC3E}">
        <p14:creationId xmlns:p14="http://schemas.microsoft.com/office/powerpoint/2010/main" val="58849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80A19-3A1C-4583-A0D2-E6CCD9CD650A}"/>
              </a:ext>
            </a:extLst>
          </p:cNvPr>
          <p:cNvSpPr>
            <a:spLocks noGrp="1"/>
          </p:cNvSpPr>
          <p:nvPr>
            <p:ph type="title"/>
          </p:nvPr>
        </p:nvSpPr>
        <p:spPr/>
        <p:txBody>
          <a:bodyPr>
            <a:normAutofit/>
          </a:bodyPr>
          <a:lstStyle/>
          <a:p>
            <a:r>
              <a:rPr lang="en-US" sz="3200" i="0" dirty="0"/>
              <a:t>                                        DISASSEMBLING LAPTOP</a:t>
            </a:r>
            <a:endParaRPr lang="en-IN" sz="3200" i="0" dirty="0"/>
          </a:p>
        </p:txBody>
      </p:sp>
      <p:sp>
        <p:nvSpPr>
          <p:cNvPr id="4" name="Rectangle 3">
            <a:extLst>
              <a:ext uri="{FF2B5EF4-FFF2-40B4-BE49-F238E27FC236}">
                <a16:creationId xmlns:a16="http://schemas.microsoft.com/office/drawing/2014/main" xmlns="" id="{C91AB096-B192-428E-9E2E-5C54663C1C20}"/>
              </a:ext>
            </a:extLst>
          </p:cNvPr>
          <p:cNvSpPr/>
          <p:nvPr/>
        </p:nvSpPr>
        <p:spPr>
          <a:xfrm>
            <a:off x="1168840" y="1105231"/>
            <a:ext cx="9899374" cy="506498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Continue to remove any other screws from the case</a:t>
            </a:r>
          </a:p>
          <a:p>
            <a:endParaRPr lang="en-US" dirty="0"/>
          </a:p>
          <a:p>
            <a:pPr fontAlgn="base"/>
            <a:r>
              <a:rPr lang="en-US" dirty="0">
                <a:effectLst/>
                <a:latin typeface="Libre Franklin"/>
              </a:rPr>
              <a:t>Remove them all and place them either in pile so you can identify them later or into a small container.  Make sure you label them so you know where they came from later on.</a:t>
            </a:r>
          </a:p>
          <a:p>
            <a:pPr fontAlgn="base"/>
            <a:r>
              <a:rPr lang="en-US" dirty="0">
                <a:effectLst/>
                <a:latin typeface="Libre Franklin"/>
              </a:rPr>
              <a:t>Repeat this procedure for the other half of the laptop.</a:t>
            </a:r>
          </a:p>
          <a:p>
            <a:pPr fontAlgn="base"/>
            <a:endParaRPr lang="en-US" dirty="0">
              <a:latin typeface="Libre Franklin"/>
            </a:endParaRPr>
          </a:p>
          <a:p>
            <a:pPr fontAlgn="base"/>
            <a:endParaRPr lang="en-US" dirty="0">
              <a:effectLst/>
              <a:latin typeface="Libre Franklin"/>
            </a:endParaRPr>
          </a:p>
          <a:p>
            <a:r>
              <a:rPr lang="en-US" dirty="0">
                <a:effectLst/>
                <a:latin typeface="Libre Franklin"/>
              </a:rPr>
              <a:t/>
            </a:r>
            <a:br>
              <a:rPr lang="en-US" dirty="0">
                <a:effectLst/>
                <a:latin typeface="Libre Franklin"/>
              </a:rPr>
            </a:br>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IN" b="1" dirty="0"/>
          </a:p>
        </p:txBody>
      </p:sp>
      <p:pic>
        <p:nvPicPr>
          <p:cNvPr id="6" name="Picture 5">
            <a:extLst>
              <a:ext uri="{FF2B5EF4-FFF2-40B4-BE49-F238E27FC236}">
                <a16:creationId xmlns:a16="http://schemas.microsoft.com/office/drawing/2014/main" xmlns="" id="{5D1EF241-64D4-4044-8750-9010BDA5A007}"/>
              </a:ext>
            </a:extLst>
          </p:cNvPr>
          <p:cNvPicPr>
            <a:picLocks noChangeAspect="1"/>
          </p:cNvPicPr>
          <p:nvPr/>
        </p:nvPicPr>
        <p:blipFill>
          <a:blip r:embed="rId2"/>
          <a:stretch>
            <a:fillRect/>
          </a:stretch>
        </p:blipFill>
        <p:spPr>
          <a:xfrm>
            <a:off x="4646543" y="3168802"/>
            <a:ext cx="2819400" cy="2524125"/>
          </a:xfrm>
          <a:prstGeom prst="rect">
            <a:avLst/>
          </a:prstGeom>
        </p:spPr>
      </p:pic>
      <p:pic>
        <p:nvPicPr>
          <p:cNvPr id="9" name="Picture 8">
            <a:extLst>
              <a:ext uri="{FF2B5EF4-FFF2-40B4-BE49-F238E27FC236}">
                <a16:creationId xmlns:a16="http://schemas.microsoft.com/office/drawing/2014/main" xmlns="" id="{B712A9C4-A433-4EBD-8F6E-85DD2578EFCD}"/>
              </a:ext>
            </a:extLst>
          </p:cNvPr>
          <p:cNvPicPr>
            <a:picLocks noChangeAspect="1"/>
          </p:cNvPicPr>
          <p:nvPr/>
        </p:nvPicPr>
        <p:blipFill>
          <a:blip r:embed="rId3"/>
          <a:stretch>
            <a:fillRect/>
          </a:stretch>
        </p:blipFill>
        <p:spPr>
          <a:xfrm>
            <a:off x="0" y="0"/>
            <a:ext cx="498820" cy="874644"/>
          </a:xfrm>
          <a:prstGeom prst="rect">
            <a:avLst/>
          </a:prstGeom>
        </p:spPr>
      </p:pic>
    </p:spTree>
    <p:extLst>
      <p:ext uri="{BB962C8B-B14F-4D97-AF65-F5344CB8AC3E}">
        <p14:creationId xmlns:p14="http://schemas.microsoft.com/office/powerpoint/2010/main" val="246027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80A19-3A1C-4583-A0D2-E6CCD9CD650A}"/>
              </a:ext>
            </a:extLst>
          </p:cNvPr>
          <p:cNvSpPr>
            <a:spLocks noGrp="1"/>
          </p:cNvSpPr>
          <p:nvPr>
            <p:ph type="title"/>
          </p:nvPr>
        </p:nvSpPr>
        <p:spPr/>
        <p:txBody>
          <a:bodyPr>
            <a:normAutofit/>
          </a:bodyPr>
          <a:lstStyle/>
          <a:p>
            <a:r>
              <a:rPr lang="en-US" sz="3200" i="0" dirty="0"/>
              <a:t>                                        DISASSEMBLING LAPTOP</a:t>
            </a:r>
            <a:endParaRPr lang="en-IN" sz="3200" i="0" dirty="0"/>
          </a:p>
        </p:txBody>
      </p:sp>
      <p:sp>
        <p:nvSpPr>
          <p:cNvPr id="4" name="Rectangle 3">
            <a:extLst>
              <a:ext uri="{FF2B5EF4-FFF2-40B4-BE49-F238E27FC236}">
                <a16:creationId xmlns:a16="http://schemas.microsoft.com/office/drawing/2014/main" xmlns="" id="{C91AB096-B192-428E-9E2E-5C54663C1C20}"/>
              </a:ext>
            </a:extLst>
          </p:cNvPr>
          <p:cNvSpPr/>
          <p:nvPr/>
        </p:nvSpPr>
        <p:spPr>
          <a:xfrm>
            <a:off x="1168840" y="985963"/>
            <a:ext cx="9899374" cy="54864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N" b="1" i="0" dirty="0">
                <a:solidFill>
                  <a:srgbClr val="FFFFFF"/>
                </a:solidFill>
                <a:effectLst/>
                <a:latin typeface="inherit"/>
              </a:rPr>
              <a:t>Pry case apart</a:t>
            </a:r>
          </a:p>
          <a:p>
            <a:endParaRPr lang="en-US" dirty="0"/>
          </a:p>
          <a:p>
            <a:pPr fontAlgn="base"/>
            <a:r>
              <a:rPr lang="en-US" dirty="0">
                <a:latin typeface="Libre Franklin"/>
              </a:rPr>
              <a:t>Pry case apart – use </a:t>
            </a:r>
            <a:r>
              <a:rPr lang="en-US" dirty="0" err="1">
                <a:latin typeface="Libre Franklin"/>
              </a:rPr>
              <a:t>spudger</a:t>
            </a:r>
            <a:r>
              <a:rPr lang="en-US" dirty="0">
                <a:latin typeface="Libre Franklin"/>
              </a:rPr>
              <a:t>, fingernails or plastic tools.  Again, if you feel resistance STOP and double check you have removed all of the screws.</a:t>
            </a:r>
          </a:p>
          <a:p>
            <a:pPr fontAlgn="base"/>
            <a:endParaRPr lang="en-US" dirty="0">
              <a:latin typeface="Libre Franklin"/>
            </a:endParaRPr>
          </a:p>
          <a:p>
            <a:pPr fontAlgn="base"/>
            <a:r>
              <a:rPr lang="en-US" b="1" i="0" dirty="0">
                <a:solidFill>
                  <a:srgbClr val="FFFFFF"/>
                </a:solidFill>
                <a:effectLst/>
                <a:latin typeface="inherit"/>
              </a:rPr>
              <a:t>Remove the motherboard and motherboard peripherals</a:t>
            </a:r>
          </a:p>
          <a:p>
            <a:pPr fontAlgn="base"/>
            <a:endParaRPr lang="en-US" b="1" i="0" dirty="0">
              <a:solidFill>
                <a:srgbClr val="FFFFFF"/>
              </a:solidFill>
              <a:effectLst/>
              <a:latin typeface="inherit"/>
            </a:endParaRPr>
          </a:p>
          <a:p>
            <a:pPr fontAlgn="base"/>
            <a:r>
              <a:rPr lang="en-US" dirty="0">
                <a:latin typeface="Libre Franklin"/>
              </a:rPr>
              <a:t>Take note that the touchpad comes as part of an assembly and when you buy a replacement one of these it comes as the assembly and not just the touchpad.</a:t>
            </a:r>
          </a:p>
          <a:p>
            <a:pPr fontAlgn="base"/>
            <a:endParaRPr lang="en-US" dirty="0">
              <a:latin typeface="Libre Franklin"/>
            </a:endParaRPr>
          </a:p>
          <a:p>
            <a:pPr fontAlgn="base"/>
            <a:r>
              <a:rPr lang="en-US" dirty="0">
                <a:latin typeface="Libre Franklin"/>
              </a:rPr>
              <a:t>Slowly take the motherboard out and feel for where the pressure seems to keep the board in place.  It should come out with no pressure.</a:t>
            </a:r>
          </a:p>
          <a:p>
            <a:pPr fontAlgn="base"/>
            <a:endParaRPr lang="en-US" dirty="0">
              <a:effectLst/>
              <a:latin typeface="Libre Franklin"/>
            </a:endParaRPr>
          </a:p>
          <a:p>
            <a:r>
              <a:rPr lang="en-US" dirty="0">
                <a:effectLst/>
                <a:latin typeface="Libre Franklin"/>
              </a:rPr>
              <a:t/>
            </a:r>
            <a:br>
              <a:rPr lang="en-US" dirty="0">
                <a:effectLst/>
                <a:latin typeface="Libre Franklin"/>
              </a:rPr>
            </a:br>
            <a:endParaRPr lang="en-US" b="1" dirty="0"/>
          </a:p>
          <a:p>
            <a:pPr algn="just"/>
            <a:endParaRPr lang="en-US" b="1" dirty="0"/>
          </a:p>
          <a:p>
            <a:pPr algn="just"/>
            <a:endParaRPr lang="en-IN" b="1" dirty="0"/>
          </a:p>
        </p:txBody>
      </p:sp>
      <p:pic>
        <p:nvPicPr>
          <p:cNvPr id="5" name="Picture 4">
            <a:extLst>
              <a:ext uri="{FF2B5EF4-FFF2-40B4-BE49-F238E27FC236}">
                <a16:creationId xmlns:a16="http://schemas.microsoft.com/office/drawing/2014/main" xmlns="" id="{F5C89871-C627-4FB1-B0BD-959394FE0472}"/>
              </a:ext>
            </a:extLst>
          </p:cNvPr>
          <p:cNvPicPr>
            <a:picLocks noChangeAspect="1"/>
          </p:cNvPicPr>
          <p:nvPr/>
        </p:nvPicPr>
        <p:blipFill>
          <a:blip r:embed="rId2"/>
          <a:stretch>
            <a:fillRect/>
          </a:stretch>
        </p:blipFill>
        <p:spPr>
          <a:xfrm>
            <a:off x="4683774" y="4579951"/>
            <a:ext cx="2691441" cy="1772762"/>
          </a:xfrm>
          <a:prstGeom prst="rect">
            <a:avLst/>
          </a:prstGeom>
        </p:spPr>
      </p:pic>
      <p:pic>
        <p:nvPicPr>
          <p:cNvPr id="7" name="Picture 6">
            <a:extLst>
              <a:ext uri="{FF2B5EF4-FFF2-40B4-BE49-F238E27FC236}">
                <a16:creationId xmlns:a16="http://schemas.microsoft.com/office/drawing/2014/main" xmlns="" id="{3C06899F-CCAE-401E-B684-F5960531DEB1}"/>
              </a:ext>
            </a:extLst>
          </p:cNvPr>
          <p:cNvPicPr>
            <a:picLocks noChangeAspect="1"/>
          </p:cNvPicPr>
          <p:nvPr/>
        </p:nvPicPr>
        <p:blipFill>
          <a:blip r:embed="rId3"/>
          <a:stretch>
            <a:fillRect/>
          </a:stretch>
        </p:blipFill>
        <p:spPr>
          <a:xfrm>
            <a:off x="1" y="0"/>
            <a:ext cx="526028" cy="922351"/>
          </a:xfrm>
          <a:prstGeom prst="rect">
            <a:avLst/>
          </a:prstGeom>
        </p:spPr>
      </p:pic>
    </p:spTree>
    <p:extLst>
      <p:ext uri="{BB962C8B-B14F-4D97-AF65-F5344CB8AC3E}">
        <p14:creationId xmlns:p14="http://schemas.microsoft.com/office/powerpoint/2010/main" val="215241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C762D6B4-64FB-4446-BB36-1FC21B1FC12A}"/>
              </a:ext>
            </a:extLst>
          </p:cNvPr>
          <p:cNvSpPr>
            <a:spLocks noGrp="1"/>
          </p:cNvSpPr>
          <p:nvPr>
            <p:ph type="body" sz="half" idx="2"/>
          </p:nvPr>
        </p:nvSpPr>
        <p:spPr>
          <a:xfrm rot="16200000">
            <a:off x="761496" y="4053644"/>
            <a:ext cx="3447288" cy="1581595"/>
          </a:xfrm>
        </p:spPr>
        <p:txBody>
          <a:bodyPr>
            <a:normAutofit/>
          </a:bodyPr>
          <a:lstStyle/>
          <a:p>
            <a:r>
              <a:rPr lang="en-US" sz="3600" b="1" dirty="0">
                <a:solidFill>
                  <a:schemeClr val="tx1">
                    <a:alpha val="55000"/>
                  </a:schemeClr>
                </a:solidFill>
              </a:rPr>
              <a:t>ASSEMBLING    LAPTOP</a:t>
            </a:r>
            <a:endParaRPr lang="en-IN" sz="3600" b="1" dirty="0">
              <a:solidFill>
                <a:schemeClr val="tx1">
                  <a:alpha val="55000"/>
                </a:schemeClr>
              </a:solidFill>
            </a:endParaRPr>
          </a:p>
        </p:txBody>
      </p:sp>
      <p:sp>
        <p:nvSpPr>
          <p:cNvPr id="7" name="Rectangle 6">
            <a:extLst>
              <a:ext uri="{FF2B5EF4-FFF2-40B4-BE49-F238E27FC236}">
                <a16:creationId xmlns:a16="http://schemas.microsoft.com/office/drawing/2014/main" xmlns="" id="{07B99F52-6959-4D29-948F-B5A4AEAF4AE0}"/>
              </a:ext>
            </a:extLst>
          </p:cNvPr>
          <p:cNvSpPr/>
          <p:nvPr/>
        </p:nvSpPr>
        <p:spPr>
          <a:xfrm>
            <a:off x="3252083" y="222637"/>
            <a:ext cx="8627165" cy="638489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fontAlgn="base"/>
            <a:r>
              <a:rPr lang="en-US" b="0" i="0" dirty="0">
                <a:solidFill>
                  <a:schemeClr val="tx1"/>
                </a:solidFill>
                <a:effectLst/>
                <a:latin typeface="Libre Franklin"/>
              </a:rPr>
              <a:t>1. Put the motherboard back into the case and reconnect the sound cable.</a:t>
            </a:r>
          </a:p>
          <a:p>
            <a:pPr algn="l" fontAlgn="base"/>
            <a:r>
              <a:rPr lang="en-US" b="0" i="0" dirty="0">
                <a:solidFill>
                  <a:schemeClr val="tx1"/>
                </a:solidFill>
                <a:effectLst/>
                <a:latin typeface="Libre Franklin"/>
              </a:rPr>
              <a:t>    Put all screws back into the white arrow holes.</a:t>
            </a:r>
          </a:p>
          <a:p>
            <a:pPr algn="l" fontAlgn="base"/>
            <a:r>
              <a:rPr lang="en-US" b="0" i="0" dirty="0">
                <a:solidFill>
                  <a:schemeClr val="tx1"/>
                </a:solidFill>
                <a:effectLst/>
                <a:latin typeface="Libre Franklin"/>
              </a:rPr>
              <a:t>    Put the case parts back together.</a:t>
            </a:r>
          </a:p>
          <a:p>
            <a:pPr algn="l" fontAlgn="base"/>
            <a:endParaRPr lang="en-US" b="0" i="0" dirty="0">
              <a:solidFill>
                <a:schemeClr val="tx1"/>
              </a:solidFill>
              <a:effectLst/>
              <a:latin typeface="Libre Franklin"/>
            </a:endParaRPr>
          </a:p>
          <a:p>
            <a:pPr algn="l" fontAlgn="base"/>
            <a:r>
              <a:rPr lang="en-US" b="0" i="0" dirty="0">
                <a:solidFill>
                  <a:schemeClr val="tx1"/>
                </a:solidFill>
                <a:effectLst/>
                <a:latin typeface="Libre Franklin"/>
              </a:rPr>
              <a:t>2. Put the retaining screws back into the bottom half of the laptop.  Then put the top screws back in.</a:t>
            </a:r>
          </a:p>
          <a:p>
            <a:pPr algn="l" fontAlgn="base"/>
            <a:endParaRPr lang="en-US" b="0" i="0" dirty="0">
              <a:solidFill>
                <a:schemeClr val="tx1"/>
              </a:solidFill>
              <a:effectLst/>
              <a:latin typeface="Libre Franklin"/>
            </a:endParaRPr>
          </a:p>
          <a:p>
            <a:pPr algn="l" fontAlgn="base"/>
            <a:r>
              <a:rPr lang="en-US" b="0" i="0" dirty="0">
                <a:solidFill>
                  <a:schemeClr val="tx1"/>
                </a:solidFill>
                <a:effectLst/>
                <a:latin typeface="Libre Franklin"/>
              </a:rPr>
              <a:t>3. Put the screen back in place and reconnect the antennae and the data cable.</a:t>
            </a:r>
          </a:p>
          <a:p>
            <a:pPr algn="l" fontAlgn="base"/>
            <a:r>
              <a:rPr lang="en-US" dirty="0">
                <a:solidFill>
                  <a:schemeClr val="tx1"/>
                </a:solidFill>
                <a:latin typeface="Libre Franklin"/>
              </a:rPr>
              <a:t>    </a:t>
            </a:r>
            <a:r>
              <a:rPr lang="en-US" b="0" i="0" dirty="0">
                <a:solidFill>
                  <a:schemeClr val="tx1"/>
                </a:solidFill>
                <a:effectLst/>
                <a:latin typeface="Libre Franklin"/>
              </a:rPr>
              <a:t>Replace the display hinge screws.</a:t>
            </a:r>
          </a:p>
          <a:p>
            <a:pPr algn="l" fontAlgn="base"/>
            <a:endParaRPr lang="en-US" b="0" i="0" dirty="0">
              <a:solidFill>
                <a:schemeClr val="tx1"/>
              </a:solidFill>
              <a:effectLst/>
              <a:latin typeface="Libre Franklin"/>
            </a:endParaRPr>
          </a:p>
          <a:p>
            <a:pPr algn="l" fontAlgn="base"/>
            <a:r>
              <a:rPr lang="en-US" b="0" i="0" dirty="0">
                <a:solidFill>
                  <a:schemeClr val="tx1"/>
                </a:solidFill>
                <a:effectLst/>
                <a:latin typeface="Libre Franklin"/>
              </a:rPr>
              <a:t>4. Replace the keyboard.  First of all put the ribbon cable back in.  Remember there is a plastic hinge which holds the ribbon in place, remember to lift this up first (gently).</a:t>
            </a:r>
          </a:p>
          <a:p>
            <a:pPr fontAlgn="base"/>
            <a:r>
              <a:rPr lang="en-US" b="0" i="0" dirty="0">
                <a:solidFill>
                  <a:schemeClr val="tx1"/>
                </a:solidFill>
                <a:effectLst/>
                <a:latin typeface="Libre Franklin"/>
              </a:rPr>
              <a:t>The ribbon has a darker side and a lighter side.  It is the lighter side that faces upward, so there is no twist in the ribbon. Replace the keyboard retaining screws.</a:t>
            </a:r>
          </a:p>
          <a:p>
            <a:pPr algn="l" fontAlgn="base"/>
            <a:endParaRPr lang="en-US" dirty="0">
              <a:solidFill>
                <a:schemeClr val="tx1"/>
              </a:solidFill>
              <a:latin typeface="Libre Franklin"/>
            </a:endParaRPr>
          </a:p>
          <a:p>
            <a:pPr algn="l" fontAlgn="base"/>
            <a:r>
              <a:rPr lang="en-US" b="0" i="0" dirty="0">
                <a:solidFill>
                  <a:schemeClr val="tx1"/>
                </a:solidFill>
                <a:effectLst/>
                <a:latin typeface="Libre Franklin"/>
              </a:rPr>
              <a:t>5. Click the Hinge Cover Plate (HCP) back into place.  Use even pressure to ensure it fits properly.</a:t>
            </a:r>
          </a:p>
          <a:p>
            <a:pPr algn="l" fontAlgn="base"/>
            <a:endParaRPr lang="en-US" b="0" i="0" dirty="0">
              <a:solidFill>
                <a:schemeClr val="tx1"/>
              </a:solidFill>
              <a:effectLst/>
              <a:latin typeface="Libre Franklin"/>
            </a:endParaRPr>
          </a:p>
          <a:p>
            <a:pPr algn="l" fontAlgn="base"/>
            <a:r>
              <a:rPr lang="en-US" b="0" i="0" dirty="0">
                <a:solidFill>
                  <a:schemeClr val="tx1"/>
                </a:solidFill>
                <a:effectLst/>
                <a:latin typeface="Libre Franklin"/>
              </a:rPr>
              <a:t>6. Replace the RAM.  Remember it is fed into the slots at 30 degree angles and not straight on. Once it has been fed at a 30 degree angle, click it downwards into place.</a:t>
            </a:r>
          </a:p>
          <a:p>
            <a:pPr algn="l" fontAlgn="base"/>
            <a:endParaRPr lang="en-US" dirty="0">
              <a:solidFill>
                <a:schemeClr val="tx1"/>
              </a:solidFill>
              <a:latin typeface="Libre Franklin"/>
            </a:endParaRPr>
          </a:p>
          <a:p>
            <a:pPr algn="l" fontAlgn="base"/>
            <a:r>
              <a:rPr lang="en-US" b="0" i="0" dirty="0">
                <a:solidFill>
                  <a:schemeClr val="tx1"/>
                </a:solidFill>
                <a:effectLst/>
                <a:latin typeface="Libre Franklin"/>
              </a:rPr>
              <a:t>7. Finally, replace the component covers and replace all of the screws.</a:t>
            </a:r>
          </a:p>
        </p:txBody>
      </p:sp>
      <p:pic>
        <p:nvPicPr>
          <p:cNvPr id="8" name="Picture 7">
            <a:extLst>
              <a:ext uri="{FF2B5EF4-FFF2-40B4-BE49-F238E27FC236}">
                <a16:creationId xmlns:a16="http://schemas.microsoft.com/office/drawing/2014/main" xmlns="" id="{7A22B26C-A359-44E0-8521-DCDECDDEB0AD}"/>
              </a:ext>
            </a:extLst>
          </p:cNvPr>
          <p:cNvPicPr>
            <a:picLocks noChangeAspect="1"/>
          </p:cNvPicPr>
          <p:nvPr/>
        </p:nvPicPr>
        <p:blipFill>
          <a:blip r:embed="rId2"/>
          <a:stretch>
            <a:fillRect/>
          </a:stretch>
        </p:blipFill>
        <p:spPr>
          <a:xfrm>
            <a:off x="1" y="1"/>
            <a:ext cx="507890" cy="890546"/>
          </a:xfrm>
          <a:prstGeom prst="rect">
            <a:avLst/>
          </a:prstGeom>
        </p:spPr>
      </p:pic>
    </p:spTree>
    <p:extLst>
      <p:ext uri="{BB962C8B-B14F-4D97-AF65-F5344CB8AC3E}">
        <p14:creationId xmlns:p14="http://schemas.microsoft.com/office/powerpoint/2010/main" val="77799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47E051-A620-4C70-8038-F216298A45CE}"/>
              </a:ext>
            </a:extLst>
          </p:cNvPr>
          <p:cNvSpPr>
            <a:spLocks noGrp="1"/>
          </p:cNvSpPr>
          <p:nvPr>
            <p:ph type="title"/>
          </p:nvPr>
        </p:nvSpPr>
        <p:spPr>
          <a:xfrm>
            <a:off x="2804027" y="4838220"/>
            <a:ext cx="10780776" cy="613283"/>
          </a:xfrm>
        </p:spPr>
        <p:txBody>
          <a:bodyPr>
            <a:noAutofit/>
          </a:bodyPr>
          <a:lstStyle/>
          <a:p>
            <a:r>
              <a:rPr lang="en-US" sz="4000" dirty="0"/>
              <a:t>BOOKS YOU CAN REFER </a:t>
            </a:r>
            <a:endParaRPr lang="en-IN" sz="4000" dirty="0"/>
          </a:p>
        </p:txBody>
      </p:sp>
      <p:pic>
        <p:nvPicPr>
          <p:cNvPr id="4" name="Graphic 3" descr="Smiling face with no fill">
            <a:extLst>
              <a:ext uri="{FF2B5EF4-FFF2-40B4-BE49-F238E27FC236}">
                <a16:creationId xmlns:a16="http://schemas.microsoft.com/office/drawing/2014/main" xmlns="" id="{B8B2D536-F289-4388-8752-E453BF22DA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819321" y="4872162"/>
            <a:ext cx="550628" cy="550628"/>
          </a:xfrm>
          <a:prstGeom prst="rect">
            <a:avLst/>
          </a:prstGeom>
        </p:spPr>
      </p:pic>
      <p:pic>
        <p:nvPicPr>
          <p:cNvPr id="6" name="Graphic 5" descr="Books">
            <a:extLst>
              <a:ext uri="{FF2B5EF4-FFF2-40B4-BE49-F238E27FC236}">
                <a16:creationId xmlns:a16="http://schemas.microsoft.com/office/drawing/2014/main" xmlns="" id="{D8409A73-8729-469A-BE2D-311A939A8D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558456" y="410153"/>
            <a:ext cx="3427012" cy="3427012"/>
          </a:xfrm>
          <a:prstGeom prst="rect">
            <a:avLst/>
          </a:prstGeom>
        </p:spPr>
      </p:pic>
      <p:sp>
        <p:nvSpPr>
          <p:cNvPr id="8" name="TextBox 7">
            <a:extLst>
              <a:ext uri="{FF2B5EF4-FFF2-40B4-BE49-F238E27FC236}">
                <a16:creationId xmlns:a16="http://schemas.microsoft.com/office/drawing/2014/main" xmlns="" id="{B9AC7074-5BCB-4007-8450-3FC8F6C0E471}"/>
              </a:ext>
            </a:extLst>
          </p:cNvPr>
          <p:cNvSpPr txBox="1"/>
          <p:nvPr/>
        </p:nvSpPr>
        <p:spPr>
          <a:xfrm>
            <a:off x="5456305" y="632171"/>
            <a:ext cx="6056671" cy="3970318"/>
          </a:xfrm>
          <a:prstGeom prst="rect">
            <a:avLst/>
          </a:prstGeom>
          <a:noFill/>
        </p:spPr>
        <p:txBody>
          <a:bodyPr wrap="square" rtlCol="0">
            <a:spAutoFit/>
          </a:bodyPr>
          <a:lstStyle/>
          <a:p>
            <a:r>
              <a:rPr lang="en-US" dirty="0"/>
              <a:t>Build Your Own PC Do-It-Yourself For Dummies - Mark L. Chambers</a:t>
            </a:r>
          </a:p>
          <a:p>
            <a:endParaRPr lang="en-US" dirty="0"/>
          </a:p>
          <a:p>
            <a:r>
              <a:rPr lang="en-US" dirty="0"/>
              <a:t>Windows 10 Made Easy: Take Control of Your PC</a:t>
            </a:r>
          </a:p>
          <a:p>
            <a:r>
              <a:rPr lang="en-US" dirty="0"/>
              <a:t>Book by - James Bernstein</a:t>
            </a:r>
          </a:p>
          <a:p>
            <a:endParaRPr lang="en-US" dirty="0"/>
          </a:p>
          <a:p>
            <a:r>
              <a:rPr lang="en-US" dirty="0"/>
              <a:t>Laptops For Dummies</a:t>
            </a:r>
          </a:p>
          <a:p>
            <a:r>
              <a:rPr lang="en-US" dirty="0"/>
              <a:t>Book by - Dan Gookin</a:t>
            </a:r>
          </a:p>
          <a:p>
            <a:endParaRPr lang="en-US" dirty="0"/>
          </a:p>
          <a:p>
            <a:r>
              <a:rPr lang="en-US" dirty="0"/>
              <a:t>Troubleshooting And Maintaining Your PC All-in-One Desk Reference for Dummies</a:t>
            </a:r>
          </a:p>
          <a:p>
            <a:r>
              <a:rPr lang="en-US" dirty="0"/>
              <a:t>Book by - Dan Gookin</a:t>
            </a:r>
          </a:p>
          <a:p>
            <a:endParaRPr lang="en-US" dirty="0"/>
          </a:p>
          <a:p>
            <a:endParaRPr lang="en-IN" dirty="0"/>
          </a:p>
        </p:txBody>
      </p:sp>
      <p:pic>
        <p:nvPicPr>
          <p:cNvPr id="9" name="Picture 8">
            <a:extLst>
              <a:ext uri="{FF2B5EF4-FFF2-40B4-BE49-F238E27FC236}">
                <a16:creationId xmlns:a16="http://schemas.microsoft.com/office/drawing/2014/main" xmlns="" id="{6380A4D6-82E1-49A1-9738-18ED7B9725EC}"/>
              </a:ext>
            </a:extLst>
          </p:cNvPr>
          <p:cNvPicPr>
            <a:picLocks noChangeAspect="1"/>
          </p:cNvPicPr>
          <p:nvPr/>
        </p:nvPicPr>
        <p:blipFill>
          <a:blip r:embed="rId6"/>
          <a:stretch>
            <a:fillRect/>
          </a:stretch>
        </p:blipFill>
        <p:spPr>
          <a:xfrm>
            <a:off x="0" y="1"/>
            <a:ext cx="444403" cy="779228"/>
          </a:xfrm>
          <a:prstGeom prst="rect">
            <a:avLst/>
          </a:prstGeom>
        </p:spPr>
      </p:pic>
    </p:spTree>
    <p:extLst>
      <p:ext uri="{BB962C8B-B14F-4D97-AF65-F5344CB8AC3E}">
        <p14:creationId xmlns:p14="http://schemas.microsoft.com/office/powerpoint/2010/main" val="392360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2347E051-A620-4C70-8038-F216298A45CE}"/>
              </a:ext>
            </a:extLst>
          </p:cNvPr>
          <p:cNvSpPr>
            <a:spLocks noGrp="1"/>
          </p:cNvSpPr>
          <p:nvPr>
            <p:ph type="title"/>
          </p:nvPr>
        </p:nvSpPr>
        <p:spPr>
          <a:xfrm>
            <a:off x="1802162" y="4901831"/>
            <a:ext cx="10780776" cy="613283"/>
          </a:xfrm>
        </p:spPr>
        <p:txBody>
          <a:bodyPr>
            <a:noAutofit/>
          </a:bodyPr>
          <a:lstStyle/>
          <a:p>
            <a:r>
              <a:rPr lang="en-US" sz="4000" dirty="0"/>
              <a:t>Prepared By : Samiksha Sharma</a:t>
            </a:r>
            <a:br>
              <a:rPr lang="en-US" sz="4000" dirty="0"/>
            </a:br>
            <a:r>
              <a:rPr lang="en-US" sz="4000" dirty="0"/>
              <a:t>                                   Assistant Professor(CSE) </a:t>
            </a:r>
            <a:endParaRPr lang="en-IN" sz="4000" dirty="0"/>
          </a:p>
        </p:txBody>
      </p:sp>
      <p:sp>
        <p:nvSpPr>
          <p:cNvPr id="2" name="TextBox 1">
            <a:extLst>
              <a:ext uri="{FF2B5EF4-FFF2-40B4-BE49-F238E27FC236}">
                <a16:creationId xmlns:a16="http://schemas.microsoft.com/office/drawing/2014/main" xmlns="" id="{4C3200F9-8CA4-4359-B0C2-63E997598040}"/>
              </a:ext>
            </a:extLst>
          </p:cNvPr>
          <p:cNvSpPr txBox="1"/>
          <p:nvPr/>
        </p:nvSpPr>
        <p:spPr>
          <a:xfrm>
            <a:off x="3530380" y="1924216"/>
            <a:ext cx="7180028" cy="1569660"/>
          </a:xfrm>
          <a:prstGeom prst="rect">
            <a:avLst/>
          </a:prstGeom>
          <a:noFill/>
        </p:spPr>
        <p:txBody>
          <a:bodyPr wrap="square" rtlCol="0">
            <a:spAutoFit/>
          </a:bodyPr>
          <a:lstStyle/>
          <a:p>
            <a:r>
              <a:rPr lang="en-US" sz="9600" dirty="0">
                <a:latin typeface="Bauhaus 93" panose="04030905020B02020C02" pitchFamily="82" charset="0"/>
              </a:rPr>
              <a:t>THANKS !</a:t>
            </a:r>
            <a:endParaRPr lang="en-IN" sz="9600" dirty="0">
              <a:latin typeface="Bauhaus 93" panose="04030905020B02020C02" pitchFamily="82" charset="0"/>
            </a:endParaRPr>
          </a:p>
        </p:txBody>
      </p:sp>
      <p:pic>
        <p:nvPicPr>
          <p:cNvPr id="7" name="Picture 6">
            <a:extLst>
              <a:ext uri="{FF2B5EF4-FFF2-40B4-BE49-F238E27FC236}">
                <a16:creationId xmlns:a16="http://schemas.microsoft.com/office/drawing/2014/main" xmlns="" id="{D8E90302-0F83-42AA-BE66-5ABD07A7AB73}"/>
              </a:ext>
            </a:extLst>
          </p:cNvPr>
          <p:cNvPicPr>
            <a:picLocks noChangeAspect="1"/>
          </p:cNvPicPr>
          <p:nvPr/>
        </p:nvPicPr>
        <p:blipFill>
          <a:blip r:embed="rId2"/>
          <a:stretch>
            <a:fillRect/>
          </a:stretch>
        </p:blipFill>
        <p:spPr>
          <a:xfrm>
            <a:off x="1" y="1"/>
            <a:ext cx="548702" cy="962108"/>
          </a:xfrm>
          <a:prstGeom prst="rect">
            <a:avLst/>
          </a:prstGeom>
        </p:spPr>
      </p:pic>
    </p:spTree>
    <p:extLst>
      <p:ext uri="{BB962C8B-B14F-4D97-AF65-F5344CB8AC3E}">
        <p14:creationId xmlns:p14="http://schemas.microsoft.com/office/powerpoint/2010/main" val="173845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37472-9D0D-4C5D-8344-B6244603FE0E}"/>
              </a:ext>
            </a:extLst>
          </p:cNvPr>
          <p:cNvSpPr>
            <a:spLocks noGrp="1"/>
          </p:cNvSpPr>
          <p:nvPr>
            <p:ph type="title"/>
          </p:nvPr>
        </p:nvSpPr>
        <p:spPr/>
        <p:txBody>
          <a:bodyPr/>
          <a:lstStyle/>
          <a:p>
            <a:r>
              <a:rPr lang="en-US" i="0" dirty="0"/>
              <a:t> </a:t>
            </a:r>
            <a:br>
              <a:rPr lang="en-US" i="0" dirty="0"/>
            </a:br>
            <a:r>
              <a:rPr lang="en-US" i="0" dirty="0"/>
              <a:t>                                                    </a:t>
            </a:r>
            <a:r>
              <a:rPr lang="en-US" sz="3200" i="0" dirty="0"/>
              <a:t>WHAT WE WILL COVER ?</a:t>
            </a:r>
            <a:endParaRPr lang="en-IN" sz="3200" i="0" dirty="0"/>
          </a:p>
        </p:txBody>
      </p:sp>
      <p:pic>
        <p:nvPicPr>
          <p:cNvPr id="5" name="Content Placeholder 4" descr="Document">
            <a:extLst>
              <a:ext uri="{FF2B5EF4-FFF2-40B4-BE49-F238E27FC236}">
                <a16:creationId xmlns:a16="http://schemas.microsoft.com/office/drawing/2014/main" xmlns="" id="{21F32802-64E8-4055-8F3C-5F152FE8383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249957" y="1995778"/>
            <a:ext cx="2560583" cy="3029447"/>
          </a:xfrm>
        </p:spPr>
      </p:pic>
      <p:sp>
        <p:nvSpPr>
          <p:cNvPr id="6" name="Rectangle 5">
            <a:extLst>
              <a:ext uri="{FF2B5EF4-FFF2-40B4-BE49-F238E27FC236}">
                <a16:creationId xmlns:a16="http://schemas.microsoft.com/office/drawing/2014/main" xmlns="" id="{165B42C3-6877-4FE8-8B62-879B257BD05D}"/>
              </a:ext>
            </a:extLst>
          </p:cNvPr>
          <p:cNvSpPr/>
          <p:nvPr/>
        </p:nvSpPr>
        <p:spPr>
          <a:xfrm>
            <a:off x="4405022" y="2258170"/>
            <a:ext cx="4595854" cy="247285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1. WHAT IS LAPTOP?</a:t>
            </a:r>
          </a:p>
          <a:p>
            <a:pPr algn="ctr"/>
            <a:endParaRPr lang="en-US" dirty="0"/>
          </a:p>
          <a:p>
            <a:pPr algn="ctr"/>
            <a:r>
              <a:rPr lang="en-US" dirty="0"/>
              <a:t>2. ASSEMBLING &amp; DISASSEMBLING OG LAPTOP</a:t>
            </a:r>
          </a:p>
          <a:p>
            <a:pPr algn="ctr"/>
            <a:endParaRPr lang="en-US" dirty="0"/>
          </a:p>
          <a:p>
            <a:pPr algn="ctr"/>
            <a:r>
              <a:rPr lang="en-US" dirty="0"/>
              <a:t>3. WHAT IS OS?</a:t>
            </a:r>
          </a:p>
          <a:p>
            <a:pPr algn="ctr"/>
            <a:endParaRPr lang="en-US" dirty="0"/>
          </a:p>
          <a:p>
            <a:pPr algn="ctr"/>
            <a:r>
              <a:rPr lang="en-US" dirty="0"/>
              <a:t>4. OPERATING SYSTEM INSTALLATION</a:t>
            </a:r>
            <a:endParaRPr lang="en-IN" dirty="0"/>
          </a:p>
        </p:txBody>
      </p:sp>
      <p:pic>
        <p:nvPicPr>
          <p:cNvPr id="7" name="Picture 6">
            <a:extLst>
              <a:ext uri="{FF2B5EF4-FFF2-40B4-BE49-F238E27FC236}">
                <a16:creationId xmlns:a16="http://schemas.microsoft.com/office/drawing/2014/main" xmlns="" id="{F9D79CB2-E8FF-4B7C-8541-64D9ECCE9618}"/>
              </a:ext>
            </a:extLst>
          </p:cNvPr>
          <p:cNvPicPr>
            <a:picLocks noChangeAspect="1"/>
          </p:cNvPicPr>
          <p:nvPr/>
        </p:nvPicPr>
        <p:blipFill>
          <a:blip r:embed="rId4"/>
          <a:stretch>
            <a:fillRect/>
          </a:stretch>
        </p:blipFill>
        <p:spPr>
          <a:xfrm>
            <a:off x="0" y="1"/>
            <a:ext cx="494285" cy="866692"/>
          </a:xfrm>
          <a:prstGeom prst="rect">
            <a:avLst/>
          </a:prstGeom>
        </p:spPr>
      </p:pic>
    </p:spTree>
    <p:extLst>
      <p:ext uri="{BB962C8B-B14F-4D97-AF65-F5344CB8AC3E}">
        <p14:creationId xmlns:p14="http://schemas.microsoft.com/office/powerpoint/2010/main" val="251554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C13B7D-EC05-4F59-B12C-A03BAAA2AE8B}"/>
              </a:ext>
            </a:extLst>
          </p:cNvPr>
          <p:cNvSpPr>
            <a:spLocks noGrp="1"/>
          </p:cNvSpPr>
          <p:nvPr>
            <p:ph type="title"/>
          </p:nvPr>
        </p:nvSpPr>
        <p:spPr/>
        <p:txBody>
          <a:bodyPr/>
          <a:lstStyle/>
          <a:p>
            <a:r>
              <a:rPr lang="en-US" i="0" dirty="0"/>
              <a:t/>
            </a:r>
            <a:br>
              <a:rPr lang="en-US" i="0" dirty="0"/>
            </a:br>
            <a:r>
              <a:rPr lang="en-US" sz="3200" i="0" dirty="0"/>
              <a:t>                                                                WHAT IS LAPTOP ?</a:t>
            </a:r>
            <a:endParaRPr lang="en-IN" sz="3200" i="0" dirty="0"/>
          </a:p>
        </p:txBody>
      </p:sp>
      <p:pic>
        <p:nvPicPr>
          <p:cNvPr id="5" name="Content Placeholder 4" descr="Internet">
            <a:extLst>
              <a:ext uri="{FF2B5EF4-FFF2-40B4-BE49-F238E27FC236}">
                <a16:creationId xmlns:a16="http://schemas.microsoft.com/office/drawing/2014/main" xmlns="" id="{54268885-D107-4BC2-8A3B-2A15287D385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37398" y="3970965"/>
            <a:ext cx="2313829" cy="2815473"/>
          </a:xfrm>
        </p:spPr>
      </p:pic>
      <p:sp>
        <p:nvSpPr>
          <p:cNvPr id="6" name="Rectangle 5">
            <a:extLst>
              <a:ext uri="{FF2B5EF4-FFF2-40B4-BE49-F238E27FC236}">
                <a16:creationId xmlns:a16="http://schemas.microsoft.com/office/drawing/2014/main" xmlns="" id="{D0114AD5-819D-4B94-91AF-093D1F181CFB}"/>
              </a:ext>
            </a:extLst>
          </p:cNvPr>
          <p:cNvSpPr/>
          <p:nvPr/>
        </p:nvSpPr>
        <p:spPr>
          <a:xfrm>
            <a:off x="3252083" y="2122999"/>
            <a:ext cx="4269850" cy="218660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dirty="0"/>
              <a:t>Laptop computers, also known as notebooks, are portable computers that you can take with you and use in different environments. They include a screen, keyboard, and a trackpad or trackball, which serves as the mouse. </a:t>
            </a:r>
            <a:endParaRPr lang="en-IN" dirty="0"/>
          </a:p>
        </p:txBody>
      </p:sp>
      <p:pic>
        <p:nvPicPr>
          <p:cNvPr id="8" name="Picture 7">
            <a:extLst>
              <a:ext uri="{FF2B5EF4-FFF2-40B4-BE49-F238E27FC236}">
                <a16:creationId xmlns:a16="http://schemas.microsoft.com/office/drawing/2014/main" xmlns="" id="{0B92E10C-3E8D-4D4A-B5EA-86353E6F37A4}"/>
              </a:ext>
            </a:extLst>
          </p:cNvPr>
          <p:cNvPicPr>
            <a:picLocks noChangeAspect="1"/>
          </p:cNvPicPr>
          <p:nvPr/>
        </p:nvPicPr>
        <p:blipFill>
          <a:blip r:embed="rId4"/>
          <a:stretch>
            <a:fillRect/>
          </a:stretch>
        </p:blipFill>
        <p:spPr>
          <a:xfrm>
            <a:off x="8531749" y="2377442"/>
            <a:ext cx="2019631" cy="1705047"/>
          </a:xfrm>
          <a:prstGeom prst="rect">
            <a:avLst/>
          </a:prstGeom>
        </p:spPr>
      </p:pic>
      <p:sp>
        <p:nvSpPr>
          <p:cNvPr id="9" name="Rectangle 8">
            <a:extLst>
              <a:ext uri="{FF2B5EF4-FFF2-40B4-BE49-F238E27FC236}">
                <a16:creationId xmlns:a16="http://schemas.microsoft.com/office/drawing/2014/main" xmlns="" id="{D1459AB2-31EA-410F-B948-F87B726216E4}"/>
              </a:ext>
            </a:extLst>
          </p:cNvPr>
          <p:cNvSpPr/>
          <p:nvPr/>
        </p:nvSpPr>
        <p:spPr>
          <a:xfrm>
            <a:off x="1225826" y="724893"/>
            <a:ext cx="2702118" cy="127883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dirty="0"/>
              <a:t>high-end laptops often perform better than low or even mid-range desktop systems</a:t>
            </a:r>
            <a:endParaRPr lang="en-IN" dirty="0"/>
          </a:p>
        </p:txBody>
      </p:sp>
      <p:sp>
        <p:nvSpPr>
          <p:cNvPr id="10" name="Rectangle 9">
            <a:extLst>
              <a:ext uri="{FF2B5EF4-FFF2-40B4-BE49-F238E27FC236}">
                <a16:creationId xmlns:a16="http://schemas.microsoft.com/office/drawing/2014/main" xmlns="" id="{023607DB-4C4E-465A-ACB4-CFD1ED32B75E}"/>
              </a:ext>
            </a:extLst>
          </p:cNvPr>
          <p:cNvSpPr/>
          <p:nvPr/>
        </p:nvSpPr>
        <p:spPr>
          <a:xfrm>
            <a:off x="6260327" y="4382494"/>
            <a:ext cx="4269850" cy="218660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lnSpc>
                <a:spcPct val="107000"/>
              </a:lnSpc>
              <a:spcAft>
                <a:spcPts val="800"/>
              </a:spcAft>
            </a:pPr>
            <a:r>
              <a:rPr lang="en-US" sz="1600" dirty="0">
                <a:effectLst/>
                <a:ea typeface="Calibri" panose="020F0502020204030204" pitchFamily="34" charset="0"/>
                <a:cs typeface="Times New Roman" panose="02020603050405020304" pitchFamily="18" charset="0"/>
              </a:rPr>
              <a:t>Most laptops also include several I/O ports, such as USB ports, that allow standard keyboards and mice to be used with the laptop. Modern laptops often include a wireless networking adapter as well, allowing users to access the Internet without requiring any wires.</a:t>
            </a:r>
            <a:endParaRPr lang="en-IN" sz="1600" dirty="0">
              <a:effectLst/>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85CC4460-8FE9-4A34-A02E-3EBF4B1DC9EA}"/>
              </a:ext>
            </a:extLst>
          </p:cNvPr>
          <p:cNvPicPr>
            <a:picLocks noChangeAspect="1"/>
          </p:cNvPicPr>
          <p:nvPr/>
        </p:nvPicPr>
        <p:blipFill>
          <a:blip r:embed="rId5"/>
          <a:stretch>
            <a:fillRect/>
          </a:stretch>
        </p:blipFill>
        <p:spPr>
          <a:xfrm>
            <a:off x="0" y="0"/>
            <a:ext cx="516959" cy="906449"/>
          </a:xfrm>
          <a:prstGeom prst="rect">
            <a:avLst/>
          </a:prstGeom>
        </p:spPr>
      </p:pic>
    </p:spTree>
    <p:extLst>
      <p:ext uri="{BB962C8B-B14F-4D97-AF65-F5344CB8AC3E}">
        <p14:creationId xmlns:p14="http://schemas.microsoft.com/office/powerpoint/2010/main" val="319272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80A19-3A1C-4583-A0D2-E6CCD9CD650A}"/>
              </a:ext>
            </a:extLst>
          </p:cNvPr>
          <p:cNvSpPr>
            <a:spLocks noGrp="1"/>
          </p:cNvSpPr>
          <p:nvPr>
            <p:ph type="title"/>
          </p:nvPr>
        </p:nvSpPr>
        <p:spPr/>
        <p:txBody>
          <a:bodyPr>
            <a:normAutofit/>
          </a:bodyPr>
          <a:lstStyle/>
          <a:p>
            <a:r>
              <a:rPr lang="en-US" sz="3200" i="0" dirty="0"/>
              <a:t>                                        DISASSEMBLING LAPTOP</a:t>
            </a:r>
            <a:endParaRPr lang="en-IN" sz="3200" i="0" dirty="0"/>
          </a:p>
        </p:txBody>
      </p:sp>
      <p:sp>
        <p:nvSpPr>
          <p:cNvPr id="4" name="Rectangle 3">
            <a:extLst>
              <a:ext uri="{FF2B5EF4-FFF2-40B4-BE49-F238E27FC236}">
                <a16:creationId xmlns:a16="http://schemas.microsoft.com/office/drawing/2014/main" xmlns="" id="{C91AB096-B192-428E-9E2E-5C54663C1C20}"/>
              </a:ext>
            </a:extLst>
          </p:cNvPr>
          <p:cNvSpPr/>
          <p:nvPr/>
        </p:nvSpPr>
        <p:spPr>
          <a:xfrm>
            <a:off x="1152938" y="1550504"/>
            <a:ext cx="9899374" cy="363374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fontAlgn="base"/>
            <a:r>
              <a:rPr lang="en-US" b="1" i="0" dirty="0">
                <a:solidFill>
                  <a:schemeClr val="tx1"/>
                </a:solidFill>
                <a:effectLst/>
              </a:rPr>
              <a:t>Removing the battery and power adapter</a:t>
            </a:r>
            <a:endParaRPr lang="en-US" b="0" i="0" dirty="0">
              <a:solidFill>
                <a:schemeClr val="tx1"/>
              </a:solidFill>
              <a:effectLst/>
            </a:endParaRPr>
          </a:p>
          <a:p>
            <a:pPr algn="l" fontAlgn="base">
              <a:buFont typeface="Arial" panose="020B0604020202020204" pitchFamily="34" charset="0"/>
              <a:buChar char="•"/>
            </a:pPr>
            <a:r>
              <a:rPr lang="en-US" b="0" i="0" dirty="0">
                <a:solidFill>
                  <a:schemeClr val="tx1"/>
                </a:solidFill>
                <a:effectLst/>
              </a:rPr>
              <a:t>Move the locking slider to the ‘unlock’ position</a:t>
            </a:r>
          </a:p>
          <a:p>
            <a:pPr algn="l" fontAlgn="base">
              <a:buFont typeface="Arial" panose="020B0604020202020204" pitchFamily="34" charset="0"/>
              <a:buChar char="•"/>
            </a:pPr>
            <a:r>
              <a:rPr lang="en-US" b="0" i="0" dirty="0">
                <a:solidFill>
                  <a:schemeClr val="tx1"/>
                </a:solidFill>
                <a:effectLst/>
              </a:rPr>
              <a:t>Move the other slider in the direction of the arrow</a:t>
            </a:r>
          </a:p>
          <a:p>
            <a:pPr algn="l" fontAlgn="base">
              <a:buFont typeface="Arial" panose="020B0604020202020204" pitchFamily="34" charset="0"/>
              <a:buChar char="•"/>
            </a:pPr>
            <a:r>
              <a:rPr lang="en-US" b="0" i="0" dirty="0">
                <a:solidFill>
                  <a:schemeClr val="tx1"/>
                </a:solidFill>
                <a:effectLst/>
              </a:rPr>
              <a:t>Pull the battery out straight and not on an angle</a:t>
            </a:r>
          </a:p>
          <a:p>
            <a:pPr algn="l" fontAlgn="base">
              <a:buFont typeface="Arial" panose="020B0604020202020204" pitchFamily="34" charset="0"/>
              <a:buChar char="•"/>
            </a:pPr>
            <a:endParaRPr lang="en-US" dirty="0">
              <a:solidFill>
                <a:schemeClr val="tx1"/>
              </a:solidFill>
            </a:endParaRPr>
          </a:p>
          <a:p>
            <a:pPr algn="l" fontAlgn="base"/>
            <a:endParaRPr lang="en-US" b="0" i="0" dirty="0">
              <a:solidFill>
                <a:schemeClr val="tx1"/>
              </a:solidFill>
              <a:effectLst/>
            </a:endParaRPr>
          </a:p>
          <a:p>
            <a:pPr algn="l" fontAlgn="base">
              <a:buFont typeface="Arial" panose="020B0604020202020204" pitchFamily="34" charset="0"/>
              <a:buChar char="•"/>
            </a:pPr>
            <a:endParaRPr lang="en-US" dirty="0">
              <a:solidFill>
                <a:schemeClr val="tx1"/>
              </a:solidFill>
            </a:endParaRPr>
          </a:p>
          <a:p>
            <a:pPr algn="l" fontAlgn="base"/>
            <a:endParaRPr lang="en-US" b="0" i="0" dirty="0">
              <a:solidFill>
                <a:schemeClr val="tx1"/>
              </a:solidFill>
              <a:effectLst/>
            </a:endParaRPr>
          </a:p>
          <a:p>
            <a:pPr algn="ctr"/>
            <a:endParaRPr lang="en-IN" dirty="0"/>
          </a:p>
        </p:txBody>
      </p:sp>
      <p:pic>
        <p:nvPicPr>
          <p:cNvPr id="6" name="Picture 5">
            <a:extLst>
              <a:ext uri="{FF2B5EF4-FFF2-40B4-BE49-F238E27FC236}">
                <a16:creationId xmlns:a16="http://schemas.microsoft.com/office/drawing/2014/main" xmlns="" id="{03E60E38-4BA6-4B09-8F9A-8A473E51C9DE}"/>
              </a:ext>
            </a:extLst>
          </p:cNvPr>
          <p:cNvPicPr>
            <a:picLocks noChangeAspect="1"/>
          </p:cNvPicPr>
          <p:nvPr/>
        </p:nvPicPr>
        <p:blipFill>
          <a:blip r:embed="rId2"/>
          <a:stretch>
            <a:fillRect/>
          </a:stretch>
        </p:blipFill>
        <p:spPr>
          <a:xfrm>
            <a:off x="4369284" y="3441590"/>
            <a:ext cx="3709242" cy="1550657"/>
          </a:xfrm>
          <a:prstGeom prst="rect">
            <a:avLst/>
          </a:prstGeom>
        </p:spPr>
      </p:pic>
      <p:pic>
        <p:nvPicPr>
          <p:cNvPr id="7" name="Picture 6">
            <a:extLst>
              <a:ext uri="{FF2B5EF4-FFF2-40B4-BE49-F238E27FC236}">
                <a16:creationId xmlns:a16="http://schemas.microsoft.com/office/drawing/2014/main" xmlns="" id="{13212A9C-6041-4FAA-BF88-2A7E40B7B3FA}"/>
              </a:ext>
            </a:extLst>
          </p:cNvPr>
          <p:cNvPicPr>
            <a:picLocks noChangeAspect="1"/>
          </p:cNvPicPr>
          <p:nvPr/>
        </p:nvPicPr>
        <p:blipFill>
          <a:blip r:embed="rId3"/>
          <a:stretch>
            <a:fillRect/>
          </a:stretch>
        </p:blipFill>
        <p:spPr>
          <a:xfrm>
            <a:off x="0" y="1"/>
            <a:ext cx="467077" cy="818984"/>
          </a:xfrm>
          <a:prstGeom prst="rect">
            <a:avLst/>
          </a:prstGeom>
        </p:spPr>
      </p:pic>
    </p:spTree>
    <p:extLst>
      <p:ext uri="{BB962C8B-B14F-4D97-AF65-F5344CB8AC3E}">
        <p14:creationId xmlns:p14="http://schemas.microsoft.com/office/powerpoint/2010/main" val="90355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80A19-3A1C-4583-A0D2-E6CCD9CD650A}"/>
              </a:ext>
            </a:extLst>
          </p:cNvPr>
          <p:cNvSpPr>
            <a:spLocks noGrp="1"/>
          </p:cNvSpPr>
          <p:nvPr>
            <p:ph type="title"/>
          </p:nvPr>
        </p:nvSpPr>
        <p:spPr/>
        <p:txBody>
          <a:bodyPr>
            <a:normAutofit/>
          </a:bodyPr>
          <a:lstStyle/>
          <a:p>
            <a:r>
              <a:rPr lang="en-US" sz="3200" i="0" dirty="0"/>
              <a:t>                                        DISASSEMBLING LAPTOP</a:t>
            </a:r>
            <a:endParaRPr lang="en-IN" sz="3200" i="0" dirty="0"/>
          </a:p>
        </p:txBody>
      </p:sp>
      <p:sp>
        <p:nvSpPr>
          <p:cNvPr id="4" name="Rectangle 3">
            <a:extLst>
              <a:ext uri="{FF2B5EF4-FFF2-40B4-BE49-F238E27FC236}">
                <a16:creationId xmlns:a16="http://schemas.microsoft.com/office/drawing/2014/main" xmlns="" id="{C91AB096-B192-428E-9E2E-5C54663C1C20}"/>
              </a:ext>
            </a:extLst>
          </p:cNvPr>
          <p:cNvSpPr/>
          <p:nvPr/>
        </p:nvSpPr>
        <p:spPr>
          <a:xfrm>
            <a:off x="1160889" y="1089327"/>
            <a:ext cx="9899374" cy="544664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fontAlgn="base"/>
            <a:r>
              <a:rPr lang="en-US" b="1" dirty="0">
                <a:solidFill>
                  <a:schemeClr val="tx1"/>
                </a:solidFill>
              </a:rPr>
              <a:t>Remove accessible components</a:t>
            </a:r>
          </a:p>
          <a:p>
            <a:pPr marL="342900" indent="-342900" algn="l" fontAlgn="base">
              <a:buAutoNum type="arabicPeriod"/>
            </a:pPr>
            <a:r>
              <a:rPr lang="en-US" b="0" i="0" dirty="0">
                <a:solidFill>
                  <a:schemeClr val="tx1"/>
                </a:solidFill>
                <a:effectLst/>
              </a:rPr>
              <a:t>Use an appropriate magnet tipped screwdriver, most of the time you will use a Philips screwdriver for this (see laptop disassembly tools)</a:t>
            </a:r>
          </a:p>
          <a:p>
            <a:pPr marL="342900" indent="-342900" algn="l" fontAlgn="base">
              <a:buAutoNum type="arabicPeriod"/>
            </a:pPr>
            <a:endParaRPr lang="en-US" b="0" i="0" dirty="0">
              <a:solidFill>
                <a:schemeClr val="tx1"/>
              </a:solidFill>
              <a:effectLst/>
            </a:endParaRPr>
          </a:p>
          <a:p>
            <a:pPr algn="l" fontAlgn="base"/>
            <a:r>
              <a:rPr lang="en-US" b="0" i="0" dirty="0">
                <a:solidFill>
                  <a:schemeClr val="tx1"/>
                </a:solidFill>
                <a:effectLst/>
              </a:rPr>
              <a:t>2. If you are removing a cover, e.g. a Hard Drive or RAM cover, it may help if you place masking tape over the screw hole to keep the screws in place once the cover is removed so as not to lose the screws.</a:t>
            </a:r>
          </a:p>
          <a:p>
            <a:pPr algn="l" fontAlgn="base"/>
            <a:endParaRPr lang="en-US" b="0" i="0" dirty="0">
              <a:solidFill>
                <a:schemeClr val="tx1"/>
              </a:solidFill>
              <a:effectLst/>
            </a:endParaRPr>
          </a:p>
          <a:p>
            <a:pPr algn="l" fontAlgn="base"/>
            <a:r>
              <a:rPr lang="en-US" b="0" i="0" dirty="0">
                <a:solidFill>
                  <a:schemeClr val="tx1"/>
                </a:solidFill>
                <a:effectLst/>
              </a:rPr>
              <a:t>3. If the screw spins and does not come out first of all turn the laptop over and gently tap the underside, try using the magnetic tip of the screwdriver to pull the screw out if this helps. If the threads on the screw have became worn then consider using a Dremel tool to drill the screw out</a:t>
            </a:r>
          </a:p>
          <a:p>
            <a:pPr algn="l" fontAlgn="base">
              <a:buFont typeface="Arial" panose="020B0604020202020204" pitchFamily="34" charset="0"/>
              <a:buChar char="•"/>
            </a:pPr>
            <a:endParaRPr lang="en-US" dirty="0">
              <a:solidFill>
                <a:schemeClr val="tx1"/>
              </a:solidFill>
            </a:endParaRPr>
          </a:p>
          <a:p>
            <a:pPr algn="l" fontAlgn="base"/>
            <a:endParaRPr lang="en-US" b="0" i="0" dirty="0">
              <a:solidFill>
                <a:schemeClr val="tx1"/>
              </a:solidFill>
              <a:effectLst/>
            </a:endParaRPr>
          </a:p>
          <a:p>
            <a:pPr algn="ctr"/>
            <a:endParaRPr lang="en-IN" dirty="0"/>
          </a:p>
        </p:txBody>
      </p:sp>
      <p:pic>
        <p:nvPicPr>
          <p:cNvPr id="5" name="Picture 4">
            <a:extLst>
              <a:ext uri="{FF2B5EF4-FFF2-40B4-BE49-F238E27FC236}">
                <a16:creationId xmlns:a16="http://schemas.microsoft.com/office/drawing/2014/main" xmlns="" id="{6F212E3F-C34A-4CE8-B8F4-9F37354B8E82}"/>
              </a:ext>
            </a:extLst>
          </p:cNvPr>
          <p:cNvPicPr>
            <a:picLocks noChangeAspect="1"/>
          </p:cNvPicPr>
          <p:nvPr/>
        </p:nvPicPr>
        <p:blipFill>
          <a:blip r:embed="rId2"/>
          <a:stretch>
            <a:fillRect/>
          </a:stretch>
        </p:blipFill>
        <p:spPr>
          <a:xfrm>
            <a:off x="4555021" y="4997355"/>
            <a:ext cx="2927157" cy="1435251"/>
          </a:xfrm>
          <a:prstGeom prst="rect">
            <a:avLst/>
          </a:prstGeom>
        </p:spPr>
      </p:pic>
      <p:pic>
        <p:nvPicPr>
          <p:cNvPr id="7" name="Picture 6">
            <a:extLst>
              <a:ext uri="{FF2B5EF4-FFF2-40B4-BE49-F238E27FC236}">
                <a16:creationId xmlns:a16="http://schemas.microsoft.com/office/drawing/2014/main" xmlns="" id="{5EBC4D05-2818-4276-8DFF-30483A389412}"/>
              </a:ext>
            </a:extLst>
          </p:cNvPr>
          <p:cNvPicPr>
            <a:picLocks noChangeAspect="1"/>
          </p:cNvPicPr>
          <p:nvPr/>
        </p:nvPicPr>
        <p:blipFill>
          <a:blip r:embed="rId3"/>
          <a:stretch>
            <a:fillRect/>
          </a:stretch>
        </p:blipFill>
        <p:spPr>
          <a:xfrm>
            <a:off x="1" y="1"/>
            <a:ext cx="471612" cy="826936"/>
          </a:xfrm>
          <a:prstGeom prst="rect">
            <a:avLst/>
          </a:prstGeom>
        </p:spPr>
      </p:pic>
    </p:spTree>
    <p:extLst>
      <p:ext uri="{BB962C8B-B14F-4D97-AF65-F5344CB8AC3E}">
        <p14:creationId xmlns:p14="http://schemas.microsoft.com/office/powerpoint/2010/main" val="89506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80A19-3A1C-4583-A0D2-E6CCD9CD650A}"/>
              </a:ext>
            </a:extLst>
          </p:cNvPr>
          <p:cNvSpPr>
            <a:spLocks noGrp="1"/>
          </p:cNvSpPr>
          <p:nvPr>
            <p:ph type="title"/>
          </p:nvPr>
        </p:nvSpPr>
        <p:spPr/>
        <p:txBody>
          <a:bodyPr>
            <a:normAutofit/>
          </a:bodyPr>
          <a:lstStyle/>
          <a:p>
            <a:r>
              <a:rPr lang="en-US" sz="3200" i="0" dirty="0"/>
              <a:t>                                        DISASSEMBLING LAPTOP</a:t>
            </a:r>
            <a:endParaRPr lang="en-IN" sz="3200" i="0" dirty="0"/>
          </a:p>
        </p:txBody>
      </p:sp>
      <p:sp>
        <p:nvSpPr>
          <p:cNvPr id="4" name="Rectangle 3">
            <a:extLst>
              <a:ext uri="{FF2B5EF4-FFF2-40B4-BE49-F238E27FC236}">
                <a16:creationId xmlns:a16="http://schemas.microsoft.com/office/drawing/2014/main" xmlns="" id="{C91AB096-B192-428E-9E2E-5C54663C1C20}"/>
              </a:ext>
            </a:extLst>
          </p:cNvPr>
          <p:cNvSpPr/>
          <p:nvPr/>
        </p:nvSpPr>
        <p:spPr>
          <a:xfrm>
            <a:off x="1160889" y="1089327"/>
            <a:ext cx="9899374" cy="544664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fontAlgn="base"/>
            <a:r>
              <a:rPr lang="en-US" b="1" dirty="0">
                <a:solidFill>
                  <a:schemeClr val="tx1"/>
                </a:solidFill>
              </a:rPr>
              <a:t>How to take the back / bottom of a laptop off</a:t>
            </a:r>
          </a:p>
          <a:p>
            <a:pPr marL="342900" indent="-342900" algn="just" fontAlgn="base">
              <a:buAutoNum type="arabicPeriod"/>
            </a:pPr>
            <a:r>
              <a:rPr lang="en-US" dirty="0">
                <a:solidFill>
                  <a:schemeClr val="tx1"/>
                </a:solidFill>
              </a:rPr>
              <a:t>Undo the screws from all of the covers that house the components found on the underside of the laptop.</a:t>
            </a:r>
          </a:p>
          <a:p>
            <a:pPr marL="342900" indent="-342900" algn="just" fontAlgn="base">
              <a:buAutoNum type="arabicPeriod"/>
            </a:pPr>
            <a:endParaRPr lang="en-US" dirty="0">
              <a:solidFill>
                <a:schemeClr val="tx1"/>
              </a:solidFill>
            </a:endParaRPr>
          </a:p>
          <a:p>
            <a:pPr algn="just" fontAlgn="base"/>
            <a:r>
              <a:rPr lang="en-US" dirty="0">
                <a:solidFill>
                  <a:schemeClr val="tx1"/>
                </a:solidFill>
              </a:rPr>
              <a:t>2. The number of covers will vary from laptop to laptop.  For neatness and efficiency put the screws back into their holes on the covers once removed from the laptop and consider putting some masking tape over the hole.</a:t>
            </a:r>
          </a:p>
          <a:p>
            <a:pPr algn="just" fontAlgn="base"/>
            <a:endParaRPr lang="en-US" dirty="0">
              <a:solidFill>
                <a:schemeClr val="tx1"/>
              </a:solidFill>
            </a:endParaRPr>
          </a:p>
          <a:p>
            <a:pPr algn="just" fontAlgn="base"/>
            <a:r>
              <a:rPr lang="en-US" dirty="0">
                <a:solidFill>
                  <a:schemeClr val="tx1"/>
                </a:solidFill>
              </a:rPr>
              <a:t>3. There is also a single screw that retains the CD/DVD drive. On most laptops this appears as a small CD picture, in this case it is the picture of a padlock.  Sometimes this screw is located underneath a cover.  </a:t>
            </a:r>
          </a:p>
          <a:p>
            <a:pPr algn="l" fontAlgn="base"/>
            <a:endParaRPr lang="en-US" b="0" i="0" dirty="0">
              <a:solidFill>
                <a:schemeClr val="tx1"/>
              </a:solidFill>
              <a:effectLst/>
            </a:endParaRPr>
          </a:p>
          <a:p>
            <a:pPr algn="l" fontAlgn="base"/>
            <a:endParaRPr lang="en-US" dirty="0">
              <a:solidFill>
                <a:schemeClr val="tx1"/>
              </a:solidFill>
            </a:endParaRPr>
          </a:p>
          <a:p>
            <a:pPr algn="l" fontAlgn="base"/>
            <a:endParaRPr lang="en-US" b="0" i="0" dirty="0">
              <a:solidFill>
                <a:schemeClr val="tx1"/>
              </a:solidFill>
              <a:effectLst/>
            </a:endParaRPr>
          </a:p>
          <a:p>
            <a:pPr algn="l" fontAlgn="base"/>
            <a:endParaRPr lang="en-US" dirty="0">
              <a:solidFill>
                <a:schemeClr val="tx1"/>
              </a:solidFill>
            </a:endParaRPr>
          </a:p>
          <a:p>
            <a:pPr algn="l" fontAlgn="base"/>
            <a:endParaRPr lang="en-US" b="0" i="0" dirty="0">
              <a:solidFill>
                <a:schemeClr val="tx1"/>
              </a:solidFill>
              <a:effectLst/>
            </a:endParaRPr>
          </a:p>
          <a:p>
            <a:pPr algn="l" fontAlgn="base"/>
            <a:endParaRPr lang="en-US" b="0" i="0" dirty="0">
              <a:solidFill>
                <a:schemeClr val="tx1"/>
              </a:solidFill>
              <a:effectLst/>
            </a:endParaRPr>
          </a:p>
          <a:p>
            <a:pPr algn="ctr"/>
            <a:endParaRPr lang="en-IN" dirty="0"/>
          </a:p>
        </p:txBody>
      </p:sp>
      <p:pic>
        <p:nvPicPr>
          <p:cNvPr id="6" name="Picture 5">
            <a:extLst>
              <a:ext uri="{FF2B5EF4-FFF2-40B4-BE49-F238E27FC236}">
                <a16:creationId xmlns:a16="http://schemas.microsoft.com/office/drawing/2014/main" xmlns="" id="{6AA78ABB-A4C3-4FFC-BBA1-DE01FCBF2DF9}"/>
              </a:ext>
            </a:extLst>
          </p:cNvPr>
          <p:cNvPicPr>
            <a:picLocks noChangeAspect="1"/>
          </p:cNvPicPr>
          <p:nvPr/>
        </p:nvPicPr>
        <p:blipFill>
          <a:blip r:embed="rId2"/>
          <a:stretch>
            <a:fillRect/>
          </a:stretch>
        </p:blipFill>
        <p:spPr>
          <a:xfrm>
            <a:off x="5556388" y="4235684"/>
            <a:ext cx="2569845" cy="1939355"/>
          </a:xfrm>
          <a:prstGeom prst="rect">
            <a:avLst/>
          </a:prstGeom>
        </p:spPr>
      </p:pic>
      <p:pic>
        <p:nvPicPr>
          <p:cNvPr id="7" name="Picture 6">
            <a:extLst>
              <a:ext uri="{FF2B5EF4-FFF2-40B4-BE49-F238E27FC236}">
                <a16:creationId xmlns:a16="http://schemas.microsoft.com/office/drawing/2014/main" xmlns="" id="{620C590A-4307-4D31-910D-9FDD7FCB81B3}"/>
              </a:ext>
            </a:extLst>
          </p:cNvPr>
          <p:cNvPicPr>
            <a:picLocks noChangeAspect="1"/>
          </p:cNvPicPr>
          <p:nvPr/>
        </p:nvPicPr>
        <p:blipFill>
          <a:blip r:embed="rId3"/>
          <a:stretch>
            <a:fillRect/>
          </a:stretch>
        </p:blipFill>
        <p:spPr>
          <a:xfrm>
            <a:off x="0" y="0"/>
            <a:ext cx="503355" cy="882595"/>
          </a:xfrm>
          <a:prstGeom prst="rect">
            <a:avLst/>
          </a:prstGeom>
        </p:spPr>
      </p:pic>
    </p:spTree>
    <p:extLst>
      <p:ext uri="{BB962C8B-B14F-4D97-AF65-F5344CB8AC3E}">
        <p14:creationId xmlns:p14="http://schemas.microsoft.com/office/powerpoint/2010/main" val="232471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80A19-3A1C-4583-A0D2-E6CCD9CD650A}"/>
              </a:ext>
            </a:extLst>
          </p:cNvPr>
          <p:cNvSpPr>
            <a:spLocks noGrp="1"/>
          </p:cNvSpPr>
          <p:nvPr>
            <p:ph type="title"/>
          </p:nvPr>
        </p:nvSpPr>
        <p:spPr/>
        <p:txBody>
          <a:bodyPr>
            <a:normAutofit/>
          </a:bodyPr>
          <a:lstStyle/>
          <a:p>
            <a:r>
              <a:rPr lang="en-US" sz="3200" i="0" dirty="0"/>
              <a:t>                                        DISASSEMBLING LAPTOP</a:t>
            </a:r>
            <a:endParaRPr lang="en-IN" sz="3200" i="0" dirty="0"/>
          </a:p>
        </p:txBody>
      </p:sp>
      <p:sp>
        <p:nvSpPr>
          <p:cNvPr id="4" name="Rectangle 3">
            <a:extLst>
              <a:ext uri="{FF2B5EF4-FFF2-40B4-BE49-F238E27FC236}">
                <a16:creationId xmlns:a16="http://schemas.microsoft.com/office/drawing/2014/main" xmlns="" id="{C91AB096-B192-428E-9E2E-5C54663C1C20}"/>
              </a:ext>
            </a:extLst>
          </p:cNvPr>
          <p:cNvSpPr/>
          <p:nvPr/>
        </p:nvSpPr>
        <p:spPr>
          <a:xfrm>
            <a:off x="1168840" y="1105231"/>
            <a:ext cx="9899374" cy="506498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fontAlgn="base"/>
            <a:r>
              <a:rPr lang="en-US" b="1" i="0" dirty="0">
                <a:solidFill>
                  <a:schemeClr val="tx1"/>
                </a:solidFill>
                <a:effectLst/>
              </a:rPr>
              <a:t>HARD DRIVE</a:t>
            </a:r>
            <a:r>
              <a:rPr lang="en-US" b="0" i="0" dirty="0">
                <a:solidFill>
                  <a:schemeClr val="tx1"/>
                </a:solidFill>
                <a:effectLst/>
              </a:rPr>
              <a:t>: – Remove this by pulling it in the opposite direction to its data pins.  There may be screws or maybe not. The drive should pull out easily.  Place it on top of its cover in the cleared area of your desk.</a:t>
            </a:r>
          </a:p>
          <a:p>
            <a:pPr algn="l" fontAlgn="base"/>
            <a:endParaRPr lang="en-US" b="0" i="0" dirty="0">
              <a:solidFill>
                <a:schemeClr val="tx1"/>
              </a:solidFill>
              <a:effectLst/>
            </a:endParaRPr>
          </a:p>
          <a:p>
            <a:pPr algn="l" fontAlgn="base"/>
            <a:r>
              <a:rPr lang="en-US" b="1" i="0" dirty="0">
                <a:solidFill>
                  <a:schemeClr val="tx1"/>
                </a:solidFill>
                <a:effectLst/>
              </a:rPr>
              <a:t>RAM: – </a:t>
            </a:r>
            <a:r>
              <a:rPr lang="en-US" b="0" i="0" dirty="0">
                <a:solidFill>
                  <a:schemeClr val="tx1"/>
                </a:solidFill>
                <a:effectLst/>
              </a:rPr>
              <a:t>There are clips either side of the sticks of RAM that push outward.  It is advisable to use a plastic </a:t>
            </a:r>
            <a:r>
              <a:rPr lang="en-US" b="0" i="0" dirty="0" err="1">
                <a:solidFill>
                  <a:schemeClr val="tx1"/>
                </a:solidFill>
                <a:effectLst/>
              </a:rPr>
              <a:t>spudger</a:t>
            </a:r>
            <a:r>
              <a:rPr lang="en-US" b="0" i="0" dirty="0">
                <a:solidFill>
                  <a:schemeClr val="tx1"/>
                </a:solidFill>
                <a:effectLst/>
              </a:rPr>
              <a:t> tool whenever possible to prevent any static discharge from occurring.  When release the RAM will pop up at an angle of 30 degrees.  Remove both sticks of RAM and place them on top of their cover in the cleared area of your desk.</a:t>
            </a:r>
          </a:p>
          <a:p>
            <a:pPr algn="l" fontAlgn="base"/>
            <a:endParaRPr lang="en-US" b="0" i="0" dirty="0">
              <a:solidFill>
                <a:schemeClr val="tx1"/>
              </a:solidFill>
              <a:effectLst/>
            </a:endParaRPr>
          </a:p>
          <a:p>
            <a:pPr algn="l" fontAlgn="base"/>
            <a:r>
              <a:rPr lang="en-US" b="1" i="0" dirty="0">
                <a:solidFill>
                  <a:schemeClr val="tx1"/>
                </a:solidFill>
                <a:effectLst/>
              </a:rPr>
              <a:t>WIRELESS CARD</a:t>
            </a:r>
            <a:r>
              <a:rPr lang="en-US" b="0" i="0" dirty="0">
                <a:solidFill>
                  <a:schemeClr val="tx1"/>
                </a:solidFill>
                <a:effectLst/>
              </a:rPr>
              <a:t>: – There is a small gold tipped cover which you can </a:t>
            </a:r>
            <a:r>
              <a:rPr lang="en-US" b="0" i="0" dirty="0" err="1">
                <a:solidFill>
                  <a:schemeClr val="tx1"/>
                </a:solidFill>
                <a:effectLst/>
              </a:rPr>
              <a:t>prise</a:t>
            </a:r>
            <a:r>
              <a:rPr lang="en-US" b="0" i="0" dirty="0">
                <a:solidFill>
                  <a:schemeClr val="tx1"/>
                </a:solidFill>
                <a:effectLst/>
              </a:rPr>
              <a:t> off with minimum effort.  This is the wireless antennae.  The wireless card itself can be removed in the same manner as the sticks of RAM.  Remember to remove it at 30 degree angle.</a:t>
            </a:r>
          </a:p>
          <a:p>
            <a:pPr algn="l" fontAlgn="base"/>
            <a:endParaRPr lang="en-US" dirty="0">
              <a:solidFill>
                <a:schemeClr val="tx1"/>
              </a:solidFill>
            </a:endParaRPr>
          </a:p>
          <a:p>
            <a:pPr algn="l" fontAlgn="base"/>
            <a:r>
              <a:rPr lang="en-US" dirty="0">
                <a:solidFill>
                  <a:schemeClr val="tx1"/>
                </a:solidFill>
              </a:rPr>
              <a:t>For now if you see a heat sink under a cover then leave it in place.  If you remove it you could damage the CPU.</a:t>
            </a:r>
            <a:endParaRPr lang="en-US" b="0" i="0" dirty="0">
              <a:solidFill>
                <a:schemeClr val="tx1"/>
              </a:solidFill>
              <a:effectLst/>
            </a:endParaRPr>
          </a:p>
          <a:p>
            <a:pPr algn="ctr"/>
            <a:endParaRPr lang="en-IN" dirty="0"/>
          </a:p>
        </p:txBody>
      </p:sp>
      <p:pic>
        <p:nvPicPr>
          <p:cNvPr id="5" name="Picture 4">
            <a:extLst>
              <a:ext uri="{FF2B5EF4-FFF2-40B4-BE49-F238E27FC236}">
                <a16:creationId xmlns:a16="http://schemas.microsoft.com/office/drawing/2014/main" xmlns="" id="{955C7CB2-42C0-483F-A689-B8061F89CAF1}"/>
              </a:ext>
            </a:extLst>
          </p:cNvPr>
          <p:cNvPicPr>
            <a:picLocks noChangeAspect="1"/>
          </p:cNvPicPr>
          <p:nvPr/>
        </p:nvPicPr>
        <p:blipFill>
          <a:blip r:embed="rId2"/>
          <a:stretch>
            <a:fillRect/>
          </a:stretch>
        </p:blipFill>
        <p:spPr>
          <a:xfrm>
            <a:off x="0" y="0"/>
            <a:ext cx="494285" cy="866692"/>
          </a:xfrm>
          <a:prstGeom prst="rect">
            <a:avLst/>
          </a:prstGeom>
        </p:spPr>
      </p:pic>
    </p:spTree>
    <p:extLst>
      <p:ext uri="{BB962C8B-B14F-4D97-AF65-F5344CB8AC3E}">
        <p14:creationId xmlns:p14="http://schemas.microsoft.com/office/powerpoint/2010/main" val="205946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80A19-3A1C-4583-A0D2-E6CCD9CD650A}"/>
              </a:ext>
            </a:extLst>
          </p:cNvPr>
          <p:cNvSpPr>
            <a:spLocks noGrp="1"/>
          </p:cNvSpPr>
          <p:nvPr>
            <p:ph type="title"/>
          </p:nvPr>
        </p:nvSpPr>
        <p:spPr/>
        <p:txBody>
          <a:bodyPr>
            <a:normAutofit/>
          </a:bodyPr>
          <a:lstStyle/>
          <a:p>
            <a:r>
              <a:rPr lang="en-US" sz="3200" i="0" dirty="0"/>
              <a:t>                                        DISASSEMBLING LAPTOP</a:t>
            </a:r>
            <a:endParaRPr lang="en-IN" sz="3200" i="0" dirty="0"/>
          </a:p>
        </p:txBody>
      </p:sp>
      <p:sp>
        <p:nvSpPr>
          <p:cNvPr id="4" name="Rectangle 3">
            <a:extLst>
              <a:ext uri="{FF2B5EF4-FFF2-40B4-BE49-F238E27FC236}">
                <a16:creationId xmlns:a16="http://schemas.microsoft.com/office/drawing/2014/main" xmlns="" id="{C91AB096-B192-428E-9E2E-5C54663C1C20}"/>
              </a:ext>
            </a:extLst>
          </p:cNvPr>
          <p:cNvSpPr/>
          <p:nvPr/>
        </p:nvSpPr>
        <p:spPr>
          <a:xfrm>
            <a:off x="1168840" y="1105231"/>
            <a:ext cx="9899374" cy="506498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Remove  the ‘Hinge Cover Plate’ and keyboard</a:t>
            </a:r>
          </a:p>
          <a:p>
            <a:pPr algn="ctr"/>
            <a:endParaRPr lang="en-US" b="1" dirty="0"/>
          </a:p>
          <a:p>
            <a:pPr algn="just"/>
            <a:r>
              <a:rPr lang="en-US" dirty="0"/>
              <a:t>With some laptops there are additional screws that retain the Hinge Cover Plate, (HCP) most of the time they will be indicated by a small picture of a keyboard (but not always).  These screws will sometimes located inside the removed battery area.  Remove them and take a note of their position and type so you can differentiate them from other screws later on.</a:t>
            </a:r>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IN" b="1" dirty="0"/>
          </a:p>
        </p:txBody>
      </p:sp>
      <p:pic>
        <p:nvPicPr>
          <p:cNvPr id="5" name="Picture 4">
            <a:extLst>
              <a:ext uri="{FF2B5EF4-FFF2-40B4-BE49-F238E27FC236}">
                <a16:creationId xmlns:a16="http://schemas.microsoft.com/office/drawing/2014/main" xmlns="" id="{E845B813-A6B0-44BA-988D-D3182E9F07E4}"/>
              </a:ext>
            </a:extLst>
          </p:cNvPr>
          <p:cNvPicPr>
            <a:picLocks noChangeAspect="1"/>
          </p:cNvPicPr>
          <p:nvPr/>
        </p:nvPicPr>
        <p:blipFill>
          <a:blip r:embed="rId2"/>
          <a:stretch>
            <a:fillRect/>
          </a:stretch>
        </p:blipFill>
        <p:spPr>
          <a:xfrm>
            <a:off x="4421380" y="3456747"/>
            <a:ext cx="3005139" cy="2227810"/>
          </a:xfrm>
          <a:prstGeom prst="rect">
            <a:avLst/>
          </a:prstGeom>
        </p:spPr>
      </p:pic>
      <p:pic>
        <p:nvPicPr>
          <p:cNvPr id="6" name="Picture 5">
            <a:extLst>
              <a:ext uri="{FF2B5EF4-FFF2-40B4-BE49-F238E27FC236}">
                <a16:creationId xmlns:a16="http://schemas.microsoft.com/office/drawing/2014/main" xmlns="" id="{4C561F30-CC7B-4E74-BE62-8A896EA51DCF}"/>
              </a:ext>
            </a:extLst>
          </p:cNvPr>
          <p:cNvPicPr>
            <a:picLocks noChangeAspect="1"/>
          </p:cNvPicPr>
          <p:nvPr/>
        </p:nvPicPr>
        <p:blipFill>
          <a:blip r:embed="rId3"/>
          <a:stretch>
            <a:fillRect/>
          </a:stretch>
        </p:blipFill>
        <p:spPr>
          <a:xfrm>
            <a:off x="0" y="0"/>
            <a:ext cx="539633" cy="946206"/>
          </a:xfrm>
          <a:prstGeom prst="rect">
            <a:avLst/>
          </a:prstGeom>
        </p:spPr>
      </p:pic>
    </p:spTree>
    <p:extLst>
      <p:ext uri="{BB962C8B-B14F-4D97-AF65-F5344CB8AC3E}">
        <p14:creationId xmlns:p14="http://schemas.microsoft.com/office/powerpoint/2010/main" val="10311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80A19-3A1C-4583-A0D2-E6CCD9CD650A}"/>
              </a:ext>
            </a:extLst>
          </p:cNvPr>
          <p:cNvSpPr>
            <a:spLocks noGrp="1"/>
          </p:cNvSpPr>
          <p:nvPr>
            <p:ph type="title"/>
          </p:nvPr>
        </p:nvSpPr>
        <p:spPr/>
        <p:txBody>
          <a:bodyPr>
            <a:normAutofit/>
          </a:bodyPr>
          <a:lstStyle/>
          <a:p>
            <a:r>
              <a:rPr lang="en-US" sz="3200" i="0" dirty="0"/>
              <a:t>                                        DISASSEMBLING LAPTOP</a:t>
            </a:r>
            <a:endParaRPr lang="en-IN" sz="3200" i="0" dirty="0"/>
          </a:p>
        </p:txBody>
      </p:sp>
      <p:sp>
        <p:nvSpPr>
          <p:cNvPr id="4" name="Rectangle 3">
            <a:extLst>
              <a:ext uri="{FF2B5EF4-FFF2-40B4-BE49-F238E27FC236}">
                <a16:creationId xmlns:a16="http://schemas.microsoft.com/office/drawing/2014/main" xmlns="" id="{C91AB096-B192-428E-9E2E-5C54663C1C20}"/>
              </a:ext>
            </a:extLst>
          </p:cNvPr>
          <p:cNvSpPr/>
          <p:nvPr/>
        </p:nvSpPr>
        <p:spPr>
          <a:xfrm>
            <a:off x="1168840" y="1105231"/>
            <a:ext cx="9899374" cy="506498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t>Remove any other cable under keyboard that you use</a:t>
            </a:r>
          </a:p>
          <a:p>
            <a:pPr algn="just"/>
            <a:endParaRPr lang="en-US" dirty="0"/>
          </a:p>
          <a:p>
            <a:pPr algn="just"/>
            <a:r>
              <a:rPr lang="en-US" dirty="0"/>
              <a:t>It may be a good idea to take a picture or draw a diagram of where all the cables go.</a:t>
            </a:r>
          </a:p>
          <a:p>
            <a:pPr algn="just"/>
            <a:r>
              <a:rPr lang="en-US" dirty="0"/>
              <a:t>The ribbon cable connectors only come in a few varieties and they either </a:t>
            </a:r>
            <a:r>
              <a:rPr lang="en-US" dirty="0" err="1"/>
              <a:t>prise</a:t>
            </a:r>
            <a:r>
              <a:rPr lang="en-US" dirty="0"/>
              <a:t> forward or upward.  You might also see small plastic plugs for some cables.  They just pull out.</a:t>
            </a:r>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endParaRPr lang="en-IN" b="1" dirty="0"/>
          </a:p>
        </p:txBody>
      </p:sp>
      <p:pic>
        <p:nvPicPr>
          <p:cNvPr id="6" name="Picture 5">
            <a:extLst>
              <a:ext uri="{FF2B5EF4-FFF2-40B4-BE49-F238E27FC236}">
                <a16:creationId xmlns:a16="http://schemas.microsoft.com/office/drawing/2014/main" xmlns="" id="{D8113B1A-61C9-4CF2-B535-7FF3FE77A651}"/>
              </a:ext>
            </a:extLst>
          </p:cNvPr>
          <p:cNvPicPr>
            <a:picLocks noChangeAspect="1"/>
          </p:cNvPicPr>
          <p:nvPr/>
        </p:nvPicPr>
        <p:blipFill>
          <a:blip r:embed="rId2"/>
          <a:stretch>
            <a:fillRect/>
          </a:stretch>
        </p:blipFill>
        <p:spPr>
          <a:xfrm>
            <a:off x="4451198" y="3378394"/>
            <a:ext cx="3114675" cy="2152650"/>
          </a:xfrm>
          <a:prstGeom prst="rect">
            <a:avLst/>
          </a:prstGeom>
        </p:spPr>
      </p:pic>
      <p:pic>
        <p:nvPicPr>
          <p:cNvPr id="7" name="Picture 6">
            <a:extLst>
              <a:ext uri="{FF2B5EF4-FFF2-40B4-BE49-F238E27FC236}">
                <a16:creationId xmlns:a16="http://schemas.microsoft.com/office/drawing/2014/main" xmlns="" id="{780AE114-A743-4E91-8396-5B3AF1B67425}"/>
              </a:ext>
            </a:extLst>
          </p:cNvPr>
          <p:cNvPicPr>
            <a:picLocks noChangeAspect="1"/>
          </p:cNvPicPr>
          <p:nvPr/>
        </p:nvPicPr>
        <p:blipFill>
          <a:blip r:embed="rId3"/>
          <a:stretch>
            <a:fillRect/>
          </a:stretch>
        </p:blipFill>
        <p:spPr>
          <a:xfrm>
            <a:off x="0" y="0"/>
            <a:ext cx="489751" cy="858741"/>
          </a:xfrm>
          <a:prstGeom prst="rect">
            <a:avLst/>
          </a:prstGeom>
        </p:spPr>
      </p:pic>
    </p:spTree>
    <p:extLst>
      <p:ext uri="{BB962C8B-B14F-4D97-AF65-F5344CB8AC3E}">
        <p14:creationId xmlns:p14="http://schemas.microsoft.com/office/powerpoint/2010/main" val="2845491148"/>
      </p:ext>
    </p:extLst>
  </p:cSld>
  <p:clrMapOvr>
    <a:masterClrMapping/>
  </p:clrMapOvr>
</p:sld>
</file>

<file path=ppt/theme/theme1.xml><?xml version="1.0" encoding="utf-8"?>
<a:theme xmlns:a="http://schemas.openxmlformats.org/drawingml/2006/main" name="ThinLineVTI">
  <a:themeElements>
    <a:clrScheme name="AnalogousFromRegularSeedRightStep">
      <a:dk1>
        <a:srgbClr val="000000"/>
      </a:dk1>
      <a:lt1>
        <a:srgbClr val="FFFFFF"/>
      </a:lt1>
      <a:dk2>
        <a:srgbClr val="393620"/>
      </a:dk2>
      <a:lt2>
        <a:srgbClr val="E2E8E6"/>
      </a:lt2>
      <a:accent1>
        <a:srgbClr val="E62973"/>
      </a:accent1>
      <a:accent2>
        <a:srgbClr val="D51C18"/>
      </a:accent2>
      <a:accent3>
        <a:srgbClr val="E67D29"/>
      </a:accent3>
      <a:accent4>
        <a:srgbClr val="BAA315"/>
      </a:accent4>
      <a:accent5>
        <a:srgbClr val="89B120"/>
      </a:accent5>
      <a:accent6>
        <a:srgbClr val="48BA15"/>
      </a:accent6>
      <a:hlink>
        <a:srgbClr val="31946E"/>
      </a:hlink>
      <a:folHlink>
        <a:srgbClr val="7F7F7F"/>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95</TotalTime>
  <Words>1272</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Bauhaus 93</vt:lpstr>
      <vt:lpstr>Calibri</vt:lpstr>
      <vt:lpstr>Calibri Light</vt:lpstr>
      <vt:lpstr>inherit</vt:lpstr>
      <vt:lpstr>Libre Franklin</vt:lpstr>
      <vt:lpstr>Sagona Book</vt:lpstr>
      <vt:lpstr>Times New Roman</vt:lpstr>
      <vt:lpstr>Univers</vt:lpstr>
      <vt:lpstr>ThinLineVTI</vt:lpstr>
      <vt:lpstr>Assembling &amp; Disassembling of Laptop, Installation of OS</vt:lpstr>
      <vt:lpstr>                                                      WHAT WE WILL COVER ?</vt:lpstr>
      <vt:lpstr>                                                                 WHAT IS LAPTOP ?</vt:lpstr>
      <vt:lpstr>                                        DISASSEMBLING LAPTOP</vt:lpstr>
      <vt:lpstr>                                        DISASSEMBLING LAPTOP</vt:lpstr>
      <vt:lpstr>                                        DISASSEMBLING LAPTOP</vt:lpstr>
      <vt:lpstr>                                        DISASSEMBLING LAPTOP</vt:lpstr>
      <vt:lpstr>                                        DISASSEMBLING LAPTOP</vt:lpstr>
      <vt:lpstr>                                        DISASSEMBLING LAPTOP</vt:lpstr>
      <vt:lpstr>                                        DISASSEMBLING LAPTOP</vt:lpstr>
      <vt:lpstr>                                        DISASSEMBLING LAPTOP</vt:lpstr>
      <vt:lpstr>                                        DISASSEMBLING LAPTOP</vt:lpstr>
      <vt:lpstr>PowerPoint Presentation</vt:lpstr>
      <vt:lpstr>BOOKS YOU CAN REFER </vt:lpstr>
      <vt:lpstr>Prepared By : Samiksha Sharma                                    Assistant Professor(CSE)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Assembling &amp; Disassembling of Laptop, Installation of OS</dc:title>
  <dc:creator>Samiksha Sharma</dc:creator>
  <cp:lastModifiedBy>jasleenkaur2136@gmail.com</cp:lastModifiedBy>
  <cp:revision>18</cp:revision>
  <dcterms:created xsi:type="dcterms:W3CDTF">2021-01-25T20:21:04Z</dcterms:created>
  <dcterms:modified xsi:type="dcterms:W3CDTF">2021-01-29T08:31:54Z</dcterms:modified>
</cp:coreProperties>
</file>