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7"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1" d="100"/>
          <a:sy n="71"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dirty="0"/>
          </a:p>
        </p:txBody>
      </p:sp>
      <p:sp>
        <p:nvSpPr>
          <p:cNvPr id="5" name="Footer Placeholder 4">
            <a:extLst>
              <a:ext uri="{FF2B5EF4-FFF2-40B4-BE49-F238E27FC236}">
                <a16:creationId xmlns:a16="http://schemas.microsoft.com/office/drawing/2014/main" xmlns=""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xmlns=""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xmlns=""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xmlns=""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xmlns=""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567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5" name="Footer Placeholder 4">
            <a:extLst>
              <a:ext uri="{FF2B5EF4-FFF2-40B4-BE49-F238E27FC236}">
                <a16:creationId xmlns:a16="http://schemas.microsoft.com/office/drawing/2014/main" xmlns=""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896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5" name="Footer Placeholder 4">
            <a:extLst>
              <a:ext uri="{FF2B5EF4-FFF2-40B4-BE49-F238E27FC236}">
                <a16:creationId xmlns:a16="http://schemas.microsoft.com/office/drawing/2014/main" xmlns=""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2178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5" name="Footer Placeholder 4">
            <a:extLst>
              <a:ext uri="{FF2B5EF4-FFF2-40B4-BE49-F238E27FC236}">
                <a16:creationId xmlns:a16="http://schemas.microsoft.com/office/drawing/2014/main" xmlns=""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0276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5" name="Footer Placeholder 4">
            <a:extLst>
              <a:ext uri="{FF2B5EF4-FFF2-40B4-BE49-F238E27FC236}">
                <a16:creationId xmlns:a16="http://schemas.microsoft.com/office/drawing/2014/main" xmlns=""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xmlns=""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xmlns=""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xmlns=""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xmlns=""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xmlns=""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xmlns=""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xmlns=""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xmlns=""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xmlns=""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xmlns=""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xmlns=""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xmlns=""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xmlns=""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83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6" name="Footer Placeholder 5">
            <a:extLst>
              <a:ext uri="{FF2B5EF4-FFF2-40B4-BE49-F238E27FC236}">
                <a16:creationId xmlns:a16="http://schemas.microsoft.com/office/drawing/2014/main" xmlns=""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2691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8" name="Footer Placeholder 7">
            <a:extLst>
              <a:ext uri="{FF2B5EF4-FFF2-40B4-BE49-F238E27FC236}">
                <a16:creationId xmlns:a16="http://schemas.microsoft.com/office/drawing/2014/main" xmlns=""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4359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4" name="Footer Placeholder 3">
            <a:extLst>
              <a:ext uri="{FF2B5EF4-FFF2-40B4-BE49-F238E27FC236}">
                <a16:creationId xmlns:a16="http://schemas.microsoft.com/office/drawing/2014/main" xmlns=""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8880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3" name="Footer Placeholder 2">
            <a:extLst>
              <a:ext uri="{FF2B5EF4-FFF2-40B4-BE49-F238E27FC236}">
                <a16:creationId xmlns:a16="http://schemas.microsoft.com/office/drawing/2014/main" xmlns=""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8317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6" name="Footer Placeholder 5">
            <a:extLst>
              <a:ext uri="{FF2B5EF4-FFF2-40B4-BE49-F238E27FC236}">
                <a16:creationId xmlns:a16="http://schemas.microsoft.com/office/drawing/2014/main" xmlns=""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6200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1/30/2021</a:t>
            </a:fld>
            <a:endParaRPr lang="en-US"/>
          </a:p>
        </p:txBody>
      </p:sp>
      <p:sp>
        <p:nvSpPr>
          <p:cNvPr id="6" name="Footer Placeholder 5">
            <a:extLst>
              <a:ext uri="{FF2B5EF4-FFF2-40B4-BE49-F238E27FC236}">
                <a16:creationId xmlns:a16="http://schemas.microsoft.com/office/drawing/2014/main" xmlns=""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6610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1/30/2021</a:t>
            </a:fld>
            <a:endParaRPr lang="en-US" dirty="0"/>
          </a:p>
        </p:txBody>
      </p:sp>
      <p:sp>
        <p:nvSpPr>
          <p:cNvPr id="5" name="Footer Placeholder 4">
            <a:extLst>
              <a:ext uri="{FF2B5EF4-FFF2-40B4-BE49-F238E27FC236}">
                <a16:creationId xmlns:a16="http://schemas.microsoft.com/office/drawing/2014/main" xmlns=""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xmlns=""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118093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windowscentral.com/sites/wpcentral.com/files/styles/xlarge/public/field/image/2020/12/create-restore-point-settings.jp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windowscentral.com/sites/wpcentral.com/files/styles/xlarge/public/field/image/2020/12/start-system-restore-windows-10.jp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windowscentral.com/sites/wpcentral.com/files/styles/xlarge/public/field/image/2020/12/select-restore-point-windows10.jp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0.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CA5B2A81-2C8E-4963-AFD4-E539D168B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607A8A6-E9AC-4DB9-8C50-C6B88D46ADFF}"/>
              </a:ext>
            </a:extLst>
          </p:cNvPr>
          <p:cNvSpPr>
            <a:spLocks noGrp="1"/>
          </p:cNvSpPr>
          <p:nvPr>
            <p:ph type="ctrTitle"/>
          </p:nvPr>
        </p:nvSpPr>
        <p:spPr>
          <a:xfrm>
            <a:off x="7766050" y="1079500"/>
            <a:ext cx="3884962" cy="2138400"/>
          </a:xfrm>
        </p:spPr>
        <p:txBody>
          <a:bodyPr>
            <a:normAutofit/>
          </a:bodyPr>
          <a:lstStyle/>
          <a:p>
            <a:r>
              <a:rPr lang="en-US"/>
              <a:t>CHAPTER – RESTORING DELETED FILES AND SYSTEM</a:t>
            </a:r>
            <a:endParaRPr lang="en-IN"/>
          </a:p>
        </p:txBody>
      </p:sp>
      <p:sp>
        <p:nvSpPr>
          <p:cNvPr id="3" name="Subtitle 2">
            <a:extLst>
              <a:ext uri="{FF2B5EF4-FFF2-40B4-BE49-F238E27FC236}">
                <a16:creationId xmlns:a16="http://schemas.microsoft.com/office/drawing/2014/main" xmlns="" id="{382DA0D8-F3B1-4113-98A0-BBC734D7D20E}"/>
              </a:ext>
            </a:extLst>
          </p:cNvPr>
          <p:cNvSpPr>
            <a:spLocks noGrp="1"/>
          </p:cNvSpPr>
          <p:nvPr>
            <p:ph type="subTitle" idx="1"/>
          </p:nvPr>
        </p:nvSpPr>
        <p:spPr>
          <a:xfrm>
            <a:off x="7766051" y="4113213"/>
            <a:ext cx="3884961" cy="1655762"/>
          </a:xfrm>
        </p:spPr>
        <p:txBody>
          <a:bodyPr>
            <a:normAutofit/>
          </a:bodyPr>
          <a:lstStyle/>
          <a:p>
            <a:r>
              <a:rPr lang="en-US" b="1" smtClean="0"/>
              <a:t>20CSP-155</a:t>
            </a:r>
            <a:endParaRPr lang="en-IN" b="1" dirty="0"/>
          </a:p>
        </p:txBody>
      </p:sp>
      <p:pic>
        <p:nvPicPr>
          <p:cNvPr id="4" name="Picture 3">
            <a:extLst>
              <a:ext uri="{FF2B5EF4-FFF2-40B4-BE49-F238E27FC236}">
                <a16:creationId xmlns:a16="http://schemas.microsoft.com/office/drawing/2014/main" xmlns="" id="{B9B80CE7-2032-4A7C-BB23-47B82B3D2AF4}"/>
              </a:ext>
            </a:extLst>
          </p:cNvPr>
          <p:cNvPicPr>
            <a:picLocks noChangeAspect="1"/>
          </p:cNvPicPr>
          <p:nvPr/>
        </p:nvPicPr>
        <p:blipFill rotWithShape="1">
          <a:blip r:embed="rId2"/>
          <a:srcRect r="22932" b="-2"/>
          <a:stretch/>
        </p:blipFill>
        <p:spPr>
          <a:xfrm>
            <a:off x="1452711" y="1022555"/>
            <a:ext cx="5724838" cy="4958475"/>
          </a:xfrm>
          <a:prstGeom prst="rect">
            <a:avLst/>
          </a:prstGeom>
        </p:spPr>
      </p:pic>
      <p:cxnSp>
        <p:nvCxnSpPr>
          <p:cNvPr id="18" name="Straight Connector 17">
            <a:extLst>
              <a:ext uri="{FF2B5EF4-FFF2-40B4-BE49-F238E27FC236}">
                <a16:creationId xmlns:a16="http://schemas.microsoft.com/office/drawing/2014/main" xmlns="" id="{9E7C23BC-DAA6-40E1-8166-B8C4439D14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E0A5A0A2-0E31-45E9-90DC-207EF857B74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2345876" cy="934918"/>
          </a:xfrm>
          <a:prstGeom prst="rect">
            <a:avLst/>
          </a:prstGeom>
        </p:spPr>
      </p:pic>
    </p:spTree>
    <p:extLst>
      <p:ext uri="{BB962C8B-B14F-4D97-AF65-F5344CB8AC3E}">
        <p14:creationId xmlns:p14="http://schemas.microsoft.com/office/powerpoint/2010/main" val="194115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D6CCFEC-1131-48D7-B840-DD0A402C996C}"/>
              </a:ext>
            </a:extLst>
          </p:cNvPr>
          <p:cNvSpPr/>
          <p:nvPr/>
        </p:nvSpPr>
        <p:spPr>
          <a:xfrm>
            <a:off x="3185651" y="1406014"/>
            <a:ext cx="7669162" cy="496529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5674FF1-E15F-481D-9A7B-6936208B77EF}"/>
              </a:ext>
            </a:extLst>
          </p:cNvPr>
          <p:cNvSpPr>
            <a:spLocks noGrp="1"/>
          </p:cNvSpPr>
          <p:nvPr>
            <p:ph type="title"/>
          </p:nvPr>
        </p:nvSpPr>
        <p:spPr>
          <a:xfrm>
            <a:off x="3156153" y="834260"/>
            <a:ext cx="12192000" cy="655637"/>
          </a:xfrm>
        </p:spPr>
        <p:txBody>
          <a:bodyPr>
            <a:noAutofit/>
          </a:bodyPr>
          <a:lstStyle/>
          <a:p>
            <a:r>
              <a:rPr lang="en-US" sz="3200" dirty="0"/>
              <a:t>SYSTEM RESTORE POINTS</a:t>
            </a:r>
            <a:endParaRPr lang="en-IN" sz="3200" dirty="0"/>
          </a:p>
        </p:txBody>
      </p:sp>
      <p:sp>
        <p:nvSpPr>
          <p:cNvPr id="3" name="TextBox 2">
            <a:extLst>
              <a:ext uri="{FF2B5EF4-FFF2-40B4-BE49-F238E27FC236}">
                <a16:creationId xmlns:a16="http://schemas.microsoft.com/office/drawing/2014/main" xmlns="" id="{E4B69827-EB09-4759-BEC4-37AD50DE6492}"/>
              </a:ext>
            </a:extLst>
          </p:cNvPr>
          <p:cNvSpPr txBox="1"/>
          <p:nvPr/>
        </p:nvSpPr>
        <p:spPr>
          <a:xfrm>
            <a:off x="3234812" y="1504335"/>
            <a:ext cx="7580671" cy="4893647"/>
          </a:xfrm>
          <a:prstGeom prst="rect">
            <a:avLst/>
          </a:prstGeom>
          <a:noFill/>
        </p:spPr>
        <p:txBody>
          <a:bodyPr wrap="square" rtlCol="0">
            <a:spAutoFit/>
          </a:bodyPr>
          <a:lstStyle/>
          <a:p>
            <a:pPr marL="457200" indent="-457200" algn="just">
              <a:buAutoNum type="arabicPeriod"/>
            </a:pPr>
            <a:r>
              <a:rPr lang="en-US" sz="2400" dirty="0"/>
              <a:t>The System Restore utility lets you take your computer back in time only by setting various restore points. </a:t>
            </a:r>
          </a:p>
          <a:p>
            <a:pPr marL="457200" indent="-457200" algn="just">
              <a:buAutoNum type="arabicPeriod"/>
            </a:pPr>
            <a:endParaRPr lang="en-US" sz="2400" dirty="0"/>
          </a:p>
          <a:p>
            <a:pPr marL="457200" indent="-457200" algn="just">
              <a:buAutoNum type="arabicPeriod"/>
            </a:pPr>
            <a:r>
              <a:rPr lang="en-US" sz="2400" dirty="0"/>
              <a:t>Windows sets them automatically as you use your computer. More importantly, you should set them yourself before you make any extensive changes to the system.</a:t>
            </a:r>
          </a:p>
          <a:p>
            <a:pPr marL="457200" indent="-457200" algn="just">
              <a:buAutoNum type="arabicPeriod"/>
            </a:pPr>
            <a:endParaRPr lang="en-US" sz="2400" dirty="0"/>
          </a:p>
          <a:p>
            <a:pPr marL="457200" indent="-457200" algn="just">
              <a:buAutoNum type="arabicPeriod"/>
            </a:pPr>
            <a:r>
              <a:rPr lang="en-US" sz="2400" dirty="0"/>
              <a:t>For example, set a restore point before you add or upgrade any hardware or software. Set a restore point before you mess with any Windows settings — graphics, sounds, or wallpaper. </a:t>
            </a:r>
          </a:p>
        </p:txBody>
      </p:sp>
      <p:pic>
        <p:nvPicPr>
          <p:cNvPr id="7" name="Content Placeholder 6" descr="Right pointing backhand index">
            <a:extLst>
              <a:ext uri="{FF2B5EF4-FFF2-40B4-BE49-F238E27FC236}">
                <a16:creationId xmlns:a16="http://schemas.microsoft.com/office/drawing/2014/main" xmlns="" id="{BC4BB38B-DA9E-458A-B60F-34B080237B0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378257" y="3057833"/>
            <a:ext cx="1718904" cy="1602658"/>
          </a:xfrm>
        </p:spPr>
      </p:pic>
      <p:pic>
        <p:nvPicPr>
          <p:cNvPr id="11" name="Picture 10">
            <a:extLst>
              <a:ext uri="{FF2B5EF4-FFF2-40B4-BE49-F238E27FC236}">
                <a16:creationId xmlns:a16="http://schemas.microsoft.com/office/drawing/2014/main" xmlns="" id="{468E20EE-DF3A-4055-94AF-27664B1F7AAA}"/>
              </a:ext>
            </a:extLst>
          </p:cNvPr>
          <p:cNvPicPr>
            <a:picLocks noChangeAspect="1"/>
          </p:cNvPicPr>
          <p:nvPr/>
        </p:nvPicPr>
        <p:blipFill>
          <a:blip r:embed="rId4"/>
          <a:stretch>
            <a:fillRect/>
          </a:stretch>
        </p:blipFill>
        <p:spPr>
          <a:xfrm>
            <a:off x="0" y="7951"/>
            <a:ext cx="526028" cy="922351"/>
          </a:xfrm>
          <a:prstGeom prst="rect">
            <a:avLst/>
          </a:prstGeom>
        </p:spPr>
      </p:pic>
    </p:spTree>
    <p:extLst>
      <p:ext uri="{BB962C8B-B14F-4D97-AF65-F5344CB8AC3E}">
        <p14:creationId xmlns:p14="http://schemas.microsoft.com/office/powerpoint/2010/main" val="113058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9A8B9-3132-41E8-93FC-0C6F73110A9D}"/>
              </a:ext>
            </a:extLst>
          </p:cNvPr>
          <p:cNvSpPr>
            <a:spLocks noGrp="1"/>
          </p:cNvSpPr>
          <p:nvPr>
            <p:ph type="title"/>
          </p:nvPr>
        </p:nvSpPr>
        <p:spPr>
          <a:xfrm>
            <a:off x="2809978" y="372141"/>
            <a:ext cx="10026650" cy="655637"/>
          </a:xfrm>
        </p:spPr>
        <p:txBody>
          <a:bodyPr/>
          <a:lstStyle/>
          <a:p>
            <a:r>
              <a:rPr lang="en-US" dirty="0"/>
              <a:t>SETTING A RESTORE POINT</a:t>
            </a:r>
            <a:endParaRPr lang="en-IN" dirty="0"/>
          </a:p>
        </p:txBody>
      </p:sp>
      <p:sp>
        <p:nvSpPr>
          <p:cNvPr id="3" name="Content Placeholder 2">
            <a:extLst>
              <a:ext uri="{FF2B5EF4-FFF2-40B4-BE49-F238E27FC236}">
                <a16:creationId xmlns:a16="http://schemas.microsoft.com/office/drawing/2014/main" xmlns="" id="{4BFEEC83-5A1F-459D-8FB6-724336607CF8}"/>
              </a:ext>
            </a:extLst>
          </p:cNvPr>
          <p:cNvSpPr>
            <a:spLocks noGrp="1"/>
          </p:cNvSpPr>
          <p:nvPr>
            <p:ph idx="1"/>
          </p:nvPr>
        </p:nvSpPr>
        <p:spPr>
          <a:xfrm>
            <a:off x="981178" y="1171267"/>
            <a:ext cx="10026650" cy="5485171"/>
          </a:xfrm>
        </p:spPr>
        <p:txBody>
          <a:bodyPr>
            <a:normAutofit fontScale="92500" lnSpcReduction="20000"/>
          </a:bodyPr>
          <a:lstStyle/>
          <a:p>
            <a:pPr marL="0" indent="0">
              <a:buNone/>
            </a:pPr>
            <a:r>
              <a:rPr lang="en-US" dirty="0"/>
              <a:t>1. From the Start menu, choose Programs➪Accessories➪System Tools ➪ System Restore.</a:t>
            </a:r>
          </a:p>
          <a:p>
            <a:pPr marL="1782900" lvl="4" indent="-342900">
              <a:buFont typeface="Arial" panose="020B0604020202020204" pitchFamily="34" charset="0"/>
              <a:buChar char="•"/>
            </a:pPr>
            <a:r>
              <a:rPr lang="en-US" dirty="0"/>
              <a:t>If System Restore doesn’t start up, it’s either disabled or you have another problem with your computer. </a:t>
            </a:r>
          </a:p>
          <a:p>
            <a:pPr marL="0" lvl="1"/>
            <a:endParaRPr lang="en-IN" dirty="0"/>
          </a:p>
          <a:p>
            <a:pPr marL="0" lvl="1"/>
            <a:r>
              <a:rPr lang="en-IN" i="0" dirty="0"/>
              <a:t>2. </a:t>
            </a:r>
            <a:r>
              <a:rPr lang="en-US" i="0" dirty="0"/>
              <a:t>Choose the option labeled Create a Restore Point.</a:t>
            </a:r>
          </a:p>
          <a:p>
            <a:pPr marL="0" lvl="1"/>
            <a:r>
              <a:rPr lang="en-US" i="0" dirty="0"/>
              <a:t>3. Click the Next button.</a:t>
            </a:r>
          </a:p>
          <a:p>
            <a:pPr marL="0" lvl="1"/>
            <a:r>
              <a:rPr lang="en-US" i="0" dirty="0"/>
              <a:t>4. Enter a restore point description.</a:t>
            </a:r>
          </a:p>
          <a:p>
            <a:pPr marL="0" lvl="1"/>
            <a:endParaRPr lang="en-US" i="0" dirty="0"/>
          </a:p>
          <a:p>
            <a:pPr marL="0" lvl="1"/>
            <a:endParaRPr lang="en-US" i="0" dirty="0"/>
          </a:p>
          <a:p>
            <a:pPr marL="0" lvl="1"/>
            <a:endParaRPr lang="en-US" i="0" dirty="0"/>
          </a:p>
          <a:p>
            <a:pPr marL="0" lvl="1"/>
            <a:r>
              <a:rPr lang="en-US" i="0" dirty="0"/>
              <a:t>5. Click the Create button.</a:t>
            </a:r>
          </a:p>
          <a:p>
            <a:pPr marL="0" lvl="1"/>
            <a:r>
              <a:rPr lang="en-US" i="0" dirty="0"/>
              <a:t>The new restore point is created, and the current day, date, and time appear on the screen. Nifty.</a:t>
            </a:r>
          </a:p>
          <a:p>
            <a:pPr marL="0" lvl="1"/>
            <a:r>
              <a:rPr lang="en-US" i="0" dirty="0"/>
              <a:t>6. Click the Close button.</a:t>
            </a:r>
          </a:p>
          <a:p>
            <a:pPr marL="0" lvl="1"/>
            <a:r>
              <a:rPr lang="en-US" i="0" dirty="0"/>
              <a:t>You’re done. System Restore closes its window and sneaks off.</a:t>
            </a:r>
          </a:p>
          <a:p>
            <a:pPr marL="0" lvl="1"/>
            <a:endParaRPr lang="en-US" i="0" dirty="0"/>
          </a:p>
          <a:p>
            <a:pPr marL="0" lvl="1"/>
            <a:endParaRPr lang="en-US" i="0" dirty="0"/>
          </a:p>
          <a:p>
            <a:pPr marL="0" lvl="1"/>
            <a:endParaRPr lang="en-US" i="0" dirty="0"/>
          </a:p>
          <a:p>
            <a:pPr marL="0" lvl="1"/>
            <a:endParaRPr lang="en-IN" dirty="0"/>
          </a:p>
        </p:txBody>
      </p:sp>
      <p:sp>
        <p:nvSpPr>
          <p:cNvPr id="4" name="Rectangle 3">
            <a:extLst>
              <a:ext uri="{FF2B5EF4-FFF2-40B4-BE49-F238E27FC236}">
                <a16:creationId xmlns:a16="http://schemas.microsoft.com/office/drawing/2014/main" xmlns="" id="{2AE582F4-B728-4863-ADE7-9E93A4C157CC}"/>
              </a:ext>
            </a:extLst>
          </p:cNvPr>
          <p:cNvSpPr/>
          <p:nvPr/>
        </p:nvSpPr>
        <p:spPr>
          <a:xfrm>
            <a:off x="924232" y="3962400"/>
            <a:ext cx="9960078" cy="550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restore point description appears when you later use System Restore. Therefore, it helps to be descriptive here.</a:t>
            </a:r>
          </a:p>
        </p:txBody>
      </p:sp>
      <p:pic>
        <p:nvPicPr>
          <p:cNvPr id="6" name="Picture 5">
            <a:extLst>
              <a:ext uri="{FF2B5EF4-FFF2-40B4-BE49-F238E27FC236}">
                <a16:creationId xmlns:a16="http://schemas.microsoft.com/office/drawing/2014/main" xmlns="" id="{B712AFF9-FE06-40C0-ABB1-4ED3CA6388BB}"/>
              </a:ext>
            </a:extLst>
          </p:cNvPr>
          <p:cNvPicPr>
            <a:picLocks noChangeAspect="1"/>
          </p:cNvPicPr>
          <p:nvPr/>
        </p:nvPicPr>
        <p:blipFill>
          <a:blip r:embed="rId2"/>
          <a:stretch>
            <a:fillRect/>
          </a:stretch>
        </p:blipFill>
        <p:spPr>
          <a:xfrm>
            <a:off x="0" y="0"/>
            <a:ext cx="535097" cy="938253"/>
          </a:xfrm>
          <a:prstGeom prst="rect">
            <a:avLst/>
          </a:prstGeom>
        </p:spPr>
      </p:pic>
    </p:spTree>
    <p:extLst>
      <p:ext uri="{BB962C8B-B14F-4D97-AF65-F5344CB8AC3E}">
        <p14:creationId xmlns:p14="http://schemas.microsoft.com/office/powerpoint/2010/main" val="227682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74FF1-E15F-481D-9A7B-6936208B77EF}"/>
              </a:ext>
            </a:extLst>
          </p:cNvPr>
          <p:cNvSpPr>
            <a:spLocks noGrp="1"/>
          </p:cNvSpPr>
          <p:nvPr>
            <p:ph type="title"/>
          </p:nvPr>
        </p:nvSpPr>
        <p:spPr>
          <a:xfrm>
            <a:off x="3156154" y="696605"/>
            <a:ext cx="11297265" cy="655637"/>
          </a:xfrm>
        </p:spPr>
        <p:txBody>
          <a:bodyPr>
            <a:noAutofit/>
          </a:bodyPr>
          <a:lstStyle/>
          <a:p>
            <a:r>
              <a:rPr lang="en-US" sz="3200" dirty="0"/>
              <a:t>RESTORING A SYSTEM</a:t>
            </a:r>
            <a:endParaRPr lang="en-IN" sz="3200" dirty="0"/>
          </a:p>
        </p:txBody>
      </p:sp>
      <p:pic>
        <p:nvPicPr>
          <p:cNvPr id="5" name="Content Placeholder 4" descr="Repeat">
            <a:extLst>
              <a:ext uri="{FF2B5EF4-FFF2-40B4-BE49-F238E27FC236}">
                <a16:creationId xmlns:a16="http://schemas.microsoft.com/office/drawing/2014/main" xmlns="" id="{FD3169CF-88D9-49C1-888F-1A23B2527CC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7253" y="2408236"/>
            <a:ext cx="2153266" cy="2704537"/>
          </a:xfrm>
        </p:spPr>
      </p:pic>
      <p:sp>
        <p:nvSpPr>
          <p:cNvPr id="6" name="Rectangle 5">
            <a:extLst>
              <a:ext uri="{FF2B5EF4-FFF2-40B4-BE49-F238E27FC236}">
                <a16:creationId xmlns:a16="http://schemas.microsoft.com/office/drawing/2014/main" xmlns="" id="{274C6D4B-D503-4C39-8418-89A64DE63D40}"/>
              </a:ext>
            </a:extLst>
          </p:cNvPr>
          <p:cNvSpPr/>
          <p:nvPr/>
        </p:nvSpPr>
        <p:spPr>
          <a:xfrm>
            <a:off x="3136489" y="1838633"/>
            <a:ext cx="7570839" cy="4355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t>1. Close any open windows or programs, to safely save any unsaved information.</a:t>
            </a:r>
          </a:p>
          <a:p>
            <a:pPr marL="342900" indent="-342900" algn="just">
              <a:buAutoNum type="arabicPeriod"/>
            </a:pPr>
            <a:endParaRPr lang="en-US" sz="2000" dirty="0"/>
          </a:p>
          <a:p>
            <a:pPr algn="just"/>
            <a:r>
              <a:rPr lang="en-US" sz="2000" dirty="0"/>
              <a:t>2. Start System Restore.</a:t>
            </a:r>
          </a:p>
          <a:p>
            <a:pPr algn="just"/>
            <a:r>
              <a:rPr lang="en-US" sz="2000" dirty="0"/>
              <a:t>From the Start menu, choose Programs➪Accessories➪System Tools➪ System Restore.</a:t>
            </a:r>
          </a:p>
          <a:p>
            <a:pPr algn="just"/>
            <a:endParaRPr lang="en-US" sz="2000" dirty="0"/>
          </a:p>
          <a:p>
            <a:pPr algn="just"/>
            <a:r>
              <a:rPr lang="en-US" sz="2000" dirty="0"/>
              <a:t>3. Choose the option labeled Restore My Computer to an Earlier Time.</a:t>
            </a:r>
          </a:p>
          <a:p>
            <a:pPr algn="just"/>
            <a:endParaRPr lang="en-US" sz="2000" dirty="0"/>
          </a:p>
          <a:p>
            <a:pPr algn="just"/>
            <a:r>
              <a:rPr lang="en-US" sz="2000" dirty="0"/>
              <a:t>4. Click the Next button.</a:t>
            </a:r>
          </a:p>
          <a:p>
            <a:pPr algn="just"/>
            <a:endParaRPr lang="en-US" sz="2000" dirty="0"/>
          </a:p>
          <a:p>
            <a:pPr algn="just"/>
            <a:r>
              <a:rPr lang="en-US" sz="2000" dirty="0"/>
              <a:t>5. Pick the date you want to take the computer back to.</a:t>
            </a:r>
          </a:p>
          <a:p>
            <a:pPr algn="just"/>
            <a:endParaRPr lang="en-US" sz="2000" dirty="0"/>
          </a:p>
        </p:txBody>
      </p:sp>
      <p:pic>
        <p:nvPicPr>
          <p:cNvPr id="4" name="Picture 3">
            <a:extLst>
              <a:ext uri="{FF2B5EF4-FFF2-40B4-BE49-F238E27FC236}">
                <a16:creationId xmlns:a16="http://schemas.microsoft.com/office/drawing/2014/main" xmlns="" id="{DDA05091-1789-4F68-94C7-3E319C20568B}"/>
              </a:ext>
            </a:extLst>
          </p:cNvPr>
          <p:cNvPicPr>
            <a:picLocks noChangeAspect="1"/>
          </p:cNvPicPr>
          <p:nvPr/>
        </p:nvPicPr>
        <p:blipFill>
          <a:blip r:embed="rId4"/>
          <a:stretch>
            <a:fillRect/>
          </a:stretch>
        </p:blipFill>
        <p:spPr>
          <a:xfrm>
            <a:off x="0" y="0"/>
            <a:ext cx="462543" cy="811034"/>
          </a:xfrm>
          <a:prstGeom prst="rect">
            <a:avLst/>
          </a:prstGeom>
        </p:spPr>
      </p:pic>
    </p:spTree>
    <p:extLst>
      <p:ext uri="{BB962C8B-B14F-4D97-AF65-F5344CB8AC3E}">
        <p14:creationId xmlns:p14="http://schemas.microsoft.com/office/powerpoint/2010/main" val="255729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373626" y="452283"/>
            <a:ext cx="5240593" cy="599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If you have set a specific restore point, choose the date where you set that restore point.</a:t>
            </a:r>
          </a:p>
          <a:p>
            <a:pPr algn="just"/>
            <a:r>
              <a:rPr lang="en-US" dirty="0"/>
              <a:t>If more than one restore point is set on a date, as shown in Figure , choose it from the list.</a:t>
            </a:r>
          </a:p>
          <a:p>
            <a:pPr algn="just"/>
            <a:endParaRPr lang="en-US" dirty="0"/>
          </a:p>
          <a:p>
            <a:pPr algn="just"/>
            <a:r>
              <a:rPr lang="en-US" dirty="0"/>
              <a:t>6. Click the Next button.</a:t>
            </a:r>
          </a:p>
          <a:p>
            <a:pPr algn="just"/>
            <a:r>
              <a:rPr lang="en-US" dirty="0"/>
              <a:t>Read the scary warning. The bottom line is that the System Restore process is fully reversible, so if System Restore makes things worse, you can undo its changes.</a:t>
            </a:r>
          </a:p>
          <a:p>
            <a:pPr algn="just"/>
            <a:endParaRPr lang="en-US" dirty="0"/>
          </a:p>
          <a:p>
            <a:pPr algn="just"/>
            <a:r>
              <a:rPr lang="en-US" dirty="0"/>
              <a:t>7. Click the Next button.</a:t>
            </a:r>
          </a:p>
          <a:p>
            <a:pPr algn="just"/>
            <a:r>
              <a:rPr lang="en-US" dirty="0"/>
              <a:t>Windows restores, restarts, and. . . .</a:t>
            </a:r>
          </a:p>
          <a:p>
            <a:pPr algn="just"/>
            <a:endParaRPr lang="en-US" dirty="0"/>
          </a:p>
          <a:p>
            <a:pPr algn="ctr"/>
            <a:endParaRPr lang="en-IN" dirty="0"/>
          </a:p>
        </p:txBody>
      </p:sp>
      <p:sp>
        <p:nvSpPr>
          <p:cNvPr id="8" name="TextBox 7">
            <a:extLst>
              <a:ext uri="{FF2B5EF4-FFF2-40B4-BE49-F238E27FC236}">
                <a16:creationId xmlns:a16="http://schemas.microsoft.com/office/drawing/2014/main" xmlns="" id="{41ECD9E7-3C47-40CC-BE8F-2C605CEBC15A}"/>
              </a:ext>
            </a:extLst>
          </p:cNvPr>
          <p:cNvSpPr txBox="1"/>
          <p:nvPr/>
        </p:nvSpPr>
        <p:spPr>
          <a:xfrm>
            <a:off x="314632" y="5025584"/>
            <a:ext cx="4630994" cy="1200329"/>
          </a:xfrm>
          <a:prstGeom prst="rect">
            <a:avLst/>
          </a:prstGeom>
          <a:noFill/>
        </p:spPr>
        <p:txBody>
          <a:bodyPr wrap="square">
            <a:spAutoFit/>
          </a:bodyPr>
          <a:lstStyle/>
          <a:p>
            <a:r>
              <a:rPr lang="en-US" dirty="0"/>
              <a:t>a screen eventually appears and tells you “Restoration Complete,”</a:t>
            </a:r>
          </a:p>
          <a:p>
            <a:endParaRPr lang="en-US" dirty="0"/>
          </a:p>
          <a:p>
            <a:r>
              <a:rPr lang="en-US" dirty="0"/>
              <a:t> 8. Click ok</a:t>
            </a:r>
            <a:endParaRPr lang="en-IN" dirty="0"/>
          </a:p>
        </p:txBody>
      </p:sp>
      <p:pic>
        <p:nvPicPr>
          <p:cNvPr id="9" name="Picture 8">
            <a:extLst>
              <a:ext uri="{FF2B5EF4-FFF2-40B4-BE49-F238E27FC236}">
                <a16:creationId xmlns:a16="http://schemas.microsoft.com/office/drawing/2014/main" xmlns="" id="{1699F0C7-8616-4B51-A7A9-40660852E7F6}"/>
              </a:ext>
            </a:extLst>
          </p:cNvPr>
          <p:cNvPicPr/>
          <p:nvPr/>
        </p:nvPicPr>
        <p:blipFill>
          <a:blip r:embed="rId2"/>
          <a:stretch>
            <a:fillRect/>
          </a:stretch>
        </p:blipFill>
        <p:spPr>
          <a:xfrm>
            <a:off x="5641381" y="477478"/>
            <a:ext cx="6127832" cy="5942986"/>
          </a:xfrm>
          <a:prstGeom prst="rect">
            <a:avLst/>
          </a:prstGeom>
        </p:spPr>
      </p:pic>
      <p:pic>
        <p:nvPicPr>
          <p:cNvPr id="11" name="Picture 10">
            <a:extLst>
              <a:ext uri="{FF2B5EF4-FFF2-40B4-BE49-F238E27FC236}">
                <a16:creationId xmlns:a16="http://schemas.microsoft.com/office/drawing/2014/main" xmlns="" id="{BE89B5BA-945A-4AD5-B901-B7985F94EAD5}"/>
              </a:ext>
            </a:extLst>
          </p:cNvPr>
          <p:cNvPicPr>
            <a:picLocks noChangeAspect="1"/>
          </p:cNvPicPr>
          <p:nvPr/>
        </p:nvPicPr>
        <p:blipFill>
          <a:blip r:embed="rId3"/>
          <a:stretch>
            <a:fillRect/>
          </a:stretch>
        </p:blipFill>
        <p:spPr>
          <a:xfrm>
            <a:off x="0" y="0"/>
            <a:ext cx="516959" cy="906449"/>
          </a:xfrm>
          <a:prstGeom prst="rect">
            <a:avLst/>
          </a:prstGeom>
        </p:spPr>
      </p:pic>
    </p:spTree>
    <p:extLst>
      <p:ext uri="{BB962C8B-B14F-4D97-AF65-F5344CB8AC3E}">
        <p14:creationId xmlns:p14="http://schemas.microsoft.com/office/powerpoint/2010/main" val="206658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776749" y="452283"/>
            <a:ext cx="5240593" cy="599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ctr"/>
            <a:r>
              <a:rPr lang="en-IN" sz="2000" b="1" dirty="0"/>
              <a:t>WINDOW 10 SYSTEM RESTORE</a:t>
            </a:r>
          </a:p>
          <a:p>
            <a:pPr algn="ctr"/>
            <a:endParaRPr lang="en-IN" dirty="0"/>
          </a:p>
          <a:p>
            <a:pPr algn="just"/>
            <a:r>
              <a:rPr lang="en-US" dirty="0"/>
              <a:t>To enable System Restore, use these steps:</a:t>
            </a:r>
          </a:p>
          <a:p>
            <a:pPr algn="just"/>
            <a:endParaRPr lang="en-US" dirty="0"/>
          </a:p>
          <a:p>
            <a:pPr marL="342900" indent="-342900" algn="just">
              <a:buAutoNum type="arabicPeriod"/>
            </a:pPr>
            <a:r>
              <a:rPr lang="en-US" dirty="0"/>
              <a:t>Open Start.</a:t>
            </a:r>
          </a:p>
          <a:p>
            <a:pPr marL="342900" indent="-342900" algn="just">
              <a:buAutoNum type="arabicPeriod"/>
            </a:pPr>
            <a:endParaRPr lang="en-US" dirty="0"/>
          </a:p>
          <a:p>
            <a:pPr marL="342900" indent="-342900" algn="just">
              <a:buAutoNum type="arabicPeriod" startAt="2"/>
            </a:pPr>
            <a:r>
              <a:rPr lang="en-US" dirty="0"/>
              <a:t>Search for Create a restore point and click the top result to open the System Properties page.</a:t>
            </a:r>
          </a:p>
          <a:p>
            <a:pPr marL="342900" indent="-342900" algn="just">
              <a:buAutoNum type="arabicPeriod" startAt="2"/>
            </a:pPr>
            <a:endParaRPr lang="en-US" dirty="0"/>
          </a:p>
          <a:p>
            <a:pPr marL="342900" indent="-342900" algn="just">
              <a:buAutoNum type="arabicPeriod" startAt="3"/>
            </a:pPr>
            <a:r>
              <a:rPr lang="en-US" dirty="0"/>
              <a:t>Under the "Protection Settings" section, select the main "System" drive</a:t>
            </a:r>
          </a:p>
          <a:p>
            <a:pPr marL="342900" indent="-342900" algn="just">
              <a:buAutoNum type="arabicPeriod" startAt="3"/>
            </a:pPr>
            <a:endParaRPr lang="en-US" dirty="0"/>
          </a:p>
          <a:p>
            <a:pPr marL="342900" indent="-342900" algn="just">
              <a:buAutoNum type="arabicPeriod" startAt="4"/>
            </a:pPr>
            <a:r>
              <a:rPr lang="en-US" dirty="0"/>
              <a:t>Click the Configure button.</a:t>
            </a:r>
          </a:p>
          <a:p>
            <a:pPr marL="342900" indent="-342900" algn="just">
              <a:buAutoNum type="arabicPeriod" startAt="4"/>
            </a:pPr>
            <a:endParaRPr lang="en-US" dirty="0"/>
          </a:p>
          <a:p>
            <a:pPr marL="342900" indent="-342900" algn="just">
              <a:buAutoNum type="arabicPeriod" startAt="4"/>
            </a:pPr>
            <a:r>
              <a:rPr lang="en-US" dirty="0"/>
              <a:t> Turn on system protection option.</a:t>
            </a:r>
          </a:p>
          <a:p>
            <a:pPr marL="342900" indent="-342900" algn="just">
              <a:buAutoNum type="arabicPeriod" startAt="4"/>
            </a:pPr>
            <a:endParaRPr lang="en-US" dirty="0"/>
          </a:p>
          <a:p>
            <a:pPr marL="342900" indent="-342900" algn="just">
              <a:buAutoNum type="arabicPeriod" startAt="4"/>
            </a:pPr>
            <a:r>
              <a:rPr lang="en-US" dirty="0"/>
              <a:t>Click apply and then ok</a:t>
            </a:r>
          </a:p>
          <a:p>
            <a:pPr algn="ctr"/>
            <a:endParaRPr lang="en-IN" dirty="0"/>
          </a:p>
        </p:txBody>
      </p:sp>
      <p:pic>
        <p:nvPicPr>
          <p:cNvPr id="5" name="Picture 4">
            <a:extLst>
              <a:ext uri="{FF2B5EF4-FFF2-40B4-BE49-F238E27FC236}">
                <a16:creationId xmlns:a16="http://schemas.microsoft.com/office/drawing/2014/main" xmlns="" id="{1B6792AA-6BE1-454C-B3E2-013780505011}"/>
              </a:ext>
            </a:extLst>
          </p:cNvPr>
          <p:cNvPicPr/>
          <p:nvPr/>
        </p:nvPicPr>
        <p:blipFill>
          <a:blip r:embed="rId2"/>
          <a:stretch>
            <a:fillRect/>
          </a:stretch>
        </p:blipFill>
        <p:spPr>
          <a:xfrm>
            <a:off x="6208825" y="479198"/>
            <a:ext cx="5117936" cy="3846995"/>
          </a:xfrm>
          <a:prstGeom prst="rect">
            <a:avLst/>
          </a:prstGeom>
        </p:spPr>
      </p:pic>
      <p:pic>
        <p:nvPicPr>
          <p:cNvPr id="3" name="Picture 2">
            <a:extLst>
              <a:ext uri="{FF2B5EF4-FFF2-40B4-BE49-F238E27FC236}">
                <a16:creationId xmlns:a16="http://schemas.microsoft.com/office/drawing/2014/main" xmlns="" id="{2CBF9EEE-7438-45ED-9E43-11ACCC0A9ECB}"/>
              </a:ext>
            </a:extLst>
          </p:cNvPr>
          <p:cNvPicPr>
            <a:picLocks noChangeAspect="1"/>
          </p:cNvPicPr>
          <p:nvPr/>
        </p:nvPicPr>
        <p:blipFill>
          <a:blip r:embed="rId3"/>
          <a:stretch>
            <a:fillRect/>
          </a:stretch>
        </p:blipFill>
        <p:spPr>
          <a:xfrm>
            <a:off x="6228121" y="4390871"/>
            <a:ext cx="5143500" cy="2028825"/>
          </a:xfrm>
          <a:prstGeom prst="rect">
            <a:avLst/>
          </a:prstGeom>
        </p:spPr>
      </p:pic>
      <p:pic>
        <p:nvPicPr>
          <p:cNvPr id="10" name="Picture 9">
            <a:extLst>
              <a:ext uri="{FF2B5EF4-FFF2-40B4-BE49-F238E27FC236}">
                <a16:creationId xmlns:a16="http://schemas.microsoft.com/office/drawing/2014/main" xmlns="" id="{44A906A4-4D20-48DF-8F54-E247B82422F0}"/>
              </a:ext>
            </a:extLst>
          </p:cNvPr>
          <p:cNvPicPr>
            <a:picLocks noChangeAspect="1"/>
          </p:cNvPicPr>
          <p:nvPr/>
        </p:nvPicPr>
        <p:blipFill>
          <a:blip r:embed="rId4"/>
          <a:stretch>
            <a:fillRect/>
          </a:stretch>
        </p:blipFill>
        <p:spPr>
          <a:xfrm>
            <a:off x="0" y="0"/>
            <a:ext cx="566841" cy="993913"/>
          </a:xfrm>
          <a:prstGeom prst="rect">
            <a:avLst/>
          </a:prstGeom>
        </p:spPr>
      </p:pic>
    </p:spTree>
    <p:extLst>
      <p:ext uri="{BB962C8B-B14F-4D97-AF65-F5344CB8AC3E}">
        <p14:creationId xmlns:p14="http://schemas.microsoft.com/office/powerpoint/2010/main" val="201638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776749" y="452283"/>
            <a:ext cx="5240593" cy="599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ctr"/>
            <a:r>
              <a:rPr lang="en-IN" sz="2000" b="1" dirty="0"/>
              <a:t>WINDOW 10 SYSTEM RESTORE POINT</a:t>
            </a:r>
          </a:p>
          <a:p>
            <a:pPr algn="ctr"/>
            <a:endParaRPr lang="en-IN" dirty="0"/>
          </a:p>
          <a:p>
            <a:pPr algn="just"/>
            <a:r>
              <a:rPr lang="en-US" dirty="0"/>
              <a:t>To create a restore point on Windows 10 manually, use these steps:</a:t>
            </a:r>
          </a:p>
          <a:p>
            <a:pPr algn="just"/>
            <a:endParaRPr lang="en-US" dirty="0"/>
          </a:p>
          <a:p>
            <a:pPr marL="342900" indent="-342900" algn="just">
              <a:buAutoNum type="arabicPeriod"/>
            </a:pPr>
            <a:r>
              <a:rPr lang="en-US" dirty="0"/>
              <a:t>Open Start.</a:t>
            </a:r>
          </a:p>
          <a:p>
            <a:pPr marL="342900" indent="-342900" algn="just">
              <a:buAutoNum type="arabicPeriod"/>
            </a:pPr>
            <a:endParaRPr lang="en-US" dirty="0"/>
          </a:p>
          <a:p>
            <a:pPr marL="342900" indent="-342900" algn="just">
              <a:buAutoNum type="arabicPeriod" startAt="2"/>
            </a:pPr>
            <a:r>
              <a:rPr lang="en-US" dirty="0"/>
              <a:t>Search for Create a restore point, and click the top result to open the System Properties page.</a:t>
            </a:r>
          </a:p>
          <a:p>
            <a:pPr marL="342900" indent="-342900" algn="just">
              <a:buAutoNum type="arabicPeriod" startAt="2"/>
            </a:pPr>
            <a:endParaRPr lang="en-US" dirty="0"/>
          </a:p>
          <a:p>
            <a:pPr marL="342900" indent="-342900" algn="just">
              <a:buAutoNum type="arabicPeriod" startAt="3"/>
            </a:pPr>
            <a:r>
              <a:rPr lang="en-US" dirty="0"/>
              <a:t>Under the "Protection Settings" section, click the Create button.</a:t>
            </a:r>
          </a:p>
          <a:p>
            <a:pPr algn="just"/>
            <a:endParaRPr lang="en-US" dirty="0"/>
          </a:p>
          <a:p>
            <a:pPr algn="ctr"/>
            <a:endParaRPr lang="en-IN" dirty="0"/>
          </a:p>
        </p:txBody>
      </p:sp>
      <p:pic>
        <p:nvPicPr>
          <p:cNvPr id="6" name="Picture 5" descr="Create system restore point option">
            <a:extLst>
              <a:ext uri="{FF2B5EF4-FFF2-40B4-BE49-F238E27FC236}">
                <a16:creationId xmlns:a16="http://schemas.microsoft.com/office/drawing/2014/main" xmlns="" id="{F5A6F0ED-EBC0-4A23-A44E-E0E6CEA1A8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9965" y="452898"/>
            <a:ext cx="5275621" cy="5947902"/>
          </a:xfrm>
          <a:prstGeom prst="rect">
            <a:avLst/>
          </a:prstGeom>
          <a:noFill/>
          <a:ln>
            <a:noFill/>
          </a:ln>
        </p:spPr>
      </p:pic>
      <p:pic>
        <p:nvPicPr>
          <p:cNvPr id="7" name="Picture 6">
            <a:extLst>
              <a:ext uri="{FF2B5EF4-FFF2-40B4-BE49-F238E27FC236}">
                <a16:creationId xmlns:a16="http://schemas.microsoft.com/office/drawing/2014/main" xmlns="" id="{1A7DE151-092F-4C9F-A6FB-4E9981479DE1}"/>
              </a:ext>
            </a:extLst>
          </p:cNvPr>
          <p:cNvPicPr>
            <a:picLocks noChangeAspect="1"/>
          </p:cNvPicPr>
          <p:nvPr/>
        </p:nvPicPr>
        <p:blipFill>
          <a:blip r:embed="rId3"/>
          <a:stretch>
            <a:fillRect/>
          </a:stretch>
        </p:blipFill>
        <p:spPr>
          <a:xfrm>
            <a:off x="0" y="0"/>
            <a:ext cx="553237" cy="970060"/>
          </a:xfrm>
          <a:prstGeom prst="rect">
            <a:avLst/>
          </a:prstGeom>
        </p:spPr>
      </p:pic>
    </p:spTree>
    <p:extLst>
      <p:ext uri="{BB962C8B-B14F-4D97-AF65-F5344CB8AC3E}">
        <p14:creationId xmlns:p14="http://schemas.microsoft.com/office/powerpoint/2010/main" val="308173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766916" y="462116"/>
            <a:ext cx="5240593" cy="5958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ctr"/>
            <a:r>
              <a:rPr lang="en-IN" sz="2000" b="1" dirty="0"/>
              <a:t>WINDOW 10 SYSTEM RESTORE POINT</a:t>
            </a:r>
          </a:p>
          <a:p>
            <a:pPr algn="ctr"/>
            <a:endParaRPr lang="en-IN" sz="2000" b="1" dirty="0"/>
          </a:p>
          <a:p>
            <a:pPr algn="ctr"/>
            <a:endParaRPr lang="en-IN" dirty="0"/>
          </a:p>
          <a:p>
            <a:pPr algn="just"/>
            <a:r>
              <a:rPr lang="en-IN" dirty="0">
                <a:solidFill>
                  <a:schemeClr val="tx1"/>
                </a:solidFill>
                <a:effectLst/>
                <a:ea typeface="Times New Roman" panose="02020603050405020304" pitchFamily="18" charset="0"/>
              </a:rPr>
              <a:t>4. Type a descriptive name for the restore point — for example, </a:t>
            </a:r>
            <a:r>
              <a:rPr lang="en-IN" b="1" dirty="0">
                <a:solidFill>
                  <a:schemeClr val="tx1"/>
                </a:solidFill>
                <a:effectLst/>
                <a:ea typeface="Times New Roman" panose="02020603050405020304" pitchFamily="18" charset="0"/>
              </a:rPr>
              <a:t>before modifying the Registry settings</a:t>
            </a:r>
            <a:r>
              <a:rPr lang="en-IN" dirty="0">
                <a:solidFill>
                  <a:schemeClr val="tx1"/>
                </a:solidFill>
                <a:effectLst/>
                <a:ea typeface="Times New Roman" panose="02020603050405020304" pitchFamily="18" charset="0"/>
              </a:rPr>
              <a:t>.</a:t>
            </a:r>
          </a:p>
          <a:p>
            <a:pPr algn="just"/>
            <a:endParaRPr lang="en-IN" dirty="0">
              <a:solidFill>
                <a:schemeClr val="tx1"/>
              </a:solidFill>
              <a:ea typeface="Times New Roman" panose="02020603050405020304" pitchFamily="18" charset="0"/>
            </a:endParaRPr>
          </a:p>
          <a:p>
            <a:pPr algn="just"/>
            <a:r>
              <a:rPr lang="en-US" dirty="0">
                <a:solidFill>
                  <a:schemeClr val="tx1"/>
                </a:solidFill>
                <a:effectLst/>
                <a:ea typeface="Times New Roman" panose="02020603050405020304" pitchFamily="18" charset="0"/>
              </a:rPr>
              <a:t>5.	Click the Create button.</a:t>
            </a:r>
          </a:p>
          <a:p>
            <a:pPr algn="just"/>
            <a:r>
              <a:rPr lang="en-US" dirty="0">
                <a:solidFill>
                  <a:schemeClr val="tx1"/>
                </a:solidFill>
                <a:effectLst/>
                <a:ea typeface="Times New Roman" panose="02020603050405020304" pitchFamily="18" charset="0"/>
              </a:rPr>
              <a:t>6.	Click the Close button.</a:t>
            </a:r>
          </a:p>
          <a:p>
            <a:pPr algn="just"/>
            <a:r>
              <a:rPr lang="en-US" dirty="0">
                <a:solidFill>
                  <a:schemeClr val="tx1"/>
                </a:solidFill>
                <a:effectLst/>
                <a:ea typeface="Times New Roman" panose="02020603050405020304" pitchFamily="18" charset="0"/>
              </a:rPr>
              <a:t>7.	Click the OK button.</a:t>
            </a:r>
          </a:p>
          <a:p>
            <a:pPr algn="just"/>
            <a:r>
              <a:rPr lang="en-US" dirty="0">
                <a:solidFill>
                  <a:schemeClr val="tx1"/>
                </a:solidFill>
                <a:effectLst/>
                <a:ea typeface="Times New Roman" panose="02020603050405020304" pitchFamily="18" charset="0"/>
              </a:rPr>
              <a:t>8.	Click the Close button.</a:t>
            </a:r>
          </a:p>
          <a:p>
            <a:pPr algn="just"/>
            <a:endParaRPr lang="en-US" dirty="0">
              <a:solidFill>
                <a:schemeClr val="tx1"/>
              </a:solidFill>
              <a:effectLst/>
              <a:ea typeface="Times New Roman" panose="02020603050405020304" pitchFamily="18" charset="0"/>
            </a:endParaRPr>
          </a:p>
          <a:p>
            <a:pPr algn="just"/>
            <a:r>
              <a:rPr lang="en-US" dirty="0">
                <a:solidFill>
                  <a:schemeClr val="tx1"/>
                </a:solidFill>
                <a:effectLst/>
                <a:ea typeface="Times New Roman" panose="02020603050405020304" pitchFamily="18" charset="0"/>
              </a:rPr>
              <a:t>After you complete the steps, you'll have a way to undo changes in the event that something goes wrong while installing a new device driver, app, or after modifying the Registry.</a:t>
            </a:r>
          </a:p>
          <a:p>
            <a:pPr algn="just"/>
            <a:endParaRPr lang="en-IN" dirty="0">
              <a:solidFill>
                <a:schemeClr val="tx1"/>
              </a:solidFill>
              <a:effectLst/>
              <a:ea typeface="Times New Roman" panose="02020603050405020304" pitchFamily="18" charset="0"/>
            </a:endParaRPr>
          </a:p>
          <a:p>
            <a:pPr algn="just"/>
            <a:endParaRPr lang="en-IN" dirty="0">
              <a:solidFill>
                <a:schemeClr val="tx1"/>
              </a:solidFill>
              <a:effectLst/>
              <a:ea typeface="Times New Roman" panose="02020603050405020304" pitchFamily="18" charset="0"/>
            </a:endParaRPr>
          </a:p>
          <a:p>
            <a:pPr algn="just"/>
            <a:endParaRPr lang="en-US" dirty="0"/>
          </a:p>
          <a:p>
            <a:pPr algn="ctr"/>
            <a:endParaRPr lang="en-IN" dirty="0"/>
          </a:p>
        </p:txBody>
      </p:sp>
      <p:pic>
        <p:nvPicPr>
          <p:cNvPr id="5" name="Picture 4" descr="Windows 10 create restore point settings">
            <a:hlinkClick r:id="rId2" tooltip="&quot;Windows 10 create restore point settings&quot;"/>
            <a:extLst>
              <a:ext uri="{FF2B5EF4-FFF2-40B4-BE49-F238E27FC236}">
                <a16:creationId xmlns:a16="http://schemas.microsoft.com/office/drawing/2014/main" xmlns="" id="{72994EE8-9DA6-41A7-AE70-AB355C5CA2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70804" y="492227"/>
            <a:ext cx="5432938" cy="5888908"/>
          </a:xfrm>
          <a:prstGeom prst="rect">
            <a:avLst/>
          </a:prstGeom>
          <a:noFill/>
          <a:ln>
            <a:noFill/>
          </a:ln>
        </p:spPr>
      </p:pic>
      <p:pic>
        <p:nvPicPr>
          <p:cNvPr id="3" name="Picture 2">
            <a:extLst>
              <a:ext uri="{FF2B5EF4-FFF2-40B4-BE49-F238E27FC236}">
                <a16:creationId xmlns:a16="http://schemas.microsoft.com/office/drawing/2014/main" xmlns="" id="{0BA35188-E04C-4A95-9F81-03FBACD95BD3}"/>
              </a:ext>
            </a:extLst>
          </p:cNvPr>
          <p:cNvPicPr>
            <a:picLocks noChangeAspect="1"/>
          </p:cNvPicPr>
          <p:nvPr/>
        </p:nvPicPr>
        <p:blipFill>
          <a:blip r:embed="rId4"/>
          <a:stretch>
            <a:fillRect/>
          </a:stretch>
        </p:blipFill>
        <p:spPr>
          <a:xfrm>
            <a:off x="0" y="0"/>
            <a:ext cx="540689" cy="948057"/>
          </a:xfrm>
          <a:prstGeom prst="rect">
            <a:avLst/>
          </a:prstGeom>
        </p:spPr>
      </p:pic>
    </p:spTree>
    <p:extLst>
      <p:ext uri="{BB962C8B-B14F-4D97-AF65-F5344CB8AC3E}">
        <p14:creationId xmlns:p14="http://schemas.microsoft.com/office/powerpoint/2010/main" val="334724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816077" y="462116"/>
            <a:ext cx="5240593" cy="5958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ctr"/>
            <a:r>
              <a:rPr lang="en-IN" sz="2000" b="1" dirty="0"/>
              <a:t>RECOVER USING SYSTEM RESTORE ON WINDOW 10</a:t>
            </a:r>
          </a:p>
          <a:p>
            <a:pPr algn="ctr"/>
            <a:endParaRPr lang="en-IN" dirty="0"/>
          </a:p>
          <a:p>
            <a:pPr marL="342900" indent="-342900" algn="just">
              <a:buAutoNum type="arabicPeriod"/>
            </a:pPr>
            <a:r>
              <a:rPr lang="en-US" dirty="0">
                <a:solidFill>
                  <a:schemeClr val="tx1"/>
                </a:solidFill>
                <a:effectLst/>
                <a:ea typeface="Times New Roman" panose="02020603050405020304" pitchFamily="18" charset="0"/>
              </a:rPr>
              <a:t>Open Start.</a:t>
            </a:r>
          </a:p>
          <a:p>
            <a:pPr marL="342900" indent="-342900" algn="just">
              <a:buAutoNum type="arabicPeriod"/>
            </a:pPr>
            <a:endParaRPr lang="en-US" dirty="0">
              <a:solidFill>
                <a:schemeClr val="tx1"/>
              </a:solidFill>
              <a:effectLst/>
              <a:ea typeface="Times New Roman" panose="02020603050405020304" pitchFamily="18" charset="0"/>
            </a:endParaRPr>
          </a:p>
          <a:p>
            <a:pPr marL="342900" indent="-342900" algn="just">
              <a:buAutoNum type="arabicPeriod" startAt="2"/>
            </a:pPr>
            <a:r>
              <a:rPr lang="en-US" dirty="0">
                <a:solidFill>
                  <a:schemeClr val="tx1"/>
                </a:solidFill>
                <a:effectLst/>
                <a:ea typeface="Times New Roman" panose="02020603050405020304" pitchFamily="18" charset="0"/>
              </a:rPr>
              <a:t>Search for Create a restore point, and click the top result to open the System Properties page.</a:t>
            </a:r>
          </a:p>
          <a:p>
            <a:pPr marL="342900" indent="-342900" algn="just">
              <a:buAutoNum type="arabicPeriod" startAt="2"/>
            </a:pPr>
            <a:endParaRPr lang="en-US" dirty="0">
              <a:solidFill>
                <a:schemeClr val="tx1"/>
              </a:solidFill>
              <a:effectLst/>
              <a:ea typeface="Times New Roman" panose="02020603050405020304" pitchFamily="18" charset="0"/>
            </a:endParaRPr>
          </a:p>
          <a:p>
            <a:pPr algn="just"/>
            <a:r>
              <a:rPr lang="en-US" dirty="0">
                <a:solidFill>
                  <a:schemeClr val="tx1"/>
                </a:solidFill>
                <a:effectLst/>
                <a:ea typeface="Times New Roman" panose="02020603050405020304" pitchFamily="18" charset="0"/>
              </a:rPr>
              <a:t>3.	Click the System Restore button.</a:t>
            </a:r>
          </a:p>
          <a:p>
            <a:pPr algn="just"/>
            <a:endParaRPr lang="en-IN" dirty="0">
              <a:solidFill>
                <a:schemeClr val="tx1"/>
              </a:solidFill>
              <a:effectLst/>
              <a:ea typeface="Times New Roman" panose="02020603050405020304" pitchFamily="18" charset="0"/>
            </a:endParaRPr>
          </a:p>
          <a:p>
            <a:pPr algn="just"/>
            <a:r>
              <a:rPr lang="en-US" dirty="0">
                <a:solidFill>
                  <a:schemeClr val="tx1"/>
                </a:solidFill>
                <a:effectLst/>
                <a:ea typeface="Times New Roman" panose="02020603050405020304" pitchFamily="18" charset="0"/>
              </a:rPr>
              <a:t>Quick note: If the option is grayed out, then it means that the system does not have any restore point available.</a:t>
            </a:r>
          </a:p>
          <a:p>
            <a:pPr algn="just"/>
            <a:endParaRPr lang="en-US" dirty="0">
              <a:solidFill>
                <a:schemeClr val="tx1"/>
              </a:solidFill>
              <a:effectLst/>
              <a:ea typeface="Times New Roman" panose="02020603050405020304" pitchFamily="18" charset="0"/>
            </a:endParaRPr>
          </a:p>
          <a:p>
            <a:pPr algn="just"/>
            <a:r>
              <a:rPr lang="en-US" dirty="0">
                <a:solidFill>
                  <a:schemeClr val="tx1"/>
                </a:solidFill>
                <a:effectLst/>
                <a:ea typeface="Times New Roman" panose="02020603050405020304" pitchFamily="18" charset="0"/>
              </a:rPr>
              <a:t>4.	Click the Next button.</a:t>
            </a:r>
          </a:p>
          <a:p>
            <a:pPr algn="just"/>
            <a:endParaRPr lang="en-IN" dirty="0">
              <a:solidFill>
                <a:schemeClr val="tx1"/>
              </a:solidFill>
              <a:effectLst/>
              <a:ea typeface="Times New Roman" panose="02020603050405020304" pitchFamily="18" charset="0"/>
            </a:endParaRPr>
          </a:p>
          <a:p>
            <a:pPr algn="just"/>
            <a:endParaRPr lang="en-IN" dirty="0">
              <a:solidFill>
                <a:schemeClr val="tx1"/>
              </a:solidFill>
              <a:effectLst/>
              <a:ea typeface="Times New Roman" panose="02020603050405020304" pitchFamily="18" charset="0"/>
            </a:endParaRPr>
          </a:p>
          <a:p>
            <a:pPr algn="just"/>
            <a:endParaRPr lang="en-US" dirty="0"/>
          </a:p>
          <a:p>
            <a:pPr algn="ctr"/>
            <a:endParaRPr lang="en-IN" dirty="0"/>
          </a:p>
        </p:txBody>
      </p:sp>
      <p:pic>
        <p:nvPicPr>
          <p:cNvPr id="6" name="Picture 5" descr="Windows 10 start system restore">
            <a:hlinkClick r:id="rId2" tooltip="&quot;Windows 10 start system restore&quot;"/>
            <a:extLst>
              <a:ext uri="{FF2B5EF4-FFF2-40B4-BE49-F238E27FC236}">
                <a16:creationId xmlns:a16="http://schemas.microsoft.com/office/drawing/2014/main" xmlns="" id="{75DC6256-F5AC-4343-838A-94C91D9984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78958" y="502059"/>
            <a:ext cx="5295287" cy="5918406"/>
          </a:xfrm>
          <a:prstGeom prst="rect">
            <a:avLst/>
          </a:prstGeom>
          <a:noFill/>
          <a:ln>
            <a:noFill/>
          </a:ln>
        </p:spPr>
      </p:pic>
      <p:pic>
        <p:nvPicPr>
          <p:cNvPr id="3" name="Picture 2">
            <a:extLst>
              <a:ext uri="{FF2B5EF4-FFF2-40B4-BE49-F238E27FC236}">
                <a16:creationId xmlns:a16="http://schemas.microsoft.com/office/drawing/2014/main" xmlns="" id="{13959A70-C990-4F05-AC1E-F73D83334293}"/>
              </a:ext>
            </a:extLst>
          </p:cNvPr>
          <p:cNvPicPr>
            <a:picLocks noChangeAspect="1"/>
          </p:cNvPicPr>
          <p:nvPr/>
        </p:nvPicPr>
        <p:blipFill>
          <a:blip r:embed="rId4"/>
          <a:stretch>
            <a:fillRect/>
          </a:stretch>
        </p:blipFill>
        <p:spPr>
          <a:xfrm>
            <a:off x="0" y="0"/>
            <a:ext cx="516959" cy="906448"/>
          </a:xfrm>
          <a:prstGeom prst="rect">
            <a:avLst/>
          </a:prstGeom>
        </p:spPr>
      </p:pic>
    </p:spTree>
    <p:extLst>
      <p:ext uri="{BB962C8B-B14F-4D97-AF65-F5344CB8AC3E}">
        <p14:creationId xmlns:p14="http://schemas.microsoft.com/office/powerpoint/2010/main" val="242273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8CF327C-DBEA-4199-B322-A6E6BFC720B5}"/>
              </a:ext>
            </a:extLst>
          </p:cNvPr>
          <p:cNvSpPr/>
          <p:nvPr/>
        </p:nvSpPr>
        <p:spPr>
          <a:xfrm>
            <a:off x="816077" y="462116"/>
            <a:ext cx="5240593" cy="5958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ctr"/>
            <a:endParaRPr lang="en-IN" sz="2000" b="1" dirty="0"/>
          </a:p>
          <a:p>
            <a:pPr algn="ctr"/>
            <a:endParaRPr lang="en-IN" sz="2000" b="1" dirty="0"/>
          </a:p>
          <a:p>
            <a:pPr algn="ctr"/>
            <a:r>
              <a:rPr lang="en-IN" sz="2000" b="1" dirty="0"/>
              <a:t>RECOVER USING SYSTEM RESTORE ON WINDOW 10</a:t>
            </a:r>
          </a:p>
          <a:p>
            <a:pPr algn="ctr"/>
            <a:endParaRPr lang="en-IN" sz="2000" b="1" dirty="0"/>
          </a:p>
          <a:p>
            <a:pPr algn="ctr"/>
            <a:endParaRPr lang="en-IN" dirty="0"/>
          </a:p>
          <a:p>
            <a:pPr marL="342900" indent="-342900" algn="just">
              <a:buAutoNum type="arabicPeriod" startAt="5"/>
            </a:pPr>
            <a:r>
              <a:rPr lang="en-US" dirty="0">
                <a:solidFill>
                  <a:schemeClr val="tx1"/>
                </a:solidFill>
                <a:effectLst/>
                <a:ea typeface="Times New Roman" panose="02020603050405020304" pitchFamily="18" charset="0"/>
              </a:rPr>
              <a:t>Select the restore point to revert changes.</a:t>
            </a:r>
          </a:p>
          <a:p>
            <a:pPr marL="342900" indent="-342900" algn="just">
              <a:buAutoNum type="arabicPeriod" startAt="5"/>
            </a:pPr>
            <a:endParaRPr lang="en-US" dirty="0">
              <a:solidFill>
                <a:schemeClr val="tx1"/>
              </a:solidFill>
              <a:effectLst/>
              <a:ea typeface="Times New Roman" panose="02020603050405020304" pitchFamily="18" charset="0"/>
            </a:endParaRPr>
          </a:p>
          <a:p>
            <a:pPr marL="342900" indent="-342900" algn="just">
              <a:buAutoNum type="arabicPeriod" startAt="6"/>
            </a:pPr>
            <a:r>
              <a:rPr lang="en-US" dirty="0">
                <a:solidFill>
                  <a:schemeClr val="tx1"/>
                </a:solidFill>
                <a:effectLst/>
                <a:ea typeface="Times New Roman" panose="02020603050405020304" pitchFamily="18" charset="0"/>
              </a:rPr>
              <a:t>Click the Scan for affected programs button to confirm the apps that will be removed because they were added after creating the restore point.</a:t>
            </a:r>
          </a:p>
          <a:p>
            <a:pPr marL="342900" indent="-342900" algn="just">
              <a:buAutoNum type="arabicPeriod" startAt="6"/>
            </a:pPr>
            <a:endParaRPr lang="en-US" dirty="0">
              <a:solidFill>
                <a:schemeClr val="tx1"/>
              </a:solidFill>
              <a:effectLst/>
              <a:ea typeface="Times New Roman" panose="02020603050405020304" pitchFamily="18" charset="0"/>
            </a:endParaRPr>
          </a:p>
          <a:p>
            <a:pPr marL="342900" indent="-342900" algn="just">
              <a:buAutoNum type="arabicPeriod" startAt="7"/>
            </a:pPr>
            <a:r>
              <a:rPr lang="en-US" dirty="0">
                <a:solidFill>
                  <a:schemeClr val="tx1"/>
                </a:solidFill>
                <a:effectLst/>
                <a:ea typeface="Times New Roman" panose="02020603050405020304" pitchFamily="18" charset="0"/>
              </a:rPr>
              <a:t>Click the Close button.</a:t>
            </a:r>
          </a:p>
          <a:p>
            <a:pPr marL="342900" indent="-342900" algn="just">
              <a:buAutoNum type="arabicPeriod" startAt="7"/>
            </a:pPr>
            <a:endParaRPr lang="en-US" dirty="0">
              <a:solidFill>
                <a:schemeClr val="tx1"/>
              </a:solidFill>
              <a:effectLst/>
              <a:ea typeface="Times New Roman" panose="02020603050405020304" pitchFamily="18" charset="0"/>
            </a:endParaRPr>
          </a:p>
          <a:p>
            <a:pPr marL="342900" indent="-342900" algn="just">
              <a:buAutoNum type="arabicPeriod" startAt="8"/>
            </a:pPr>
            <a:r>
              <a:rPr lang="en-US" dirty="0">
                <a:solidFill>
                  <a:schemeClr val="tx1"/>
                </a:solidFill>
                <a:effectLst/>
                <a:ea typeface="Times New Roman" panose="02020603050405020304" pitchFamily="18" charset="0"/>
              </a:rPr>
              <a:t>Click the Next button.</a:t>
            </a:r>
          </a:p>
          <a:p>
            <a:pPr marL="342900" indent="-342900" algn="just">
              <a:buAutoNum type="arabicPeriod" startAt="8"/>
            </a:pPr>
            <a:endParaRPr lang="en-US" dirty="0">
              <a:solidFill>
                <a:schemeClr val="tx1"/>
              </a:solidFill>
              <a:effectLst/>
              <a:ea typeface="Times New Roman" panose="02020603050405020304" pitchFamily="18" charset="0"/>
            </a:endParaRPr>
          </a:p>
          <a:p>
            <a:pPr marL="342900" indent="-342900" algn="just">
              <a:buAutoNum type="arabicPeriod" startAt="9"/>
            </a:pPr>
            <a:r>
              <a:rPr lang="en-US" dirty="0">
                <a:solidFill>
                  <a:schemeClr val="tx1"/>
                </a:solidFill>
                <a:effectLst/>
                <a:ea typeface="Times New Roman" panose="02020603050405020304" pitchFamily="18" charset="0"/>
              </a:rPr>
              <a:t>Click the Finish button.</a:t>
            </a:r>
          </a:p>
          <a:p>
            <a:pPr marL="342900" indent="-342900" algn="just">
              <a:buAutoNum type="arabicPeriod" startAt="9"/>
            </a:pPr>
            <a:endParaRPr lang="en-US" dirty="0">
              <a:solidFill>
                <a:schemeClr val="tx1"/>
              </a:solidFill>
              <a:ea typeface="Times New Roman" panose="02020603050405020304" pitchFamily="18" charset="0"/>
            </a:endParaRPr>
          </a:p>
          <a:p>
            <a:pPr algn="just"/>
            <a:r>
              <a:rPr lang="en-US" dirty="0">
                <a:solidFill>
                  <a:schemeClr val="tx1"/>
                </a:solidFill>
                <a:effectLst/>
                <a:ea typeface="Times New Roman" panose="02020603050405020304" pitchFamily="18" charset="0"/>
              </a:rPr>
              <a:t>Once you complete the steps, System Restore will return the device to the previous good working state.</a:t>
            </a:r>
          </a:p>
          <a:p>
            <a:pPr algn="just"/>
            <a:endParaRPr lang="en-IN" dirty="0">
              <a:solidFill>
                <a:schemeClr val="tx1"/>
              </a:solidFill>
              <a:effectLst/>
              <a:ea typeface="Times New Roman" panose="02020603050405020304" pitchFamily="18" charset="0"/>
            </a:endParaRPr>
          </a:p>
          <a:p>
            <a:pPr algn="just"/>
            <a:endParaRPr lang="en-IN" dirty="0">
              <a:solidFill>
                <a:schemeClr val="tx1"/>
              </a:solidFill>
              <a:effectLst/>
              <a:ea typeface="Times New Roman" panose="02020603050405020304" pitchFamily="18" charset="0"/>
            </a:endParaRPr>
          </a:p>
          <a:p>
            <a:pPr algn="just"/>
            <a:endParaRPr lang="en-US" dirty="0"/>
          </a:p>
          <a:p>
            <a:pPr algn="ctr"/>
            <a:endParaRPr lang="en-IN" dirty="0"/>
          </a:p>
        </p:txBody>
      </p:sp>
      <p:pic>
        <p:nvPicPr>
          <p:cNvPr id="5" name="Picture 4" descr="Windows 10 select restore point">
            <a:hlinkClick r:id="rId2" tooltip="&quot;Windows 10 select restore point&quot;"/>
            <a:extLst>
              <a:ext uri="{FF2B5EF4-FFF2-40B4-BE49-F238E27FC236}">
                <a16:creationId xmlns:a16="http://schemas.microsoft.com/office/drawing/2014/main" xmlns="" id="{AC296FAA-D647-4B41-BAF1-AE97F73C1B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76702" y="425983"/>
            <a:ext cx="5446703" cy="3762559"/>
          </a:xfrm>
          <a:prstGeom prst="rect">
            <a:avLst/>
          </a:prstGeom>
          <a:noFill/>
          <a:ln>
            <a:noFill/>
          </a:ln>
        </p:spPr>
      </p:pic>
      <p:pic>
        <p:nvPicPr>
          <p:cNvPr id="3" name="Picture 2">
            <a:extLst>
              <a:ext uri="{FF2B5EF4-FFF2-40B4-BE49-F238E27FC236}">
                <a16:creationId xmlns:a16="http://schemas.microsoft.com/office/drawing/2014/main" xmlns="" id="{DBAE5AB2-BEC9-4B25-BA96-81385DA4FDEE}"/>
              </a:ext>
            </a:extLst>
          </p:cNvPr>
          <p:cNvPicPr>
            <a:picLocks noChangeAspect="1"/>
          </p:cNvPicPr>
          <p:nvPr/>
        </p:nvPicPr>
        <p:blipFill>
          <a:blip r:embed="rId4"/>
          <a:stretch>
            <a:fillRect/>
          </a:stretch>
        </p:blipFill>
        <p:spPr>
          <a:xfrm>
            <a:off x="6099995" y="4196837"/>
            <a:ext cx="5403747" cy="2174466"/>
          </a:xfrm>
          <a:prstGeom prst="rect">
            <a:avLst/>
          </a:prstGeom>
        </p:spPr>
      </p:pic>
      <p:pic>
        <p:nvPicPr>
          <p:cNvPr id="8" name="Picture 7">
            <a:extLst>
              <a:ext uri="{FF2B5EF4-FFF2-40B4-BE49-F238E27FC236}">
                <a16:creationId xmlns:a16="http://schemas.microsoft.com/office/drawing/2014/main" xmlns="" id="{1BBDE8DE-F3D0-4190-8A30-259F3C31537B}"/>
              </a:ext>
            </a:extLst>
          </p:cNvPr>
          <p:cNvPicPr>
            <a:picLocks noChangeAspect="1"/>
          </p:cNvPicPr>
          <p:nvPr/>
        </p:nvPicPr>
        <p:blipFill>
          <a:blip r:embed="rId5"/>
          <a:stretch>
            <a:fillRect/>
          </a:stretch>
        </p:blipFill>
        <p:spPr>
          <a:xfrm>
            <a:off x="0" y="0"/>
            <a:ext cx="564543" cy="989884"/>
          </a:xfrm>
          <a:prstGeom prst="rect">
            <a:avLst/>
          </a:prstGeom>
        </p:spPr>
      </p:pic>
    </p:spTree>
    <p:extLst>
      <p:ext uri="{BB962C8B-B14F-4D97-AF65-F5344CB8AC3E}">
        <p14:creationId xmlns:p14="http://schemas.microsoft.com/office/powerpoint/2010/main" val="413949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A2D91-0E3E-47AC-B8FE-A52CCD2353B4}"/>
              </a:ext>
            </a:extLst>
          </p:cNvPr>
          <p:cNvSpPr>
            <a:spLocks noGrp="1"/>
          </p:cNvSpPr>
          <p:nvPr>
            <p:ph type="title"/>
          </p:nvPr>
        </p:nvSpPr>
        <p:spPr>
          <a:xfrm>
            <a:off x="1571113" y="5347264"/>
            <a:ext cx="10026650" cy="655637"/>
          </a:xfrm>
        </p:spPr>
        <p:txBody>
          <a:bodyPr/>
          <a:lstStyle/>
          <a:p>
            <a:r>
              <a:rPr lang="en-US" dirty="0"/>
              <a:t>BOOKS YOU CAN FOLLOW…</a:t>
            </a:r>
            <a:endParaRPr lang="en-IN" dirty="0"/>
          </a:p>
        </p:txBody>
      </p:sp>
      <p:pic>
        <p:nvPicPr>
          <p:cNvPr id="5" name="Content Placeholder 4" descr="Books on shelf">
            <a:extLst>
              <a:ext uri="{FF2B5EF4-FFF2-40B4-BE49-F238E27FC236}">
                <a16:creationId xmlns:a16="http://schemas.microsoft.com/office/drawing/2014/main" xmlns="" id="{9897B6F3-2AB3-4FFD-876F-4F7775581D9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0877" y="1081547"/>
            <a:ext cx="3185652" cy="4591665"/>
          </a:xfrm>
        </p:spPr>
      </p:pic>
      <p:sp>
        <p:nvSpPr>
          <p:cNvPr id="6" name="TextBox 5">
            <a:extLst>
              <a:ext uri="{FF2B5EF4-FFF2-40B4-BE49-F238E27FC236}">
                <a16:creationId xmlns:a16="http://schemas.microsoft.com/office/drawing/2014/main" xmlns="" id="{C6254D94-CB47-4978-8DA1-14380466AED0}"/>
              </a:ext>
            </a:extLst>
          </p:cNvPr>
          <p:cNvSpPr txBox="1"/>
          <p:nvPr/>
        </p:nvSpPr>
        <p:spPr>
          <a:xfrm>
            <a:off x="4414684" y="1641987"/>
            <a:ext cx="6056671" cy="3970318"/>
          </a:xfrm>
          <a:prstGeom prst="rect">
            <a:avLst/>
          </a:prstGeom>
          <a:noFill/>
        </p:spPr>
        <p:txBody>
          <a:bodyPr wrap="square" rtlCol="0">
            <a:spAutoFit/>
          </a:bodyPr>
          <a:lstStyle/>
          <a:p>
            <a:r>
              <a:rPr lang="en-US" dirty="0"/>
              <a:t>Build Your Own PC Do-It-Yourself For Dummies - Mark L. Chambers</a:t>
            </a:r>
          </a:p>
          <a:p>
            <a:endParaRPr lang="en-US" dirty="0"/>
          </a:p>
          <a:p>
            <a:r>
              <a:rPr lang="en-US" dirty="0"/>
              <a:t>Windows 10 Made Easy: Take Control of Your PC</a:t>
            </a:r>
          </a:p>
          <a:p>
            <a:r>
              <a:rPr lang="en-US" dirty="0"/>
              <a:t>Book by - James Bernstein</a:t>
            </a:r>
          </a:p>
          <a:p>
            <a:endParaRPr lang="en-US" dirty="0"/>
          </a:p>
          <a:p>
            <a:r>
              <a:rPr lang="en-US" dirty="0"/>
              <a:t>Laptops For Dummies</a:t>
            </a:r>
          </a:p>
          <a:p>
            <a:r>
              <a:rPr lang="en-US" dirty="0"/>
              <a:t>Book by - Dan Gookin</a:t>
            </a:r>
          </a:p>
          <a:p>
            <a:endParaRPr lang="en-US" dirty="0"/>
          </a:p>
          <a:p>
            <a:r>
              <a:rPr lang="en-US" dirty="0"/>
              <a:t>Troubleshooting And Maintaining Your PC All-in-One Desk Reference for Dummies</a:t>
            </a:r>
          </a:p>
          <a:p>
            <a:r>
              <a:rPr lang="en-US" dirty="0"/>
              <a:t>Book by - Dan Gookin</a:t>
            </a:r>
          </a:p>
          <a:p>
            <a:endParaRPr lang="en-US" dirty="0"/>
          </a:p>
          <a:p>
            <a:endParaRPr lang="en-IN" dirty="0"/>
          </a:p>
        </p:txBody>
      </p:sp>
      <p:pic>
        <p:nvPicPr>
          <p:cNvPr id="8" name="Graphic 7" descr="Grinning face with solid fill">
            <a:extLst>
              <a:ext uri="{FF2B5EF4-FFF2-40B4-BE49-F238E27FC236}">
                <a16:creationId xmlns:a16="http://schemas.microsoft.com/office/drawing/2014/main" xmlns="" id="{0F7CBE25-DA6F-414E-A9F3-96A134D45CE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811730" y="5164394"/>
            <a:ext cx="722670" cy="722670"/>
          </a:xfrm>
          <a:prstGeom prst="rect">
            <a:avLst/>
          </a:prstGeom>
        </p:spPr>
      </p:pic>
      <p:pic>
        <p:nvPicPr>
          <p:cNvPr id="10" name="Picture 9">
            <a:extLst>
              <a:ext uri="{FF2B5EF4-FFF2-40B4-BE49-F238E27FC236}">
                <a16:creationId xmlns:a16="http://schemas.microsoft.com/office/drawing/2014/main" xmlns="" id="{1D6EDA84-59D2-410E-9A25-255713F45C92}"/>
              </a:ext>
            </a:extLst>
          </p:cNvPr>
          <p:cNvPicPr>
            <a:picLocks noChangeAspect="1"/>
          </p:cNvPicPr>
          <p:nvPr/>
        </p:nvPicPr>
        <p:blipFill>
          <a:blip r:embed="rId6"/>
          <a:stretch>
            <a:fillRect/>
          </a:stretch>
        </p:blipFill>
        <p:spPr>
          <a:xfrm>
            <a:off x="1" y="0"/>
            <a:ext cx="571376" cy="1001864"/>
          </a:xfrm>
          <a:prstGeom prst="rect">
            <a:avLst/>
          </a:prstGeom>
        </p:spPr>
      </p:pic>
    </p:spTree>
    <p:extLst>
      <p:ext uri="{BB962C8B-B14F-4D97-AF65-F5344CB8AC3E}">
        <p14:creationId xmlns:p14="http://schemas.microsoft.com/office/powerpoint/2010/main" val="317958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6B59452-4A74-42C6-A44B-D4448C58C381}"/>
              </a:ext>
            </a:extLst>
          </p:cNvPr>
          <p:cNvSpPr/>
          <p:nvPr/>
        </p:nvSpPr>
        <p:spPr>
          <a:xfrm>
            <a:off x="1818967" y="2153265"/>
            <a:ext cx="6390968" cy="2320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0790DF6B-2864-43AF-8A47-C5568896DB80}"/>
              </a:ext>
            </a:extLst>
          </p:cNvPr>
          <p:cNvSpPr>
            <a:spLocks noGrp="1"/>
          </p:cNvSpPr>
          <p:nvPr>
            <p:ph type="title"/>
          </p:nvPr>
        </p:nvSpPr>
        <p:spPr>
          <a:xfrm>
            <a:off x="2583836" y="529458"/>
            <a:ext cx="10026650" cy="655637"/>
          </a:xfrm>
        </p:spPr>
        <p:txBody>
          <a:bodyPr>
            <a:normAutofit/>
          </a:bodyPr>
          <a:lstStyle/>
          <a:p>
            <a:r>
              <a:rPr lang="en-US" sz="3200" b="1" dirty="0"/>
              <a:t>WHAT WE WILL COVER ?</a:t>
            </a:r>
            <a:endParaRPr lang="en-IN" sz="3200" b="1" dirty="0"/>
          </a:p>
        </p:txBody>
      </p:sp>
      <p:sp>
        <p:nvSpPr>
          <p:cNvPr id="3" name="Content Placeholder 2">
            <a:extLst>
              <a:ext uri="{FF2B5EF4-FFF2-40B4-BE49-F238E27FC236}">
                <a16:creationId xmlns:a16="http://schemas.microsoft.com/office/drawing/2014/main" xmlns="" id="{AF7ACFCE-C1D5-4012-8A8B-37A61B99F45D}"/>
              </a:ext>
            </a:extLst>
          </p:cNvPr>
          <p:cNvSpPr>
            <a:spLocks noGrp="1"/>
          </p:cNvSpPr>
          <p:nvPr>
            <p:ph idx="1"/>
          </p:nvPr>
        </p:nvSpPr>
        <p:spPr>
          <a:xfrm>
            <a:off x="2524842" y="2183992"/>
            <a:ext cx="4967339" cy="3978275"/>
          </a:xfrm>
        </p:spPr>
        <p:txBody>
          <a:bodyPr>
            <a:normAutofit/>
          </a:bodyPr>
          <a:lstStyle/>
          <a:p>
            <a:pPr marL="0" indent="0" algn="just">
              <a:buNone/>
            </a:pPr>
            <a:r>
              <a:rPr lang="en-US" sz="2400" dirty="0">
                <a:effectLst/>
                <a:ea typeface="Calibri" panose="020F0502020204030204" pitchFamily="34" charset="0"/>
              </a:rPr>
              <a:t>In this chapter we will go through various techniques that helps in restoring the deleted files from the computer and the computer system itself.</a:t>
            </a:r>
            <a:endParaRPr lang="en-IN" sz="2400" dirty="0"/>
          </a:p>
        </p:txBody>
      </p:sp>
      <p:pic>
        <p:nvPicPr>
          <p:cNvPr id="6" name="Graphic 5" descr="Checklist">
            <a:extLst>
              <a:ext uri="{FF2B5EF4-FFF2-40B4-BE49-F238E27FC236}">
                <a16:creationId xmlns:a16="http://schemas.microsoft.com/office/drawing/2014/main" xmlns="" id="{FAC81B07-E534-46C1-B157-4FDEC96B2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29715" y="1927122"/>
            <a:ext cx="2217175" cy="2792361"/>
          </a:xfrm>
          <a:prstGeom prst="rect">
            <a:avLst/>
          </a:prstGeom>
        </p:spPr>
      </p:pic>
      <p:pic>
        <p:nvPicPr>
          <p:cNvPr id="12" name="Picture 11">
            <a:extLst>
              <a:ext uri="{FF2B5EF4-FFF2-40B4-BE49-F238E27FC236}">
                <a16:creationId xmlns:a16="http://schemas.microsoft.com/office/drawing/2014/main" xmlns="" id="{66CE381B-0280-428D-89AC-1E8D04C0F0FC}"/>
              </a:ext>
            </a:extLst>
          </p:cNvPr>
          <p:cNvPicPr>
            <a:picLocks noChangeAspect="1"/>
          </p:cNvPicPr>
          <p:nvPr/>
        </p:nvPicPr>
        <p:blipFill>
          <a:blip r:embed="rId4"/>
          <a:stretch>
            <a:fillRect/>
          </a:stretch>
        </p:blipFill>
        <p:spPr>
          <a:xfrm>
            <a:off x="0" y="0"/>
            <a:ext cx="584980" cy="1025719"/>
          </a:xfrm>
          <a:prstGeom prst="rect">
            <a:avLst/>
          </a:prstGeom>
        </p:spPr>
      </p:pic>
    </p:spTree>
    <p:extLst>
      <p:ext uri="{BB962C8B-B14F-4D97-AF65-F5344CB8AC3E}">
        <p14:creationId xmlns:p14="http://schemas.microsoft.com/office/powerpoint/2010/main" val="4274765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F1B250-B76A-4C60-B439-B465863CCC15}"/>
              </a:ext>
            </a:extLst>
          </p:cNvPr>
          <p:cNvSpPr>
            <a:spLocks noGrp="1"/>
          </p:cNvSpPr>
          <p:nvPr>
            <p:ph idx="1"/>
          </p:nvPr>
        </p:nvSpPr>
        <p:spPr>
          <a:xfrm>
            <a:off x="1623780" y="1811732"/>
            <a:ext cx="10026650" cy="3978275"/>
          </a:xfrm>
        </p:spPr>
        <p:txBody>
          <a:bodyPr>
            <a:normAutofit/>
          </a:bodyPr>
          <a:lstStyle/>
          <a:p>
            <a:pPr marL="0" indent="0">
              <a:buNone/>
            </a:pPr>
            <a:r>
              <a:rPr lang="en-US" sz="9600" dirty="0">
                <a:latin typeface="Broadway" panose="04040905080B02020502" pitchFamily="82" charset="0"/>
              </a:rPr>
              <a:t>THANK YOU !</a:t>
            </a:r>
            <a:endParaRPr lang="en-IN" sz="9600" dirty="0">
              <a:latin typeface="Broadway" panose="04040905080B02020502" pitchFamily="82" charset="0"/>
            </a:endParaRPr>
          </a:p>
        </p:txBody>
      </p:sp>
      <p:pic>
        <p:nvPicPr>
          <p:cNvPr id="5" name="Picture 4">
            <a:extLst>
              <a:ext uri="{FF2B5EF4-FFF2-40B4-BE49-F238E27FC236}">
                <a16:creationId xmlns:a16="http://schemas.microsoft.com/office/drawing/2014/main" xmlns="" id="{BC0581C5-11A5-489D-993C-54B50B901D30}"/>
              </a:ext>
            </a:extLst>
          </p:cNvPr>
          <p:cNvPicPr>
            <a:picLocks noChangeAspect="1"/>
          </p:cNvPicPr>
          <p:nvPr/>
        </p:nvPicPr>
        <p:blipFill>
          <a:blip r:embed="rId2"/>
          <a:stretch>
            <a:fillRect/>
          </a:stretch>
        </p:blipFill>
        <p:spPr>
          <a:xfrm>
            <a:off x="0" y="0"/>
            <a:ext cx="531053" cy="882595"/>
          </a:xfrm>
          <a:prstGeom prst="rect">
            <a:avLst/>
          </a:prstGeom>
        </p:spPr>
      </p:pic>
      <p:sp>
        <p:nvSpPr>
          <p:cNvPr id="4" name="Title 1">
            <a:extLst>
              <a:ext uri="{FF2B5EF4-FFF2-40B4-BE49-F238E27FC236}">
                <a16:creationId xmlns:a16="http://schemas.microsoft.com/office/drawing/2014/main" xmlns="" id="{7BD90D7F-9B01-49F6-9DE8-3EF29BF060D3}"/>
              </a:ext>
            </a:extLst>
          </p:cNvPr>
          <p:cNvSpPr>
            <a:spLocks noGrp="1"/>
          </p:cNvSpPr>
          <p:nvPr>
            <p:ph type="title"/>
          </p:nvPr>
        </p:nvSpPr>
        <p:spPr>
          <a:xfrm>
            <a:off x="1953236" y="4321386"/>
            <a:ext cx="10780776" cy="613283"/>
          </a:xfrm>
        </p:spPr>
        <p:txBody>
          <a:bodyPr>
            <a:noAutofit/>
          </a:bodyPr>
          <a:lstStyle/>
          <a:p>
            <a:r>
              <a:rPr lang="en-US" dirty="0"/>
              <a:t>Prepared By : Samiksha Sharma</a:t>
            </a:r>
            <a:br>
              <a:rPr lang="en-US" dirty="0"/>
            </a:br>
            <a:r>
              <a:rPr lang="en-US" dirty="0"/>
              <a:t>                       Assistant Professor(CSE) </a:t>
            </a:r>
            <a:endParaRPr lang="en-IN" dirty="0"/>
          </a:p>
        </p:txBody>
      </p:sp>
    </p:spTree>
    <p:extLst>
      <p:ext uri="{BB962C8B-B14F-4D97-AF65-F5344CB8AC3E}">
        <p14:creationId xmlns:p14="http://schemas.microsoft.com/office/powerpoint/2010/main" val="385857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357F2-779E-4A5C-81AF-DCEF57D04CD3}"/>
              </a:ext>
            </a:extLst>
          </p:cNvPr>
          <p:cNvSpPr>
            <a:spLocks noGrp="1"/>
          </p:cNvSpPr>
          <p:nvPr>
            <p:ph type="title"/>
          </p:nvPr>
        </p:nvSpPr>
        <p:spPr>
          <a:xfrm>
            <a:off x="2347861" y="637612"/>
            <a:ext cx="10026650" cy="655637"/>
          </a:xfrm>
        </p:spPr>
        <p:txBody>
          <a:bodyPr/>
          <a:lstStyle/>
          <a:p>
            <a:r>
              <a:rPr lang="en-US" b="1" dirty="0"/>
              <a:t>     </a:t>
            </a:r>
            <a:r>
              <a:rPr lang="en-US" sz="3200" b="1" dirty="0"/>
              <a:t>What is restoring ?</a:t>
            </a:r>
            <a:endParaRPr lang="en-IN" sz="3200" b="1" dirty="0"/>
          </a:p>
        </p:txBody>
      </p:sp>
      <p:sp>
        <p:nvSpPr>
          <p:cNvPr id="4" name="Content Placeholder 2">
            <a:extLst>
              <a:ext uri="{FF2B5EF4-FFF2-40B4-BE49-F238E27FC236}">
                <a16:creationId xmlns:a16="http://schemas.microsoft.com/office/drawing/2014/main" xmlns="" id="{5D72F770-2FF6-4C5B-B3B8-A5E69B3FF761}"/>
              </a:ext>
            </a:extLst>
          </p:cNvPr>
          <p:cNvSpPr>
            <a:spLocks noGrp="1"/>
          </p:cNvSpPr>
          <p:nvPr>
            <p:ph idx="1"/>
          </p:nvPr>
        </p:nvSpPr>
        <p:spPr>
          <a:xfrm>
            <a:off x="3205316" y="1672713"/>
            <a:ext cx="8337755" cy="3978275"/>
          </a:xfrm>
        </p:spPr>
        <p:txBody>
          <a:bodyPr>
            <a:normAutofit/>
          </a:bodyPr>
          <a:lstStyle/>
          <a:p>
            <a:pPr marL="0" indent="0" algn="just">
              <a:buNone/>
            </a:pPr>
            <a:r>
              <a:rPr lang="en-US" dirty="0">
                <a:effectLst/>
                <a:ea typeface="Calibri" panose="020F0502020204030204" pitchFamily="34" charset="0"/>
              </a:rPr>
              <a:t>While working on the computer system we deal with number of files for making data inputs and the data which is required, is saved and rest will be deleted. </a:t>
            </a:r>
          </a:p>
          <a:p>
            <a:pPr marL="0" indent="0" algn="just">
              <a:buNone/>
            </a:pPr>
            <a:endParaRPr lang="en-US" dirty="0"/>
          </a:p>
          <a:p>
            <a:pPr marL="0" indent="0" algn="just">
              <a:buNone/>
            </a:pPr>
            <a:r>
              <a:rPr lang="en-US" dirty="0">
                <a:effectLst/>
                <a:ea typeface="Calibri" panose="020F0502020204030204" pitchFamily="34" charset="0"/>
                <a:cs typeface="Times New Roman" panose="02020603050405020304" pitchFamily="18" charset="0"/>
              </a:rPr>
              <a:t>Sometimes, we require data that could possibly be deleted on later stage, so? What to do? How to recover it if we have deleted it, can we recover it? Yes of course, the deleted data can be recovered in number of ways let’s go through them in detail.</a:t>
            </a:r>
            <a:endParaRPr lang="en-IN" dirty="0">
              <a:effectLst/>
              <a:ea typeface="Calibri" panose="020F0502020204030204" pitchFamily="34" charset="0"/>
              <a:cs typeface="Times New Roman" panose="02020603050405020304" pitchFamily="18" charset="0"/>
            </a:endParaRPr>
          </a:p>
          <a:p>
            <a:pPr marL="0" indent="0" algn="just">
              <a:buNone/>
            </a:pPr>
            <a:endParaRPr lang="en-IN" dirty="0"/>
          </a:p>
        </p:txBody>
      </p:sp>
      <p:pic>
        <p:nvPicPr>
          <p:cNvPr id="6" name="Graphic 5" descr="Lightbulb and gear">
            <a:extLst>
              <a:ext uri="{FF2B5EF4-FFF2-40B4-BE49-F238E27FC236}">
                <a16:creationId xmlns:a16="http://schemas.microsoft.com/office/drawing/2014/main" xmlns="" id="{F9EEF803-987D-40B3-B003-FCEED9DA38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67031" y="1897626"/>
            <a:ext cx="2295833" cy="2900516"/>
          </a:xfrm>
          <a:prstGeom prst="rect">
            <a:avLst/>
          </a:prstGeom>
        </p:spPr>
      </p:pic>
      <p:pic>
        <p:nvPicPr>
          <p:cNvPr id="10" name="Picture 9">
            <a:extLst>
              <a:ext uri="{FF2B5EF4-FFF2-40B4-BE49-F238E27FC236}">
                <a16:creationId xmlns:a16="http://schemas.microsoft.com/office/drawing/2014/main" xmlns="" id="{3CADC1BF-7077-4063-890F-6DD09EA13BDF}"/>
              </a:ext>
            </a:extLst>
          </p:cNvPr>
          <p:cNvPicPr>
            <a:picLocks noChangeAspect="1"/>
          </p:cNvPicPr>
          <p:nvPr/>
        </p:nvPicPr>
        <p:blipFill>
          <a:blip r:embed="rId4"/>
          <a:stretch>
            <a:fillRect/>
          </a:stretch>
        </p:blipFill>
        <p:spPr>
          <a:xfrm>
            <a:off x="0" y="0"/>
            <a:ext cx="612189" cy="1073427"/>
          </a:xfrm>
          <a:prstGeom prst="rect">
            <a:avLst/>
          </a:prstGeom>
        </p:spPr>
      </p:pic>
    </p:spTree>
    <p:extLst>
      <p:ext uri="{BB962C8B-B14F-4D97-AF65-F5344CB8AC3E}">
        <p14:creationId xmlns:p14="http://schemas.microsoft.com/office/powerpoint/2010/main" val="219235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CD3DC-9BB3-428C-9FC3-0CB4A70FBCAC}"/>
              </a:ext>
            </a:extLst>
          </p:cNvPr>
          <p:cNvSpPr>
            <a:spLocks noGrp="1"/>
          </p:cNvSpPr>
          <p:nvPr>
            <p:ph type="title"/>
          </p:nvPr>
        </p:nvSpPr>
        <p:spPr>
          <a:xfrm>
            <a:off x="1541617" y="411470"/>
            <a:ext cx="10026650" cy="655637"/>
          </a:xfrm>
        </p:spPr>
        <p:txBody>
          <a:bodyPr>
            <a:normAutofit/>
          </a:bodyPr>
          <a:lstStyle/>
          <a:p>
            <a:r>
              <a:rPr lang="en-US" sz="3200" dirty="0"/>
              <a:t>DATA RESTORE FROM RECYCLE BIN</a:t>
            </a:r>
            <a:endParaRPr lang="en-IN" sz="3200" dirty="0"/>
          </a:p>
        </p:txBody>
      </p:sp>
      <p:pic>
        <p:nvPicPr>
          <p:cNvPr id="5" name="Content Placeholder 4" descr="Garbage">
            <a:extLst>
              <a:ext uri="{FF2B5EF4-FFF2-40B4-BE49-F238E27FC236}">
                <a16:creationId xmlns:a16="http://schemas.microsoft.com/office/drawing/2014/main" xmlns="" id="{9CBDD80F-96DD-47E0-9C98-4555750CA48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06075" y="1385425"/>
            <a:ext cx="1758233" cy="2223013"/>
          </a:xfrm>
        </p:spPr>
      </p:pic>
      <p:sp>
        <p:nvSpPr>
          <p:cNvPr id="6" name="Rectangle 5">
            <a:extLst>
              <a:ext uri="{FF2B5EF4-FFF2-40B4-BE49-F238E27FC236}">
                <a16:creationId xmlns:a16="http://schemas.microsoft.com/office/drawing/2014/main" xmlns="" id="{B77E984C-AFE4-433D-9E16-C91E432B47D7}"/>
              </a:ext>
            </a:extLst>
          </p:cNvPr>
          <p:cNvSpPr/>
          <p:nvPr/>
        </p:nvSpPr>
        <p:spPr>
          <a:xfrm>
            <a:off x="2969342" y="2045110"/>
            <a:ext cx="6853084" cy="130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2400" dirty="0"/>
              <a:t>Open the recycle bin icon from the desktop.</a:t>
            </a:r>
          </a:p>
          <a:p>
            <a:pPr marL="342900" indent="-342900" algn="ctr">
              <a:buAutoNum type="arabicPeriod"/>
            </a:pPr>
            <a:r>
              <a:rPr lang="en-US" sz="2400" dirty="0"/>
              <a:t>Choose View </a:t>
            </a:r>
            <a:r>
              <a:rPr lang="en-US" sz="2400" dirty="0">
                <a:sym typeface="Wingdings" panose="05000000000000000000" pitchFamily="2" charset="2"/>
              </a:rPr>
              <a:t> Details</a:t>
            </a:r>
            <a:endParaRPr lang="en-IN" sz="2400" dirty="0"/>
          </a:p>
        </p:txBody>
      </p:sp>
      <p:sp>
        <p:nvSpPr>
          <p:cNvPr id="7" name="TextBox 6">
            <a:extLst>
              <a:ext uri="{FF2B5EF4-FFF2-40B4-BE49-F238E27FC236}">
                <a16:creationId xmlns:a16="http://schemas.microsoft.com/office/drawing/2014/main" xmlns="" id="{78AB7D3B-ED43-4ADB-B231-E8C8D37F239F}"/>
              </a:ext>
            </a:extLst>
          </p:cNvPr>
          <p:cNvSpPr txBox="1"/>
          <p:nvPr/>
        </p:nvSpPr>
        <p:spPr>
          <a:xfrm>
            <a:off x="1995948" y="3795252"/>
            <a:ext cx="7806813" cy="3108543"/>
          </a:xfrm>
          <a:prstGeom prst="rect">
            <a:avLst/>
          </a:prstGeom>
          <a:noFill/>
        </p:spPr>
        <p:txBody>
          <a:bodyPr wrap="square" rtlCol="0">
            <a:spAutoFit/>
          </a:bodyPr>
          <a:lstStyle/>
          <a:p>
            <a:pPr marL="342900" indent="-342900" algn="just">
              <a:buAutoNum type="arabicPeriod"/>
            </a:pPr>
            <a:r>
              <a:rPr lang="en-US" sz="2000" dirty="0"/>
              <a:t>After getting into the Recycle bin you will see some columns such as name, date, location, size etcetera.</a:t>
            </a:r>
          </a:p>
          <a:p>
            <a:pPr marL="342900" indent="-342900" algn="just">
              <a:buAutoNum type="arabicPeriod"/>
            </a:pPr>
            <a:endParaRPr lang="en-US" sz="2000" dirty="0"/>
          </a:p>
          <a:p>
            <a:pPr marL="342900" indent="-342900" algn="just">
              <a:buAutoNum type="arabicPeriod"/>
            </a:pPr>
            <a:r>
              <a:rPr lang="en-US" sz="2000" dirty="0"/>
              <a:t>The Search command in Windows, the one you would normally use to locate lost files, doesn’t look in the Recycle Bin.</a:t>
            </a:r>
          </a:p>
          <a:p>
            <a:pPr marL="342900" indent="-342900" algn="just">
              <a:buAutoNum type="arabicPeriod"/>
            </a:pPr>
            <a:endParaRPr lang="en-US" sz="2000" dirty="0"/>
          </a:p>
          <a:p>
            <a:pPr marL="342900" indent="-342900" algn="just">
              <a:buAutoNum type="arabicPeriod"/>
            </a:pPr>
            <a:r>
              <a:rPr lang="en-US" sz="2000" dirty="0"/>
              <a:t>To recover a deleted file, click it and choose </a:t>
            </a:r>
            <a:r>
              <a:rPr lang="en-US" sz="2000" dirty="0" err="1"/>
              <a:t>File➪Restore</a:t>
            </a:r>
            <a:r>
              <a:rPr lang="en-US" sz="2000" dirty="0"/>
              <a:t> from the menu.</a:t>
            </a:r>
          </a:p>
          <a:p>
            <a:endParaRPr lang="en-US" dirty="0"/>
          </a:p>
          <a:p>
            <a:endParaRPr lang="en-IN" dirty="0"/>
          </a:p>
        </p:txBody>
      </p:sp>
      <p:pic>
        <p:nvPicPr>
          <p:cNvPr id="9" name="Picture 8">
            <a:extLst>
              <a:ext uri="{FF2B5EF4-FFF2-40B4-BE49-F238E27FC236}">
                <a16:creationId xmlns:a16="http://schemas.microsoft.com/office/drawing/2014/main" xmlns="" id="{FF252829-D94B-41F4-9F19-67ECC8A0CA78}"/>
              </a:ext>
            </a:extLst>
          </p:cNvPr>
          <p:cNvPicPr>
            <a:picLocks noChangeAspect="1"/>
          </p:cNvPicPr>
          <p:nvPr/>
        </p:nvPicPr>
        <p:blipFill>
          <a:blip r:embed="rId4"/>
          <a:stretch>
            <a:fillRect/>
          </a:stretch>
        </p:blipFill>
        <p:spPr>
          <a:xfrm>
            <a:off x="0" y="0"/>
            <a:ext cx="594049" cy="1041621"/>
          </a:xfrm>
          <a:prstGeom prst="rect">
            <a:avLst/>
          </a:prstGeom>
        </p:spPr>
      </p:pic>
    </p:spTree>
    <p:extLst>
      <p:ext uri="{BB962C8B-B14F-4D97-AF65-F5344CB8AC3E}">
        <p14:creationId xmlns:p14="http://schemas.microsoft.com/office/powerpoint/2010/main" val="101341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326069-B414-46F3-8101-770562DD54D2}"/>
              </a:ext>
            </a:extLst>
          </p:cNvPr>
          <p:cNvSpPr/>
          <p:nvPr/>
        </p:nvSpPr>
        <p:spPr>
          <a:xfrm>
            <a:off x="492981" y="1232452"/>
            <a:ext cx="11259047" cy="5064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Placeholder 5">
            <a:extLst>
              <a:ext uri="{FF2B5EF4-FFF2-40B4-BE49-F238E27FC236}">
                <a16:creationId xmlns:a16="http://schemas.microsoft.com/office/drawing/2014/main" xmlns="" id="{E42EBEAE-A682-416E-B55C-8D761176BE3E}"/>
              </a:ext>
            </a:extLst>
          </p:cNvPr>
          <p:cNvSpPr>
            <a:spLocks noGrp="1"/>
          </p:cNvSpPr>
          <p:nvPr>
            <p:ph type="body" sz="half" idx="2"/>
          </p:nvPr>
        </p:nvSpPr>
        <p:spPr>
          <a:xfrm>
            <a:off x="563432" y="1253057"/>
            <a:ext cx="4562167" cy="5208536"/>
          </a:xfrm>
        </p:spPr>
        <p:txBody>
          <a:bodyPr>
            <a:normAutofit/>
          </a:bodyPr>
          <a:lstStyle/>
          <a:p>
            <a:pPr algn="just"/>
            <a:r>
              <a:rPr lang="en-US" dirty="0"/>
              <a:t>4. To recover more than one file, press the Ctrl key and hold it down as you click the files you want to restore.</a:t>
            </a:r>
          </a:p>
          <a:p>
            <a:pPr algn="just"/>
            <a:r>
              <a:rPr lang="en-US" dirty="0"/>
              <a:t>5. You must restore a file to its original location, the folder from which it was deleted. If you need to move the file to a better location, do so after restoring it. </a:t>
            </a:r>
          </a:p>
          <a:p>
            <a:pPr algn="just"/>
            <a:r>
              <a:rPr lang="en-US" dirty="0"/>
              <a:t>6. You cannot restore files that were deleted using the </a:t>
            </a:r>
            <a:r>
              <a:rPr lang="en-US" dirty="0" err="1"/>
              <a:t>Shift+Delete</a:t>
            </a:r>
            <a:r>
              <a:rPr lang="en-US" dirty="0"/>
              <a:t> key- stroke. Those files cannot be recovered by using any of the tools in Windows. </a:t>
            </a:r>
          </a:p>
          <a:p>
            <a:r>
              <a:rPr lang="en-US" dirty="0"/>
              <a:t> </a:t>
            </a:r>
            <a:endParaRPr lang="en-IN" dirty="0"/>
          </a:p>
        </p:txBody>
      </p:sp>
      <p:pic>
        <p:nvPicPr>
          <p:cNvPr id="8" name="Picture 7">
            <a:extLst>
              <a:ext uri="{FF2B5EF4-FFF2-40B4-BE49-F238E27FC236}">
                <a16:creationId xmlns:a16="http://schemas.microsoft.com/office/drawing/2014/main" xmlns="" id="{9BA317D0-35BA-49BB-8DBA-260932EE690F}"/>
              </a:ext>
            </a:extLst>
          </p:cNvPr>
          <p:cNvPicPr/>
          <p:nvPr/>
        </p:nvPicPr>
        <p:blipFill>
          <a:blip r:embed="rId2"/>
          <a:stretch>
            <a:fillRect/>
          </a:stretch>
        </p:blipFill>
        <p:spPr>
          <a:xfrm>
            <a:off x="5380810" y="1311965"/>
            <a:ext cx="6132679" cy="4847559"/>
          </a:xfrm>
          <a:prstGeom prst="rect">
            <a:avLst/>
          </a:prstGeom>
        </p:spPr>
      </p:pic>
      <p:pic>
        <p:nvPicPr>
          <p:cNvPr id="12" name="Picture 11">
            <a:extLst>
              <a:ext uri="{FF2B5EF4-FFF2-40B4-BE49-F238E27FC236}">
                <a16:creationId xmlns:a16="http://schemas.microsoft.com/office/drawing/2014/main" xmlns="" id="{4C1CDE31-CE3C-4CA1-BED0-3B9B2E8723B7}"/>
              </a:ext>
            </a:extLst>
          </p:cNvPr>
          <p:cNvPicPr>
            <a:picLocks noChangeAspect="1"/>
          </p:cNvPicPr>
          <p:nvPr/>
        </p:nvPicPr>
        <p:blipFill>
          <a:blip r:embed="rId3"/>
          <a:stretch>
            <a:fillRect/>
          </a:stretch>
        </p:blipFill>
        <p:spPr>
          <a:xfrm>
            <a:off x="0" y="0"/>
            <a:ext cx="530563" cy="930303"/>
          </a:xfrm>
          <a:prstGeom prst="rect">
            <a:avLst/>
          </a:prstGeom>
        </p:spPr>
      </p:pic>
    </p:spTree>
    <p:extLst>
      <p:ext uri="{BB962C8B-B14F-4D97-AF65-F5344CB8AC3E}">
        <p14:creationId xmlns:p14="http://schemas.microsoft.com/office/powerpoint/2010/main" val="33619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CD3DC-9BB3-428C-9FC3-0CB4A70FBCAC}"/>
              </a:ext>
            </a:extLst>
          </p:cNvPr>
          <p:cNvSpPr>
            <a:spLocks noGrp="1"/>
          </p:cNvSpPr>
          <p:nvPr>
            <p:ph type="title"/>
          </p:nvPr>
        </p:nvSpPr>
        <p:spPr>
          <a:xfrm>
            <a:off x="1669435" y="480296"/>
            <a:ext cx="10026650" cy="655637"/>
          </a:xfrm>
        </p:spPr>
        <p:txBody>
          <a:bodyPr>
            <a:normAutofit/>
          </a:bodyPr>
          <a:lstStyle/>
          <a:p>
            <a:r>
              <a:rPr lang="en-US" sz="3200" dirty="0"/>
              <a:t>RESTORING RECENTLY DELETED FILE</a:t>
            </a:r>
            <a:endParaRPr lang="en-IN" sz="3200" dirty="0"/>
          </a:p>
        </p:txBody>
      </p:sp>
      <p:pic>
        <p:nvPicPr>
          <p:cNvPr id="5" name="Content Placeholder 4" descr="Garbage">
            <a:extLst>
              <a:ext uri="{FF2B5EF4-FFF2-40B4-BE49-F238E27FC236}">
                <a16:creationId xmlns:a16="http://schemas.microsoft.com/office/drawing/2014/main" xmlns="" id="{9CBDD80F-96DD-47E0-9C98-4555750CA48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66916" y="1641989"/>
            <a:ext cx="1848463" cy="4257368"/>
          </a:xfrm>
        </p:spPr>
      </p:pic>
      <p:sp>
        <p:nvSpPr>
          <p:cNvPr id="6" name="Rectangle 5">
            <a:extLst>
              <a:ext uri="{FF2B5EF4-FFF2-40B4-BE49-F238E27FC236}">
                <a16:creationId xmlns:a16="http://schemas.microsoft.com/office/drawing/2014/main" xmlns="" id="{B77E984C-AFE4-433D-9E16-C91E432B47D7}"/>
              </a:ext>
            </a:extLst>
          </p:cNvPr>
          <p:cNvSpPr/>
          <p:nvPr/>
        </p:nvSpPr>
        <p:spPr>
          <a:xfrm>
            <a:off x="2576051" y="2035278"/>
            <a:ext cx="8082117" cy="3687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000" dirty="0"/>
              <a:t>To find a file that you suspect was just deleted, click the Date Deleted heading in the Recycle Bin window.</a:t>
            </a:r>
          </a:p>
          <a:p>
            <a:pPr marL="342900" indent="-342900" algn="just">
              <a:buAutoNum type="arabicPeriod"/>
            </a:pPr>
            <a:endParaRPr lang="en-US" sz="2000" dirty="0"/>
          </a:p>
          <a:p>
            <a:pPr marL="342900" indent="-342900" algn="just">
              <a:buAutoNum type="arabicPeriod"/>
            </a:pPr>
            <a:r>
              <a:rPr lang="en-US" sz="2000" dirty="0"/>
              <a:t> When the triangle next to Date Deleted points down, the most recently deleted files appear at the top of the list.</a:t>
            </a:r>
          </a:p>
          <a:p>
            <a:pPr marL="342900" indent="-342900" algn="just">
              <a:buAutoNum type="arabicPeriod"/>
            </a:pPr>
            <a:endParaRPr lang="en-US" sz="2000" dirty="0"/>
          </a:p>
          <a:p>
            <a:pPr marL="342900" indent="-342900" algn="just">
              <a:buAutoNum type="arabicPeriod"/>
            </a:pPr>
            <a:r>
              <a:rPr lang="en-US" sz="2000" dirty="0"/>
              <a:t> Scroll to the top of the list and pluck out the files you want recovered.</a:t>
            </a:r>
          </a:p>
          <a:p>
            <a:pPr marL="342900" indent="-342900" algn="just">
              <a:buAutoNum type="arabicPeriod"/>
            </a:pPr>
            <a:endParaRPr lang="en-US" sz="2400" dirty="0"/>
          </a:p>
        </p:txBody>
      </p:sp>
      <p:pic>
        <p:nvPicPr>
          <p:cNvPr id="4" name="Picture 3">
            <a:extLst>
              <a:ext uri="{FF2B5EF4-FFF2-40B4-BE49-F238E27FC236}">
                <a16:creationId xmlns:a16="http://schemas.microsoft.com/office/drawing/2014/main" xmlns="" id="{1F1A222F-441C-41D6-B6A1-6477F483D30F}"/>
              </a:ext>
            </a:extLst>
          </p:cNvPr>
          <p:cNvPicPr>
            <a:picLocks noChangeAspect="1"/>
          </p:cNvPicPr>
          <p:nvPr/>
        </p:nvPicPr>
        <p:blipFill>
          <a:blip r:embed="rId4"/>
          <a:stretch>
            <a:fillRect/>
          </a:stretch>
        </p:blipFill>
        <p:spPr>
          <a:xfrm>
            <a:off x="0" y="0"/>
            <a:ext cx="580445" cy="1017766"/>
          </a:xfrm>
          <a:prstGeom prst="rect">
            <a:avLst/>
          </a:prstGeom>
        </p:spPr>
      </p:pic>
    </p:spTree>
    <p:extLst>
      <p:ext uri="{BB962C8B-B14F-4D97-AF65-F5344CB8AC3E}">
        <p14:creationId xmlns:p14="http://schemas.microsoft.com/office/powerpoint/2010/main" val="181212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74FF1-E15F-481D-9A7B-6936208B77EF}"/>
              </a:ext>
            </a:extLst>
          </p:cNvPr>
          <p:cNvSpPr>
            <a:spLocks noGrp="1"/>
          </p:cNvSpPr>
          <p:nvPr>
            <p:ph type="title"/>
          </p:nvPr>
        </p:nvSpPr>
        <p:spPr>
          <a:xfrm>
            <a:off x="943897" y="1178386"/>
            <a:ext cx="11071123" cy="655637"/>
          </a:xfrm>
        </p:spPr>
        <p:txBody>
          <a:bodyPr>
            <a:noAutofit/>
          </a:bodyPr>
          <a:lstStyle/>
          <a:p>
            <a:r>
              <a:rPr lang="en-US" sz="3200" dirty="0"/>
              <a:t>RESTORING A FILE WHEN YOU KNOW NAME</a:t>
            </a:r>
            <a:endParaRPr lang="en-IN" sz="3200" dirty="0"/>
          </a:p>
        </p:txBody>
      </p:sp>
      <p:pic>
        <p:nvPicPr>
          <p:cNvPr id="5" name="Content Placeholder 4" descr="Repeat">
            <a:extLst>
              <a:ext uri="{FF2B5EF4-FFF2-40B4-BE49-F238E27FC236}">
                <a16:creationId xmlns:a16="http://schemas.microsoft.com/office/drawing/2014/main" xmlns="" id="{FD3169CF-88D9-49C1-888F-1A23B2527CC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7253" y="2408236"/>
            <a:ext cx="2153266" cy="2704537"/>
          </a:xfrm>
        </p:spPr>
      </p:pic>
      <p:sp>
        <p:nvSpPr>
          <p:cNvPr id="6" name="Rectangle 5">
            <a:extLst>
              <a:ext uri="{FF2B5EF4-FFF2-40B4-BE49-F238E27FC236}">
                <a16:creationId xmlns:a16="http://schemas.microsoft.com/office/drawing/2014/main" xmlns="" id="{274C6D4B-D503-4C39-8418-89A64DE63D40}"/>
              </a:ext>
            </a:extLst>
          </p:cNvPr>
          <p:cNvSpPr/>
          <p:nvPr/>
        </p:nvSpPr>
        <p:spPr>
          <a:xfrm>
            <a:off x="3175818" y="2015614"/>
            <a:ext cx="7570839" cy="351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000" dirty="0"/>
              <a:t>To locate a file by name, click the Name heading in the Recycle Bin window.</a:t>
            </a:r>
          </a:p>
          <a:p>
            <a:pPr marL="342900" indent="-342900" algn="just">
              <a:buAutoNum type="arabicPeriod"/>
            </a:pPr>
            <a:endParaRPr lang="en-US" sz="2000" dirty="0"/>
          </a:p>
          <a:p>
            <a:pPr marL="342900" indent="-342900" algn="just">
              <a:buAutoNum type="arabicPeriod"/>
            </a:pPr>
            <a:r>
              <a:rPr lang="en-US" sz="2000" dirty="0"/>
              <a:t>That sorts the files alphabetically by name, either from A to Z or from Z to A, depending on how many times you click the Name heading.</a:t>
            </a:r>
          </a:p>
          <a:p>
            <a:pPr marL="342900" indent="-342900" algn="just">
              <a:buAutoNum type="arabicPeriod"/>
            </a:pPr>
            <a:endParaRPr lang="en-US" sz="2000" dirty="0"/>
          </a:p>
          <a:p>
            <a:pPr marL="342900" indent="-342900" algn="just">
              <a:buAutoNum type="arabicPeriod"/>
            </a:pPr>
            <a:r>
              <a:rPr lang="en-US" sz="2000" dirty="0"/>
              <a:t>To quickly scroll to a given filename, type its first letter on the keyboard. To find all files beginning with N, for example, press the N key.</a:t>
            </a:r>
            <a:endParaRPr lang="en-IN" sz="2000" dirty="0"/>
          </a:p>
        </p:txBody>
      </p:sp>
      <p:pic>
        <p:nvPicPr>
          <p:cNvPr id="8" name="Picture 7">
            <a:extLst>
              <a:ext uri="{FF2B5EF4-FFF2-40B4-BE49-F238E27FC236}">
                <a16:creationId xmlns:a16="http://schemas.microsoft.com/office/drawing/2014/main" xmlns="" id="{BDA2BD84-89A8-4300-A542-DE2068969515}"/>
              </a:ext>
            </a:extLst>
          </p:cNvPr>
          <p:cNvPicPr>
            <a:picLocks noChangeAspect="1"/>
          </p:cNvPicPr>
          <p:nvPr/>
        </p:nvPicPr>
        <p:blipFill>
          <a:blip r:embed="rId4"/>
          <a:stretch>
            <a:fillRect/>
          </a:stretch>
        </p:blipFill>
        <p:spPr>
          <a:xfrm>
            <a:off x="0" y="0"/>
            <a:ext cx="575910" cy="1009815"/>
          </a:xfrm>
          <a:prstGeom prst="rect">
            <a:avLst/>
          </a:prstGeom>
        </p:spPr>
      </p:pic>
    </p:spTree>
    <p:extLst>
      <p:ext uri="{BB962C8B-B14F-4D97-AF65-F5344CB8AC3E}">
        <p14:creationId xmlns:p14="http://schemas.microsoft.com/office/powerpoint/2010/main" val="136826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74FF1-E15F-481D-9A7B-6936208B77EF}"/>
              </a:ext>
            </a:extLst>
          </p:cNvPr>
          <p:cNvSpPr>
            <a:spLocks noGrp="1"/>
          </p:cNvSpPr>
          <p:nvPr>
            <p:ph type="title"/>
          </p:nvPr>
        </p:nvSpPr>
        <p:spPr>
          <a:xfrm>
            <a:off x="2192593" y="991574"/>
            <a:ext cx="12192000" cy="655637"/>
          </a:xfrm>
        </p:spPr>
        <p:txBody>
          <a:bodyPr>
            <a:noAutofit/>
          </a:bodyPr>
          <a:lstStyle/>
          <a:p>
            <a:r>
              <a:rPr lang="en-US" dirty="0"/>
              <a:t>RESTORING A FILE CREATED FROM AN </a:t>
            </a:r>
            <a:br>
              <a:rPr lang="en-US" dirty="0"/>
            </a:br>
            <a:r>
              <a:rPr lang="en-US" dirty="0"/>
              <a:t>                 APPLICATION</a:t>
            </a:r>
            <a:endParaRPr lang="en-IN" dirty="0"/>
          </a:p>
        </p:txBody>
      </p:sp>
      <p:sp>
        <p:nvSpPr>
          <p:cNvPr id="6" name="Rectangle 5">
            <a:extLst>
              <a:ext uri="{FF2B5EF4-FFF2-40B4-BE49-F238E27FC236}">
                <a16:creationId xmlns:a16="http://schemas.microsoft.com/office/drawing/2014/main" xmlns="" id="{274C6D4B-D503-4C39-8418-89A64DE63D40}"/>
              </a:ext>
            </a:extLst>
          </p:cNvPr>
          <p:cNvSpPr/>
          <p:nvPr/>
        </p:nvSpPr>
        <p:spPr>
          <a:xfrm>
            <a:off x="3175818" y="2467896"/>
            <a:ext cx="7570839" cy="305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000" dirty="0"/>
              <a:t>Searching for files by type allows you to locate a file when you don’t know its name but you do remember which program created it. </a:t>
            </a:r>
          </a:p>
          <a:p>
            <a:pPr marL="342900" indent="-342900" algn="just">
              <a:buAutoNum type="arabicPeriod"/>
            </a:pPr>
            <a:endParaRPr lang="en-US" sz="2000" dirty="0"/>
          </a:p>
          <a:p>
            <a:pPr marL="342900" indent="-342900" algn="just">
              <a:buAutoNum type="arabicPeriod"/>
            </a:pPr>
            <a:r>
              <a:rPr lang="en-US" sz="2000" dirty="0"/>
              <a:t>That click the Type heading in the Recycle Bin window to sort the files by their file type (or by which program created them).</a:t>
            </a:r>
          </a:p>
        </p:txBody>
      </p:sp>
      <p:pic>
        <p:nvPicPr>
          <p:cNvPr id="8" name="Content Placeholder 7" descr="Programmer">
            <a:extLst>
              <a:ext uri="{FF2B5EF4-FFF2-40B4-BE49-F238E27FC236}">
                <a16:creationId xmlns:a16="http://schemas.microsoft.com/office/drawing/2014/main" xmlns="" id="{BE8D956E-1DB7-462A-969F-7AE0F9632A8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4903" y="2399071"/>
            <a:ext cx="2035277" cy="3126658"/>
          </a:xfrm>
        </p:spPr>
      </p:pic>
      <p:pic>
        <p:nvPicPr>
          <p:cNvPr id="10" name="Picture 9">
            <a:extLst>
              <a:ext uri="{FF2B5EF4-FFF2-40B4-BE49-F238E27FC236}">
                <a16:creationId xmlns:a16="http://schemas.microsoft.com/office/drawing/2014/main" xmlns="" id="{03E382E0-C86D-4E52-BB48-6CEE80FDBB7E}"/>
              </a:ext>
            </a:extLst>
          </p:cNvPr>
          <p:cNvPicPr>
            <a:picLocks noChangeAspect="1"/>
          </p:cNvPicPr>
          <p:nvPr/>
        </p:nvPicPr>
        <p:blipFill>
          <a:blip r:embed="rId4"/>
          <a:stretch>
            <a:fillRect/>
          </a:stretch>
        </p:blipFill>
        <p:spPr>
          <a:xfrm>
            <a:off x="0" y="0"/>
            <a:ext cx="494285" cy="866692"/>
          </a:xfrm>
          <a:prstGeom prst="rect">
            <a:avLst/>
          </a:prstGeom>
        </p:spPr>
      </p:pic>
    </p:spTree>
    <p:extLst>
      <p:ext uri="{BB962C8B-B14F-4D97-AF65-F5344CB8AC3E}">
        <p14:creationId xmlns:p14="http://schemas.microsoft.com/office/powerpoint/2010/main" val="242188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D6CCFEC-1131-48D7-B840-DD0A402C996C}"/>
              </a:ext>
            </a:extLst>
          </p:cNvPr>
          <p:cNvSpPr/>
          <p:nvPr/>
        </p:nvSpPr>
        <p:spPr>
          <a:xfrm>
            <a:off x="3903406" y="2045110"/>
            <a:ext cx="7010400" cy="37755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5674FF1-E15F-481D-9A7B-6936208B77EF}"/>
              </a:ext>
            </a:extLst>
          </p:cNvPr>
          <p:cNvSpPr>
            <a:spLocks noGrp="1"/>
          </p:cNvSpPr>
          <p:nvPr>
            <p:ph type="title"/>
          </p:nvPr>
        </p:nvSpPr>
        <p:spPr>
          <a:xfrm>
            <a:off x="4041057" y="824427"/>
            <a:ext cx="12192000" cy="655637"/>
          </a:xfrm>
        </p:spPr>
        <p:txBody>
          <a:bodyPr>
            <a:noAutofit/>
          </a:bodyPr>
          <a:lstStyle/>
          <a:p>
            <a:r>
              <a:rPr lang="en-US" sz="3200" dirty="0"/>
              <a:t>SYSTEM RESTORE</a:t>
            </a:r>
            <a:endParaRPr lang="en-IN" sz="3200" dirty="0"/>
          </a:p>
        </p:txBody>
      </p:sp>
      <p:sp>
        <p:nvSpPr>
          <p:cNvPr id="3" name="TextBox 2">
            <a:extLst>
              <a:ext uri="{FF2B5EF4-FFF2-40B4-BE49-F238E27FC236}">
                <a16:creationId xmlns:a16="http://schemas.microsoft.com/office/drawing/2014/main" xmlns="" id="{E4B69827-EB09-4759-BEC4-37AD50DE6492}"/>
              </a:ext>
            </a:extLst>
          </p:cNvPr>
          <p:cNvSpPr txBox="1"/>
          <p:nvPr/>
        </p:nvSpPr>
        <p:spPr>
          <a:xfrm>
            <a:off x="3952568" y="2202426"/>
            <a:ext cx="6853084" cy="3416320"/>
          </a:xfrm>
          <a:prstGeom prst="rect">
            <a:avLst/>
          </a:prstGeom>
          <a:noFill/>
        </p:spPr>
        <p:txBody>
          <a:bodyPr wrap="square" rtlCol="0">
            <a:spAutoFit/>
          </a:bodyPr>
          <a:lstStyle/>
          <a:p>
            <a:pPr algn="just"/>
            <a:r>
              <a:rPr lang="en-US" sz="2400" dirty="0"/>
              <a:t>The System Restore utility in Windows is an excellent way to recover from just about any mishap, but specifically it works best for those it-was-working- yesterday situations. </a:t>
            </a:r>
          </a:p>
          <a:p>
            <a:pPr algn="just"/>
            <a:endParaRPr lang="en-US" sz="2400" dirty="0"/>
          </a:p>
          <a:p>
            <a:pPr algn="just"/>
            <a:r>
              <a:rPr lang="en-US" sz="2400" dirty="0"/>
              <a:t>With System Restore, you can turn back the clock on your entire computer system — yes, back to the good old days when things were working normally.</a:t>
            </a:r>
            <a:endParaRPr lang="en-IN" sz="2400" dirty="0"/>
          </a:p>
        </p:txBody>
      </p:sp>
      <p:pic>
        <p:nvPicPr>
          <p:cNvPr id="9" name="Content Placeholder 8" descr="Computer">
            <a:extLst>
              <a:ext uri="{FF2B5EF4-FFF2-40B4-BE49-F238E27FC236}">
                <a16:creationId xmlns:a16="http://schemas.microsoft.com/office/drawing/2014/main" xmlns="" id="{ECBF929E-3849-4086-82AD-D52A89CB9D8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47316" y="1936955"/>
            <a:ext cx="2763530" cy="3883741"/>
          </a:xfrm>
        </p:spPr>
      </p:pic>
      <p:pic>
        <p:nvPicPr>
          <p:cNvPr id="12" name="Picture 11">
            <a:extLst>
              <a:ext uri="{FF2B5EF4-FFF2-40B4-BE49-F238E27FC236}">
                <a16:creationId xmlns:a16="http://schemas.microsoft.com/office/drawing/2014/main" xmlns="" id="{4A63F882-5AA2-4FF4-A398-CACC6FCEF50A}"/>
              </a:ext>
            </a:extLst>
          </p:cNvPr>
          <p:cNvPicPr>
            <a:picLocks noChangeAspect="1"/>
          </p:cNvPicPr>
          <p:nvPr/>
        </p:nvPicPr>
        <p:blipFill>
          <a:blip r:embed="rId4"/>
          <a:stretch>
            <a:fillRect/>
          </a:stretch>
        </p:blipFill>
        <p:spPr>
          <a:xfrm>
            <a:off x="0" y="0"/>
            <a:ext cx="516835" cy="906231"/>
          </a:xfrm>
          <a:prstGeom prst="rect">
            <a:avLst/>
          </a:prstGeom>
        </p:spPr>
      </p:pic>
    </p:spTree>
    <p:extLst>
      <p:ext uri="{BB962C8B-B14F-4D97-AF65-F5344CB8AC3E}">
        <p14:creationId xmlns:p14="http://schemas.microsoft.com/office/powerpoint/2010/main" val="288879031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1298</Words>
  <Application>Microsoft Office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 Light</vt:lpstr>
      <vt:lpstr>Broadway</vt:lpstr>
      <vt:lpstr>Calibri</vt:lpstr>
      <vt:lpstr>Rockwell Nova Light</vt:lpstr>
      <vt:lpstr>Times New Roman</vt:lpstr>
      <vt:lpstr>Wingdings</vt:lpstr>
      <vt:lpstr>LeafVTI</vt:lpstr>
      <vt:lpstr>CHAPTER – RESTORING DELETED FILES AND SYSTEM</vt:lpstr>
      <vt:lpstr>WHAT WE WILL COVER ?</vt:lpstr>
      <vt:lpstr>     What is restoring ?</vt:lpstr>
      <vt:lpstr>DATA RESTORE FROM RECYCLE BIN</vt:lpstr>
      <vt:lpstr>PowerPoint Presentation</vt:lpstr>
      <vt:lpstr>RESTORING RECENTLY DELETED FILE</vt:lpstr>
      <vt:lpstr>RESTORING A FILE WHEN YOU KNOW NAME</vt:lpstr>
      <vt:lpstr>RESTORING A FILE CREATED FROM AN                   APPLICATION</vt:lpstr>
      <vt:lpstr>SYSTEM RESTORE</vt:lpstr>
      <vt:lpstr>SYSTEM RESTORE POINTS</vt:lpstr>
      <vt:lpstr>SETTING A RESTORE POINT</vt:lpstr>
      <vt:lpstr>RESTORING A SYSTEM</vt:lpstr>
      <vt:lpstr>PowerPoint Presentation</vt:lpstr>
      <vt:lpstr>PowerPoint Presentation</vt:lpstr>
      <vt:lpstr>PowerPoint Presentation</vt:lpstr>
      <vt:lpstr>PowerPoint Presentation</vt:lpstr>
      <vt:lpstr>PowerPoint Presentation</vt:lpstr>
      <vt:lpstr>PowerPoint Presentation</vt:lpstr>
      <vt:lpstr>BOOKS YOU CAN FOLLOW…</vt:lpstr>
      <vt:lpstr>Prepared By : Samiksha Sharma                        Assistant Professor(CSE)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RESTORING DELETED FILES AND SYSTEM</dc:title>
  <dc:creator>Samiksha Sharma</dc:creator>
  <cp:lastModifiedBy>jasleenkaur2136@gmail.com</cp:lastModifiedBy>
  <cp:revision>20</cp:revision>
  <dcterms:created xsi:type="dcterms:W3CDTF">2021-01-23T17:45:07Z</dcterms:created>
  <dcterms:modified xsi:type="dcterms:W3CDTF">2021-01-30T05:28:52Z</dcterms:modified>
</cp:coreProperties>
</file>