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A69BB17-505C-4686-AE68-1C9DB0A3F46A}" type="datetimeFigureOut">
              <a:rPr lang="en-IN" smtClean="0"/>
              <a:t>08-01-2021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C1F0F-6491-4B5D-BCC8-7CB67A9CF035}" type="slidenum">
              <a:rPr lang="en-IN" smtClean="0"/>
              <a:t>‹#›</a:t>
            </a:fld>
            <a:endParaRPr lang="en-IN"/>
          </a:p>
        </p:txBody>
      </p:sp>
    </p:spTree>
    <p:extLst>
      <p:ext uri="{BB962C8B-B14F-4D97-AF65-F5344CB8AC3E}">
        <p14:creationId xmlns:p14="http://schemas.microsoft.com/office/powerpoint/2010/main" val="3630877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69BB17-505C-4686-AE68-1C9DB0A3F46A}" type="datetimeFigureOut">
              <a:rPr lang="en-IN" smtClean="0"/>
              <a:t>08-01-2021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C1F0F-6491-4B5D-BCC8-7CB67A9CF035}" type="slidenum">
              <a:rPr lang="en-IN" smtClean="0"/>
              <a:t>‹#›</a:t>
            </a:fld>
            <a:endParaRPr lang="en-IN"/>
          </a:p>
        </p:txBody>
      </p:sp>
    </p:spTree>
    <p:extLst>
      <p:ext uri="{BB962C8B-B14F-4D97-AF65-F5344CB8AC3E}">
        <p14:creationId xmlns:p14="http://schemas.microsoft.com/office/powerpoint/2010/main" val="162444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69BB17-505C-4686-AE68-1C9DB0A3F46A}" type="datetimeFigureOut">
              <a:rPr lang="en-IN" smtClean="0"/>
              <a:t>08-01-2021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C1F0F-6491-4B5D-BCC8-7CB67A9CF035}" type="slidenum">
              <a:rPr lang="en-IN" smtClean="0"/>
              <a:t>‹#›</a:t>
            </a:fld>
            <a:endParaRPr lang="en-IN"/>
          </a:p>
        </p:txBody>
      </p:sp>
    </p:spTree>
    <p:extLst>
      <p:ext uri="{BB962C8B-B14F-4D97-AF65-F5344CB8AC3E}">
        <p14:creationId xmlns:p14="http://schemas.microsoft.com/office/powerpoint/2010/main" val="2175612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69BB17-505C-4686-AE68-1C9DB0A3F46A}" type="datetimeFigureOut">
              <a:rPr lang="en-IN" smtClean="0"/>
              <a:t>08-01-2021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C1F0F-6491-4B5D-BCC8-7CB67A9CF035}" type="slidenum">
              <a:rPr lang="en-IN" smtClean="0"/>
              <a:t>‹#›</a:t>
            </a:fld>
            <a:endParaRPr lang="en-IN"/>
          </a:p>
        </p:txBody>
      </p:sp>
    </p:spTree>
    <p:extLst>
      <p:ext uri="{BB962C8B-B14F-4D97-AF65-F5344CB8AC3E}">
        <p14:creationId xmlns:p14="http://schemas.microsoft.com/office/powerpoint/2010/main" val="2733101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69BB17-505C-4686-AE68-1C9DB0A3F46A}" type="datetimeFigureOut">
              <a:rPr lang="en-IN" smtClean="0"/>
              <a:t>08-01-2021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C1F0F-6491-4B5D-BCC8-7CB67A9CF035}" type="slidenum">
              <a:rPr lang="en-IN" smtClean="0"/>
              <a:t>‹#›</a:t>
            </a:fld>
            <a:endParaRPr lang="en-IN"/>
          </a:p>
        </p:txBody>
      </p:sp>
    </p:spTree>
    <p:extLst>
      <p:ext uri="{BB962C8B-B14F-4D97-AF65-F5344CB8AC3E}">
        <p14:creationId xmlns:p14="http://schemas.microsoft.com/office/powerpoint/2010/main" val="4008174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A69BB17-505C-4686-AE68-1C9DB0A3F46A}" type="datetimeFigureOut">
              <a:rPr lang="en-IN" smtClean="0"/>
              <a:t>08-01-2021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6C1F0F-6491-4B5D-BCC8-7CB67A9CF035}" type="slidenum">
              <a:rPr lang="en-IN" smtClean="0"/>
              <a:t>‹#›</a:t>
            </a:fld>
            <a:endParaRPr lang="en-IN"/>
          </a:p>
        </p:txBody>
      </p:sp>
    </p:spTree>
    <p:extLst>
      <p:ext uri="{BB962C8B-B14F-4D97-AF65-F5344CB8AC3E}">
        <p14:creationId xmlns:p14="http://schemas.microsoft.com/office/powerpoint/2010/main" val="247108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A69BB17-505C-4686-AE68-1C9DB0A3F46A}" type="datetimeFigureOut">
              <a:rPr lang="en-IN" smtClean="0"/>
              <a:t>08-01-2021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6C1F0F-6491-4B5D-BCC8-7CB67A9CF035}" type="slidenum">
              <a:rPr lang="en-IN" smtClean="0"/>
              <a:t>‹#›</a:t>
            </a:fld>
            <a:endParaRPr lang="en-IN"/>
          </a:p>
        </p:txBody>
      </p:sp>
    </p:spTree>
    <p:extLst>
      <p:ext uri="{BB962C8B-B14F-4D97-AF65-F5344CB8AC3E}">
        <p14:creationId xmlns:p14="http://schemas.microsoft.com/office/powerpoint/2010/main" val="3239068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A69BB17-505C-4686-AE68-1C9DB0A3F46A}" type="datetimeFigureOut">
              <a:rPr lang="en-IN" smtClean="0"/>
              <a:t>08-01-2021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6C1F0F-6491-4B5D-BCC8-7CB67A9CF035}" type="slidenum">
              <a:rPr lang="en-IN" smtClean="0"/>
              <a:t>‹#›</a:t>
            </a:fld>
            <a:endParaRPr lang="en-IN"/>
          </a:p>
        </p:txBody>
      </p:sp>
    </p:spTree>
    <p:extLst>
      <p:ext uri="{BB962C8B-B14F-4D97-AF65-F5344CB8AC3E}">
        <p14:creationId xmlns:p14="http://schemas.microsoft.com/office/powerpoint/2010/main" val="737839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69BB17-505C-4686-AE68-1C9DB0A3F46A}" type="datetimeFigureOut">
              <a:rPr lang="en-IN" smtClean="0"/>
              <a:t>08-01-2021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6C1F0F-6491-4B5D-BCC8-7CB67A9CF035}" type="slidenum">
              <a:rPr lang="en-IN" smtClean="0"/>
              <a:t>‹#›</a:t>
            </a:fld>
            <a:endParaRPr lang="en-IN"/>
          </a:p>
        </p:txBody>
      </p:sp>
    </p:spTree>
    <p:extLst>
      <p:ext uri="{BB962C8B-B14F-4D97-AF65-F5344CB8AC3E}">
        <p14:creationId xmlns:p14="http://schemas.microsoft.com/office/powerpoint/2010/main" val="3023039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69BB17-505C-4686-AE68-1C9DB0A3F46A}" type="datetimeFigureOut">
              <a:rPr lang="en-IN" smtClean="0"/>
              <a:t>08-01-2021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6C1F0F-6491-4B5D-BCC8-7CB67A9CF035}" type="slidenum">
              <a:rPr lang="en-IN" smtClean="0"/>
              <a:t>‹#›</a:t>
            </a:fld>
            <a:endParaRPr lang="en-IN"/>
          </a:p>
        </p:txBody>
      </p:sp>
    </p:spTree>
    <p:extLst>
      <p:ext uri="{BB962C8B-B14F-4D97-AF65-F5344CB8AC3E}">
        <p14:creationId xmlns:p14="http://schemas.microsoft.com/office/powerpoint/2010/main" val="1138192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69BB17-505C-4686-AE68-1C9DB0A3F46A}" type="datetimeFigureOut">
              <a:rPr lang="en-IN" smtClean="0"/>
              <a:t>08-01-2021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6C1F0F-6491-4B5D-BCC8-7CB67A9CF035}" type="slidenum">
              <a:rPr lang="en-IN" smtClean="0"/>
              <a:t>‹#›</a:t>
            </a:fld>
            <a:endParaRPr lang="en-IN"/>
          </a:p>
        </p:txBody>
      </p:sp>
    </p:spTree>
    <p:extLst>
      <p:ext uri="{BB962C8B-B14F-4D97-AF65-F5344CB8AC3E}">
        <p14:creationId xmlns:p14="http://schemas.microsoft.com/office/powerpoint/2010/main" val="3375236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69BB17-505C-4686-AE68-1C9DB0A3F46A}" type="datetimeFigureOut">
              <a:rPr lang="en-IN" smtClean="0"/>
              <a:t>08-01-2021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6C1F0F-6491-4B5D-BCC8-7CB67A9CF035}" type="slidenum">
              <a:rPr lang="en-IN" smtClean="0"/>
              <a:t>‹#›</a:t>
            </a:fld>
            <a:endParaRPr lang="en-IN"/>
          </a:p>
        </p:txBody>
      </p:sp>
    </p:spTree>
    <p:extLst>
      <p:ext uri="{BB962C8B-B14F-4D97-AF65-F5344CB8AC3E}">
        <p14:creationId xmlns:p14="http://schemas.microsoft.com/office/powerpoint/2010/main" val="3128007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leetcode.com/problems/roman-to-integ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leetcode.com/problems/longest-common-prefi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hackerearth.com/problem/algorithm/conditional-list-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leetcode.com/problems/count-prim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EXPERIMENT 1.1</a:t>
            </a:r>
            <a:endParaRPr lang="en-IN" dirty="0"/>
          </a:p>
        </p:txBody>
      </p:sp>
      <p:sp>
        <p:nvSpPr>
          <p:cNvPr id="3" name="Subtitle 2"/>
          <p:cNvSpPr>
            <a:spLocks noGrp="1"/>
          </p:cNvSpPr>
          <p:nvPr>
            <p:ph type="subTitle" idx="1"/>
          </p:nvPr>
        </p:nvSpPr>
        <p:spPr/>
        <p:txBody>
          <a:bodyPr/>
          <a:lstStyle/>
          <a:p>
            <a:r>
              <a:rPr lang="en-IN" dirty="0" smtClean="0"/>
              <a:t>CSP-155</a:t>
            </a:r>
          </a:p>
          <a:p>
            <a:r>
              <a:rPr lang="en-IN" dirty="0" smtClean="0"/>
              <a:t>COMPUTER WORKSHOP</a:t>
            </a:r>
            <a:endParaRPr lang="en-IN" dirty="0"/>
          </a:p>
        </p:txBody>
      </p:sp>
    </p:spTree>
    <p:extLst>
      <p:ext uri="{BB962C8B-B14F-4D97-AF65-F5344CB8AC3E}">
        <p14:creationId xmlns:p14="http://schemas.microsoft.com/office/powerpoint/2010/main" val="3701454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537" y="190314"/>
            <a:ext cx="10515600" cy="1325563"/>
          </a:xfrm>
        </p:spPr>
        <p:txBody>
          <a:bodyPr/>
          <a:lstStyle/>
          <a:p>
            <a:r>
              <a:rPr lang="en-IN" dirty="0" smtClean="0"/>
              <a:t>PROBLEM STATEMENT 1.1.1</a:t>
            </a:r>
            <a:endParaRPr lang="en-IN" dirty="0"/>
          </a:p>
        </p:txBody>
      </p:sp>
      <p:sp>
        <p:nvSpPr>
          <p:cNvPr id="3" name="Content Placeholder 2"/>
          <p:cNvSpPr>
            <a:spLocks noGrp="1"/>
          </p:cNvSpPr>
          <p:nvPr>
            <p:ph idx="1"/>
          </p:nvPr>
        </p:nvSpPr>
        <p:spPr>
          <a:xfrm>
            <a:off x="363537" y="1422213"/>
            <a:ext cx="11227828" cy="5193739"/>
          </a:xfrm>
        </p:spPr>
        <p:txBody>
          <a:bodyPr>
            <a:normAutofit lnSpcReduction="10000"/>
          </a:bodyPr>
          <a:lstStyle/>
          <a:p>
            <a:pPr marL="0" indent="0" algn="just">
              <a:buNone/>
            </a:pPr>
            <a:r>
              <a:rPr lang="en-IN" b="1" u="sng" dirty="0"/>
              <a:t>Problem Statement 1.1.1:</a:t>
            </a:r>
            <a:r>
              <a:rPr lang="en-IN" u="sng" dirty="0"/>
              <a:t> </a:t>
            </a:r>
            <a:r>
              <a:rPr lang="en-IN" b="1" u="sng" dirty="0"/>
              <a:t>Roman to Integer</a:t>
            </a:r>
            <a:endParaRPr lang="en-IN" dirty="0"/>
          </a:p>
          <a:p>
            <a:pPr algn="just"/>
            <a:endParaRPr lang="en-IN" dirty="0" smtClean="0"/>
          </a:p>
          <a:p>
            <a:pPr algn="just"/>
            <a:r>
              <a:rPr lang="en-IN" dirty="0" smtClean="0"/>
              <a:t>Roman </a:t>
            </a:r>
            <a:r>
              <a:rPr lang="en-IN" dirty="0"/>
              <a:t>numerals are represented by seven </a:t>
            </a:r>
            <a:r>
              <a:rPr lang="en-IN" dirty="0" smtClean="0"/>
              <a:t>different symbols</a:t>
            </a:r>
            <a:r>
              <a:rPr lang="en-IN" dirty="0"/>
              <a:t>: I, V, X, L, C, D and M</a:t>
            </a:r>
            <a:r>
              <a:rPr lang="en-IN" dirty="0" smtClean="0"/>
              <a:t>.</a:t>
            </a:r>
          </a:p>
          <a:p>
            <a:pPr algn="just"/>
            <a:r>
              <a:rPr lang="en-IN" dirty="0"/>
              <a:t>For example, 2 is written as II in Roman numeral, just two one's added together. 12 is written as XII, which is simply X + II. The number 27 is written as XXVII, which is XX + V + II</a:t>
            </a:r>
            <a:r>
              <a:rPr lang="en-IN" dirty="0" smtClean="0"/>
              <a:t>.</a:t>
            </a:r>
            <a:endParaRPr lang="en-IN" dirty="0"/>
          </a:p>
          <a:p>
            <a:pPr algn="just"/>
            <a:r>
              <a:rPr lang="en-IN" dirty="0"/>
              <a:t>Roman numerals are usually written largest to smallest from left to right. However, the numeral for four is not IIII. Instead, the number four is written as IV. Because the one is before the five we subtract it making four. The same principle applies to the number nine, which is written as IX. There are six instances where subtraction is used:</a:t>
            </a:r>
          </a:p>
          <a:p>
            <a:pPr marL="0" indent="0" algn="just">
              <a:buNone/>
            </a:pPr>
            <a:endParaRPr lang="en-IN" dirty="0"/>
          </a:p>
          <a:p>
            <a:pPr algn="just"/>
            <a:endParaRPr lang="en-IN" dirty="0"/>
          </a:p>
        </p:txBody>
      </p:sp>
      <p:pic>
        <p:nvPicPr>
          <p:cNvPr id="1026" name="Picture 2" descr="roman to numer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8181" y="190314"/>
            <a:ext cx="3405619" cy="2109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987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537" y="199932"/>
            <a:ext cx="10515600" cy="1325563"/>
          </a:xfrm>
        </p:spPr>
        <p:txBody>
          <a:bodyPr/>
          <a:lstStyle/>
          <a:p>
            <a:r>
              <a:rPr lang="en-IN" dirty="0" smtClean="0"/>
              <a:t>PROBLEM STATEMENT 1.1.1</a:t>
            </a:r>
            <a:endParaRPr lang="en-IN" dirty="0"/>
          </a:p>
        </p:txBody>
      </p:sp>
      <p:sp>
        <p:nvSpPr>
          <p:cNvPr id="3" name="Content Placeholder 2"/>
          <p:cNvSpPr>
            <a:spLocks noGrp="1"/>
          </p:cNvSpPr>
          <p:nvPr>
            <p:ph idx="1"/>
          </p:nvPr>
        </p:nvSpPr>
        <p:spPr>
          <a:xfrm>
            <a:off x="363537" y="1422213"/>
            <a:ext cx="11227828" cy="5328211"/>
          </a:xfrm>
        </p:spPr>
        <p:txBody>
          <a:bodyPr>
            <a:normAutofit fontScale="92500" lnSpcReduction="10000"/>
          </a:bodyPr>
          <a:lstStyle/>
          <a:p>
            <a:pPr marL="0" indent="0">
              <a:buNone/>
            </a:pPr>
            <a:r>
              <a:rPr lang="en-IN" b="1" u="sng" dirty="0"/>
              <a:t>Problem Statement 1.1.1:</a:t>
            </a:r>
            <a:r>
              <a:rPr lang="en-IN" u="sng" dirty="0"/>
              <a:t> </a:t>
            </a:r>
            <a:r>
              <a:rPr lang="en-IN" b="1" u="sng" dirty="0"/>
              <a:t>Roman to </a:t>
            </a:r>
            <a:r>
              <a:rPr lang="en-IN" b="1" u="sng" dirty="0" smtClean="0"/>
              <a:t>Integer</a:t>
            </a:r>
            <a:endParaRPr lang="en-IN" dirty="0" smtClean="0"/>
          </a:p>
          <a:p>
            <a:r>
              <a:rPr lang="en-IN" dirty="0" smtClean="0"/>
              <a:t>I</a:t>
            </a:r>
            <a:r>
              <a:rPr lang="en-IN" dirty="0"/>
              <a:t> can be placed before V (5) and X (10) to make 4 and 9. </a:t>
            </a:r>
          </a:p>
          <a:p>
            <a:r>
              <a:rPr lang="en-IN" dirty="0"/>
              <a:t>X can be placed before L (50) and C (100) to make 40 and 90. </a:t>
            </a:r>
          </a:p>
          <a:p>
            <a:r>
              <a:rPr lang="en-IN" dirty="0"/>
              <a:t>C can be placed before D (500) and M (1000) to make 400 and 900</a:t>
            </a:r>
            <a:r>
              <a:rPr lang="en-IN" dirty="0" smtClean="0"/>
              <a:t>.</a:t>
            </a:r>
            <a:endParaRPr lang="en-IN" dirty="0"/>
          </a:p>
          <a:p>
            <a:r>
              <a:rPr lang="en-IN" dirty="0"/>
              <a:t>Given a roman numeral, convert it to an integer</a:t>
            </a:r>
            <a:r>
              <a:rPr lang="en-IN" dirty="0" smtClean="0"/>
              <a:t>.</a:t>
            </a:r>
            <a:endParaRPr lang="en-IN" dirty="0"/>
          </a:p>
          <a:p>
            <a:pPr marL="0" indent="0">
              <a:buNone/>
            </a:pPr>
            <a:r>
              <a:rPr lang="en-IN" b="1" dirty="0"/>
              <a:t>Example 1:</a:t>
            </a:r>
            <a:endParaRPr lang="en-IN" dirty="0"/>
          </a:p>
          <a:p>
            <a:r>
              <a:rPr lang="en-IN" b="1" dirty="0"/>
              <a:t>Input:</a:t>
            </a:r>
            <a:r>
              <a:rPr lang="en-IN" dirty="0"/>
              <a:t> s = "III"</a:t>
            </a:r>
          </a:p>
          <a:p>
            <a:r>
              <a:rPr lang="en-IN" b="1" dirty="0"/>
              <a:t>Output:</a:t>
            </a:r>
            <a:r>
              <a:rPr lang="en-IN" dirty="0"/>
              <a:t> 3</a:t>
            </a:r>
          </a:p>
          <a:p>
            <a:pPr marL="0" indent="0">
              <a:buNone/>
            </a:pPr>
            <a:r>
              <a:rPr lang="en-IN" b="1" dirty="0"/>
              <a:t>Example 2:</a:t>
            </a:r>
            <a:endParaRPr lang="en-IN" dirty="0"/>
          </a:p>
          <a:p>
            <a:r>
              <a:rPr lang="en-IN" b="1" dirty="0"/>
              <a:t>Input:</a:t>
            </a:r>
            <a:r>
              <a:rPr lang="en-IN" dirty="0"/>
              <a:t> s = "IV"</a:t>
            </a:r>
          </a:p>
          <a:p>
            <a:r>
              <a:rPr lang="en-IN" b="1" dirty="0"/>
              <a:t>Output:</a:t>
            </a:r>
            <a:r>
              <a:rPr lang="en-IN" dirty="0"/>
              <a:t> 4</a:t>
            </a:r>
          </a:p>
          <a:p>
            <a:pPr marL="0" indent="0">
              <a:buNone/>
            </a:pPr>
            <a:r>
              <a:rPr lang="en-IN" dirty="0"/>
              <a:t>Link to problem: </a:t>
            </a:r>
            <a:r>
              <a:rPr lang="en-IN" u="sng" dirty="0">
                <a:hlinkClick r:id="rId2"/>
              </a:rPr>
              <a:t>https://leetcode.com/problems/roman-to-integer/</a:t>
            </a:r>
            <a:endParaRPr lang="en-IN" dirty="0"/>
          </a:p>
        </p:txBody>
      </p:sp>
    </p:spTree>
    <p:extLst>
      <p:ext uri="{BB962C8B-B14F-4D97-AF65-F5344CB8AC3E}">
        <p14:creationId xmlns:p14="http://schemas.microsoft.com/office/powerpoint/2010/main" val="3165226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537" y="199932"/>
            <a:ext cx="10515600" cy="1325563"/>
          </a:xfrm>
        </p:spPr>
        <p:txBody>
          <a:bodyPr/>
          <a:lstStyle/>
          <a:p>
            <a:r>
              <a:rPr lang="en-IN" dirty="0" smtClean="0"/>
              <a:t>PROBLEM STATEMENT 1.1.2</a:t>
            </a:r>
            <a:endParaRPr lang="en-IN" dirty="0"/>
          </a:p>
        </p:txBody>
      </p:sp>
      <p:sp>
        <p:nvSpPr>
          <p:cNvPr id="3" name="Content Placeholder 2"/>
          <p:cNvSpPr>
            <a:spLocks noGrp="1"/>
          </p:cNvSpPr>
          <p:nvPr>
            <p:ph idx="1"/>
          </p:nvPr>
        </p:nvSpPr>
        <p:spPr>
          <a:xfrm>
            <a:off x="363536" y="1422213"/>
            <a:ext cx="11268169" cy="5260975"/>
          </a:xfrm>
        </p:spPr>
        <p:txBody>
          <a:bodyPr>
            <a:normAutofit lnSpcReduction="10000"/>
          </a:bodyPr>
          <a:lstStyle/>
          <a:p>
            <a:pPr marL="0" indent="0">
              <a:buNone/>
            </a:pPr>
            <a:r>
              <a:rPr lang="en-IN" b="1" u="sng" dirty="0"/>
              <a:t>Problem Statement 1.1.2:</a:t>
            </a:r>
            <a:r>
              <a:rPr lang="en-IN" u="sng" dirty="0"/>
              <a:t> </a:t>
            </a:r>
            <a:r>
              <a:rPr lang="en-IN" b="1" u="sng" dirty="0"/>
              <a:t>Longest Common Prefix</a:t>
            </a:r>
            <a:endParaRPr lang="en-IN" dirty="0"/>
          </a:p>
          <a:p>
            <a:pPr marL="0" indent="0">
              <a:buNone/>
            </a:pPr>
            <a:r>
              <a:rPr lang="en-IN" dirty="0"/>
              <a:t>Write a function to find the longest common prefix string among an array of strings. If there is no common prefix, return an empty string </a:t>
            </a:r>
            <a:r>
              <a:rPr lang="en-IN" dirty="0" smtClean="0"/>
              <a:t>"".</a:t>
            </a:r>
            <a:endParaRPr lang="en-IN" dirty="0"/>
          </a:p>
          <a:p>
            <a:pPr marL="0" indent="0">
              <a:buNone/>
            </a:pPr>
            <a:r>
              <a:rPr lang="en-IN" b="1" dirty="0"/>
              <a:t>Example 1:</a:t>
            </a:r>
            <a:endParaRPr lang="en-IN" dirty="0"/>
          </a:p>
          <a:p>
            <a:r>
              <a:rPr lang="en-IN" b="1" dirty="0"/>
              <a:t>Input:</a:t>
            </a:r>
            <a:r>
              <a:rPr lang="en-IN" dirty="0"/>
              <a:t> </a:t>
            </a:r>
            <a:r>
              <a:rPr lang="en-IN" dirty="0" err="1"/>
              <a:t>strs</a:t>
            </a:r>
            <a:r>
              <a:rPr lang="en-IN" dirty="0"/>
              <a:t> = ["</a:t>
            </a:r>
            <a:r>
              <a:rPr lang="en-IN" dirty="0" err="1"/>
              <a:t>flower","flow","flight</a:t>
            </a:r>
            <a:r>
              <a:rPr lang="en-IN" dirty="0"/>
              <a:t>"]</a:t>
            </a:r>
          </a:p>
          <a:p>
            <a:r>
              <a:rPr lang="en-IN" b="1" dirty="0"/>
              <a:t>Output:</a:t>
            </a:r>
            <a:r>
              <a:rPr lang="en-IN" dirty="0"/>
              <a:t> "</a:t>
            </a:r>
            <a:r>
              <a:rPr lang="en-IN" dirty="0" err="1"/>
              <a:t>fl</a:t>
            </a:r>
            <a:r>
              <a:rPr lang="en-IN" dirty="0"/>
              <a:t>"</a:t>
            </a:r>
          </a:p>
          <a:p>
            <a:pPr marL="0" indent="0">
              <a:buNone/>
            </a:pPr>
            <a:r>
              <a:rPr lang="en-IN" b="1" dirty="0"/>
              <a:t>Example 2:</a:t>
            </a:r>
            <a:endParaRPr lang="en-IN" dirty="0"/>
          </a:p>
          <a:p>
            <a:r>
              <a:rPr lang="en-IN" b="1" dirty="0"/>
              <a:t>Input:</a:t>
            </a:r>
            <a:r>
              <a:rPr lang="en-IN" dirty="0"/>
              <a:t> </a:t>
            </a:r>
            <a:r>
              <a:rPr lang="en-IN" dirty="0" err="1"/>
              <a:t>strs</a:t>
            </a:r>
            <a:r>
              <a:rPr lang="en-IN" dirty="0"/>
              <a:t> = ["dog","</a:t>
            </a:r>
            <a:r>
              <a:rPr lang="en-IN" dirty="0" err="1"/>
              <a:t>racecar</a:t>
            </a:r>
            <a:r>
              <a:rPr lang="en-IN" dirty="0"/>
              <a:t>","car"]</a:t>
            </a:r>
          </a:p>
          <a:p>
            <a:r>
              <a:rPr lang="en-IN" b="1" dirty="0"/>
              <a:t>Output:</a:t>
            </a:r>
            <a:r>
              <a:rPr lang="en-IN" dirty="0"/>
              <a:t> ""</a:t>
            </a:r>
          </a:p>
          <a:p>
            <a:r>
              <a:rPr lang="en-IN" b="1" dirty="0"/>
              <a:t>Explanation:</a:t>
            </a:r>
            <a:r>
              <a:rPr lang="en-IN" dirty="0"/>
              <a:t> There is no common prefix among the input strings</a:t>
            </a:r>
            <a:r>
              <a:rPr lang="en-IN" dirty="0" smtClean="0"/>
              <a:t>.</a:t>
            </a:r>
          </a:p>
          <a:p>
            <a:r>
              <a:rPr lang="en-IN" dirty="0"/>
              <a:t>Link to Problem:</a:t>
            </a:r>
            <a:r>
              <a:rPr lang="en-IN" b="1" dirty="0"/>
              <a:t> </a:t>
            </a:r>
            <a:r>
              <a:rPr lang="en-IN" u="sng" dirty="0">
                <a:hlinkClick r:id="rId2"/>
              </a:rPr>
              <a:t>https://leetcode.com/problems/longest-common-prefix</a:t>
            </a:r>
            <a:r>
              <a:rPr lang="en-IN" u="sng" dirty="0" smtClean="0">
                <a:hlinkClick r:id="rId2"/>
              </a:rPr>
              <a:t>/</a:t>
            </a:r>
            <a:endParaRPr lang="en-IN" dirty="0"/>
          </a:p>
        </p:txBody>
      </p:sp>
    </p:spTree>
    <p:extLst>
      <p:ext uri="{BB962C8B-B14F-4D97-AF65-F5344CB8AC3E}">
        <p14:creationId xmlns:p14="http://schemas.microsoft.com/office/powerpoint/2010/main" val="509445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537" y="199932"/>
            <a:ext cx="10515600" cy="1325563"/>
          </a:xfrm>
        </p:spPr>
        <p:txBody>
          <a:bodyPr/>
          <a:lstStyle/>
          <a:p>
            <a:r>
              <a:rPr lang="en-IN" dirty="0" smtClean="0"/>
              <a:t>PROBLEM STATEMENT 1.1.3</a:t>
            </a:r>
            <a:endParaRPr lang="en-IN" dirty="0"/>
          </a:p>
        </p:txBody>
      </p:sp>
      <p:sp>
        <p:nvSpPr>
          <p:cNvPr id="3" name="Content Placeholder 2"/>
          <p:cNvSpPr>
            <a:spLocks noGrp="1"/>
          </p:cNvSpPr>
          <p:nvPr>
            <p:ph idx="1"/>
          </p:nvPr>
        </p:nvSpPr>
        <p:spPr>
          <a:xfrm>
            <a:off x="363536" y="1422213"/>
            <a:ext cx="11268169" cy="5260975"/>
          </a:xfrm>
        </p:spPr>
        <p:txBody>
          <a:bodyPr>
            <a:normAutofit fontScale="92500" lnSpcReduction="20000"/>
          </a:bodyPr>
          <a:lstStyle/>
          <a:p>
            <a:pPr marL="0" indent="0">
              <a:buNone/>
            </a:pPr>
            <a:r>
              <a:rPr lang="en-IN" b="1" u="sng" dirty="0"/>
              <a:t>Problem Statement 1.1.3: Conditional </a:t>
            </a:r>
            <a:r>
              <a:rPr lang="en-IN" b="1" u="sng" dirty="0" smtClean="0"/>
              <a:t>List</a:t>
            </a:r>
            <a:endParaRPr lang="en-IN" dirty="0"/>
          </a:p>
          <a:p>
            <a:pPr marL="0" indent="0">
              <a:buNone/>
            </a:pPr>
            <a:r>
              <a:rPr lang="en-IN" dirty="0"/>
              <a:t>You will be given a list X of length L. You need to find whether there exists an element which satisfies the following condition. Find y, such </a:t>
            </a:r>
            <a:r>
              <a:rPr lang="en-IN" dirty="0" smtClean="0"/>
              <a:t>that</a:t>
            </a:r>
          </a:p>
          <a:p>
            <a:pPr marL="0" indent="0">
              <a:buNone/>
            </a:pPr>
            <a:endParaRPr lang="en-IN" dirty="0" smtClean="0"/>
          </a:p>
          <a:p>
            <a:pPr marL="0" indent="0">
              <a:buNone/>
            </a:pPr>
            <a:endParaRPr lang="en-IN" dirty="0"/>
          </a:p>
          <a:p>
            <a:r>
              <a:rPr lang="en-IN" dirty="0"/>
              <a:t>If there exist any y which satisfied this condition then print YES, otherwise print </a:t>
            </a:r>
            <a:r>
              <a:rPr lang="en-IN" dirty="0" smtClean="0"/>
              <a:t>NO</a:t>
            </a:r>
            <a:endParaRPr lang="en-IN" dirty="0"/>
          </a:p>
          <a:p>
            <a:r>
              <a:rPr lang="en-IN" dirty="0"/>
              <a:t>Let give List X be</a:t>
            </a:r>
          </a:p>
          <a:p>
            <a:r>
              <a:rPr lang="en-IN" dirty="0"/>
              <a:t>1 2 3 3</a:t>
            </a:r>
          </a:p>
          <a:p>
            <a:r>
              <a:rPr lang="en-IN" dirty="0"/>
              <a:t>X(1)+X(2)=X(4), therefore position 3 satisfies the condition.</a:t>
            </a:r>
          </a:p>
          <a:p>
            <a:r>
              <a:rPr lang="en-IN" dirty="0"/>
              <a:t>Output will be</a:t>
            </a:r>
          </a:p>
          <a:p>
            <a:r>
              <a:rPr lang="en-IN" dirty="0" smtClean="0"/>
              <a:t>YES</a:t>
            </a:r>
          </a:p>
          <a:p>
            <a:r>
              <a:rPr lang="en-IN" dirty="0"/>
              <a:t>Link to Problem: </a:t>
            </a:r>
            <a:r>
              <a:rPr lang="en-IN" u="sng" dirty="0">
                <a:hlinkClick r:id="rId2"/>
              </a:rPr>
              <a:t>https://www.hackerearth.com/problem/algorithm/conditional-list-4</a:t>
            </a:r>
            <a:r>
              <a:rPr lang="en-IN" u="sng" dirty="0" smtClean="0">
                <a:hlinkClick r:id="rId2"/>
              </a:rPr>
              <a:t>/</a:t>
            </a:r>
            <a:endParaRPr lang="en-IN" dirty="0"/>
          </a:p>
        </p:txBody>
      </p:sp>
      <p:pic>
        <p:nvPicPr>
          <p:cNvPr id="14" name="Picture 13"/>
          <p:cNvPicPr>
            <a:picLocks noChangeAspect="1"/>
          </p:cNvPicPr>
          <p:nvPr/>
        </p:nvPicPr>
        <p:blipFill>
          <a:blip r:embed="rId3"/>
          <a:stretch>
            <a:fillRect/>
          </a:stretch>
        </p:blipFill>
        <p:spPr>
          <a:xfrm>
            <a:off x="1241332" y="2528700"/>
            <a:ext cx="3318322" cy="698594"/>
          </a:xfrm>
          <a:prstGeom prst="rect">
            <a:avLst/>
          </a:prstGeom>
        </p:spPr>
      </p:pic>
    </p:spTree>
    <p:extLst>
      <p:ext uri="{BB962C8B-B14F-4D97-AF65-F5344CB8AC3E}">
        <p14:creationId xmlns:p14="http://schemas.microsoft.com/office/powerpoint/2010/main" val="1591297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537" y="199932"/>
            <a:ext cx="10515600" cy="1325563"/>
          </a:xfrm>
        </p:spPr>
        <p:txBody>
          <a:bodyPr/>
          <a:lstStyle/>
          <a:p>
            <a:r>
              <a:rPr lang="en-IN" dirty="0" smtClean="0"/>
              <a:t>PROBLEM STATEMENT 1.1.4</a:t>
            </a:r>
            <a:endParaRPr lang="en-IN" dirty="0"/>
          </a:p>
        </p:txBody>
      </p:sp>
      <p:sp>
        <p:nvSpPr>
          <p:cNvPr id="3" name="Content Placeholder 2"/>
          <p:cNvSpPr>
            <a:spLocks noGrp="1"/>
          </p:cNvSpPr>
          <p:nvPr>
            <p:ph idx="1"/>
          </p:nvPr>
        </p:nvSpPr>
        <p:spPr>
          <a:xfrm>
            <a:off x="363536" y="1422213"/>
            <a:ext cx="11268169" cy="5260975"/>
          </a:xfrm>
        </p:spPr>
        <p:txBody>
          <a:bodyPr>
            <a:normAutofit fontScale="92500" lnSpcReduction="20000"/>
          </a:bodyPr>
          <a:lstStyle/>
          <a:p>
            <a:pPr marL="0" indent="0">
              <a:buNone/>
            </a:pPr>
            <a:r>
              <a:rPr lang="en-IN" b="1" u="sng" dirty="0"/>
              <a:t>Problem Statement 1.1.4: Count Primes</a:t>
            </a:r>
            <a:endParaRPr lang="en-IN" dirty="0"/>
          </a:p>
          <a:p>
            <a:pPr marL="0" indent="0">
              <a:buNone/>
            </a:pPr>
            <a:r>
              <a:rPr lang="en-IN" dirty="0"/>
              <a:t>Count the number of prime numbers less than a non-negative number, n</a:t>
            </a:r>
            <a:r>
              <a:rPr lang="en-IN" dirty="0" smtClean="0"/>
              <a:t>.</a:t>
            </a:r>
            <a:endParaRPr lang="en-IN" dirty="0"/>
          </a:p>
          <a:p>
            <a:pPr marL="0" indent="0">
              <a:buNone/>
            </a:pPr>
            <a:r>
              <a:rPr lang="en-IN" dirty="0"/>
              <a:t>Example 1:</a:t>
            </a:r>
          </a:p>
          <a:p>
            <a:r>
              <a:rPr lang="en-IN" dirty="0"/>
              <a:t>Input: n = 10</a:t>
            </a:r>
          </a:p>
          <a:p>
            <a:r>
              <a:rPr lang="en-IN" dirty="0"/>
              <a:t>Output: 4</a:t>
            </a:r>
          </a:p>
          <a:p>
            <a:r>
              <a:rPr lang="en-IN" dirty="0"/>
              <a:t>Explanation: There are 4 prime numbers less than 10, they are 2, 3, 5, 7.</a:t>
            </a:r>
          </a:p>
          <a:p>
            <a:pPr marL="0" indent="0">
              <a:buNone/>
            </a:pPr>
            <a:r>
              <a:rPr lang="en-IN" dirty="0"/>
              <a:t>Example 2:</a:t>
            </a:r>
          </a:p>
          <a:p>
            <a:r>
              <a:rPr lang="en-IN" dirty="0"/>
              <a:t>Input: n = 0</a:t>
            </a:r>
          </a:p>
          <a:p>
            <a:r>
              <a:rPr lang="en-IN" dirty="0"/>
              <a:t>Output: 0</a:t>
            </a:r>
          </a:p>
          <a:p>
            <a:r>
              <a:rPr lang="en-IN" dirty="0"/>
              <a:t>Example 3:</a:t>
            </a:r>
          </a:p>
          <a:p>
            <a:r>
              <a:rPr lang="en-IN" dirty="0"/>
              <a:t>Input: n = 1</a:t>
            </a:r>
          </a:p>
          <a:p>
            <a:r>
              <a:rPr lang="en-IN" dirty="0"/>
              <a:t>Output: 0</a:t>
            </a:r>
          </a:p>
          <a:p>
            <a:pPr marL="0" indent="0">
              <a:buNone/>
            </a:pPr>
            <a:r>
              <a:rPr lang="en-IN" dirty="0" smtClean="0"/>
              <a:t>Link to problem: </a:t>
            </a:r>
            <a:r>
              <a:rPr lang="en-IN" u="sng" dirty="0">
                <a:hlinkClick r:id="rId2"/>
              </a:rPr>
              <a:t>https://leetcode.com/problems/count-primes/</a:t>
            </a:r>
            <a:endParaRPr lang="en-IN" dirty="0"/>
          </a:p>
        </p:txBody>
      </p:sp>
    </p:spTree>
    <p:extLst>
      <p:ext uri="{BB962C8B-B14F-4D97-AF65-F5344CB8AC3E}">
        <p14:creationId xmlns:p14="http://schemas.microsoft.com/office/powerpoint/2010/main" val="711112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537" y="199932"/>
            <a:ext cx="10515600" cy="1325563"/>
          </a:xfrm>
        </p:spPr>
        <p:txBody>
          <a:bodyPr/>
          <a:lstStyle/>
          <a:p>
            <a:r>
              <a:rPr lang="en-IN" dirty="0" smtClean="0"/>
              <a:t>PROBLEM STATEMENT 1.1.5</a:t>
            </a:r>
            <a:endParaRPr lang="en-IN" dirty="0"/>
          </a:p>
        </p:txBody>
      </p:sp>
      <p:sp>
        <p:nvSpPr>
          <p:cNvPr id="3" name="Content Placeholder 2"/>
          <p:cNvSpPr>
            <a:spLocks noGrp="1"/>
          </p:cNvSpPr>
          <p:nvPr>
            <p:ph idx="1"/>
          </p:nvPr>
        </p:nvSpPr>
        <p:spPr>
          <a:xfrm>
            <a:off x="363536" y="1422213"/>
            <a:ext cx="11268169" cy="5260975"/>
          </a:xfrm>
        </p:spPr>
        <p:txBody>
          <a:bodyPr>
            <a:normAutofit/>
          </a:bodyPr>
          <a:lstStyle/>
          <a:p>
            <a:pPr marL="0" indent="0">
              <a:buNone/>
            </a:pPr>
            <a:r>
              <a:rPr lang="en-IN" b="1" u="sng" dirty="0" smtClean="0"/>
              <a:t>Problem Statement 1.1.5: Happy Numbers</a:t>
            </a:r>
          </a:p>
          <a:p>
            <a:pPr marL="0" indent="0">
              <a:buNone/>
            </a:pPr>
            <a:r>
              <a:rPr lang="en-IN" dirty="0" smtClean="0"/>
              <a:t>Write an algorithm to determine if a number n is happy. A happy number is a number defined by the following process:</a:t>
            </a:r>
          </a:p>
          <a:p>
            <a:r>
              <a:rPr lang="en-IN" dirty="0" smtClean="0"/>
              <a:t>Starting with any positive integer, replace the number by the sum of the squares of its digits.</a:t>
            </a:r>
          </a:p>
          <a:p>
            <a:r>
              <a:rPr lang="en-IN" dirty="0" smtClean="0"/>
              <a:t>Repeat the process until the number equals 1 (where it will stay), or it loops endlessly in a cycle which does not include 1.</a:t>
            </a:r>
          </a:p>
          <a:p>
            <a:r>
              <a:rPr lang="en-IN" dirty="0" smtClean="0"/>
              <a:t>Those numbers for which this process ends in 1 are happy.</a:t>
            </a:r>
          </a:p>
          <a:p>
            <a:r>
              <a:rPr lang="en-IN" dirty="0" smtClean="0"/>
              <a:t>Return true if n is a happy number, and false if not.</a:t>
            </a:r>
            <a:endParaRPr lang="en-IN" dirty="0"/>
          </a:p>
        </p:txBody>
      </p:sp>
    </p:spTree>
    <p:extLst>
      <p:ext uri="{BB962C8B-B14F-4D97-AF65-F5344CB8AC3E}">
        <p14:creationId xmlns:p14="http://schemas.microsoft.com/office/powerpoint/2010/main" val="4051181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537" y="199932"/>
            <a:ext cx="10515600" cy="1325563"/>
          </a:xfrm>
        </p:spPr>
        <p:txBody>
          <a:bodyPr/>
          <a:lstStyle/>
          <a:p>
            <a:r>
              <a:rPr lang="en-IN" dirty="0" smtClean="0"/>
              <a:t>PROBLEM STATEMENT 1.1.5</a:t>
            </a:r>
            <a:endParaRPr lang="en-IN" dirty="0"/>
          </a:p>
        </p:txBody>
      </p:sp>
      <p:sp>
        <p:nvSpPr>
          <p:cNvPr id="3" name="Content Placeholder 2"/>
          <p:cNvSpPr>
            <a:spLocks noGrp="1"/>
          </p:cNvSpPr>
          <p:nvPr>
            <p:ph idx="1"/>
          </p:nvPr>
        </p:nvSpPr>
        <p:spPr>
          <a:xfrm>
            <a:off x="363536" y="1422213"/>
            <a:ext cx="11268169" cy="5260975"/>
          </a:xfrm>
        </p:spPr>
        <p:txBody>
          <a:bodyPr>
            <a:normAutofit/>
          </a:bodyPr>
          <a:lstStyle/>
          <a:p>
            <a:pPr marL="0" indent="0">
              <a:buNone/>
            </a:pPr>
            <a:r>
              <a:rPr lang="en-IN" dirty="0"/>
              <a:t>Example 1</a:t>
            </a:r>
            <a:r>
              <a:rPr lang="en-IN" dirty="0" smtClean="0"/>
              <a:t>:</a:t>
            </a:r>
            <a:endParaRPr lang="en-IN" dirty="0"/>
          </a:p>
          <a:p>
            <a:r>
              <a:rPr lang="en-IN" dirty="0"/>
              <a:t>Input: n = 19</a:t>
            </a:r>
          </a:p>
          <a:p>
            <a:r>
              <a:rPr lang="en-IN" dirty="0"/>
              <a:t>Output: true</a:t>
            </a:r>
          </a:p>
          <a:p>
            <a:r>
              <a:rPr lang="en-IN" dirty="0"/>
              <a:t>Explanation:</a:t>
            </a:r>
          </a:p>
          <a:p>
            <a:r>
              <a:rPr lang="en-IN" dirty="0"/>
              <a:t>12 + 92 = 82</a:t>
            </a:r>
          </a:p>
          <a:p>
            <a:r>
              <a:rPr lang="en-IN" dirty="0"/>
              <a:t>82 + 22 = 68</a:t>
            </a:r>
          </a:p>
          <a:p>
            <a:r>
              <a:rPr lang="en-IN" dirty="0"/>
              <a:t>62 + 82 = 100</a:t>
            </a:r>
          </a:p>
          <a:p>
            <a:r>
              <a:rPr lang="en-IN" dirty="0"/>
              <a:t>12 + 02 + 02 = 1</a:t>
            </a:r>
          </a:p>
          <a:p>
            <a:pPr marL="0" indent="0">
              <a:buNone/>
            </a:pPr>
            <a:endParaRPr lang="en-IN" dirty="0"/>
          </a:p>
        </p:txBody>
      </p:sp>
    </p:spTree>
    <p:extLst>
      <p:ext uri="{BB962C8B-B14F-4D97-AF65-F5344CB8AC3E}">
        <p14:creationId xmlns:p14="http://schemas.microsoft.com/office/powerpoint/2010/main" val="589198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326</Words>
  <Application>Microsoft Office PowerPoint</Application>
  <PresentationFormat>Widescreen</PresentationFormat>
  <Paragraphs>75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EXPERIMENT 1.1</vt:lpstr>
      <vt:lpstr>PROBLEM STATEMENT 1.1.1</vt:lpstr>
      <vt:lpstr>PROBLEM STATEMENT 1.1.1</vt:lpstr>
      <vt:lpstr>PROBLEM STATEMENT 1.1.2</vt:lpstr>
      <vt:lpstr>PROBLEM STATEMENT 1.1.3</vt:lpstr>
      <vt:lpstr>PROBLEM STATEMENT 1.1.4</vt:lpstr>
      <vt:lpstr>PROBLEM STATEMENT 1.1.5</vt:lpstr>
      <vt:lpstr>PROBLEM STATEMENT 1.1.5</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 1.1</dc:title>
  <dc:creator>jasleenkaur2136@gmail.com</dc:creator>
  <cp:lastModifiedBy>jasleenkaur2136@gmail.com</cp:lastModifiedBy>
  <cp:revision>9</cp:revision>
  <dcterms:created xsi:type="dcterms:W3CDTF">2021-01-08T08:24:44Z</dcterms:created>
  <dcterms:modified xsi:type="dcterms:W3CDTF">2021-01-08T08:32:56Z</dcterms:modified>
</cp:coreProperties>
</file>