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4" r:id="rId7"/>
    <p:sldId id="260" r:id="rId8"/>
    <p:sldId id="265" r:id="rId9"/>
    <p:sldId id="261"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69BB17-505C-4686-AE68-1C9DB0A3F46A}"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363087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69BB17-505C-4686-AE68-1C9DB0A3F46A}"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162444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69BB17-505C-4686-AE68-1C9DB0A3F46A}"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217561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69BB17-505C-4686-AE68-1C9DB0A3F46A}"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273310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69BB17-505C-4686-AE68-1C9DB0A3F46A}" type="datetimeFigureOut">
              <a:rPr lang="en-IN" smtClean="0"/>
              <a:t>08-01-2021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400817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69BB17-505C-4686-AE68-1C9DB0A3F46A}"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247108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69BB17-505C-4686-AE68-1C9DB0A3F46A}" type="datetimeFigureOut">
              <a:rPr lang="en-IN" smtClean="0"/>
              <a:t>08-01-2021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323906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69BB17-505C-4686-AE68-1C9DB0A3F46A}" type="datetimeFigureOut">
              <a:rPr lang="en-IN" smtClean="0"/>
              <a:t>08-01-2021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73783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9BB17-505C-4686-AE68-1C9DB0A3F46A}" type="datetimeFigureOut">
              <a:rPr lang="en-IN" smtClean="0"/>
              <a:t>08-01-2021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302303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69BB17-505C-4686-AE68-1C9DB0A3F46A}"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113819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69BB17-505C-4686-AE68-1C9DB0A3F46A}" type="datetimeFigureOut">
              <a:rPr lang="en-IN" smtClean="0"/>
              <a:t>08-01-2021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C1F0F-6491-4B5D-BCC8-7CB67A9CF035}" type="slidenum">
              <a:rPr lang="en-IN" smtClean="0"/>
              <a:t>‹#›</a:t>
            </a:fld>
            <a:endParaRPr lang="en-IN"/>
          </a:p>
        </p:txBody>
      </p:sp>
    </p:spTree>
    <p:extLst>
      <p:ext uri="{BB962C8B-B14F-4D97-AF65-F5344CB8AC3E}">
        <p14:creationId xmlns:p14="http://schemas.microsoft.com/office/powerpoint/2010/main" val="337523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9BB17-505C-4686-AE68-1C9DB0A3F46A}" type="datetimeFigureOut">
              <a:rPr lang="en-IN" smtClean="0"/>
              <a:t>08-01-2021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C1F0F-6491-4B5D-BCC8-7CB67A9CF035}" type="slidenum">
              <a:rPr lang="en-IN" smtClean="0"/>
              <a:t>‹#›</a:t>
            </a:fld>
            <a:endParaRPr lang="en-IN"/>
          </a:p>
        </p:txBody>
      </p:sp>
    </p:spTree>
    <p:extLst>
      <p:ext uri="{BB962C8B-B14F-4D97-AF65-F5344CB8AC3E}">
        <p14:creationId xmlns:p14="http://schemas.microsoft.com/office/powerpoint/2010/main" val="3128007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hackerearth.com/practice/basic-programming/recursion/recursion-and-backtracking/practice-problems/algorithm/n-queensrecursion-tu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ractice.geeksforgeeks.org/problems/egg-dropping-puzzle-1587115620/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eetcode.com/problems/climbing-stai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hackerrank.com/challenges/variadic-functions-in-c/proble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EXPERIMENT </a:t>
            </a:r>
            <a:r>
              <a:rPr lang="en-IN" dirty="0" smtClean="0"/>
              <a:t>1.4</a:t>
            </a:r>
            <a:endParaRPr lang="en-IN" dirty="0"/>
          </a:p>
        </p:txBody>
      </p:sp>
      <p:sp>
        <p:nvSpPr>
          <p:cNvPr id="3" name="Subtitle 2"/>
          <p:cNvSpPr>
            <a:spLocks noGrp="1"/>
          </p:cNvSpPr>
          <p:nvPr>
            <p:ph type="subTitle" idx="1"/>
          </p:nvPr>
        </p:nvSpPr>
        <p:spPr/>
        <p:txBody>
          <a:bodyPr/>
          <a:lstStyle/>
          <a:p>
            <a:r>
              <a:rPr lang="en-IN" dirty="0" smtClean="0"/>
              <a:t>CSP-155</a:t>
            </a:r>
          </a:p>
          <a:p>
            <a:r>
              <a:rPr lang="en-IN" dirty="0" smtClean="0"/>
              <a:t>COMPUTER WORKSHOP</a:t>
            </a:r>
            <a:endParaRPr lang="en-IN" dirty="0"/>
          </a:p>
        </p:txBody>
      </p:sp>
    </p:spTree>
    <p:extLst>
      <p:ext uri="{BB962C8B-B14F-4D97-AF65-F5344CB8AC3E}">
        <p14:creationId xmlns:p14="http://schemas.microsoft.com/office/powerpoint/2010/main" val="3701454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a:t>
            </a:r>
            <a:r>
              <a:rPr lang="en-IN" dirty="0" smtClean="0"/>
              <a:t>1.4.4</a:t>
            </a:r>
            <a:endParaRPr lang="en-IN" dirty="0"/>
          </a:p>
        </p:txBody>
      </p:sp>
      <p:sp>
        <p:nvSpPr>
          <p:cNvPr id="3" name="Content Placeholder 2"/>
          <p:cNvSpPr>
            <a:spLocks noGrp="1"/>
          </p:cNvSpPr>
          <p:nvPr>
            <p:ph idx="1"/>
          </p:nvPr>
        </p:nvSpPr>
        <p:spPr>
          <a:xfrm>
            <a:off x="363536" y="1422213"/>
            <a:ext cx="11268169" cy="5260975"/>
          </a:xfrm>
        </p:spPr>
        <p:txBody>
          <a:bodyPr>
            <a:normAutofit/>
          </a:bodyPr>
          <a:lstStyle/>
          <a:p>
            <a:pPr marL="0" indent="0">
              <a:buNone/>
            </a:pPr>
            <a:r>
              <a:rPr lang="en-IN" sz="2600" dirty="0"/>
              <a:t>If it is not possible to place all N queens in the desired way, then print "NO" (without quotes).</a:t>
            </a:r>
          </a:p>
          <a:p>
            <a:pPr marL="0" indent="0">
              <a:buNone/>
            </a:pPr>
            <a:r>
              <a:rPr lang="en-IN" sz="2600" dirty="0"/>
              <a:t/>
            </a:r>
            <a:br>
              <a:rPr lang="en-IN" sz="2600" dirty="0"/>
            </a:br>
            <a:endParaRPr lang="en-IN" sz="2600" dirty="0"/>
          </a:p>
          <a:p>
            <a:pPr marL="0" indent="0">
              <a:buNone/>
            </a:pPr>
            <a:r>
              <a:rPr lang="en-IN" sz="2600" b="1" dirty="0"/>
              <a:t>Link to Problem:</a:t>
            </a:r>
            <a:r>
              <a:rPr lang="en-IN" sz="2600" dirty="0"/>
              <a:t> </a:t>
            </a:r>
            <a:r>
              <a:rPr lang="en-IN" sz="2600" u="sng" dirty="0">
                <a:hlinkClick r:id="rId2"/>
              </a:rPr>
              <a:t>https://www.hackerearth.com/practice/basic-programming/recursion/recursion-and-backtracking/practice-problems/algorithm/n-queensrecursion-tutorial</a:t>
            </a:r>
            <a:r>
              <a:rPr lang="en-IN" sz="2400" u="sng" dirty="0">
                <a:hlinkClick r:id="rId2"/>
              </a:rPr>
              <a:t>/</a:t>
            </a:r>
            <a:endParaRPr lang="en-IN" sz="2400" dirty="0"/>
          </a:p>
        </p:txBody>
      </p:sp>
    </p:spTree>
    <p:extLst>
      <p:ext uri="{BB962C8B-B14F-4D97-AF65-F5344CB8AC3E}">
        <p14:creationId xmlns:p14="http://schemas.microsoft.com/office/powerpoint/2010/main" val="876310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0314"/>
            <a:ext cx="10515600" cy="1325563"/>
          </a:xfrm>
        </p:spPr>
        <p:txBody>
          <a:bodyPr/>
          <a:lstStyle/>
          <a:p>
            <a:r>
              <a:rPr lang="en-IN" dirty="0" smtClean="0"/>
              <a:t>PROBLEM STATEMENT </a:t>
            </a:r>
            <a:r>
              <a:rPr lang="en-IN" dirty="0" smtClean="0"/>
              <a:t>1.4.1</a:t>
            </a:r>
            <a:endParaRPr lang="en-IN" dirty="0"/>
          </a:p>
        </p:txBody>
      </p:sp>
      <p:sp>
        <p:nvSpPr>
          <p:cNvPr id="3" name="Content Placeholder 2"/>
          <p:cNvSpPr>
            <a:spLocks noGrp="1"/>
          </p:cNvSpPr>
          <p:nvPr>
            <p:ph idx="1"/>
          </p:nvPr>
        </p:nvSpPr>
        <p:spPr>
          <a:xfrm>
            <a:off x="363537" y="1422213"/>
            <a:ext cx="11590898" cy="5314763"/>
          </a:xfrm>
        </p:spPr>
        <p:txBody>
          <a:bodyPr>
            <a:normAutofit fontScale="92500" lnSpcReduction="10000"/>
          </a:bodyPr>
          <a:lstStyle/>
          <a:p>
            <a:pPr marL="0" indent="0" algn="just">
              <a:buNone/>
            </a:pPr>
            <a:r>
              <a:rPr lang="en-IN" b="1" dirty="0"/>
              <a:t>Egg Dropping Puzzle</a:t>
            </a:r>
          </a:p>
          <a:p>
            <a:pPr marL="0" indent="0" algn="just">
              <a:buNone/>
            </a:pPr>
            <a:r>
              <a:rPr lang="en-IN" dirty="0"/>
              <a:t>Suppose you have N eggs and you want to determine from which floor in a K-floor building you can drop an egg such that it doesn't break. You have to determine the minimum number of attempts you need in order find the critical floor in the worst case while using the best strategy. There are few rules given below. </a:t>
            </a:r>
          </a:p>
          <a:p>
            <a:pPr algn="just"/>
            <a:r>
              <a:rPr lang="en-IN" dirty="0"/>
              <a:t/>
            </a:r>
            <a:br>
              <a:rPr lang="en-IN" dirty="0"/>
            </a:br>
            <a:r>
              <a:rPr lang="en-IN" dirty="0" smtClean="0"/>
              <a:t>An </a:t>
            </a:r>
            <a:r>
              <a:rPr lang="en-IN" dirty="0"/>
              <a:t>egg that survives a fall can be used again.</a:t>
            </a:r>
          </a:p>
          <a:p>
            <a:pPr algn="just"/>
            <a:r>
              <a:rPr lang="en-IN" dirty="0"/>
              <a:t>A broken egg must be discarded.</a:t>
            </a:r>
          </a:p>
          <a:p>
            <a:pPr algn="just"/>
            <a:r>
              <a:rPr lang="en-IN" dirty="0"/>
              <a:t>The effect of a fall is the same for all eggs.</a:t>
            </a:r>
          </a:p>
          <a:p>
            <a:pPr algn="just"/>
            <a:r>
              <a:rPr lang="en-IN" dirty="0"/>
              <a:t>If the egg doesn't break at a certain floor, it will not break at any floor below.</a:t>
            </a:r>
          </a:p>
          <a:p>
            <a:pPr algn="just"/>
            <a:r>
              <a:rPr lang="en-IN" dirty="0"/>
              <a:t>If the eggs breaks at a certain floor, it will break at any floor above.</a:t>
            </a:r>
          </a:p>
          <a:p>
            <a:pPr marL="0" indent="0" algn="just">
              <a:buNone/>
            </a:pPr>
            <a:r>
              <a:rPr lang="en-IN" dirty="0"/>
              <a:t/>
            </a:r>
            <a:br>
              <a:rPr lang="en-IN" dirty="0"/>
            </a:br>
            <a:endParaRPr lang="en-IN" dirty="0"/>
          </a:p>
          <a:p>
            <a:pPr algn="just"/>
            <a:endParaRPr lang="en-IN" dirty="0"/>
          </a:p>
        </p:txBody>
      </p:sp>
    </p:spTree>
    <p:extLst>
      <p:ext uri="{BB962C8B-B14F-4D97-AF65-F5344CB8AC3E}">
        <p14:creationId xmlns:p14="http://schemas.microsoft.com/office/powerpoint/2010/main" val="1013987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a:t>
            </a:r>
            <a:r>
              <a:rPr lang="en-IN" dirty="0" smtClean="0"/>
              <a:t>1.4.1</a:t>
            </a:r>
            <a:endParaRPr lang="en-IN" dirty="0"/>
          </a:p>
        </p:txBody>
      </p:sp>
      <p:sp>
        <p:nvSpPr>
          <p:cNvPr id="3" name="Content Placeholder 2"/>
          <p:cNvSpPr>
            <a:spLocks noGrp="1"/>
          </p:cNvSpPr>
          <p:nvPr>
            <p:ph idx="1"/>
          </p:nvPr>
        </p:nvSpPr>
        <p:spPr>
          <a:xfrm>
            <a:off x="363536" y="1422213"/>
            <a:ext cx="11631239" cy="5328211"/>
          </a:xfrm>
        </p:spPr>
        <p:txBody>
          <a:bodyPr>
            <a:normAutofit fontScale="92500" lnSpcReduction="10000"/>
          </a:bodyPr>
          <a:lstStyle/>
          <a:p>
            <a:pPr marL="0" indent="0">
              <a:buNone/>
            </a:pPr>
            <a:r>
              <a:rPr lang="en-IN" b="1" dirty="0"/>
              <a:t>Example 1:</a:t>
            </a:r>
            <a:endParaRPr lang="en-IN" dirty="0"/>
          </a:p>
          <a:p>
            <a:pPr marL="0" indent="0">
              <a:buNone/>
            </a:pPr>
            <a:r>
              <a:rPr lang="en-IN" b="1" dirty="0"/>
              <a:t>Input:</a:t>
            </a:r>
            <a:endParaRPr lang="en-IN" dirty="0"/>
          </a:p>
          <a:p>
            <a:pPr marL="0" indent="0">
              <a:buNone/>
            </a:pPr>
            <a:r>
              <a:rPr lang="en-IN" dirty="0"/>
              <a:t>N = 2, K = 10</a:t>
            </a:r>
          </a:p>
          <a:p>
            <a:pPr marL="0" indent="0">
              <a:buNone/>
            </a:pPr>
            <a:r>
              <a:rPr lang="en-IN" b="1" dirty="0"/>
              <a:t>Output:</a:t>
            </a:r>
            <a:r>
              <a:rPr lang="en-IN" dirty="0"/>
              <a:t> </a:t>
            </a:r>
            <a:r>
              <a:rPr lang="en-IN" dirty="0" smtClean="0"/>
              <a:t>4</a:t>
            </a:r>
            <a:endParaRPr lang="en-IN" dirty="0"/>
          </a:p>
          <a:p>
            <a:pPr marL="0" indent="0">
              <a:buNone/>
            </a:pPr>
            <a:r>
              <a:rPr lang="en-IN" b="1" dirty="0"/>
              <a:t>Example 2:</a:t>
            </a:r>
            <a:endParaRPr lang="en-IN" dirty="0"/>
          </a:p>
          <a:p>
            <a:pPr marL="0" indent="0">
              <a:buNone/>
            </a:pPr>
            <a:r>
              <a:rPr lang="en-IN" b="1" dirty="0"/>
              <a:t>Input:</a:t>
            </a:r>
            <a:endParaRPr lang="en-IN" dirty="0"/>
          </a:p>
          <a:p>
            <a:pPr marL="0" indent="0">
              <a:buNone/>
            </a:pPr>
            <a:r>
              <a:rPr lang="en-IN" dirty="0"/>
              <a:t>N = 3, K = 5</a:t>
            </a:r>
          </a:p>
          <a:p>
            <a:pPr marL="0" indent="0">
              <a:buNone/>
            </a:pPr>
            <a:r>
              <a:rPr lang="en-IN" b="1" dirty="0"/>
              <a:t>Output:</a:t>
            </a:r>
            <a:r>
              <a:rPr lang="en-IN" dirty="0"/>
              <a:t> </a:t>
            </a:r>
            <a:r>
              <a:rPr lang="en-IN" dirty="0" smtClean="0"/>
              <a:t>3</a:t>
            </a:r>
            <a:endParaRPr lang="en-IN" dirty="0"/>
          </a:p>
          <a:p>
            <a:pPr marL="0" indent="0">
              <a:buNone/>
            </a:pPr>
            <a:r>
              <a:rPr lang="en-IN" b="1" dirty="0"/>
              <a:t>Your Task:</a:t>
            </a:r>
            <a:endParaRPr lang="en-IN" dirty="0"/>
          </a:p>
          <a:p>
            <a:pPr marL="0" indent="0">
              <a:buNone/>
            </a:pPr>
            <a:r>
              <a:rPr lang="en-IN" dirty="0"/>
              <a:t>Complete the function </a:t>
            </a:r>
            <a:r>
              <a:rPr lang="en-IN" dirty="0" err="1"/>
              <a:t>eggDrop</a:t>
            </a:r>
            <a:r>
              <a:rPr lang="en-IN" dirty="0"/>
              <a:t>() which takes two positive integer N and K as input parameters and returns the minimum number of attempts you need in order to find the critical floor</a:t>
            </a:r>
            <a:r>
              <a:rPr lang="en-IN" dirty="0" smtClean="0"/>
              <a:t>.</a:t>
            </a:r>
            <a:endParaRPr lang="en-IN" dirty="0"/>
          </a:p>
        </p:txBody>
      </p:sp>
    </p:spTree>
    <p:extLst>
      <p:ext uri="{BB962C8B-B14F-4D97-AF65-F5344CB8AC3E}">
        <p14:creationId xmlns:p14="http://schemas.microsoft.com/office/powerpoint/2010/main" val="316522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a:t>
            </a:r>
            <a:r>
              <a:rPr lang="en-IN" dirty="0" smtClean="0"/>
              <a:t>1.4.1</a:t>
            </a:r>
            <a:endParaRPr lang="en-IN" dirty="0"/>
          </a:p>
        </p:txBody>
      </p:sp>
      <p:sp>
        <p:nvSpPr>
          <p:cNvPr id="3" name="Content Placeholder 2"/>
          <p:cNvSpPr>
            <a:spLocks noGrp="1"/>
          </p:cNvSpPr>
          <p:nvPr>
            <p:ph idx="1"/>
          </p:nvPr>
        </p:nvSpPr>
        <p:spPr>
          <a:xfrm>
            <a:off x="363536" y="1422213"/>
            <a:ext cx="11631239" cy="5328211"/>
          </a:xfrm>
        </p:spPr>
        <p:txBody>
          <a:bodyPr>
            <a:normAutofit/>
          </a:bodyPr>
          <a:lstStyle/>
          <a:p>
            <a:pPr marL="0" indent="0">
              <a:buNone/>
            </a:pPr>
            <a:r>
              <a:rPr lang="en-IN" sz="2600" dirty="0"/>
              <a:t>Expected Time Complexity: O(N*K)</a:t>
            </a:r>
          </a:p>
          <a:p>
            <a:pPr marL="0" indent="0">
              <a:buNone/>
            </a:pPr>
            <a:r>
              <a:rPr lang="en-IN" sz="2600" dirty="0"/>
              <a:t>Expected Auxiliary Space: O(N*K</a:t>
            </a:r>
            <a:r>
              <a:rPr lang="en-IN" sz="2600" dirty="0" smtClean="0"/>
              <a:t>)</a:t>
            </a:r>
          </a:p>
          <a:p>
            <a:pPr marL="0" indent="0">
              <a:buNone/>
            </a:pPr>
            <a:r>
              <a:rPr lang="en-IN" sz="2600" b="1" dirty="0"/>
              <a:t>Link to problem:</a:t>
            </a:r>
            <a:r>
              <a:rPr lang="en-IN" sz="2600" dirty="0"/>
              <a:t> </a:t>
            </a:r>
            <a:r>
              <a:rPr lang="en-IN" sz="2600" u="sng" dirty="0">
                <a:hlinkClick r:id="rId2"/>
              </a:rPr>
              <a:t>https://practice.geeksforgeeks.org/problems/egg-dropping-puzzle-1587115620/1</a:t>
            </a:r>
            <a:endParaRPr lang="en-IN" sz="2600" dirty="0"/>
          </a:p>
        </p:txBody>
      </p:sp>
    </p:spTree>
    <p:extLst>
      <p:ext uri="{BB962C8B-B14F-4D97-AF65-F5344CB8AC3E}">
        <p14:creationId xmlns:p14="http://schemas.microsoft.com/office/powerpoint/2010/main" val="2999301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a:t>
            </a:r>
            <a:r>
              <a:rPr lang="en-IN" dirty="0" smtClean="0"/>
              <a:t>1.4.2</a:t>
            </a:r>
            <a:endParaRPr lang="en-IN" dirty="0"/>
          </a:p>
        </p:txBody>
      </p:sp>
      <p:sp>
        <p:nvSpPr>
          <p:cNvPr id="3" name="Content Placeholder 2"/>
          <p:cNvSpPr>
            <a:spLocks noGrp="1"/>
          </p:cNvSpPr>
          <p:nvPr>
            <p:ph idx="1"/>
          </p:nvPr>
        </p:nvSpPr>
        <p:spPr>
          <a:xfrm>
            <a:off x="363536" y="1422213"/>
            <a:ext cx="11268169" cy="5260975"/>
          </a:xfrm>
        </p:spPr>
        <p:txBody>
          <a:bodyPr>
            <a:normAutofit/>
          </a:bodyPr>
          <a:lstStyle/>
          <a:p>
            <a:pPr marL="0" indent="0">
              <a:buNone/>
            </a:pPr>
            <a:r>
              <a:rPr lang="en-IN" sz="2400" b="1" dirty="0"/>
              <a:t>Amazon: Staircase Problem</a:t>
            </a:r>
          </a:p>
          <a:p>
            <a:pPr marL="0" indent="0">
              <a:buNone/>
            </a:pPr>
            <a:r>
              <a:rPr lang="en-IN" sz="2400" dirty="0"/>
              <a:t>You are climbing a staircase. It takes n steps to reach the top. Each time you can either climb 1 or 2 steps. In how many distinct ways can you climb to the top?</a:t>
            </a:r>
          </a:p>
          <a:p>
            <a:pPr marL="0" indent="0">
              <a:buNone/>
            </a:pPr>
            <a:endParaRPr lang="en-IN" sz="2400" dirty="0"/>
          </a:p>
          <a:p>
            <a:pPr marL="0" indent="0">
              <a:buNone/>
            </a:pPr>
            <a:r>
              <a:rPr lang="en-IN" sz="2400" b="1" dirty="0"/>
              <a:t>Example 1:</a:t>
            </a:r>
            <a:endParaRPr lang="en-IN" sz="2400" dirty="0"/>
          </a:p>
          <a:p>
            <a:pPr marL="0" indent="0">
              <a:buNone/>
            </a:pPr>
            <a:r>
              <a:rPr lang="en-IN" sz="2400" b="1" dirty="0"/>
              <a:t>Input:</a:t>
            </a:r>
            <a:r>
              <a:rPr lang="en-IN" sz="2400" dirty="0"/>
              <a:t> n = 2</a:t>
            </a:r>
          </a:p>
          <a:p>
            <a:pPr marL="0" indent="0">
              <a:buNone/>
            </a:pPr>
            <a:r>
              <a:rPr lang="en-IN" sz="2400" b="1" dirty="0"/>
              <a:t>Output</a:t>
            </a:r>
            <a:r>
              <a:rPr lang="en-IN" sz="2400" dirty="0"/>
              <a:t>: 2</a:t>
            </a:r>
          </a:p>
          <a:p>
            <a:pPr marL="0" indent="0">
              <a:buNone/>
            </a:pPr>
            <a:r>
              <a:rPr lang="en-IN" sz="2400" b="1" dirty="0"/>
              <a:t>Explanation:</a:t>
            </a:r>
            <a:r>
              <a:rPr lang="en-IN" sz="2400" dirty="0"/>
              <a:t> There are two ways to climb to the top.</a:t>
            </a:r>
          </a:p>
          <a:p>
            <a:pPr marL="0" indent="0">
              <a:buNone/>
            </a:pPr>
            <a:r>
              <a:rPr lang="en-IN" sz="2400" dirty="0"/>
              <a:t>1. 1 step + 1 step</a:t>
            </a:r>
          </a:p>
          <a:p>
            <a:pPr marL="0" indent="0">
              <a:buNone/>
            </a:pPr>
            <a:r>
              <a:rPr lang="en-IN" sz="2400" dirty="0"/>
              <a:t>2. 2 steps</a:t>
            </a:r>
          </a:p>
          <a:p>
            <a:pPr marL="0" indent="0" algn="just">
              <a:buNone/>
            </a:pPr>
            <a:endParaRPr lang="en-IN" sz="2400" dirty="0"/>
          </a:p>
        </p:txBody>
      </p:sp>
    </p:spTree>
    <p:extLst>
      <p:ext uri="{BB962C8B-B14F-4D97-AF65-F5344CB8AC3E}">
        <p14:creationId xmlns:p14="http://schemas.microsoft.com/office/powerpoint/2010/main" val="509445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a:t>
            </a:r>
            <a:r>
              <a:rPr lang="en-IN" dirty="0" smtClean="0"/>
              <a:t>1.4.2</a:t>
            </a:r>
            <a:endParaRPr lang="en-IN" dirty="0"/>
          </a:p>
        </p:txBody>
      </p:sp>
      <p:sp>
        <p:nvSpPr>
          <p:cNvPr id="3" name="Content Placeholder 2"/>
          <p:cNvSpPr>
            <a:spLocks noGrp="1"/>
          </p:cNvSpPr>
          <p:nvPr>
            <p:ph idx="1"/>
          </p:nvPr>
        </p:nvSpPr>
        <p:spPr>
          <a:xfrm>
            <a:off x="363536" y="1422213"/>
            <a:ext cx="11268169" cy="5260975"/>
          </a:xfrm>
        </p:spPr>
        <p:txBody>
          <a:bodyPr>
            <a:normAutofit/>
          </a:bodyPr>
          <a:lstStyle/>
          <a:p>
            <a:pPr marL="0" indent="0">
              <a:buNone/>
            </a:pPr>
            <a:r>
              <a:rPr lang="en-IN" sz="2600" b="1" dirty="0"/>
              <a:t>Example 2:</a:t>
            </a:r>
            <a:endParaRPr lang="en-IN" sz="2600" dirty="0"/>
          </a:p>
          <a:p>
            <a:pPr marL="0" indent="0">
              <a:buNone/>
            </a:pPr>
            <a:r>
              <a:rPr lang="en-IN" sz="2600" b="1" dirty="0"/>
              <a:t>Input:</a:t>
            </a:r>
            <a:r>
              <a:rPr lang="en-IN" sz="2600" dirty="0"/>
              <a:t> n = 3</a:t>
            </a:r>
          </a:p>
          <a:p>
            <a:pPr marL="0" indent="0">
              <a:buNone/>
            </a:pPr>
            <a:r>
              <a:rPr lang="en-IN" sz="2600" b="1" dirty="0"/>
              <a:t>Output</a:t>
            </a:r>
            <a:r>
              <a:rPr lang="en-IN" sz="2600" dirty="0"/>
              <a:t>: 3</a:t>
            </a:r>
          </a:p>
          <a:p>
            <a:pPr marL="0" indent="0">
              <a:buNone/>
            </a:pPr>
            <a:r>
              <a:rPr lang="en-IN" sz="2600" b="1" dirty="0"/>
              <a:t>Explanation: </a:t>
            </a:r>
            <a:r>
              <a:rPr lang="en-IN" sz="2600" dirty="0"/>
              <a:t>There are three ways to climb to the top.</a:t>
            </a:r>
          </a:p>
          <a:p>
            <a:pPr marL="0" indent="0">
              <a:buNone/>
            </a:pPr>
            <a:r>
              <a:rPr lang="en-IN" sz="2600" dirty="0"/>
              <a:t>1. 1 step + 1 step + 1 step</a:t>
            </a:r>
          </a:p>
          <a:p>
            <a:pPr marL="0" indent="0">
              <a:buNone/>
            </a:pPr>
            <a:r>
              <a:rPr lang="en-IN" sz="2600" dirty="0"/>
              <a:t>2. 1 step + 2 steps</a:t>
            </a:r>
          </a:p>
          <a:p>
            <a:pPr marL="0" indent="0">
              <a:buNone/>
            </a:pPr>
            <a:r>
              <a:rPr lang="en-IN" sz="2600" dirty="0"/>
              <a:t>3. 2 steps + 1 </a:t>
            </a:r>
            <a:r>
              <a:rPr lang="en-IN" sz="2600" dirty="0" smtClean="0"/>
              <a:t>step</a:t>
            </a:r>
            <a:endParaRPr lang="en-IN" sz="2600" dirty="0"/>
          </a:p>
          <a:p>
            <a:pPr marL="0" indent="0">
              <a:buNone/>
            </a:pPr>
            <a:r>
              <a:rPr lang="en-IN" sz="2600" b="1" dirty="0"/>
              <a:t>Constraints:</a:t>
            </a:r>
            <a:endParaRPr lang="en-IN" sz="2600" dirty="0"/>
          </a:p>
          <a:p>
            <a:pPr marL="0" indent="0">
              <a:buNone/>
            </a:pPr>
            <a:r>
              <a:rPr lang="en-IN" sz="2600" dirty="0"/>
              <a:t>1 &lt;= n &lt;= </a:t>
            </a:r>
            <a:r>
              <a:rPr lang="en-IN" sz="2600" dirty="0" smtClean="0"/>
              <a:t>45</a:t>
            </a:r>
            <a:endParaRPr lang="en-IN" sz="2600" dirty="0"/>
          </a:p>
          <a:p>
            <a:pPr marL="0" indent="0">
              <a:buNone/>
            </a:pPr>
            <a:r>
              <a:rPr lang="en-IN" sz="2600" b="1" dirty="0"/>
              <a:t>Link to problem:</a:t>
            </a:r>
            <a:r>
              <a:rPr lang="en-IN" sz="2600" dirty="0"/>
              <a:t> </a:t>
            </a:r>
            <a:r>
              <a:rPr lang="en-IN" sz="2600" u="sng" dirty="0">
                <a:hlinkClick r:id="rId2"/>
              </a:rPr>
              <a:t>https://leetcode.com/problems/climbing-stairs</a:t>
            </a:r>
            <a:r>
              <a:rPr lang="en-IN" sz="2600" u="sng" dirty="0" smtClean="0">
                <a:hlinkClick r:id="rId2"/>
              </a:rPr>
              <a:t>/</a:t>
            </a:r>
            <a:endParaRPr lang="en-IN" sz="2600" dirty="0"/>
          </a:p>
        </p:txBody>
      </p:sp>
    </p:spTree>
    <p:extLst>
      <p:ext uri="{BB962C8B-B14F-4D97-AF65-F5344CB8AC3E}">
        <p14:creationId xmlns:p14="http://schemas.microsoft.com/office/powerpoint/2010/main" val="4138953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a:t>
            </a:r>
            <a:r>
              <a:rPr lang="en-IN" dirty="0" smtClean="0"/>
              <a:t>1.4.3</a:t>
            </a:r>
            <a:endParaRPr lang="en-IN" dirty="0"/>
          </a:p>
        </p:txBody>
      </p:sp>
      <p:sp>
        <p:nvSpPr>
          <p:cNvPr id="3" name="Content Placeholder 2"/>
          <p:cNvSpPr>
            <a:spLocks noGrp="1"/>
          </p:cNvSpPr>
          <p:nvPr>
            <p:ph idx="1"/>
          </p:nvPr>
        </p:nvSpPr>
        <p:spPr>
          <a:xfrm>
            <a:off x="363536" y="1264024"/>
            <a:ext cx="11564005" cy="5419164"/>
          </a:xfrm>
        </p:spPr>
        <p:txBody>
          <a:bodyPr>
            <a:normAutofit lnSpcReduction="10000"/>
          </a:bodyPr>
          <a:lstStyle/>
          <a:p>
            <a:pPr marL="0" indent="0" algn="just">
              <a:buNone/>
            </a:pPr>
            <a:r>
              <a:rPr lang="en-IN" b="1" dirty="0" err="1"/>
              <a:t>Variadic</a:t>
            </a:r>
            <a:r>
              <a:rPr lang="en-IN" b="1" dirty="0"/>
              <a:t> Functions in C</a:t>
            </a:r>
          </a:p>
          <a:p>
            <a:pPr marL="0" indent="0" algn="just">
              <a:buNone/>
            </a:pPr>
            <a:r>
              <a:rPr lang="en-IN" dirty="0"/>
              <a:t>Implement three </a:t>
            </a:r>
            <a:r>
              <a:rPr lang="en-IN" dirty="0" err="1"/>
              <a:t>variadic</a:t>
            </a:r>
            <a:r>
              <a:rPr lang="en-IN" dirty="0"/>
              <a:t> functions named sum(),min(), and max() to calculate sums, minima, maxima of a variable number of arguments. The first argument passed to the </a:t>
            </a:r>
            <a:r>
              <a:rPr lang="en-IN" dirty="0" err="1"/>
              <a:t>variadic</a:t>
            </a:r>
            <a:r>
              <a:rPr lang="en-IN" dirty="0"/>
              <a:t> function is the count of the number of arguments, which is followed by the arguments themselves</a:t>
            </a:r>
            <a:r>
              <a:rPr lang="en-IN" dirty="0" smtClean="0"/>
              <a:t>.</a:t>
            </a:r>
          </a:p>
          <a:p>
            <a:pPr marL="0" indent="0">
              <a:buNone/>
            </a:pPr>
            <a:r>
              <a:rPr lang="en-IN" b="1" dirty="0"/>
              <a:t>Input Format</a:t>
            </a:r>
            <a:endParaRPr lang="en-IN" dirty="0"/>
          </a:p>
          <a:p>
            <a:pPr marL="0" indent="0">
              <a:buNone/>
            </a:pPr>
            <a:r>
              <a:rPr lang="en-IN" dirty="0"/>
              <a:t>The first line of the input consists of an integer </a:t>
            </a:r>
            <a:r>
              <a:rPr lang="en-IN" dirty="0" err="1"/>
              <a:t>number_of_test_cases</a:t>
            </a:r>
            <a:r>
              <a:rPr lang="en-IN" dirty="0"/>
              <a:t>.</a:t>
            </a:r>
          </a:p>
          <a:p>
            <a:pPr marL="0" indent="0">
              <a:buNone/>
            </a:pPr>
            <a:r>
              <a:rPr lang="en-IN" dirty="0"/>
              <a:t>Each test case tests the logic of your code by sending a test implementation of 3, 5 and 10 elements respectively.</a:t>
            </a:r>
          </a:p>
          <a:p>
            <a:pPr marL="0" indent="0">
              <a:buNone/>
            </a:pPr>
            <a:r>
              <a:rPr lang="en-IN" dirty="0"/>
              <a:t>You can test your code against sample/custom input.</a:t>
            </a:r>
          </a:p>
          <a:p>
            <a:pPr marL="0" indent="0">
              <a:buNone/>
            </a:pPr>
            <a:r>
              <a:rPr lang="en-IN" dirty="0"/>
              <a:t>The error log prints the parameters which are passed to the test implementation. It also prints the sum, minimum element and maximum element corresponding to your code.</a:t>
            </a:r>
          </a:p>
          <a:p>
            <a:pPr marL="0" indent="0" algn="just">
              <a:buNone/>
            </a:pPr>
            <a:endParaRPr lang="en-IN" dirty="0"/>
          </a:p>
        </p:txBody>
      </p:sp>
    </p:spTree>
    <p:extLst>
      <p:ext uri="{BB962C8B-B14F-4D97-AF65-F5344CB8AC3E}">
        <p14:creationId xmlns:p14="http://schemas.microsoft.com/office/powerpoint/2010/main" val="1591297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a:t>
            </a:r>
            <a:r>
              <a:rPr lang="en-IN" dirty="0" smtClean="0"/>
              <a:t>1.4.3</a:t>
            </a:r>
            <a:endParaRPr lang="en-IN" dirty="0"/>
          </a:p>
        </p:txBody>
      </p:sp>
      <p:sp>
        <p:nvSpPr>
          <p:cNvPr id="3" name="Content Placeholder 2"/>
          <p:cNvSpPr>
            <a:spLocks noGrp="1"/>
          </p:cNvSpPr>
          <p:nvPr>
            <p:ph idx="1"/>
          </p:nvPr>
        </p:nvSpPr>
        <p:spPr>
          <a:xfrm>
            <a:off x="363536" y="1277471"/>
            <a:ext cx="11644688" cy="5405717"/>
          </a:xfrm>
        </p:spPr>
        <p:txBody>
          <a:bodyPr>
            <a:normAutofit/>
          </a:bodyPr>
          <a:lstStyle/>
          <a:p>
            <a:pPr marL="0" indent="0">
              <a:buNone/>
            </a:pPr>
            <a:r>
              <a:rPr lang="en-IN" sz="2600" b="1" dirty="0"/>
              <a:t>Output Format</a:t>
            </a:r>
            <a:endParaRPr lang="en-IN" sz="2600" dirty="0"/>
          </a:p>
          <a:p>
            <a:pPr marL="0" indent="0">
              <a:buNone/>
            </a:pPr>
            <a:r>
              <a:rPr lang="en-IN" sz="2600" dirty="0"/>
              <a:t>"Correct Answer" is printed corresponding to each correct execution of a test implementation. "Wrong Answer" is printed otherwise.</a:t>
            </a:r>
          </a:p>
          <a:p>
            <a:pPr marL="0" indent="0">
              <a:buNone/>
            </a:pPr>
            <a:r>
              <a:rPr lang="en-IN" sz="2600" dirty="0"/>
              <a:t/>
            </a:r>
            <a:br>
              <a:rPr lang="en-IN" sz="2600" dirty="0"/>
            </a:br>
            <a:endParaRPr lang="en-IN" sz="2600" dirty="0"/>
          </a:p>
          <a:p>
            <a:pPr marL="0" indent="0">
              <a:buNone/>
            </a:pPr>
            <a:r>
              <a:rPr lang="en-IN" sz="2600" b="1" dirty="0"/>
              <a:t>Link to problem:</a:t>
            </a:r>
            <a:r>
              <a:rPr lang="en-IN" sz="2600" dirty="0"/>
              <a:t> </a:t>
            </a:r>
            <a:r>
              <a:rPr lang="en-IN" sz="2600" u="sng" dirty="0">
                <a:hlinkClick r:id="rId2"/>
              </a:rPr>
              <a:t>https://www.hackerrank.com/challenges/variadic-functions-in-c/problem</a:t>
            </a:r>
            <a:endParaRPr lang="en-IN" sz="2600" dirty="0"/>
          </a:p>
          <a:p>
            <a:pPr marL="0" indent="0">
              <a:buNone/>
            </a:pPr>
            <a:r>
              <a:rPr lang="en-IN" dirty="0"/>
              <a:t/>
            </a:r>
            <a:br>
              <a:rPr lang="en-IN" dirty="0"/>
            </a:br>
            <a:endParaRPr lang="en-IN" dirty="0"/>
          </a:p>
        </p:txBody>
      </p:sp>
    </p:spTree>
    <p:extLst>
      <p:ext uri="{BB962C8B-B14F-4D97-AF65-F5344CB8AC3E}">
        <p14:creationId xmlns:p14="http://schemas.microsoft.com/office/powerpoint/2010/main" val="1630891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37" y="199932"/>
            <a:ext cx="10515600" cy="1325563"/>
          </a:xfrm>
        </p:spPr>
        <p:txBody>
          <a:bodyPr/>
          <a:lstStyle/>
          <a:p>
            <a:r>
              <a:rPr lang="en-IN" dirty="0" smtClean="0"/>
              <a:t>PROBLEM STATEMENT </a:t>
            </a:r>
            <a:r>
              <a:rPr lang="en-IN" dirty="0" smtClean="0"/>
              <a:t>1.4.4</a:t>
            </a:r>
            <a:endParaRPr lang="en-IN" dirty="0"/>
          </a:p>
        </p:txBody>
      </p:sp>
      <p:sp>
        <p:nvSpPr>
          <p:cNvPr id="3" name="Content Placeholder 2"/>
          <p:cNvSpPr>
            <a:spLocks noGrp="1"/>
          </p:cNvSpPr>
          <p:nvPr>
            <p:ph idx="1"/>
          </p:nvPr>
        </p:nvSpPr>
        <p:spPr>
          <a:xfrm>
            <a:off x="363536" y="1422213"/>
            <a:ext cx="11268169" cy="5260975"/>
          </a:xfrm>
        </p:spPr>
        <p:txBody>
          <a:bodyPr>
            <a:normAutofit fontScale="92500" lnSpcReduction="10000"/>
          </a:bodyPr>
          <a:lstStyle/>
          <a:p>
            <a:pPr marL="0" indent="0" algn="just">
              <a:buNone/>
            </a:pPr>
            <a:r>
              <a:rPr lang="en-IN" sz="2400" b="1" dirty="0"/>
              <a:t>N- </a:t>
            </a:r>
            <a:r>
              <a:rPr lang="en-IN" b="1" dirty="0"/>
              <a:t>Queen’s Problem</a:t>
            </a:r>
          </a:p>
          <a:p>
            <a:pPr marL="0" indent="0" algn="just">
              <a:buNone/>
            </a:pPr>
            <a:r>
              <a:rPr lang="en-IN" dirty="0"/>
              <a:t>Given a chess board having N X N cells, you need to place N queens on the board in such a way that no queen attacks any other queen</a:t>
            </a:r>
            <a:r>
              <a:rPr lang="en-IN" dirty="0" smtClean="0"/>
              <a:t>.</a:t>
            </a:r>
          </a:p>
          <a:p>
            <a:pPr marL="0" indent="0" algn="just">
              <a:buNone/>
            </a:pPr>
            <a:r>
              <a:rPr lang="en-IN" dirty="0"/>
              <a:t/>
            </a:r>
            <a:br>
              <a:rPr lang="en-IN" dirty="0"/>
            </a:br>
            <a:r>
              <a:rPr lang="en-IN" b="1" dirty="0" smtClean="0"/>
              <a:t>Input</a:t>
            </a:r>
            <a:r>
              <a:rPr lang="en-IN" b="1" dirty="0"/>
              <a:t>:</a:t>
            </a:r>
            <a:endParaRPr lang="en-IN" dirty="0"/>
          </a:p>
          <a:p>
            <a:pPr marL="0" indent="0" algn="just">
              <a:buNone/>
            </a:pPr>
            <a:r>
              <a:rPr lang="en-IN" dirty="0"/>
              <a:t>The only line of input consists of a single integer denoting N.</a:t>
            </a:r>
          </a:p>
          <a:p>
            <a:pPr marL="0" indent="0" algn="just">
              <a:buNone/>
            </a:pPr>
            <a:endParaRPr lang="en-IN" dirty="0"/>
          </a:p>
          <a:p>
            <a:pPr marL="0" indent="0" algn="just">
              <a:buNone/>
            </a:pPr>
            <a:r>
              <a:rPr lang="en-IN" b="1" dirty="0"/>
              <a:t>Output:</a:t>
            </a:r>
            <a:endParaRPr lang="en-IN" dirty="0"/>
          </a:p>
          <a:p>
            <a:pPr marL="0" indent="0" algn="just">
              <a:buNone/>
            </a:pPr>
            <a:r>
              <a:rPr lang="en-IN" dirty="0"/>
              <a:t>If it is possible to place all the N queens in such a way that no queen attacks another queen, then print "YES" (without quotes) in first line, then print N lines having N integers. The integer in </a:t>
            </a:r>
            <a:r>
              <a:rPr lang="en-IN" dirty="0" err="1"/>
              <a:t>ith</a:t>
            </a:r>
            <a:r>
              <a:rPr lang="en-IN" dirty="0"/>
              <a:t> line and </a:t>
            </a:r>
            <a:r>
              <a:rPr lang="en-IN" dirty="0" err="1"/>
              <a:t>jth</a:t>
            </a:r>
            <a:r>
              <a:rPr lang="en-IN" dirty="0"/>
              <a:t> column will denote the cell (</a:t>
            </a:r>
            <a:r>
              <a:rPr lang="en-IN" dirty="0" err="1"/>
              <a:t>i,j</a:t>
            </a:r>
            <a:r>
              <a:rPr lang="en-IN" dirty="0"/>
              <a:t>) of the board and should be 1 if a queen is placed at (</a:t>
            </a:r>
            <a:r>
              <a:rPr lang="en-IN" dirty="0" err="1"/>
              <a:t>i,j</a:t>
            </a:r>
            <a:r>
              <a:rPr lang="en-IN" dirty="0"/>
              <a:t>) otherwise 0. If there are more than way of placing queens print any of them</a:t>
            </a:r>
            <a:r>
              <a:rPr lang="en-IN" dirty="0" smtClean="0"/>
              <a:t>.</a:t>
            </a:r>
            <a:endParaRPr lang="en-IN" dirty="0"/>
          </a:p>
        </p:txBody>
      </p:sp>
    </p:spTree>
    <p:extLst>
      <p:ext uri="{BB962C8B-B14F-4D97-AF65-F5344CB8AC3E}">
        <p14:creationId xmlns:p14="http://schemas.microsoft.com/office/powerpoint/2010/main" val="711112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418</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EXPERIMENT 1.4</vt:lpstr>
      <vt:lpstr>PROBLEM STATEMENT 1.4.1</vt:lpstr>
      <vt:lpstr>PROBLEM STATEMENT 1.4.1</vt:lpstr>
      <vt:lpstr>PROBLEM STATEMENT 1.4.1</vt:lpstr>
      <vt:lpstr>PROBLEM STATEMENT 1.4.2</vt:lpstr>
      <vt:lpstr>PROBLEM STATEMENT 1.4.2</vt:lpstr>
      <vt:lpstr>PROBLEM STATEMENT 1.4.3</vt:lpstr>
      <vt:lpstr>PROBLEM STATEMENT 1.4.3</vt:lpstr>
      <vt:lpstr>PROBLEM STATEMENT 1.4.4</vt:lpstr>
      <vt:lpstr>PROBLEM STATEMENT 1.4.4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1.1</dc:title>
  <dc:creator>jasleenkaur2136@gmail.com</dc:creator>
  <cp:lastModifiedBy>jasleenkaur2136@gmail.com</cp:lastModifiedBy>
  <cp:revision>33</cp:revision>
  <dcterms:created xsi:type="dcterms:W3CDTF">2021-01-08T08:24:44Z</dcterms:created>
  <dcterms:modified xsi:type="dcterms:W3CDTF">2021-01-08T16:35:16Z</dcterms:modified>
</cp:coreProperties>
</file>