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69" r:id="rId3"/>
    <p:sldId id="277" r:id="rId4"/>
    <p:sldId id="271" r:id="rId5"/>
    <p:sldId id="274" r:id="rId6"/>
    <p:sldId id="272" r:id="rId7"/>
    <p:sldId id="284" r:id="rId8"/>
    <p:sldId id="273" r:id="rId9"/>
    <p:sldId id="278" r:id="rId10"/>
    <p:sldId id="279" r:id="rId11"/>
    <p:sldId id="280" r:id="rId12"/>
    <p:sldId id="259" r:id="rId13"/>
    <p:sldId id="257" r:id="rId14"/>
    <p:sldId id="258" r:id="rId15"/>
    <p:sldId id="275" r:id="rId16"/>
    <p:sldId id="263" r:id="rId17"/>
    <p:sldId id="262" r:id="rId18"/>
    <p:sldId id="260" r:id="rId19"/>
    <p:sldId id="261" r:id="rId20"/>
    <p:sldId id="266" r:id="rId21"/>
    <p:sldId id="268" r:id="rId22"/>
    <p:sldId id="270" r:id="rId23"/>
    <p:sldId id="276" r:id="rId24"/>
    <p:sldId id="264" r:id="rId25"/>
    <p:sldId id="281" r:id="rId26"/>
    <p:sldId id="282"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B772EF-56AF-4CFF-A0B3-D3208B6DC6E9}" type="datetimeFigureOut">
              <a:rPr lang="en-IN" smtClean="0"/>
              <a:t>07-05-2019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7DF351-B72D-4A8B-A17A-08ABAD2128C1}" type="slidenum">
              <a:rPr lang="en-IN" smtClean="0"/>
              <a:t>‹#›</a:t>
            </a:fld>
            <a:endParaRPr lang="en-IN"/>
          </a:p>
        </p:txBody>
      </p:sp>
    </p:spTree>
    <p:extLst>
      <p:ext uri="{BB962C8B-B14F-4D97-AF65-F5344CB8AC3E}">
        <p14:creationId xmlns:p14="http://schemas.microsoft.com/office/powerpoint/2010/main" val="161789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593377-F368-4437-898F-8017B6B7B928}" type="slidenum">
              <a:rPr lang="en-US"/>
              <a:pPr/>
              <a:t>12</a:t>
            </a:fld>
            <a:endParaRPr lang="en-US"/>
          </a:p>
        </p:txBody>
      </p:sp>
      <p:sp>
        <p:nvSpPr>
          <p:cNvPr id="43010" name="Rectangle 1026"/>
          <p:cNvSpPr>
            <a:spLocks noGrp="1" noRot="1" noChangeAspect="1" noChangeArrowheads="1" noTextEdit="1"/>
          </p:cNvSpPr>
          <p:nvPr>
            <p:ph type="sldImg"/>
          </p:nvPr>
        </p:nvSpPr>
        <p:spPr>
          <a:xfrm>
            <a:off x="334963" y="698500"/>
            <a:ext cx="6189662" cy="3482975"/>
          </a:xfrm>
          <a:ln w="12700" cap="flat"/>
        </p:spPr>
      </p:sp>
      <p:sp>
        <p:nvSpPr>
          <p:cNvPr id="43011" name="Rectangle 1027"/>
          <p:cNvSpPr>
            <a:spLocks noGrp="1" noChangeArrowheads="1"/>
          </p:cNvSpPr>
          <p:nvPr>
            <p:ph type="body" idx="1"/>
          </p:nvPr>
        </p:nvSpPr>
        <p:spPr>
          <a:ln/>
        </p:spPr>
        <p:txBody>
          <a:bodyPr lIns="93467" tIns="46735" rIns="93467" bIns="46735"/>
          <a:lstStyle/>
          <a:p>
            <a:endParaRPr lang="en-US"/>
          </a:p>
        </p:txBody>
      </p:sp>
    </p:spTree>
    <p:extLst>
      <p:ext uri="{BB962C8B-B14F-4D97-AF65-F5344CB8AC3E}">
        <p14:creationId xmlns:p14="http://schemas.microsoft.com/office/powerpoint/2010/main" val="2777267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5/7/2019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5/7/2019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sagar-rai/Building-A-Machine-Learning-Model-On-Breast-Cancer-Data"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medium.com/datadriveninvestor/machine-learning-ml-data-preprocessing-5b346766fc48" TargetMode="External"/><Relationship Id="rId2" Type="http://schemas.openxmlformats.org/officeDocument/2006/relationships/hyperlink" Target="http://archive.ics.uci.edu/ml/datasets/breast+cancer+wisconsin+(diagnostic)" TargetMode="External"/><Relationship Id="rId1" Type="http://schemas.openxmlformats.org/officeDocument/2006/relationships/slideLayout" Target="../slideLayouts/slideLayout2.xml"/><Relationship Id="rId6" Type="http://schemas.openxmlformats.org/officeDocument/2006/relationships/hyperlink" Target="https://medium.com/@rabinpoudyal1995/train-test-split-and-cross-validation-in-python-434ecba10909" TargetMode="External"/><Relationship Id="rId5" Type="http://schemas.openxmlformats.org/officeDocument/2006/relationships/hyperlink" Target="https://www.analyticsvidhya.com/blog/2018/05/improve-model-performance-cross-validation-in-python-r/" TargetMode="External"/><Relationship Id="rId4" Type="http://schemas.openxmlformats.org/officeDocument/2006/relationships/hyperlink" Target="https://machinelearningmastery.com/k-fold-cross-validation/"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281" y="2202287"/>
            <a:ext cx="7675570" cy="2453856"/>
          </a:xfrm>
        </p:spPr>
        <p:txBody>
          <a:bodyPr/>
          <a:lstStyle/>
          <a:p>
            <a:pPr algn="ctr"/>
            <a:r>
              <a:rPr lang="en-IN" dirty="0" smtClean="0"/>
              <a:t>Building A Machine Learning Model On Breast Cancer Data</a:t>
            </a:r>
            <a:endParaRPr lang="en-IN" dirty="0"/>
          </a:p>
        </p:txBody>
      </p:sp>
    </p:spTree>
    <p:extLst>
      <p:ext uri="{BB962C8B-B14F-4D97-AF65-F5344CB8AC3E}">
        <p14:creationId xmlns:p14="http://schemas.microsoft.com/office/powerpoint/2010/main" val="38939217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Plots</a:t>
            </a:r>
            <a:endParaRPr lang="en-IN" dirty="0"/>
          </a:p>
        </p:txBody>
      </p:sp>
      <p:sp>
        <p:nvSpPr>
          <p:cNvPr id="3" name="Content Placeholder 2"/>
          <p:cNvSpPr>
            <a:spLocks noGrp="1"/>
          </p:cNvSpPr>
          <p:nvPr>
            <p:ph idx="1"/>
          </p:nvPr>
        </p:nvSpPr>
        <p:spPr>
          <a:xfrm>
            <a:off x="677334" y="1270001"/>
            <a:ext cx="8596668" cy="945166"/>
          </a:xfrm>
        </p:spPr>
        <p:txBody>
          <a:bodyPr/>
          <a:lstStyle/>
          <a:p>
            <a:r>
              <a:rPr lang="en-IN" dirty="0" smtClean="0"/>
              <a:t>By using various plots such as </a:t>
            </a:r>
            <a:r>
              <a:rPr lang="en-IN" dirty="0" err="1" smtClean="0"/>
              <a:t>lmplots</a:t>
            </a:r>
            <a:r>
              <a:rPr lang="en-IN" dirty="0" smtClean="0"/>
              <a:t>, </a:t>
            </a:r>
            <a:r>
              <a:rPr lang="en-IN" dirty="0" err="1" smtClean="0"/>
              <a:t>FacetGrids</a:t>
            </a:r>
            <a:r>
              <a:rPr lang="en-IN" dirty="0" smtClean="0"/>
              <a:t> and </a:t>
            </a:r>
            <a:r>
              <a:rPr lang="en-IN" dirty="0" err="1" smtClean="0"/>
              <a:t>Heatmaps</a:t>
            </a:r>
            <a:r>
              <a:rPr lang="en-IN" dirty="0" smtClean="0"/>
              <a:t> we get the correlation between various features and it helps in eliminating highly correlated features and the features which do not help in classification</a:t>
            </a:r>
          </a:p>
          <a:p>
            <a:pPr marL="0" indent="0">
              <a:buNone/>
            </a:pPr>
            <a:endParaRPr lang="en-IN" dirty="0"/>
          </a:p>
        </p:txBody>
      </p:sp>
      <p:pic>
        <p:nvPicPr>
          <p:cNvPr id="4" name="Picture 3"/>
          <p:cNvPicPr>
            <a:picLocks noChangeAspect="1"/>
          </p:cNvPicPr>
          <p:nvPr/>
        </p:nvPicPr>
        <p:blipFill>
          <a:blip r:embed="rId2"/>
          <a:stretch>
            <a:fillRect/>
          </a:stretch>
        </p:blipFill>
        <p:spPr>
          <a:xfrm>
            <a:off x="677334" y="2215167"/>
            <a:ext cx="7887117" cy="4544431"/>
          </a:xfrm>
          <a:prstGeom prst="rect">
            <a:avLst/>
          </a:prstGeom>
        </p:spPr>
      </p:pic>
      <p:sp>
        <p:nvSpPr>
          <p:cNvPr id="5" name="TextBox 4"/>
          <p:cNvSpPr txBox="1"/>
          <p:nvPr/>
        </p:nvSpPr>
        <p:spPr>
          <a:xfrm>
            <a:off x="9274002" y="3841051"/>
            <a:ext cx="2438488" cy="646331"/>
          </a:xfrm>
          <a:prstGeom prst="rect">
            <a:avLst/>
          </a:prstGeom>
          <a:noFill/>
        </p:spPr>
        <p:txBody>
          <a:bodyPr wrap="none" rtlCol="0">
            <a:spAutoFit/>
          </a:bodyPr>
          <a:lstStyle/>
          <a:p>
            <a:r>
              <a:rPr lang="en-IN" dirty="0" smtClean="0"/>
              <a:t>Before removing</a:t>
            </a:r>
          </a:p>
          <a:p>
            <a:r>
              <a:rPr lang="en-IN" dirty="0" err="1" smtClean="0"/>
              <a:t>unnecesarry</a:t>
            </a:r>
            <a:r>
              <a:rPr lang="en-IN" dirty="0" smtClean="0"/>
              <a:t> features</a:t>
            </a:r>
            <a:endParaRPr lang="en-IN" dirty="0"/>
          </a:p>
        </p:txBody>
      </p:sp>
    </p:spTree>
    <p:extLst>
      <p:ext uri="{BB962C8B-B14F-4D97-AF65-F5344CB8AC3E}">
        <p14:creationId xmlns:p14="http://schemas.microsoft.com/office/powerpoint/2010/main" val="16087667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95325" y="214313"/>
            <a:ext cx="9517621" cy="5594060"/>
          </a:xfrm>
          <a:prstGeom prst="rect">
            <a:avLst/>
          </a:prstGeom>
        </p:spPr>
      </p:pic>
      <p:sp>
        <p:nvSpPr>
          <p:cNvPr id="5" name="TextBox 4"/>
          <p:cNvSpPr txBox="1"/>
          <p:nvPr/>
        </p:nvSpPr>
        <p:spPr>
          <a:xfrm>
            <a:off x="4520485" y="5937161"/>
            <a:ext cx="2372765" cy="646331"/>
          </a:xfrm>
          <a:prstGeom prst="rect">
            <a:avLst/>
          </a:prstGeom>
          <a:noFill/>
        </p:spPr>
        <p:txBody>
          <a:bodyPr wrap="none" rtlCol="0">
            <a:spAutoFit/>
          </a:bodyPr>
          <a:lstStyle/>
          <a:p>
            <a:r>
              <a:rPr lang="en-IN" dirty="0" smtClean="0"/>
              <a:t>After Removal of</a:t>
            </a:r>
          </a:p>
          <a:p>
            <a:r>
              <a:rPr lang="en-IN" dirty="0" smtClean="0"/>
              <a:t>unnecessary features</a:t>
            </a:r>
            <a:endParaRPr lang="en-IN" dirty="0"/>
          </a:p>
        </p:txBody>
      </p:sp>
    </p:spTree>
    <p:extLst>
      <p:ext uri="{BB962C8B-B14F-4D97-AF65-F5344CB8AC3E}">
        <p14:creationId xmlns:p14="http://schemas.microsoft.com/office/powerpoint/2010/main" val="28461704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193743" y="498682"/>
            <a:ext cx="8206011"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spcBef>
                <a:spcPct val="20000"/>
              </a:spcBef>
              <a:spcAft>
                <a:spcPct val="200000"/>
              </a:spcAft>
            </a:pPr>
            <a:r>
              <a:rPr lang="en-US" sz="4000" b="1" dirty="0">
                <a:solidFill>
                  <a:schemeClr val="accent1"/>
                </a:solidFill>
              </a:rPr>
              <a:t>Definition of ML Classifier</a:t>
            </a:r>
          </a:p>
        </p:txBody>
      </p:sp>
      <p:sp>
        <p:nvSpPr>
          <p:cNvPr id="41987" name="Rectangle 3"/>
          <p:cNvSpPr>
            <a:spLocks noChangeArrowheads="1"/>
          </p:cNvSpPr>
          <p:nvPr/>
        </p:nvSpPr>
        <p:spPr bwMode="auto">
          <a:xfrm>
            <a:off x="710579" y="1728417"/>
            <a:ext cx="9362941" cy="3809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nSpc>
                <a:spcPct val="130000"/>
              </a:lnSpc>
              <a:spcBef>
                <a:spcPts val="500"/>
              </a:spcBef>
              <a:spcAft>
                <a:spcPts val="500"/>
              </a:spcAft>
              <a:buFont typeface="Wingdings" panose="05000000000000000000" pitchFamily="2" charset="2"/>
              <a:buChar char="q"/>
            </a:pPr>
            <a:r>
              <a:rPr lang="en-US" dirty="0" smtClean="0"/>
              <a:t> Since we will be using a machine learning model for our data hence the overview of what is machine learning and what are different classifiers is presented in the following slides.</a:t>
            </a:r>
          </a:p>
          <a:p>
            <a:pPr>
              <a:lnSpc>
                <a:spcPct val="130000"/>
              </a:lnSpc>
              <a:spcBef>
                <a:spcPts val="500"/>
              </a:spcBef>
              <a:spcAft>
                <a:spcPts val="500"/>
              </a:spcAft>
              <a:buFont typeface="Wingdings" panose="05000000000000000000" pitchFamily="2" charset="2"/>
              <a:buChar char="q"/>
            </a:pPr>
            <a:r>
              <a:rPr lang="en-US" dirty="0" smtClean="0"/>
              <a:t> </a:t>
            </a:r>
            <a:r>
              <a:rPr lang="en-US" b="1" dirty="0">
                <a:cs typeface="Times New Roman" panose="02020603050405020304" pitchFamily="18" charset="0"/>
              </a:rPr>
              <a:t>Definition of Machine Learning from dictionary.com</a:t>
            </a:r>
          </a:p>
          <a:p>
            <a:pPr lvl="1">
              <a:lnSpc>
                <a:spcPct val="130000"/>
              </a:lnSpc>
              <a:spcBef>
                <a:spcPts val="500"/>
              </a:spcBef>
              <a:spcAft>
                <a:spcPts val="1500"/>
              </a:spcAft>
            </a:pPr>
            <a:r>
              <a:rPr lang="en-US" b="1" dirty="0">
                <a:cs typeface="Times New Roman" panose="02020603050405020304" pitchFamily="18" charset="0"/>
              </a:rPr>
              <a:t>“The ability of a machine to improve its performance based on previous results.”</a:t>
            </a:r>
          </a:p>
          <a:p>
            <a:pPr>
              <a:lnSpc>
                <a:spcPct val="130000"/>
              </a:lnSpc>
              <a:spcBef>
                <a:spcPts val="500"/>
              </a:spcBef>
              <a:spcAft>
                <a:spcPts val="500"/>
              </a:spcAft>
              <a:buFont typeface="Wingdings" panose="05000000000000000000" pitchFamily="2" charset="2"/>
              <a:buChar char="q"/>
            </a:pPr>
            <a:r>
              <a:rPr lang="en-US" b="1" dirty="0">
                <a:cs typeface="Times New Roman" panose="02020603050405020304" pitchFamily="18" charset="0"/>
              </a:rPr>
              <a:t> So, machine learning document classification is “</a:t>
            </a:r>
            <a:r>
              <a:rPr lang="en-US" b="1" dirty="0">
                <a:solidFill>
                  <a:schemeClr val="accent1"/>
                </a:solidFill>
                <a:cs typeface="Times New Roman" panose="02020603050405020304" pitchFamily="18" charset="0"/>
              </a:rPr>
              <a:t>the ability of a machine to improve its document classification performance based on previous results of document classification”.</a:t>
            </a:r>
            <a:r>
              <a:rPr lang="en-US" b="1" dirty="0">
                <a:solidFill>
                  <a:schemeClr val="accent1"/>
                </a:solidFill>
              </a:rPr>
              <a:t> </a:t>
            </a:r>
          </a:p>
        </p:txBody>
      </p:sp>
    </p:spTree>
    <p:extLst>
      <p:ext uri="{BB962C8B-B14F-4D97-AF65-F5344CB8AC3E}">
        <p14:creationId xmlns:p14="http://schemas.microsoft.com/office/powerpoint/2010/main" val="2507663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0" y="339144"/>
            <a:ext cx="9986373" cy="877486"/>
          </a:xfrm>
        </p:spPr>
        <p:txBody>
          <a:bodyPr>
            <a:noAutofit/>
          </a:bodyPr>
          <a:lstStyle/>
          <a:p>
            <a:pPr eaLnBrk="1" hangingPunct="1"/>
            <a:r>
              <a:rPr lang="en-US" altLang="en-US" sz="4400" dirty="0" smtClean="0"/>
              <a:t>Supervised vs. unsupervised Learning</a:t>
            </a:r>
          </a:p>
        </p:txBody>
      </p:sp>
      <p:sp>
        <p:nvSpPr>
          <p:cNvPr id="14341" name="Rectangle 3"/>
          <p:cNvSpPr>
            <a:spLocks noGrp="1" noChangeArrowheads="1"/>
          </p:cNvSpPr>
          <p:nvPr>
            <p:ph type="body" idx="1"/>
          </p:nvPr>
        </p:nvSpPr>
        <p:spPr>
          <a:xfrm>
            <a:off x="834886" y="1656522"/>
            <a:ext cx="8051537" cy="4226044"/>
          </a:xfrm>
        </p:spPr>
        <p:txBody>
          <a:bodyPr>
            <a:noAutofit/>
          </a:bodyPr>
          <a:lstStyle/>
          <a:p>
            <a:pPr eaLnBrk="1" hangingPunct="1">
              <a:lnSpc>
                <a:spcPct val="90000"/>
              </a:lnSpc>
            </a:pPr>
            <a:r>
              <a:rPr lang="en-US" altLang="en-US" dirty="0" smtClean="0">
                <a:solidFill>
                  <a:srgbClr val="F83F24"/>
                </a:solidFill>
              </a:rPr>
              <a:t>Supervised learning: </a:t>
            </a:r>
            <a:r>
              <a:rPr lang="en-US" altLang="en-US" dirty="0" smtClean="0"/>
              <a:t>classification is seen as supervised learning from examples.</a:t>
            </a:r>
            <a:r>
              <a:rPr lang="en-US" altLang="en-US" dirty="0" smtClean="0">
                <a:solidFill>
                  <a:srgbClr val="F83F24"/>
                </a:solidFill>
              </a:rPr>
              <a:t> </a:t>
            </a:r>
            <a:endParaRPr lang="en-US" altLang="en-US" dirty="0" smtClean="0"/>
          </a:p>
          <a:p>
            <a:pPr lvl="1" eaLnBrk="1" hangingPunct="1">
              <a:lnSpc>
                <a:spcPct val="90000"/>
              </a:lnSpc>
            </a:pPr>
            <a:r>
              <a:rPr lang="en-US" altLang="en-US" sz="1800" dirty="0" smtClean="0">
                <a:solidFill>
                  <a:srgbClr val="3333CC"/>
                </a:solidFill>
              </a:rPr>
              <a:t>Supervision</a:t>
            </a:r>
            <a:r>
              <a:rPr lang="en-US" altLang="en-US" sz="1800" dirty="0" smtClean="0"/>
              <a:t>: The data (observations, measurements, etc.) are labeled with pre-defined classes. It is like that a “teacher” gives the classes (</a:t>
            </a:r>
            <a:r>
              <a:rPr lang="en-US" altLang="en-US" sz="1800" dirty="0" smtClean="0">
                <a:solidFill>
                  <a:schemeClr val="accent2"/>
                </a:solidFill>
              </a:rPr>
              <a:t>supervision</a:t>
            </a:r>
            <a:r>
              <a:rPr lang="en-US" altLang="en-US" sz="1800" dirty="0" smtClean="0"/>
              <a:t>). </a:t>
            </a:r>
          </a:p>
          <a:p>
            <a:pPr lvl="1" eaLnBrk="1" hangingPunct="1">
              <a:lnSpc>
                <a:spcPct val="90000"/>
              </a:lnSpc>
            </a:pPr>
            <a:r>
              <a:rPr lang="en-US" altLang="en-US" sz="1800" dirty="0" smtClean="0"/>
              <a:t>Test data are classified into these classes too. </a:t>
            </a:r>
          </a:p>
          <a:p>
            <a:pPr eaLnBrk="1" hangingPunct="1">
              <a:lnSpc>
                <a:spcPct val="90000"/>
              </a:lnSpc>
            </a:pPr>
            <a:r>
              <a:rPr lang="en-US" altLang="en-US" dirty="0" smtClean="0">
                <a:solidFill>
                  <a:srgbClr val="F83F24"/>
                </a:solidFill>
              </a:rPr>
              <a:t>Unsupervised learning</a:t>
            </a:r>
            <a:r>
              <a:rPr lang="en-US" altLang="en-US" dirty="0" smtClean="0"/>
              <a:t> </a:t>
            </a:r>
            <a:r>
              <a:rPr lang="en-US" altLang="en-US" dirty="0" smtClean="0">
                <a:solidFill>
                  <a:srgbClr val="FF3300"/>
                </a:solidFill>
              </a:rPr>
              <a:t>(clustering)</a:t>
            </a:r>
          </a:p>
          <a:p>
            <a:pPr lvl="1" eaLnBrk="1" hangingPunct="1">
              <a:lnSpc>
                <a:spcPct val="90000"/>
              </a:lnSpc>
            </a:pPr>
            <a:r>
              <a:rPr lang="en-US" altLang="en-US" sz="1800" dirty="0" smtClean="0">
                <a:solidFill>
                  <a:srgbClr val="3333CC"/>
                </a:solidFill>
              </a:rPr>
              <a:t>Class labels of the data are unknown</a:t>
            </a:r>
          </a:p>
          <a:p>
            <a:pPr lvl="1" eaLnBrk="1" hangingPunct="1">
              <a:lnSpc>
                <a:spcPct val="90000"/>
              </a:lnSpc>
            </a:pPr>
            <a:r>
              <a:rPr lang="en-US" altLang="en-US" sz="1800" dirty="0" smtClean="0"/>
              <a:t>Given a set of data, the task is to establish the existence of classes or clusters in the data</a:t>
            </a:r>
          </a:p>
        </p:txBody>
      </p:sp>
    </p:spTree>
    <p:extLst>
      <p:ext uri="{BB962C8B-B14F-4D97-AF65-F5344CB8AC3E}">
        <p14:creationId xmlns:p14="http://schemas.microsoft.com/office/powerpoint/2010/main" val="3190054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612819" y="186743"/>
            <a:ext cx="9638763" cy="1152659"/>
          </a:xfrm>
        </p:spPr>
        <p:txBody>
          <a:bodyPr>
            <a:noAutofit/>
          </a:bodyPr>
          <a:lstStyle/>
          <a:p>
            <a:r>
              <a:rPr lang="en-US" altLang="zh-CN" sz="4400" dirty="0">
                <a:latin typeface="Times New Roman" panose="02020603050405020304" pitchFamily="18" charset="0"/>
              </a:rPr>
              <a:t>Classification—A Two-Step Process</a:t>
            </a:r>
            <a:r>
              <a:rPr lang="en-US" altLang="zh-CN" sz="4000" dirty="0">
                <a:latin typeface="Times New Roman" panose="02020603050405020304" pitchFamily="18" charset="0"/>
              </a:rPr>
              <a:t> </a:t>
            </a:r>
            <a:endParaRPr lang="en-US" altLang="zh-CN" sz="4400" dirty="0">
              <a:latin typeface="Times New Roman" panose="02020603050405020304" pitchFamily="18" charset="0"/>
            </a:endParaRPr>
          </a:p>
        </p:txBody>
      </p:sp>
      <p:sp>
        <p:nvSpPr>
          <p:cNvPr id="115715" name="Rectangle 3"/>
          <p:cNvSpPr>
            <a:spLocks noGrp="1" noChangeArrowheads="1"/>
          </p:cNvSpPr>
          <p:nvPr>
            <p:ph type="body" idx="1"/>
          </p:nvPr>
        </p:nvSpPr>
        <p:spPr>
          <a:xfrm>
            <a:off x="1184856" y="1339404"/>
            <a:ext cx="9994006" cy="3219718"/>
          </a:xfrm>
        </p:spPr>
        <p:txBody>
          <a:bodyPr>
            <a:normAutofit fontScale="85000" lnSpcReduction="20000"/>
          </a:bodyPr>
          <a:lstStyle/>
          <a:p>
            <a:pPr>
              <a:lnSpc>
                <a:spcPct val="90000"/>
              </a:lnSpc>
            </a:pPr>
            <a:r>
              <a:rPr lang="en-US" altLang="zh-CN" sz="2000" dirty="0">
                <a:solidFill>
                  <a:schemeClr val="hlink"/>
                </a:solidFill>
                <a:latin typeface="Times New Roman" panose="02020603050405020304" pitchFamily="18" charset="0"/>
              </a:rPr>
              <a:t>Model construction</a:t>
            </a:r>
            <a:r>
              <a:rPr lang="en-US" altLang="zh-CN" sz="2000" dirty="0">
                <a:latin typeface="Times New Roman" panose="02020603050405020304" pitchFamily="18" charset="0"/>
              </a:rPr>
              <a:t>: describing a set of predetermined classes</a:t>
            </a:r>
          </a:p>
          <a:p>
            <a:pPr lvl="1">
              <a:lnSpc>
                <a:spcPct val="90000"/>
              </a:lnSpc>
            </a:pPr>
            <a:r>
              <a:rPr lang="en-US" altLang="zh-CN" sz="2000" dirty="0">
                <a:latin typeface="Times New Roman" panose="02020603050405020304" pitchFamily="18" charset="0"/>
              </a:rPr>
              <a:t>Each tuple/sample is assumed to belong to a predefined class, as determined by the </a:t>
            </a:r>
            <a:r>
              <a:rPr lang="en-US" altLang="zh-CN" sz="2000" dirty="0">
                <a:solidFill>
                  <a:schemeClr val="hlink"/>
                </a:solidFill>
                <a:latin typeface="Times New Roman" panose="02020603050405020304" pitchFamily="18" charset="0"/>
              </a:rPr>
              <a:t>class label attribute</a:t>
            </a:r>
          </a:p>
          <a:p>
            <a:pPr lvl="1">
              <a:lnSpc>
                <a:spcPct val="90000"/>
              </a:lnSpc>
            </a:pPr>
            <a:r>
              <a:rPr lang="en-US" altLang="zh-CN" sz="2000" dirty="0">
                <a:latin typeface="Times New Roman" panose="02020603050405020304" pitchFamily="18" charset="0"/>
              </a:rPr>
              <a:t>The set of tuples used for model construction is </a:t>
            </a:r>
            <a:r>
              <a:rPr lang="en-US" altLang="zh-CN" sz="2000" dirty="0">
                <a:solidFill>
                  <a:schemeClr val="hlink"/>
                </a:solidFill>
                <a:latin typeface="Times New Roman" panose="02020603050405020304" pitchFamily="18" charset="0"/>
              </a:rPr>
              <a:t>training set</a:t>
            </a:r>
          </a:p>
          <a:p>
            <a:pPr lvl="1">
              <a:lnSpc>
                <a:spcPct val="90000"/>
              </a:lnSpc>
            </a:pPr>
            <a:r>
              <a:rPr lang="en-US" altLang="zh-CN" sz="2000" dirty="0">
                <a:latin typeface="Times New Roman" panose="02020603050405020304" pitchFamily="18" charset="0"/>
              </a:rPr>
              <a:t>The model is represented as classification rules, decision trees, or mathematical formulae</a:t>
            </a:r>
          </a:p>
          <a:p>
            <a:pPr>
              <a:lnSpc>
                <a:spcPct val="90000"/>
              </a:lnSpc>
            </a:pPr>
            <a:r>
              <a:rPr lang="en-US" altLang="zh-CN" sz="2000" dirty="0">
                <a:solidFill>
                  <a:schemeClr val="hlink"/>
                </a:solidFill>
                <a:latin typeface="Times New Roman" panose="02020603050405020304" pitchFamily="18" charset="0"/>
              </a:rPr>
              <a:t>Model usage</a:t>
            </a:r>
            <a:r>
              <a:rPr lang="en-US" altLang="zh-CN" sz="2000" dirty="0">
                <a:latin typeface="Times New Roman" panose="02020603050405020304" pitchFamily="18" charset="0"/>
              </a:rPr>
              <a:t>: for classifying future or unknown objects</a:t>
            </a:r>
          </a:p>
          <a:p>
            <a:pPr lvl="1">
              <a:lnSpc>
                <a:spcPct val="90000"/>
              </a:lnSpc>
            </a:pPr>
            <a:r>
              <a:rPr lang="en-US" altLang="zh-CN" sz="2000" dirty="0">
                <a:solidFill>
                  <a:schemeClr val="hlink"/>
                </a:solidFill>
                <a:latin typeface="Times New Roman" panose="02020603050405020304" pitchFamily="18" charset="0"/>
              </a:rPr>
              <a:t>Estimate accuracy</a:t>
            </a:r>
            <a:r>
              <a:rPr lang="en-US" altLang="zh-CN" sz="2000" dirty="0">
                <a:latin typeface="Times New Roman" panose="02020603050405020304" pitchFamily="18" charset="0"/>
              </a:rPr>
              <a:t> of the model</a:t>
            </a:r>
          </a:p>
          <a:p>
            <a:pPr lvl="2">
              <a:lnSpc>
                <a:spcPct val="90000"/>
              </a:lnSpc>
            </a:pPr>
            <a:r>
              <a:rPr lang="en-US" altLang="zh-CN" sz="2000" dirty="0">
                <a:latin typeface="Times New Roman" panose="02020603050405020304" pitchFamily="18" charset="0"/>
              </a:rPr>
              <a:t>The known label of test sample is compared with the classified result from the model</a:t>
            </a:r>
          </a:p>
          <a:p>
            <a:pPr lvl="2">
              <a:lnSpc>
                <a:spcPct val="90000"/>
              </a:lnSpc>
            </a:pPr>
            <a:r>
              <a:rPr lang="en-US" altLang="zh-CN" sz="2000" dirty="0">
                <a:latin typeface="Times New Roman" panose="02020603050405020304" pitchFamily="18" charset="0"/>
              </a:rPr>
              <a:t>Accuracy rate is the percentage of test set samples that are correctly classified by the model</a:t>
            </a:r>
          </a:p>
          <a:p>
            <a:pPr lvl="2">
              <a:lnSpc>
                <a:spcPct val="90000"/>
              </a:lnSpc>
            </a:pPr>
            <a:r>
              <a:rPr lang="en-US" altLang="zh-CN" sz="2000" dirty="0">
                <a:latin typeface="Times New Roman" panose="02020603050405020304" pitchFamily="18" charset="0"/>
              </a:rPr>
              <a:t>Test set is independent of training set, otherwise over-fitting will occur</a:t>
            </a:r>
          </a:p>
          <a:p>
            <a:pPr lvl="1">
              <a:lnSpc>
                <a:spcPct val="90000"/>
              </a:lnSpc>
            </a:pPr>
            <a:r>
              <a:rPr lang="en-US" altLang="zh-CN" sz="2000" dirty="0">
                <a:latin typeface="Times New Roman" panose="02020603050405020304" pitchFamily="18" charset="0"/>
              </a:rPr>
              <a:t>If the accuracy is acceptable, use the model to </a:t>
            </a:r>
            <a:r>
              <a:rPr lang="en-US" altLang="zh-CN" sz="2000" dirty="0">
                <a:solidFill>
                  <a:schemeClr val="hlink"/>
                </a:solidFill>
                <a:latin typeface="Times New Roman" panose="02020603050405020304" pitchFamily="18" charset="0"/>
              </a:rPr>
              <a:t>classify data</a:t>
            </a:r>
            <a:r>
              <a:rPr lang="en-US" altLang="zh-CN" sz="2000" dirty="0">
                <a:latin typeface="Times New Roman" panose="02020603050405020304" pitchFamily="18" charset="0"/>
              </a:rPr>
              <a:t> tuples whose class labels are not known</a:t>
            </a:r>
          </a:p>
        </p:txBody>
      </p:sp>
      <p:pic>
        <p:nvPicPr>
          <p:cNvPr id="2" name="Picture 1"/>
          <p:cNvPicPr>
            <a:picLocks noChangeAspect="1"/>
          </p:cNvPicPr>
          <p:nvPr/>
        </p:nvPicPr>
        <p:blipFill>
          <a:blip r:embed="rId2"/>
          <a:stretch>
            <a:fillRect/>
          </a:stretch>
        </p:blipFill>
        <p:spPr>
          <a:xfrm>
            <a:off x="3132786" y="4559122"/>
            <a:ext cx="4890752" cy="2139704"/>
          </a:xfrm>
          <a:prstGeom prst="rect">
            <a:avLst/>
          </a:prstGeom>
        </p:spPr>
      </p:pic>
    </p:spTree>
    <p:extLst>
      <p:ext uri="{BB962C8B-B14F-4D97-AF65-F5344CB8AC3E}">
        <p14:creationId xmlns:p14="http://schemas.microsoft.com/office/powerpoint/2010/main" val="284646493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599"/>
            <a:ext cx="10012131" cy="5366197"/>
          </a:xfrm>
        </p:spPr>
        <p:txBody>
          <a:bodyPr/>
          <a:lstStyle/>
          <a:p>
            <a:pPr algn="ctr"/>
            <a:r>
              <a:rPr lang="en-IN" dirty="0" smtClean="0"/>
              <a:t/>
            </a:r>
            <a:br>
              <a:rPr lang="en-IN" dirty="0" smtClean="0"/>
            </a:br>
            <a:r>
              <a:rPr lang="en-IN" dirty="0"/>
              <a:t/>
            </a:r>
            <a:br>
              <a:rPr lang="en-IN" dirty="0"/>
            </a:br>
            <a:r>
              <a:rPr lang="en-IN" dirty="0" smtClean="0"/>
              <a:t/>
            </a:r>
            <a:br>
              <a:rPr lang="en-IN" dirty="0" smtClean="0"/>
            </a:br>
            <a:r>
              <a:rPr lang="en-IN" dirty="0" smtClean="0"/>
              <a:t>We will be using different models for the prediction of Breast Cancer using the given data. The models are explained in the following slides.</a:t>
            </a:r>
            <a:endParaRPr lang="en-IN" dirty="0"/>
          </a:p>
        </p:txBody>
      </p:sp>
    </p:spTree>
    <p:extLst>
      <p:ext uri="{BB962C8B-B14F-4D97-AF65-F5344CB8AC3E}">
        <p14:creationId xmlns:p14="http://schemas.microsoft.com/office/powerpoint/2010/main" val="20991567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Times New Roman" panose="02020603050405020304" pitchFamily="18" charset="0"/>
              </a:rPr>
              <a:t>Naïve Bayes</a:t>
            </a:r>
            <a:endParaRPr lang="en-IN" dirty="0"/>
          </a:p>
        </p:txBody>
      </p:sp>
      <p:sp>
        <p:nvSpPr>
          <p:cNvPr id="3" name="Content Placeholder 2"/>
          <p:cNvSpPr>
            <a:spLocks noGrp="1"/>
          </p:cNvSpPr>
          <p:nvPr>
            <p:ph idx="1"/>
          </p:nvPr>
        </p:nvSpPr>
        <p:spPr>
          <a:xfrm>
            <a:off x="844759" y="1930400"/>
            <a:ext cx="8596668" cy="3880773"/>
          </a:xfrm>
        </p:spPr>
        <p:txBody>
          <a:bodyPr>
            <a:normAutofit/>
          </a:bodyPr>
          <a:lstStyle/>
          <a:p>
            <a:r>
              <a:rPr lang="en-US" sz="2800" dirty="0" smtClean="0">
                <a:cs typeface="Times New Roman" panose="02020603050405020304" pitchFamily="18" charset="0"/>
              </a:rPr>
              <a:t>This </a:t>
            </a:r>
            <a:r>
              <a:rPr lang="en-US" sz="2800" dirty="0">
                <a:cs typeface="Times New Roman" panose="02020603050405020304" pitchFamily="18" charset="0"/>
              </a:rPr>
              <a:t>method computes the probability that a document is about a particular topic, T, using a) the words of the document to be classified and b) the estimated probability of each of these words as they appeared in the set of training documents for the topic, T – like the example previously given.</a:t>
            </a:r>
          </a:p>
          <a:p>
            <a:endParaRPr lang="en-IN" sz="2800" dirty="0"/>
          </a:p>
        </p:txBody>
      </p:sp>
    </p:spTree>
    <p:extLst>
      <p:ext uri="{BB962C8B-B14F-4D97-AF65-F5344CB8AC3E}">
        <p14:creationId xmlns:p14="http://schemas.microsoft.com/office/powerpoint/2010/main" val="184699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SVM(</a:t>
            </a:r>
            <a:r>
              <a:rPr lang="en-IN" i="1" dirty="0"/>
              <a:t>Support Vector Machine </a:t>
            </a:r>
            <a:r>
              <a:rPr lang="en-IN" dirty="0" smtClean="0"/>
              <a:t>)</a:t>
            </a:r>
            <a:endParaRPr lang="en-IN" dirty="0"/>
          </a:p>
        </p:txBody>
      </p:sp>
      <p:sp>
        <p:nvSpPr>
          <p:cNvPr id="3" name="Content Placeholder 2"/>
          <p:cNvSpPr>
            <a:spLocks noGrp="1"/>
          </p:cNvSpPr>
          <p:nvPr>
            <p:ph idx="1"/>
          </p:nvPr>
        </p:nvSpPr>
        <p:spPr>
          <a:xfrm>
            <a:off x="868289" y="1548883"/>
            <a:ext cx="8596668" cy="3880773"/>
          </a:xfrm>
        </p:spPr>
        <p:txBody>
          <a:bodyPr>
            <a:normAutofit/>
          </a:bodyPr>
          <a:lstStyle/>
          <a:p>
            <a:r>
              <a:rPr lang="en-IN" sz="2400" dirty="0"/>
              <a:t>A Support Vector Machine (SVM) is a discriminative classifier formally defined by a separating </a:t>
            </a:r>
            <a:r>
              <a:rPr lang="en-IN" sz="2400" dirty="0" err="1"/>
              <a:t>hyperplane</a:t>
            </a:r>
            <a:r>
              <a:rPr lang="en-IN" sz="2400" dirty="0"/>
              <a:t>. In other words, given </a:t>
            </a:r>
            <a:r>
              <a:rPr lang="en-IN" sz="2400" dirty="0" err="1"/>
              <a:t>labeled</a:t>
            </a:r>
            <a:r>
              <a:rPr lang="en-IN" sz="2400" dirty="0"/>
              <a:t> training data (supervised learning), the algorithm outputs an optimal </a:t>
            </a:r>
            <a:r>
              <a:rPr lang="en-IN" sz="2400" dirty="0" err="1"/>
              <a:t>hyperplane</a:t>
            </a:r>
            <a:r>
              <a:rPr lang="en-IN" sz="2400" dirty="0"/>
              <a:t> which categorizes new examples. In two </a:t>
            </a:r>
            <a:r>
              <a:rPr lang="en-IN" sz="2400" dirty="0" err="1"/>
              <a:t>dimentional</a:t>
            </a:r>
            <a:r>
              <a:rPr lang="en-IN" sz="2400" dirty="0"/>
              <a:t> space this </a:t>
            </a:r>
            <a:r>
              <a:rPr lang="en-IN" sz="2400" dirty="0" err="1"/>
              <a:t>hyperplane</a:t>
            </a:r>
            <a:r>
              <a:rPr lang="en-IN" sz="2400" dirty="0"/>
              <a:t> is a line dividing a plane in two parts where in each class lay in either side.</a:t>
            </a:r>
          </a:p>
        </p:txBody>
      </p:sp>
      <p:pic>
        <p:nvPicPr>
          <p:cNvPr id="4" name="Picture 3"/>
          <p:cNvPicPr>
            <a:picLocks noChangeAspect="1"/>
          </p:cNvPicPr>
          <p:nvPr/>
        </p:nvPicPr>
        <p:blipFill rotWithShape="1">
          <a:blip r:embed="rId2"/>
          <a:srcRect r="35025"/>
          <a:stretch/>
        </p:blipFill>
        <p:spPr>
          <a:xfrm>
            <a:off x="868289" y="4336981"/>
            <a:ext cx="3703212" cy="1905000"/>
          </a:xfrm>
          <a:prstGeom prst="rect">
            <a:avLst/>
          </a:prstGeom>
        </p:spPr>
      </p:pic>
      <p:sp>
        <p:nvSpPr>
          <p:cNvPr id="5" name="Rectangle 4"/>
          <p:cNvSpPr/>
          <p:nvPr/>
        </p:nvSpPr>
        <p:spPr>
          <a:xfrm>
            <a:off x="1011260" y="6115023"/>
            <a:ext cx="3645550" cy="253916"/>
          </a:xfrm>
          <a:prstGeom prst="rect">
            <a:avLst/>
          </a:prstGeom>
        </p:spPr>
        <p:txBody>
          <a:bodyPr wrap="none">
            <a:spAutoFit/>
          </a:bodyPr>
          <a:lstStyle/>
          <a:p>
            <a:r>
              <a:rPr lang="en-IN" sz="1050" dirty="0">
                <a:latin typeface="medium-content-sans-serif-font"/>
              </a:rPr>
              <a:t>Transforming back to x-y plane, a line transforms to circle.</a:t>
            </a:r>
            <a:endParaRPr lang="en-IN" sz="1050" dirty="0"/>
          </a:p>
        </p:txBody>
      </p:sp>
      <p:sp>
        <p:nvSpPr>
          <p:cNvPr id="6" name="Rectangle 5"/>
          <p:cNvSpPr/>
          <p:nvPr/>
        </p:nvSpPr>
        <p:spPr>
          <a:xfrm>
            <a:off x="5112913" y="4520485"/>
            <a:ext cx="5097805" cy="1477328"/>
          </a:xfrm>
          <a:prstGeom prst="rect">
            <a:avLst/>
          </a:prstGeom>
        </p:spPr>
        <p:txBody>
          <a:bodyPr wrap="square">
            <a:spAutoFit/>
          </a:bodyPr>
          <a:lstStyle/>
          <a:p>
            <a:r>
              <a:rPr lang="en-IN" dirty="0"/>
              <a:t>Kernel</a:t>
            </a:r>
          </a:p>
          <a:p>
            <a:r>
              <a:rPr lang="en-IN" dirty="0"/>
              <a:t>The learning of the </a:t>
            </a:r>
            <a:r>
              <a:rPr lang="en-IN" dirty="0" err="1"/>
              <a:t>hyperplane</a:t>
            </a:r>
            <a:r>
              <a:rPr lang="en-IN" dirty="0"/>
              <a:t> in linear SVM is done by transforming the problem using some linear algebra. This is where the kernel plays role.</a:t>
            </a:r>
          </a:p>
        </p:txBody>
      </p:sp>
    </p:spTree>
    <p:extLst>
      <p:ext uri="{BB962C8B-B14F-4D97-AF65-F5344CB8AC3E}">
        <p14:creationId xmlns:p14="http://schemas.microsoft.com/office/powerpoint/2010/main" val="34871967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48" y="532327"/>
            <a:ext cx="8596668" cy="1320800"/>
          </a:xfrm>
        </p:spPr>
        <p:txBody>
          <a:bodyPr/>
          <a:lstStyle/>
          <a:p>
            <a:r>
              <a:rPr lang="en-IN" dirty="0" smtClean="0"/>
              <a:t>Skewed DATA</a:t>
            </a:r>
            <a:endParaRPr lang="en-IN" dirty="0"/>
          </a:p>
        </p:txBody>
      </p:sp>
      <p:sp>
        <p:nvSpPr>
          <p:cNvPr id="3" name="Content Placeholder 2"/>
          <p:cNvSpPr>
            <a:spLocks noGrp="1"/>
          </p:cNvSpPr>
          <p:nvPr>
            <p:ph idx="1"/>
          </p:nvPr>
        </p:nvSpPr>
        <p:spPr>
          <a:xfrm>
            <a:off x="706583" y="1708762"/>
            <a:ext cx="10704097" cy="4910979"/>
          </a:xfrm>
        </p:spPr>
        <p:txBody>
          <a:bodyPr>
            <a:noAutofit/>
          </a:bodyPr>
          <a:lstStyle/>
          <a:p>
            <a:pPr marL="0" indent="0">
              <a:buNone/>
            </a:pPr>
            <a:r>
              <a:rPr lang="en-IN" sz="2400" dirty="0"/>
              <a:t>Skewed classes basically refer to a dataset, wherein the number of training example belonging to one class out-numbers heavily the number of training examples </a:t>
            </a:r>
            <a:r>
              <a:rPr lang="en-IN" sz="2400" dirty="0" err="1"/>
              <a:t>beloning</a:t>
            </a:r>
            <a:r>
              <a:rPr lang="en-IN" sz="2400" dirty="0"/>
              <a:t> to the other</a:t>
            </a:r>
            <a:r>
              <a:rPr lang="en-IN" sz="2400" dirty="0" smtClean="0"/>
              <a:t>.</a:t>
            </a:r>
          </a:p>
          <a:p>
            <a:pPr marL="0" indent="0">
              <a:buNone/>
            </a:pPr>
            <a:r>
              <a:rPr lang="en-IN" sz="2400" dirty="0"/>
              <a:t>In a binary classification, one of the following four scenarios may occur,</a:t>
            </a:r>
          </a:p>
          <a:p>
            <a:r>
              <a:rPr lang="en-IN" sz="2400" b="1" dirty="0"/>
              <a:t>True Positive (TP):</a:t>
            </a:r>
            <a:r>
              <a:rPr lang="en-IN" sz="2400" dirty="0"/>
              <a:t> the model predicts 1 and the actual class is 1</a:t>
            </a:r>
          </a:p>
          <a:p>
            <a:r>
              <a:rPr lang="en-IN" sz="2400" b="1" dirty="0"/>
              <a:t>True Negative (TN):</a:t>
            </a:r>
            <a:r>
              <a:rPr lang="en-IN" sz="2400" dirty="0"/>
              <a:t> the model predicts 0 and the actual class is 0</a:t>
            </a:r>
          </a:p>
          <a:p>
            <a:r>
              <a:rPr lang="en-IN" sz="2400" b="1" dirty="0"/>
              <a:t>False Positive (FP):</a:t>
            </a:r>
            <a:r>
              <a:rPr lang="en-IN" sz="2400" dirty="0"/>
              <a:t> the model predicts 1 but the actual class is 0</a:t>
            </a:r>
          </a:p>
          <a:p>
            <a:r>
              <a:rPr lang="en-IN" sz="2400" b="1" dirty="0"/>
              <a:t>False Negative (FN):</a:t>
            </a:r>
            <a:r>
              <a:rPr lang="en-IN" sz="2400" dirty="0"/>
              <a:t> the model predicts 0 but the actual class is 1</a:t>
            </a:r>
          </a:p>
          <a:p>
            <a:endParaRPr lang="en-IN" sz="2400" dirty="0"/>
          </a:p>
        </p:txBody>
      </p:sp>
    </p:spTree>
    <p:extLst>
      <p:ext uri="{BB962C8B-B14F-4D97-AF65-F5344CB8AC3E}">
        <p14:creationId xmlns:p14="http://schemas.microsoft.com/office/powerpoint/2010/main" val="39251278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300" y="197476"/>
            <a:ext cx="8596668" cy="1320800"/>
          </a:xfrm>
        </p:spPr>
        <p:txBody>
          <a:bodyPr/>
          <a:lstStyle/>
          <a:p>
            <a:r>
              <a:rPr lang="en-IN" dirty="0" smtClean="0"/>
              <a:t>Classification of Skewed DATA</a:t>
            </a:r>
            <a:endParaRPr lang="en-IN" dirty="0"/>
          </a:p>
        </p:txBody>
      </p:sp>
      <p:pic>
        <p:nvPicPr>
          <p:cNvPr id="4" name="Content Placeholder 3"/>
          <p:cNvPicPr>
            <a:picLocks noGrp="1" noChangeAspect="1"/>
          </p:cNvPicPr>
          <p:nvPr>
            <p:ph idx="1"/>
          </p:nvPr>
        </p:nvPicPr>
        <p:blipFill>
          <a:blip r:embed="rId2"/>
          <a:stretch>
            <a:fillRect/>
          </a:stretch>
        </p:blipFill>
        <p:spPr>
          <a:xfrm>
            <a:off x="492819" y="1669245"/>
            <a:ext cx="9429337" cy="4707846"/>
          </a:xfrm>
          <a:prstGeom prst="rect">
            <a:avLst/>
          </a:prstGeom>
        </p:spPr>
      </p:pic>
    </p:spTree>
    <p:extLst>
      <p:ext uri="{BB962C8B-B14F-4D97-AF65-F5344CB8AC3E}">
        <p14:creationId xmlns:p14="http://schemas.microsoft.com/office/powerpoint/2010/main" val="436326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smtClean="0"/>
              <a:t>Introduction</a:t>
            </a:r>
            <a:endParaRPr lang="en-IN" sz="4800" dirty="0"/>
          </a:p>
        </p:txBody>
      </p:sp>
      <p:sp>
        <p:nvSpPr>
          <p:cNvPr id="3" name="Content Placeholder 2"/>
          <p:cNvSpPr>
            <a:spLocks noGrp="1"/>
          </p:cNvSpPr>
          <p:nvPr>
            <p:ph idx="1"/>
          </p:nvPr>
        </p:nvSpPr>
        <p:spPr>
          <a:xfrm>
            <a:off x="677334" y="2160590"/>
            <a:ext cx="8247725" cy="2810656"/>
          </a:xfrm>
        </p:spPr>
        <p:txBody>
          <a:bodyPr>
            <a:normAutofit fontScale="92500" lnSpcReduction="20000"/>
          </a:bodyPr>
          <a:lstStyle/>
          <a:p>
            <a:r>
              <a:rPr lang="en-IN" sz="2800" dirty="0">
                <a:latin typeface="Calibri" panose="020F0502020204030204" pitchFamily="34" charset="0"/>
                <a:cs typeface="Calibri" panose="020F0502020204030204" pitchFamily="34" charset="0"/>
              </a:rPr>
              <a:t>Breast cancer (BC) is one of the most common cancers among women worldwide, representing the majority of new cancer cases and cancer-related deaths according to global statistics, making it a significant public health problem in today’s society</a:t>
            </a:r>
            <a:r>
              <a:rPr lang="en-IN" sz="2800" dirty="0" smtClean="0">
                <a:latin typeface="Calibri" panose="020F0502020204030204" pitchFamily="34" charset="0"/>
                <a:cs typeface="Calibri" panose="020F0502020204030204" pitchFamily="34" charset="0"/>
              </a:rPr>
              <a:t>.</a:t>
            </a:r>
            <a:r>
              <a:rPr lang="en-IN" sz="2800" dirty="0">
                <a:latin typeface="Calibri" panose="020F0502020204030204" pitchFamily="34" charset="0"/>
                <a:cs typeface="Calibri" panose="020F0502020204030204" pitchFamily="34" charset="0"/>
              </a:rPr>
              <a:t> The early diagnosis of BC can improve the prognosis and chance of survival significantly, as it can promote timely clinical treatment to patients. </a:t>
            </a:r>
          </a:p>
        </p:txBody>
      </p:sp>
    </p:spTree>
    <p:extLst>
      <p:ext uri="{BB962C8B-B14F-4D97-AF65-F5344CB8AC3E}">
        <p14:creationId xmlns:p14="http://schemas.microsoft.com/office/powerpoint/2010/main" val="24972739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ltLang="en-US"/>
              <a:t>CS583, Bing Liu, UIC</a:t>
            </a:r>
          </a:p>
        </p:txBody>
      </p:sp>
      <p:sp>
        <p:nvSpPr>
          <p:cNvPr id="2048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9DAB82F9-AC14-4C26-BBBB-794EEC07421E}" type="slidenum">
              <a:rPr lang="en-US" altLang="en-US" sz="1200">
                <a:latin typeface="Garamond" panose="02020404030301010803" pitchFamily="18" charset="0"/>
              </a:rPr>
              <a:pPr>
                <a:spcBef>
                  <a:spcPct val="0"/>
                </a:spcBef>
                <a:buClrTx/>
                <a:buSzTx/>
                <a:buFontTx/>
                <a:buNone/>
              </a:pPr>
              <a:t>20</a:t>
            </a:fld>
            <a:endParaRPr lang="en-US" altLang="en-US" sz="1200">
              <a:latin typeface="Garamond" panose="02020404030301010803" pitchFamily="18" charset="0"/>
            </a:endParaRPr>
          </a:p>
        </p:txBody>
      </p:sp>
      <p:sp>
        <p:nvSpPr>
          <p:cNvPr id="20484" name="Rectangle 2"/>
          <p:cNvSpPr>
            <a:spLocks noGrp="1" noChangeArrowheads="1"/>
          </p:cNvSpPr>
          <p:nvPr>
            <p:ph type="title"/>
          </p:nvPr>
        </p:nvSpPr>
        <p:spPr>
          <a:xfrm>
            <a:off x="265210" y="267281"/>
            <a:ext cx="8596668" cy="1320800"/>
          </a:xfrm>
        </p:spPr>
        <p:txBody>
          <a:bodyPr/>
          <a:lstStyle/>
          <a:p>
            <a:pPr eaLnBrk="1" hangingPunct="1"/>
            <a:r>
              <a:rPr lang="en-US" altLang="en-US" dirty="0" smtClean="0"/>
              <a:t>Introduction to decision tree</a:t>
            </a:r>
          </a:p>
        </p:txBody>
      </p:sp>
      <p:sp>
        <p:nvSpPr>
          <p:cNvPr id="20485" name="Rectangle 3"/>
          <p:cNvSpPr>
            <a:spLocks noGrp="1" noChangeArrowheads="1"/>
          </p:cNvSpPr>
          <p:nvPr>
            <p:ph type="body" idx="1"/>
          </p:nvPr>
        </p:nvSpPr>
        <p:spPr>
          <a:xfrm>
            <a:off x="978794" y="1291867"/>
            <a:ext cx="8327331" cy="5326443"/>
          </a:xfrm>
        </p:spPr>
        <p:txBody>
          <a:bodyPr>
            <a:normAutofit/>
          </a:bodyPr>
          <a:lstStyle/>
          <a:p>
            <a:pPr eaLnBrk="1" hangingPunct="1"/>
            <a:r>
              <a:rPr lang="en-US" altLang="ja-JP" sz="2400" dirty="0" smtClean="0">
                <a:ea typeface="ＭＳ Ｐゴシック" panose="020B0600070205080204" pitchFamily="34" charset="-128"/>
              </a:rPr>
              <a:t>Decision tree learning is one of the most widely used techniques for classification. </a:t>
            </a:r>
          </a:p>
          <a:p>
            <a:pPr lvl="1" eaLnBrk="1" hangingPunct="1"/>
            <a:r>
              <a:rPr lang="en-US" altLang="ja-JP" sz="2000" dirty="0" smtClean="0">
                <a:ea typeface="ＭＳ Ｐゴシック" panose="020B0600070205080204" pitchFamily="34" charset="-128"/>
              </a:rPr>
              <a:t>Its classification accuracy is competitive with other methods, and </a:t>
            </a:r>
          </a:p>
          <a:p>
            <a:pPr lvl="1"/>
            <a:r>
              <a:rPr lang="en-US" altLang="ja-JP" sz="2000" dirty="0" smtClean="0">
                <a:ea typeface="ＭＳ Ｐゴシック" panose="020B0600070205080204" pitchFamily="34" charset="-128"/>
              </a:rPr>
              <a:t>it is very efficient. </a:t>
            </a:r>
            <a:endParaRPr lang="en-US" altLang="ja-JP" sz="2000" dirty="0">
              <a:ea typeface="ＭＳ Ｐゴシック" panose="020B0600070205080204" pitchFamily="34" charset="-128"/>
            </a:endParaRPr>
          </a:p>
          <a:p>
            <a:r>
              <a:rPr lang="en-US" altLang="en-US" sz="2400" dirty="0"/>
              <a:t>The classification model is </a:t>
            </a:r>
            <a:r>
              <a:rPr lang="en-US" altLang="en-US" sz="2400" dirty="0" smtClean="0"/>
              <a:t>                                           a </a:t>
            </a:r>
            <a:r>
              <a:rPr lang="en-US" altLang="en-US" sz="2400" dirty="0"/>
              <a:t>tree, called </a:t>
            </a:r>
            <a:r>
              <a:rPr lang="en-US" altLang="en-US" sz="2400" dirty="0">
                <a:solidFill>
                  <a:srgbClr val="FF0000"/>
                </a:solidFill>
              </a:rPr>
              <a:t>decision tree</a:t>
            </a:r>
            <a:r>
              <a:rPr lang="en-US" altLang="en-US" sz="2400" dirty="0"/>
              <a:t>. </a:t>
            </a:r>
          </a:p>
          <a:p>
            <a:r>
              <a:rPr lang="en-US" altLang="en-US" sz="2400" dirty="0">
                <a:solidFill>
                  <a:srgbClr val="3333CC"/>
                </a:solidFill>
              </a:rPr>
              <a:t>C4.5</a:t>
            </a:r>
            <a:r>
              <a:rPr lang="en-US" altLang="en-US" sz="2400" dirty="0"/>
              <a:t> by Ross Quinlan is </a:t>
            </a:r>
            <a:r>
              <a:rPr lang="en-US" altLang="en-US" sz="2400" dirty="0" smtClean="0"/>
              <a:t>                                           perhaps </a:t>
            </a:r>
            <a:r>
              <a:rPr lang="en-US" altLang="en-US" sz="2400" dirty="0"/>
              <a:t>the best known </a:t>
            </a:r>
            <a:r>
              <a:rPr lang="en-US" altLang="en-US" sz="2400" dirty="0" smtClean="0"/>
              <a:t>                                       system</a:t>
            </a:r>
            <a:r>
              <a:rPr lang="en-US" altLang="en-US" sz="2400" dirty="0"/>
              <a:t>. It can </a:t>
            </a:r>
            <a:r>
              <a:rPr lang="en-US" altLang="en-US" sz="2400" dirty="0" smtClean="0"/>
              <a:t>be                                               </a:t>
            </a:r>
            <a:r>
              <a:rPr lang="en-US" altLang="en-US" sz="2400" dirty="0"/>
              <a:t>downloaded from the Web. </a:t>
            </a:r>
          </a:p>
          <a:p>
            <a:pPr lvl="1" eaLnBrk="1" hangingPunct="1"/>
            <a:endParaRPr lang="en-US" altLang="en-US" sz="2400" dirty="0" smtClean="0"/>
          </a:p>
        </p:txBody>
      </p:sp>
      <p:pic>
        <p:nvPicPr>
          <p:cNvPr id="2" name="Picture 1"/>
          <p:cNvPicPr>
            <a:picLocks noChangeAspect="1"/>
          </p:cNvPicPr>
          <p:nvPr/>
        </p:nvPicPr>
        <p:blipFill rotWithShape="1">
          <a:blip r:embed="rId2"/>
          <a:srcRect l="18352" t="35815" r="26758" b="15915"/>
          <a:stretch/>
        </p:blipFill>
        <p:spPr>
          <a:xfrm>
            <a:off x="5970497" y="3326782"/>
            <a:ext cx="3335628" cy="2202287"/>
          </a:xfrm>
          <a:prstGeom prst="rect">
            <a:avLst/>
          </a:prstGeom>
        </p:spPr>
      </p:pic>
    </p:spTree>
    <p:extLst>
      <p:ext uri="{BB962C8B-B14F-4D97-AF65-F5344CB8AC3E}">
        <p14:creationId xmlns:p14="http://schemas.microsoft.com/office/powerpoint/2010/main" val="1661653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787" y="429296"/>
            <a:ext cx="8596668" cy="1320800"/>
          </a:xfrm>
        </p:spPr>
        <p:txBody>
          <a:bodyPr/>
          <a:lstStyle/>
          <a:p>
            <a:r>
              <a:rPr lang="en-US" altLang="en-US" dirty="0"/>
              <a:t>Algorithm for decision tree learning</a:t>
            </a:r>
            <a:endParaRPr lang="en-IN" dirty="0"/>
          </a:p>
        </p:txBody>
      </p:sp>
      <p:sp>
        <p:nvSpPr>
          <p:cNvPr id="3" name="Content Placeholder 2"/>
          <p:cNvSpPr>
            <a:spLocks noGrp="1"/>
          </p:cNvSpPr>
          <p:nvPr>
            <p:ph idx="1"/>
          </p:nvPr>
        </p:nvSpPr>
        <p:spPr>
          <a:xfrm>
            <a:off x="721216" y="1545465"/>
            <a:ext cx="9569003" cy="4520484"/>
          </a:xfrm>
        </p:spPr>
        <p:txBody>
          <a:bodyPr>
            <a:normAutofit fontScale="92500" lnSpcReduction="20000"/>
          </a:bodyPr>
          <a:lstStyle/>
          <a:p>
            <a:pPr>
              <a:lnSpc>
                <a:spcPct val="95000"/>
              </a:lnSpc>
            </a:pPr>
            <a:r>
              <a:rPr lang="en-US" altLang="en-US" sz="2400" dirty="0"/>
              <a:t>Basic algorithm (a greedy </a:t>
            </a:r>
            <a:r>
              <a:rPr lang="en-US" altLang="en-US" sz="2500" b="1" dirty="0">
                <a:solidFill>
                  <a:srgbClr val="FF0000"/>
                </a:solidFill>
                <a:latin typeface="Times New Roman" panose="02020603050405020304" pitchFamily="18" charset="0"/>
              </a:rPr>
              <a:t>divide-and-conquer</a:t>
            </a:r>
            <a:r>
              <a:rPr lang="en-US" altLang="en-US" sz="2400" dirty="0"/>
              <a:t> algorithm)</a:t>
            </a:r>
          </a:p>
          <a:p>
            <a:pPr lvl="1">
              <a:lnSpc>
                <a:spcPct val="95000"/>
              </a:lnSpc>
            </a:pPr>
            <a:r>
              <a:rPr lang="en-US" altLang="en-US" sz="2100" dirty="0"/>
              <a:t>Assume attributes are categorical now (continuous attributes can be handled too)</a:t>
            </a:r>
          </a:p>
          <a:p>
            <a:pPr lvl="1">
              <a:lnSpc>
                <a:spcPct val="95000"/>
              </a:lnSpc>
            </a:pPr>
            <a:r>
              <a:rPr lang="en-US" altLang="en-US" sz="2100" dirty="0"/>
              <a:t>Tree is constructed in a </a:t>
            </a:r>
            <a:r>
              <a:rPr lang="en-US" altLang="en-US" sz="2100" dirty="0">
                <a:solidFill>
                  <a:srgbClr val="FF0000"/>
                </a:solidFill>
              </a:rPr>
              <a:t>top-down recursive manner</a:t>
            </a:r>
          </a:p>
          <a:p>
            <a:pPr lvl="1">
              <a:lnSpc>
                <a:spcPct val="95000"/>
              </a:lnSpc>
            </a:pPr>
            <a:r>
              <a:rPr lang="en-US" altLang="en-US" sz="2100" dirty="0"/>
              <a:t>At start, all the training examples are at the root</a:t>
            </a:r>
          </a:p>
          <a:p>
            <a:pPr lvl="1">
              <a:lnSpc>
                <a:spcPct val="95000"/>
              </a:lnSpc>
            </a:pPr>
            <a:r>
              <a:rPr lang="en-US" altLang="en-US" sz="2100" dirty="0"/>
              <a:t>Examples are partitioned recursively based on selected attributes</a:t>
            </a:r>
          </a:p>
          <a:p>
            <a:pPr lvl="1">
              <a:lnSpc>
                <a:spcPct val="95000"/>
              </a:lnSpc>
            </a:pPr>
            <a:r>
              <a:rPr lang="en-US" altLang="en-US" sz="2100" dirty="0"/>
              <a:t>Attributes are selected on the basis of an impurity function (e.g., </a:t>
            </a:r>
            <a:r>
              <a:rPr lang="en-US" altLang="en-US" sz="2100" dirty="0">
                <a:solidFill>
                  <a:srgbClr val="3333CC"/>
                </a:solidFill>
              </a:rPr>
              <a:t>information gain</a:t>
            </a:r>
            <a:r>
              <a:rPr lang="en-US" altLang="en-US" sz="2100" dirty="0"/>
              <a:t>)</a:t>
            </a:r>
          </a:p>
          <a:p>
            <a:pPr>
              <a:lnSpc>
                <a:spcPct val="95000"/>
              </a:lnSpc>
            </a:pPr>
            <a:r>
              <a:rPr lang="en-US" altLang="en-US" sz="2400" dirty="0"/>
              <a:t>Conditions for stopping partitioning</a:t>
            </a:r>
          </a:p>
          <a:p>
            <a:pPr lvl="1">
              <a:lnSpc>
                <a:spcPct val="95000"/>
              </a:lnSpc>
            </a:pPr>
            <a:r>
              <a:rPr lang="en-US" altLang="en-US" sz="2100" dirty="0"/>
              <a:t>All examples for a given node belong to the same class</a:t>
            </a:r>
          </a:p>
          <a:p>
            <a:pPr lvl="1">
              <a:lnSpc>
                <a:spcPct val="95000"/>
              </a:lnSpc>
            </a:pPr>
            <a:r>
              <a:rPr lang="en-US" altLang="en-US" sz="2100" dirty="0"/>
              <a:t>There are no remaining attributes for further partitioning – majority class is the leaf</a:t>
            </a:r>
          </a:p>
          <a:p>
            <a:pPr lvl="1">
              <a:lnSpc>
                <a:spcPct val="95000"/>
              </a:lnSpc>
            </a:pPr>
            <a:r>
              <a:rPr lang="en-US" altLang="en-US" sz="2100" dirty="0"/>
              <a:t>There are no examples left</a:t>
            </a:r>
          </a:p>
          <a:p>
            <a:endParaRPr lang="en-IN" dirty="0"/>
          </a:p>
        </p:txBody>
      </p:sp>
    </p:spTree>
    <p:extLst>
      <p:ext uri="{BB962C8B-B14F-4D97-AF65-F5344CB8AC3E}">
        <p14:creationId xmlns:p14="http://schemas.microsoft.com/office/powerpoint/2010/main" val="37406335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Random forests</a:t>
            </a:r>
          </a:p>
        </p:txBody>
      </p:sp>
      <p:sp>
        <p:nvSpPr>
          <p:cNvPr id="3" name="Content Placeholder 2"/>
          <p:cNvSpPr>
            <a:spLocks noGrp="1"/>
          </p:cNvSpPr>
          <p:nvPr>
            <p:ph idx="1"/>
          </p:nvPr>
        </p:nvSpPr>
        <p:spPr/>
        <p:txBody>
          <a:bodyPr>
            <a:normAutofit/>
          </a:bodyPr>
          <a:lstStyle/>
          <a:p>
            <a:r>
              <a:rPr lang="en-IN" sz="2400" dirty="0"/>
              <a:t>Random forests are </a:t>
            </a:r>
            <a:r>
              <a:rPr lang="en-IN" sz="2400" b="1" dirty="0"/>
              <a:t>bagged decision tree</a:t>
            </a:r>
            <a:r>
              <a:rPr lang="en-IN" sz="2400" dirty="0"/>
              <a:t> models that split on a </a:t>
            </a:r>
            <a:r>
              <a:rPr lang="en-IN" sz="2400" b="1" dirty="0"/>
              <a:t>subset of features</a:t>
            </a:r>
            <a:r>
              <a:rPr lang="en-IN" sz="2400" dirty="0"/>
              <a:t> on each split. This is a huge mouthful, so let’s break this down by first looking at a single decision tree, then discussing bagged decision trees and finally introduce splitting on a</a:t>
            </a:r>
            <a:r>
              <a:rPr lang="en-IN" sz="2400" b="1" dirty="0"/>
              <a:t> </a:t>
            </a:r>
            <a:r>
              <a:rPr lang="en-IN" sz="2400" dirty="0"/>
              <a:t>random subset of features.</a:t>
            </a:r>
          </a:p>
        </p:txBody>
      </p:sp>
    </p:spTree>
    <p:extLst>
      <p:ext uri="{BB962C8B-B14F-4D97-AF65-F5344CB8AC3E}">
        <p14:creationId xmlns:p14="http://schemas.microsoft.com/office/powerpoint/2010/main" val="37696694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94445"/>
            <a:ext cx="8596668" cy="1320800"/>
          </a:xfrm>
        </p:spPr>
        <p:txBody>
          <a:bodyPr/>
          <a:lstStyle/>
          <a:p>
            <a:r>
              <a:rPr lang="en-IN" dirty="0" smtClean="0"/>
              <a:t>Test Train Split and Cross Validation</a:t>
            </a:r>
            <a:endParaRPr lang="en-IN" dirty="0"/>
          </a:p>
        </p:txBody>
      </p:sp>
      <p:sp>
        <p:nvSpPr>
          <p:cNvPr id="3" name="Content Placeholder 2"/>
          <p:cNvSpPr>
            <a:spLocks noGrp="1"/>
          </p:cNvSpPr>
          <p:nvPr>
            <p:ph idx="1"/>
          </p:nvPr>
        </p:nvSpPr>
        <p:spPr>
          <a:xfrm>
            <a:off x="386367" y="643945"/>
            <a:ext cx="10715222" cy="6078828"/>
          </a:xfrm>
        </p:spPr>
        <p:txBody>
          <a:bodyPr>
            <a:normAutofit fontScale="85000" lnSpcReduction="20000"/>
          </a:bodyPr>
          <a:lstStyle/>
          <a:p>
            <a:pPr marL="0" indent="0">
              <a:buNone/>
            </a:pPr>
            <a:r>
              <a:rPr lang="en-IN" dirty="0" smtClean="0">
                <a:latin typeface="Calibri" panose="020F0502020204030204" pitchFamily="34" charset="0"/>
                <a:cs typeface="Calibri" panose="020F0502020204030204" pitchFamily="34" charset="0"/>
              </a:rPr>
              <a:t>We have implemented the model using python and we have </a:t>
            </a:r>
            <a:r>
              <a:rPr lang="en-IN" dirty="0">
                <a:latin typeface="Calibri" panose="020F0502020204030204" pitchFamily="34" charset="0"/>
                <a:cs typeface="Calibri" panose="020F0502020204030204" pitchFamily="34" charset="0"/>
              </a:rPr>
              <a:t>used </a:t>
            </a:r>
            <a:r>
              <a:rPr lang="en-IN" dirty="0" err="1" smtClean="0">
                <a:latin typeface="Calibri" panose="020F0502020204030204" pitchFamily="34" charset="0"/>
                <a:cs typeface="Calibri" panose="020F0502020204030204" pitchFamily="34" charset="0"/>
              </a:rPr>
              <a:t>train_test_split</a:t>
            </a:r>
            <a:r>
              <a:rPr lang="en-IN" dirty="0" smtClean="0">
                <a:latin typeface="Calibri" panose="020F0502020204030204" pitchFamily="34" charset="0"/>
                <a:cs typeface="Calibri" panose="020F0502020204030204" pitchFamily="34" charset="0"/>
              </a:rPr>
              <a:t> for splitting the data into training and test sets.</a:t>
            </a:r>
          </a:p>
          <a:p>
            <a:pPr marL="0" indent="0">
              <a:buNone/>
            </a:pPr>
            <a:r>
              <a:rPr lang="en-IN" dirty="0" smtClean="0">
                <a:latin typeface="Calibri" panose="020F0502020204030204" pitchFamily="34" charset="0"/>
                <a:cs typeface="Calibri" panose="020F0502020204030204" pitchFamily="34" charset="0"/>
              </a:rPr>
              <a:t>We have used </a:t>
            </a:r>
            <a:r>
              <a:rPr lang="en-IN" dirty="0" err="1" smtClean="0">
                <a:latin typeface="Calibri" panose="020F0502020204030204" pitchFamily="34" charset="0"/>
                <a:cs typeface="Calibri" panose="020F0502020204030204" pitchFamily="34" charset="0"/>
              </a:rPr>
              <a:t>cross_val_score</a:t>
            </a:r>
            <a:r>
              <a:rPr lang="en-IN" dirty="0" smtClean="0">
                <a:latin typeface="Calibri" panose="020F0502020204030204" pitchFamily="34" charset="0"/>
                <a:cs typeface="Calibri" panose="020F0502020204030204" pitchFamily="34" charset="0"/>
              </a:rPr>
              <a:t> for checking our algorithms on the cross validation set which is an inbuilt python library.</a:t>
            </a:r>
          </a:p>
          <a:p>
            <a:pPr marL="0" indent="0">
              <a:buNone/>
            </a:pPr>
            <a:r>
              <a:rPr lang="en-IN" dirty="0" smtClean="0">
                <a:latin typeface="Calibri" panose="020F0502020204030204" pitchFamily="34" charset="0"/>
                <a:cs typeface="Calibri" panose="020F0502020204030204" pitchFamily="34" charset="0"/>
              </a:rPr>
              <a:t>We have also used </a:t>
            </a:r>
            <a:r>
              <a:rPr lang="en-IN" dirty="0" err="1" smtClean="0">
                <a:latin typeface="Calibri" panose="020F0502020204030204" pitchFamily="34" charset="0"/>
                <a:cs typeface="Calibri" panose="020F0502020204030204" pitchFamily="34" charset="0"/>
              </a:rPr>
              <a:t>Kfolds</a:t>
            </a:r>
            <a:r>
              <a:rPr lang="en-IN" dirty="0" smtClean="0">
                <a:latin typeface="Calibri" panose="020F0502020204030204" pitchFamily="34" charset="0"/>
                <a:cs typeface="Calibri" panose="020F0502020204030204" pitchFamily="34" charset="0"/>
              </a:rPr>
              <a:t> algorithm for checking the accuracy of the system.</a:t>
            </a:r>
          </a:p>
          <a:p>
            <a:pPr marL="0" indent="0">
              <a:buNone/>
            </a:pPr>
            <a:r>
              <a:rPr lang="en-IN" dirty="0" smtClean="0">
                <a:latin typeface="Calibri" panose="020F0502020204030204" pitchFamily="34" charset="0"/>
                <a:cs typeface="Calibri" panose="020F0502020204030204" pitchFamily="34" charset="0"/>
              </a:rPr>
              <a:t>The algorithms are explained below in brief-:</a:t>
            </a:r>
          </a:p>
          <a:p>
            <a:pPr>
              <a:buFont typeface="+mj-lt"/>
              <a:buAutoNum type="arabicPeriod"/>
            </a:pPr>
            <a:r>
              <a:rPr lang="en-IN" dirty="0" err="1">
                <a:latin typeface="Calibri" panose="020F0502020204030204" pitchFamily="34" charset="0"/>
                <a:cs typeface="Calibri" panose="020F0502020204030204" pitchFamily="34" charset="0"/>
              </a:rPr>
              <a:t>t</a:t>
            </a:r>
            <a:r>
              <a:rPr lang="en-IN" dirty="0" err="1" smtClean="0">
                <a:latin typeface="Calibri" panose="020F0502020204030204" pitchFamily="34" charset="0"/>
                <a:cs typeface="Calibri" panose="020F0502020204030204" pitchFamily="34" charset="0"/>
              </a:rPr>
              <a:t>rain_test_split</a:t>
            </a:r>
            <a:r>
              <a:rPr lang="en-IN" dirty="0" smtClean="0">
                <a:latin typeface="Calibri" panose="020F0502020204030204" pitchFamily="34" charset="0"/>
                <a:cs typeface="Calibri" panose="020F0502020204030204" pitchFamily="34" charset="0"/>
              </a:rPr>
              <a:t>-: We use </a:t>
            </a:r>
            <a:r>
              <a:rPr lang="en-IN" dirty="0">
                <a:latin typeface="Calibri" panose="020F0502020204030204" pitchFamily="34" charset="0"/>
                <a:cs typeface="Calibri" panose="020F0502020204030204" pitchFamily="34" charset="0"/>
              </a:rPr>
              <a:t>the </a:t>
            </a:r>
            <a:r>
              <a:rPr lang="en-IN" dirty="0" err="1">
                <a:latin typeface="Calibri" panose="020F0502020204030204" pitchFamily="34" charset="0"/>
                <a:cs typeface="Calibri" panose="020F0502020204030204" pitchFamily="34" charset="0"/>
              </a:rPr>
              <a:t>train_test_split</a:t>
            </a:r>
            <a:r>
              <a:rPr lang="en-IN" dirty="0">
                <a:latin typeface="Calibri" panose="020F0502020204030204" pitchFamily="34" charset="0"/>
                <a:cs typeface="Calibri" panose="020F0502020204030204" pitchFamily="34" charset="0"/>
              </a:rPr>
              <a:t> function in order to make the split. The </a:t>
            </a:r>
            <a:r>
              <a:rPr lang="en-IN" i="1" dirty="0" err="1">
                <a:latin typeface="Calibri" panose="020F0502020204030204" pitchFamily="34" charset="0"/>
                <a:cs typeface="Calibri" panose="020F0502020204030204" pitchFamily="34" charset="0"/>
              </a:rPr>
              <a:t>test_size</a:t>
            </a:r>
            <a:r>
              <a:rPr lang="en-IN" i="1" dirty="0">
                <a:latin typeface="Calibri" panose="020F0502020204030204" pitchFamily="34" charset="0"/>
                <a:cs typeface="Calibri" panose="020F0502020204030204" pitchFamily="34" charset="0"/>
              </a:rPr>
              <a:t>=0.2</a:t>
            </a:r>
            <a:r>
              <a:rPr lang="en-IN" dirty="0">
                <a:latin typeface="Calibri" panose="020F0502020204030204" pitchFamily="34" charset="0"/>
                <a:cs typeface="Calibri" panose="020F0502020204030204" pitchFamily="34" charset="0"/>
              </a:rPr>
              <a:t> inside the function indicates the percentage of the data that should be held over for testing. It’s usually around 80/20 or 70/30</a:t>
            </a:r>
            <a:r>
              <a:rPr lang="en-IN" dirty="0" smtClean="0">
                <a:latin typeface="Calibri" panose="020F0502020204030204" pitchFamily="34" charset="0"/>
                <a:cs typeface="Calibri" panose="020F0502020204030204" pitchFamily="34" charset="0"/>
              </a:rPr>
              <a:t>.</a:t>
            </a:r>
          </a:p>
          <a:p>
            <a:pPr>
              <a:buFont typeface="+mj-lt"/>
              <a:buAutoNum type="arabicPeriod"/>
            </a:pPr>
            <a:r>
              <a:rPr lang="en-IN" dirty="0" err="1">
                <a:latin typeface="Calibri" panose="020F0502020204030204" pitchFamily="34" charset="0"/>
                <a:cs typeface="Calibri" panose="020F0502020204030204" pitchFamily="34" charset="0"/>
              </a:rPr>
              <a:t>c</a:t>
            </a:r>
            <a:r>
              <a:rPr lang="en-IN" dirty="0" err="1" smtClean="0">
                <a:latin typeface="Calibri" panose="020F0502020204030204" pitchFamily="34" charset="0"/>
                <a:cs typeface="Calibri" panose="020F0502020204030204" pitchFamily="34" charset="0"/>
              </a:rPr>
              <a:t>ross_val_score</a:t>
            </a:r>
            <a:r>
              <a:rPr lang="en-IN" dirty="0" smtClean="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cross_val_score</a:t>
            </a:r>
            <a:r>
              <a:rPr lang="en-IN" dirty="0">
                <a:latin typeface="Calibri" panose="020F0502020204030204" pitchFamily="34" charset="0"/>
                <a:cs typeface="Calibri" panose="020F0502020204030204" pitchFamily="34" charset="0"/>
              </a:rPr>
              <a:t>" splits the data into say 5 folds. Then for each fold it fits the data on 4 folds and scores the 5th fold. Then it gives you the 5 scores from which you can calculate a mean and variance for the score. You </a:t>
            </a:r>
            <a:r>
              <a:rPr lang="en-IN" dirty="0" err="1">
                <a:latin typeface="Calibri" panose="020F0502020204030204" pitchFamily="34" charset="0"/>
                <a:cs typeface="Calibri" panose="020F0502020204030204" pitchFamily="34" charset="0"/>
              </a:rPr>
              <a:t>crossval</a:t>
            </a:r>
            <a:r>
              <a:rPr lang="en-IN" dirty="0">
                <a:latin typeface="Calibri" panose="020F0502020204030204" pitchFamily="34" charset="0"/>
                <a:cs typeface="Calibri" panose="020F0502020204030204" pitchFamily="34" charset="0"/>
              </a:rPr>
              <a:t> to tune parameters and get an estimate of the </a:t>
            </a:r>
            <a:r>
              <a:rPr lang="en-IN" dirty="0" smtClean="0">
                <a:latin typeface="Calibri" panose="020F0502020204030204" pitchFamily="34" charset="0"/>
                <a:cs typeface="Calibri" panose="020F0502020204030204" pitchFamily="34" charset="0"/>
              </a:rPr>
              <a:t>score. Cross-validation </a:t>
            </a:r>
            <a:r>
              <a:rPr lang="en-IN" dirty="0">
                <a:latin typeface="Calibri" panose="020F0502020204030204" pitchFamily="34" charset="0"/>
                <a:cs typeface="Calibri" panose="020F0502020204030204" pitchFamily="34" charset="0"/>
              </a:rPr>
              <a:t>is a resampling procedure used to evaluate machine learning models on a limited data sample</a:t>
            </a:r>
            <a:r>
              <a:rPr lang="en-IN" dirty="0" smtClean="0">
                <a:latin typeface="Calibri" panose="020F0502020204030204" pitchFamily="34" charset="0"/>
                <a:cs typeface="Calibri" panose="020F0502020204030204" pitchFamily="34" charset="0"/>
              </a:rPr>
              <a:t>.</a:t>
            </a:r>
          </a:p>
          <a:p>
            <a:pPr fontAlgn="base">
              <a:buFont typeface="+mj-lt"/>
              <a:buAutoNum type="arabicPeriod"/>
            </a:pPr>
            <a:r>
              <a:rPr lang="en-IN" dirty="0" smtClean="0">
                <a:latin typeface="Calibri" panose="020F0502020204030204" pitchFamily="34" charset="0"/>
                <a:cs typeface="Calibri" panose="020F0502020204030204" pitchFamily="34" charset="0"/>
              </a:rPr>
              <a:t>K Folds-:</a:t>
            </a:r>
            <a:r>
              <a:rPr lang="en-IN" dirty="0">
                <a:latin typeface="Calibri" panose="020F0502020204030204" pitchFamily="34" charset="0"/>
                <a:cs typeface="Calibri" panose="020F0502020204030204" pitchFamily="34" charset="0"/>
              </a:rPr>
              <a:t>The procedure has a single parameter called k that refers to the number of groups that a given data sample is to be split into. As such, the procedure is often called k-fold cross-validation. When a specific value for k is chosen, it may be used in place of k in the reference to the model, such as k=10 becoming 10-fold cross-validation.</a:t>
            </a:r>
          </a:p>
          <a:p>
            <a:pPr marL="0" indent="0" fontAlgn="base">
              <a:buNone/>
            </a:pPr>
            <a:r>
              <a:rPr lang="en-IN" dirty="0" smtClean="0">
                <a:latin typeface="Calibri" panose="020F0502020204030204" pitchFamily="34" charset="0"/>
                <a:cs typeface="Calibri" panose="020F0502020204030204" pitchFamily="34" charset="0"/>
              </a:rPr>
              <a:t>			The </a:t>
            </a:r>
            <a:r>
              <a:rPr lang="en-IN" dirty="0">
                <a:latin typeface="Calibri" panose="020F0502020204030204" pitchFamily="34" charset="0"/>
                <a:cs typeface="Calibri" panose="020F0502020204030204" pitchFamily="34" charset="0"/>
              </a:rPr>
              <a:t>general procedure is as follows:</a:t>
            </a:r>
          </a:p>
          <a:p>
            <a:pPr marL="0" indent="0" fontAlgn="base">
              <a:buNone/>
            </a:pPr>
            <a:r>
              <a:rPr lang="en-IN" dirty="0" smtClean="0">
                <a:latin typeface="Calibri" panose="020F0502020204030204" pitchFamily="34" charset="0"/>
                <a:cs typeface="Calibri" panose="020F0502020204030204" pitchFamily="34" charset="0"/>
              </a:rPr>
              <a:t>			Shuffle </a:t>
            </a:r>
            <a:r>
              <a:rPr lang="en-IN" dirty="0">
                <a:latin typeface="Calibri" panose="020F0502020204030204" pitchFamily="34" charset="0"/>
                <a:cs typeface="Calibri" panose="020F0502020204030204" pitchFamily="34" charset="0"/>
              </a:rPr>
              <a:t>the dataset randomly.</a:t>
            </a:r>
          </a:p>
          <a:p>
            <a:pPr marL="0" indent="0" fontAlgn="base">
              <a:buNone/>
            </a:pPr>
            <a:r>
              <a:rPr lang="en-IN" dirty="0" smtClean="0">
                <a:latin typeface="Calibri" panose="020F0502020204030204" pitchFamily="34" charset="0"/>
                <a:cs typeface="Calibri" panose="020F0502020204030204" pitchFamily="34" charset="0"/>
              </a:rPr>
              <a:t>			Split </a:t>
            </a:r>
            <a:r>
              <a:rPr lang="en-IN" dirty="0">
                <a:latin typeface="Calibri" panose="020F0502020204030204" pitchFamily="34" charset="0"/>
                <a:cs typeface="Calibri" panose="020F0502020204030204" pitchFamily="34" charset="0"/>
              </a:rPr>
              <a:t>the dataset into k groups</a:t>
            </a:r>
          </a:p>
          <a:p>
            <a:pPr marL="0" indent="0" fontAlgn="base">
              <a:buNone/>
            </a:pPr>
            <a:r>
              <a:rPr lang="en-IN" dirty="0" smtClean="0">
                <a:latin typeface="Calibri" panose="020F0502020204030204" pitchFamily="34" charset="0"/>
                <a:cs typeface="Calibri" panose="020F0502020204030204" pitchFamily="34" charset="0"/>
              </a:rPr>
              <a:t>			For </a:t>
            </a:r>
            <a:r>
              <a:rPr lang="en-IN" dirty="0">
                <a:latin typeface="Calibri" panose="020F0502020204030204" pitchFamily="34" charset="0"/>
                <a:cs typeface="Calibri" panose="020F0502020204030204" pitchFamily="34" charset="0"/>
              </a:rPr>
              <a:t>each unique group:</a:t>
            </a:r>
          </a:p>
          <a:p>
            <a:pPr lvl="6" fontAlgn="base">
              <a:buFont typeface="+mj-lt"/>
              <a:buAutoNum type="arabicPeriod"/>
            </a:pPr>
            <a:r>
              <a:rPr lang="en-IN" sz="1700" dirty="0">
                <a:latin typeface="Calibri" panose="020F0502020204030204" pitchFamily="34" charset="0"/>
                <a:cs typeface="Calibri" panose="020F0502020204030204" pitchFamily="34" charset="0"/>
              </a:rPr>
              <a:t>Take the group as a hold out or test data set</a:t>
            </a:r>
          </a:p>
          <a:p>
            <a:pPr lvl="6" fontAlgn="base">
              <a:buFont typeface="+mj-lt"/>
              <a:buAutoNum type="arabicPeriod"/>
            </a:pPr>
            <a:r>
              <a:rPr lang="en-IN" sz="1700" dirty="0">
                <a:latin typeface="Calibri" panose="020F0502020204030204" pitchFamily="34" charset="0"/>
                <a:cs typeface="Calibri" panose="020F0502020204030204" pitchFamily="34" charset="0"/>
              </a:rPr>
              <a:t>Take the remaining groups as a training data </a:t>
            </a:r>
            <a:r>
              <a:rPr lang="en-IN" sz="1700" dirty="0" smtClean="0">
                <a:latin typeface="Calibri" panose="020F0502020204030204" pitchFamily="34" charset="0"/>
                <a:cs typeface="Calibri" panose="020F0502020204030204" pitchFamily="34" charset="0"/>
              </a:rPr>
              <a:t>set</a:t>
            </a:r>
          </a:p>
          <a:p>
            <a:pPr lvl="6" fontAlgn="base">
              <a:buFont typeface="+mj-lt"/>
              <a:buAutoNum type="arabicPeriod"/>
            </a:pPr>
            <a:r>
              <a:rPr lang="en-IN" sz="1700" dirty="0" smtClean="0">
                <a:latin typeface="Calibri" panose="020F0502020204030204" pitchFamily="34" charset="0"/>
                <a:cs typeface="Calibri" panose="020F0502020204030204" pitchFamily="34" charset="0"/>
              </a:rPr>
              <a:t>Fit </a:t>
            </a:r>
            <a:r>
              <a:rPr lang="en-IN" sz="1700" dirty="0">
                <a:latin typeface="Calibri" panose="020F0502020204030204" pitchFamily="34" charset="0"/>
                <a:cs typeface="Calibri" panose="020F0502020204030204" pitchFamily="34" charset="0"/>
              </a:rPr>
              <a:t>a model on the training set and evaluate it on the test set</a:t>
            </a:r>
          </a:p>
          <a:p>
            <a:pPr lvl="6" fontAlgn="base">
              <a:buFont typeface="+mj-lt"/>
              <a:buAutoNum type="arabicPeriod"/>
            </a:pPr>
            <a:r>
              <a:rPr lang="en-IN" sz="1700" dirty="0">
                <a:latin typeface="Calibri" panose="020F0502020204030204" pitchFamily="34" charset="0"/>
                <a:cs typeface="Calibri" panose="020F0502020204030204" pitchFamily="34" charset="0"/>
              </a:rPr>
              <a:t>Retain the evaluation score and discard the model</a:t>
            </a:r>
          </a:p>
          <a:p>
            <a:pPr marL="0" indent="0" fontAlgn="base">
              <a:buNone/>
            </a:pPr>
            <a:r>
              <a:rPr lang="en-IN" dirty="0" smtClean="0">
                <a:latin typeface="Calibri" panose="020F0502020204030204" pitchFamily="34" charset="0"/>
                <a:cs typeface="Calibri" panose="020F0502020204030204" pitchFamily="34" charset="0"/>
              </a:rPr>
              <a:t>			Summarize </a:t>
            </a:r>
            <a:r>
              <a:rPr lang="en-IN" dirty="0">
                <a:latin typeface="Calibri" panose="020F0502020204030204" pitchFamily="34" charset="0"/>
                <a:cs typeface="Calibri" panose="020F0502020204030204" pitchFamily="34" charset="0"/>
              </a:rPr>
              <a:t>the skill of the model using the sample of model evaluation scores</a:t>
            </a:r>
          </a:p>
          <a:p>
            <a:pPr>
              <a:buFont typeface="+mj-lt"/>
              <a:buAutoNum type="arabicPeriod"/>
            </a:pPr>
            <a:endParaRPr lang="en-IN" dirty="0">
              <a:latin typeface="Calibri" panose="020F0502020204030204" pitchFamily="34" charset="0"/>
              <a:cs typeface="Calibri" panose="020F0502020204030204" pitchFamily="34" charset="0"/>
            </a:endParaRPr>
          </a:p>
          <a:p>
            <a:pPr>
              <a:buFont typeface="+mj-lt"/>
              <a:buAutoNum type="arabicPeriod"/>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8037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Accuracy Of Prediction</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The accuracy we get with the various machine learning algorithms are-:</a:t>
            </a:r>
          </a:p>
          <a:p>
            <a:pPr>
              <a:buFont typeface="+mj-lt"/>
              <a:buAutoNum type="arabicPeriod"/>
            </a:pPr>
            <a:r>
              <a:rPr lang="en-IN" dirty="0" smtClean="0"/>
              <a:t>Logistic Regression-: 98.25%</a:t>
            </a:r>
          </a:p>
          <a:p>
            <a:pPr>
              <a:buFont typeface="+mj-lt"/>
              <a:buAutoNum type="arabicPeriod"/>
            </a:pPr>
            <a:r>
              <a:rPr lang="en-IN" dirty="0" smtClean="0"/>
              <a:t>Support Vector Machines-: 97.37%</a:t>
            </a:r>
          </a:p>
          <a:p>
            <a:pPr>
              <a:buFont typeface="+mj-lt"/>
              <a:buAutoNum type="arabicPeriod"/>
            </a:pPr>
            <a:r>
              <a:rPr lang="en-IN" dirty="0" smtClean="0"/>
              <a:t>Decision Tree Classifier-: 92.28%</a:t>
            </a:r>
          </a:p>
          <a:p>
            <a:pPr>
              <a:buFont typeface="+mj-lt"/>
              <a:buAutoNum type="arabicPeriod"/>
            </a:pPr>
            <a:r>
              <a:rPr lang="en-IN" dirty="0" smtClean="0"/>
              <a:t>Random Forest Classifier-: 96.49%</a:t>
            </a:r>
          </a:p>
          <a:p>
            <a:pPr>
              <a:buFont typeface="+mj-lt"/>
              <a:buAutoNum type="arabicPeriod"/>
            </a:pPr>
            <a:r>
              <a:rPr lang="en-IN" dirty="0" err="1" smtClean="0"/>
              <a:t>KNeighborsClassifier</a:t>
            </a:r>
            <a:r>
              <a:rPr lang="en-IN" dirty="0" smtClean="0"/>
              <a:t>-: 93.86% </a:t>
            </a:r>
          </a:p>
          <a:p>
            <a:pPr marL="0" indent="0">
              <a:buNone/>
            </a:pPr>
            <a:endParaRPr lang="en-IN" dirty="0"/>
          </a:p>
          <a:p>
            <a:pPr marL="0" indent="0">
              <a:buNone/>
            </a:pPr>
            <a:r>
              <a:rPr lang="en-IN" dirty="0" smtClean="0"/>
              <a:t>The model is available as public repository on git hub in the </a:t>
            </a:r>
            <a:r>
              <a:rPr lang="en-IN" dirty="0"/>
              <a:t>following link-: </a:t>
            </a:r>
            <a:r>
              <a:rPr lang="en-IN" dirty="0">
                <a:hlinkClick r:id="rId2"/>
              </a:rPr>
              <a:t>https://github.com/sagar-rai/Building-A-Machine-Learning-Model-On-Breast-Cancer-Data</a:t>
            </a:r>
            <a:endParaRPr lang="en-IN" dirty="0"/>
          </a:p>
          <a:p>
            <a:pPr marL="0" indent="0">
              <a:buNone/>
            </a:pPr>
            <a:r>
              <a:rPr lang="en-IN" dirty="0" smtClean="0"/>
              <a:t>Hence we see that, by screening of the </a:t>
            </a:r>
            <a:r>
              <a:rPr lang="en-IN" dirty="0" err="1" smtClean="0"/>
              <a:t>tumor</a:t>
            </a:r>
            <a:r>
              <a:rPr lang="en-IN" dirty="0" smtClean="0"/>
              <a:t> and getting various features of the </a:t>
            </a:r>
            <a:r>
              <a:rPr lang="en-IN" dirty="0" err="1" smtClean="0"/>
              <a:t>tumor</a:t>
            </a:r>
            <a:r>
              <a:rPr lang="en-IN" dirty="0" smtClean="0"/>
              <a:t>, after analysing with the help of Machine Learning we can classify the </a:t>
            </a:r>
            <a:r>
              <a:rPr lang="en-IN" dirty="0" err="1" smtClean="0"/>
              <a:t>tumor</a:t>
            </a:r>
            <a:r>
              <a:rPr lang="en-IN" dirty="0" smtClean="0"/>
              <a:t> as benign or malignant with a very high accuracy and hence facilitate the proper forward treatment solutions for the </a:t>
            </a:r>
            <a:r>
              <a:rPr lang="en-IN" dirty="0" err="1" smtClean="0"/>
              <a:t>tumor</a:t>
            </a:r>
            <a:r>
              <a:rPr lang="en-IN" dirty="0" smtClean="0"/>
              <a:t>.</a:t>
            </a:r>
            <a:endParaRPr lang="en-IN" dirty="0"/>
          </a:p>
        </p:txBody>
      </p:sp>
    </p:spTree>
    <p:extLst>
      <p:ext uri="{BB962C8B-B14F-4D97-AF65-F5344CB8AC3E}">
        <p14:creationId xmlns:p14="http://schemas.microsoft.com/office/powerpoint/2010/main" val="31553429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a:t>
            </a:r>
            <a:endParaRPr lang="en-IN" dirty="0"/>
          </a:p>
        </p:txBody>
      </p:sp>
      <p:sp>
        <p:nvSpPr>
          <p:cNvPr id="3" name="Content Placeholder 2"/>
          <p:cNvSpPr>
            <a:spLocks noGrp="1"/>
          </p:cNvSpPr>
          <p:nvPr>
            <p:ph idx="1"/>
          </p:nvPr>
        </p:nvSpPr>
        <p:spPr>
          <a:xfrm>
            <a:off x="677334" y="1416677"/>
            <a:ext cx="8596668" cy="4624686"/>
          </a:xfrm>
        </p:spPr>
        <p:txBody>
          <a:bodyPr>
            <a:normAutofit/>
          </a:bodyPr>
          <a:lstStyle/>
          <a:p>
            <a:pPr marL="0" indent="0">
              <a:buNone/>
            </a:pPr>
            <a:r>
              <a:rPr lang="en-IN" dirty="0">
                <a:latin typeface="Calibri" panose="020F0502020204030204" pitchFamily="34" charset="0"/>
                <a:cs typeface="Calibri" panose="020F0502020204030204" pitchFamily="34" charset="0"/>
              </a:rPr>
              <a:t>Largely, the appeal of </a:t>
            </a:r>
            <a:r>
              <a:rPr lang="en-IN" dirty="0" smtClean="0">
                <a:latin typeface="Calibri" panose="020F0502020204030204" pitchFamily="34" charset="0"/>
                <a:cs typeface="Calibri" panose="020F0502020204030204" pitchFamily="34" charset="0"/>
              </a:rPr>
              <a:t>ML is </a:t>
            </a:r>
            <a:r>
              <a:rPr lang="en-IN" dirty="0">
                <a:latin typeface="Calibri" panose="020F0502020204030204" pitchFamily="34" charset="0"/>
                <a:cs typeface="Calibri" panose="020F0502020204030204" pitchFamily="34" charset="0"/>
              </a:rPr>
              <a:t>its ability to collect, </a:t>
            </a:r>
            <a:r>
              <a:rPr lang="en-IN" dirty="0" err="1">
                <a:latin typeface="Calibri" panose="020F0502020204030204" pitchFamily="34" charset="0"/>
                <a:cs typeface="Calibri" panose="020F0502020204030204" pitchFamily="34" charset="0"/>
              </a:rPr>
              <a:t>analyze</a:t>
            </a:r>
            <a:r>
              <a:rPr lang="en-IN" dirty="0">
                <a:latin typeface="Calibri" panose="020F0502020204030204" pitchFamily="34" charset="0"/>
                <a:cs typeface="Calibri" panose="020F0502020204030204" pitchFamily="34" charset="0"/>
              </a:rPr>
              <a:t> and make sense of vast amounts of unstructured and variable data—especially text, statistical numbers, and visual images—quickly and often more accurately than a human being.  With the increase in digitization and computing power, there has been an ever-growing wealth of digital data produced by individuals and systems, and advances in machine learning and analytical algorithms mean </a:t>
            </a:r>
            <a:r>
              <a:rPr lang="en-IN" dirty="0" smtClean="0">
                <a:latin typeface="Calibri" panose="020F0502020204030204" pitchFamily="34" charset="0"/>
                <a:cs typeface="Calibri" panose="020F0502020204030204" pitchFamily="34" charset="0"/>
              </a:rPr>
              <a:t>ML systems </a:t>
            </a:r>
            <a:r>
              <a:rPr lang="en-IN" dirty="0">
                <a:latin typeface="Calibri" panose="020F0502020204030204" pitchFamily="34" charset="0"/>
                <a:cs typeface="Calibri" panose="020F0502020204030204" pitchFamily="34" charset="0"/>
              </a:rPr>
              <a:t>will become ever more powerful and effective at performing their assigned tasks.</a:t>
            </a:r>
          </a:p>
          <a:p>
            <a:pPr marL="0" indent="0">
              <a:buNone/>
            </a:pPr>
            <a:r>
              <a:rPr lang="en-IN" dirty="0">
                <a:latin typeface="Calibri" panose="020F0502020204030204" pitchFamily="34" charset="0"/>
                <a:cs typeface="Calibri" panose="020F0502020204030204" pitchFamily="34" charset="0"/>
              </a:rPr>
              <a:t>We’re already seeing innovative research into applications of </a:t>
            </a:r>
            <a:r>
              <a:rPr lang="en-IN" dirty="0" smtClean="0">
                <a:latin typeface="Calibri" panose="020F0502020204030204" pitchFamily="34" charset="0"/>
                <a:cs typeface="Calibri" panose="020F0502020204030204" pitchFamily="34" charset="0"/>
              </a:rPr>
              <a:t>ML across </a:t>
            </a:r>
            <a:r>
              <a:rPr lang="en-IN" dirty="0">
                <a:latin typeface="Calibri" panose="020F0502020204030204" pitchFamily="34" charset="0"/>
                <a:cs typeface="Calibri" panose="020F0502020204030204" pitchFamily="34" charset="0"/>
              </a:rPr>
              <a:t>the medical and healthcare industries—some applications already seeing use, others still in development or testing but showing great promise</a:t>
            </a:r>
            <a:r>
              <a:rPr lang="en-IN" dirty="0" smtClean="0">
                <a:latin typeface="Calibri" panose="020F0502020204030204" pitchFamily="34" charset="0"/>
                <a:cs typeface="Calibri" panose="020F0502020204030204" pitchFamily="34" charset="0"/>
              </a:rPr>
              <a:t>.</a:t>
            </a:r>
          </a:p>
          <a:p>
            <a:pPr marL="0" indent="0">
              <a:buNone/>
            </a:pPr>
            <a:r>
              <a:rPr lang="en-IN" dirty="0" smtClean="0">
                <a:latin typeface="Calibri" panose="020F0502020204030204" pitchFamily="34" charset="0"/>
                <a:cs typeface="Calibri" panose="020F0502020204030204" pitchFamily="34" charset="0"/>
              </a:rPr>
              <a:t>And in the case of Breast Cancer prediction a large number of women die every year throughout the world due to BC and Machine Learning can help predicting breast cancer accurately and hence proper medication can then be taken.</a:t>
            </a:r>
            <a:endParaRPr lang="en-IN" dirty="0">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531963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Refrences</a:t>
            </a:r>
            <a:endParaRPr lang="en-IN" dirty="0"/>
          </a:p>
        </p:txBody>
      </p:sp>
      <p:sp>
        <p:nvSpPr>
          <p:cNvPr id="3" name="Content Placeholder 2"/>
          <p:cNvSpPr>
            <a:spLocks noGrp="1"/>
          </p:cNvSpPr>
          <p:nvPr>
            <p:ph idx="1"/>
          </p:nvPr>
        </p:nvSpPr>
        <p:spPr>
          <a:xfrm>
            <a:off x="677334" y="1700011"/>
            <a:ext cx="8596668" cy="4341351"/>
          </a:xfrm>
        </p:spPr>
        <p:txBody>
          <a:bodyPr/>
          <a:lstStyle/>
          <a:p>
            <a:r>
              <a:rPr lang="en-IN" dirty="0" smtClean="0">
                <a:latin typeface="Calibri" panose="020F0502020204030204" pitchFamily="34" charset="0"/>
                <a:cs typeface="Calibri" panose="020F0502020204030204" pitchFamily="34" charset="0"/>
              </a:rPr>
              <a:t>Andrew NG Machine Learning Coursera</a:t>
            </a:r>
          </a:p>
          <a:p>
            <a:r>
              <a:rPr lang="en-IN" i="1" dirty="0">
                <a:hlinkClick r:id="rId2"/>
              </a:rPr>
              <a:t>http://archive.ics.uci.edu/ml/datasets/breast+cancer+wisconsin</a:t>
            </a:r>
            <a:r>
              <a:rPr lang="en-IN" i="1">
                <a:hlinkClick r:id="rId2"/>
              </a:rPr>
              <a:t>+%</a:t>
            </a:r>
            <a:r>
              <a:rPr lang="en-IN" i="1" smtClean="0">
                <a:hlinkClick r:id="rId2"/>
              </a:rPr>
              <a:t>28diagnostic%29</a:t>
            </a:r>
            <a:r>
              <a:rPr lang="en-IN" i="1"/>
              <a:t>	</a:t>
            </a:r>
            <a:r>
              <a:rPr lang="en-IN" i="1" smtClean="0"/>
              <a:t>-:for </a:t>
            </a:r>
            <a:r>
              <a:rPr lang="en-IN" i="1" dirty="0" smtClean="0"/>
              <a:t>data collection</a:t>
            </a:r>
          </a:p>
          <a:p>
            <a:r>
              <a:rPr lang="en-IN" dirty="0">
                <a:latin typeface="Calibri" panose="020F0502020204030204" pitchFamily="34" charset="0"/>
                <a:cs typeface="Calibri" panose="020F0502020204030204" pitchFamily="34" charset="0"/>
                <a:hlinkClick r:id="rId3"/>
              </a:rPr>
              <a:t>https://</a:t>
            </a:r>
            <a:r>
              <a:rPr lang="en-IN" dirty="0" smtClean="0">
                <a:latin typeface="Calibri" panose="020F0502020204030204" pitchFamily="34" charset="0"/>
                <a:cs typeface="Calibri" panose="020F0502020204030204" pitchFamily="34" charset="0"/>
                <a:hlinkClick r:id="rId3"/>
              </a:rPr>
              <a:t>medium.com/datadriveninvestor/machine-learning-ml-data-preprocessing-5b346766fc48</a:t>
            </a:r>
            <a:endParaRPr lang="en-IN" dirty="0" smtClean="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hlinkClick r:id="rId4"/>
              </a:rPr>
              <a:t>https://machinelearningmastery.com/k-fold-cross-validation</a:t>
            </a:r>
            <a:r>
              <a:rPr lang="en-IN" dirty="0" smtClean="0">
                <a:latin typeface="Calibri" panose="020F0502020204030204" pitchFamily="34" charset="0"/>
                <a:cs typeface="Calibri" panose="020F0502020204030204" pitchFamily="34" charset="0"/>
                <a:hlinkClick r:id="rId4"/>
              </a:rPr>
              <a:t>/</a:t>
            </a:r>
            <a:endParaRPr lang="en-IN" dirty="0" smtClean="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hlinkClick r:id="rId5"/>
              </a:rPr>
              <a:t>https://www.analyticsvidhya.com/blog/2018/05/improve-model-performance-cross-validation-in-python-r</a:t>
            </a:r>
            <a:r>
              <a:rPr lang="en-IN" dirty="0" smtClean="0">
                <a:latin typeface="Calibri" panose="020F0502020204030204" pitchFamily="34" charset="0"/>
                <a:cs typeface="Calibri" panose="020F0502020204030204" pitchFamily="34" charset="0"/>
                <a:hlinkClick r:id="rId5"/>
              </a:rPr>
              <a:t>/</a:t>
            </a:r>
            <a:endParaRPr lang="en-IN" dirty="0" smtClean="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hlinkClick r:id="rId6"/>
              </a:rPr>
              <a:t>https://medium.com/@</a:t>
            </a:r>
            <a:r>
              <a:rPr lang="en-IN" dirty="0" smtClean="0">
                <a:latin typeface="Calibri" panose="020F0502020204030204" pitchFamily="34" charset="0"/>
                <a:cs typeface="Calibri" panose="020F0502020204030204" pitchFamily="34" charset="0"/>
                <a:hlinkClick r:id="rId6"/>
              </a:rPr>
              <a:t>rabinpoudyal1995/train-test-split-and-cross-validation-in-python-434ecba10909</a:t>
            </a:r>
            <a:endParaRPr lang="en-IN" dirty="0" smtClean="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244736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577" y="2555741"/>
            <a:ext cx="8596668" cy="1320800"/>
          </a:xfrm>
        </p:spPr>
        <p:txBody>
          <a:bodyPr/>
          <a:lstStyle/>
          <a:p>
            <a:pPr algn="ctr"/>
            <a:r>
              <a:rPr lang="en-IN" dirty="0" smtClean="0"/>
              <a:t>Thank You.</a:t>
            </a:r>
            <a:endParaRPr lang="en-IN" dirty="0"/>
          </a:p>
        </p:txBody>
      </p:sp>
      <p:sp>
        <p:nvSpPr>
          <p:cNvPr id="4" name="TextBox 3"/>
          <p:cNvSpPr txBox="1"/>
          <p:nvPr/>
        </p:nvSpPr>
        <p:spPr>
          <a:xfrm>
            <a:off x="540912" y="3322749"/>
            <a:ext cx="4754443" cy="646331"/>
          </a:xfrm>
          <a:prstGeom prst="rect">
            <a:avLst/>
          </a:prstGeom>
          <a:noFill/>
        </p:spPr>
        <p:txBody>
          <a:bodyPr wrap="none" rtlCol="0">
            <a:spAutoFit/>
          </a:bodyPr>
          <a:lstStyle/>
          <a:p>
            <a:pPr marL="3543300" lvl="8" indent="0">
              <a:buNone/>
            </a:pPr>
            <a:r>
              <a:rPr lang="en-IN" dirty="0"/>
              <a:t>Regards</a:t>
            </a:r>
            <a:r>
              <a:rPr lang="en-IN" dirty="0" smtClean="0"/>
              <a:t>,</a:t>
            </a:r>
          </a:p>
          <a:p>
            <a:pPr marL="3543300" lvl="8" indent="0">
              <a:buNone/>
            </a:pPr>
            <a:r>
              <a:rPr lang="en-IN" dirty="0" err="1" smtClean="0"/>
              <a:t>Sagar</a:t>
            </a:r>
            <a:r>
              <a:rPr lang="en-IN" dirty="0" smtClean="0"/>
              <a:t> Rai.</a:t>
            </a:r>
            <a:endParaRPr lang="en-IN" dirty="0"/>
          </a:p>
        </p:txBody>
      </p:sp>
    </p:spTree>
    <p:extLst>
      <p:ext uri="{BB962C8B-B14F-4D97-AF65-F5344CB8AC3E}">
        <p14:creationId xmlns:p14="http://schemas.microsoft.com/office/powerpoint/2010/main" val="25140189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Motivation</a:t>
            </a:r>
            <a:endParaRPr lang="en-IN" dirty="0"/>
          </a:p>
        </p:txBody>
      </p:sp>
      <p:sp>
        <p:nvSpPr>
          <p:cNvPr id="3" name="Content Placeholder 2"/>
          <p:cNvSpPr>
            <a:spLocks noGrp="1"/>
          </p:cNvSpPr>
          <p:nvPr>
            <p:ph idx="1"/>
          </p:nvPr>
        </p:nvSpPr>
        <p:spPr/>
        <p:txBody>
          <a:bodyPr/>
          <a:lstStyle/>
          <a:p>
            <a:r>
              <a:rPr lang="en-IN" dirty="0"/>
              <a:t>The early diagnosis of BC can improve the prognosis and chance of survival significantly, as it can promote timely clinical treatment to patients. Further accurate classification of benign </a:t>
            </a:r>
            <a:r>
              <a:rPr lang="en-IN" dirty="0" err="1"/>
              <a:t>tumors</a:t>
            </a:r>
            <a:r>
              <a:rPr lang="en-IN" dirty="0"/>
              <a:t> can prevent patients undergoing unnecessary treatments. Thus, the correct diagnosis of BC and classification of patients into malignant or benign groups is the subject of much research. Because of its unique advantages in critical features detection from complex BC datasets, machine learning (ML) is widely recognized as the methodology of choice in BC pattern classification and forecast modelling.</a:t>
            </a:r>
          </a:p>
          <a:p>
            <a:r>
              <a:rPr lang="en-IN" dirty="0"/>
              <a:t>Classification and data mining methods are an effective way to classify data. Especially in medical field, where those methods are widely used in diagnosis and analysis to make decisions.</a:t>
            </a:r>
          </a:p>
          <a:p>
            <a:pPr marL="0" indent="0">
              <a:buNone/>
            </a:pPr>
            <a:endParaRPr lang="en-IN" dirty="0"/>
          </a:p>
        </p:txBody>
      </p:sp>
    </p:spTree>
    <p:extLst>
      <p:ext uri="{BB962C8B-B14F-4D97-AF65-F5344CB8AC3E}">
        <p14:creationId xmlns:p14="http://schemas.microsoft.com/office/powerpoint/2010/main" val="23085276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Some Risk Factors for Breast Cancer</a:t>
            </a:r>
            <a:br>
              <a:rPr lang="en-IN" b="1" dirty="0"/>
            </a:br>
            <a:endParaRPr lang="en-IN" dirty="0"/>
          </a:p>
        </p:txBody>
      </p:sp>
      <p:sp>
        <p:nvSpPr>
          <p:cNvPr id="3" name="Content Placeholder 2"/>
          <p:cNvSpPr>
            <a:spLocks noGrp="1"/>
          </p:cNvSpPr>
          <p:nvPr>
            <p:ph idx="1"/>
          </p:nvPr>
        </p:nvSpPr>
        <p:spPr>
          <a:xfrm>
            <a:off x="587182" y="1270000"/>
            <a:ext cx="10668953" cy="5588000"/>
          </a:xfrm>
        </p:spPr>
        <p:txBody>
          <a:bodyPr>
            <a:noAutofit/>
          </a:bodyPr>
          <a:lstStyle/>
          <a:p>
            <a:pPr marL="0" indent="0">
              <a:buNone/>
            </a:pPr>
            <a:r>
              <a:rPr lang="en-IN" sz="1600" dirty="0"/>
              <a:t>The following are some of the known risk factors for breast cancer. However, most cases of breast cancer cannot be linked to a specific cause. </a:t>
            </a:r>
            <a:endParaRPr lang="en-IN" sz="1600" dirty="0" smtClean="0"/>
          </a:p>
          <a:p>
            <a:pPr marL="0" indent="0">
              <a:buNone/>
            </a:pPr>
            <a:r>
              <a:rPr lang="en-IN" sz="1600" b="1" dirty="0" smtClean="0"/>
              <a:t>Age</a:t>
            </a:r>
            <a:r>
              <a:rPr lang="en-IN" sz="1600" b="1" dirty="0"/>
              <a:t>.</a:t>
            </a:r>
            <a:r>
              <a:rPr lang="en-IN" sz="1600" dirty="0"/>
              <a:t> The chance of getting breast cancer increases as women age. Nearly 80 percent of breast cancers are found in women over the age of 50.</a:t>
            </a:r>
          </a:p>
          <a:p>
            <a:pPr marL="0" indent="0">
              <a:buNone/>
            </a:pPr>
            <a:r>
              <a:rPr lang="en-IN" sz="1600" b="1" dirty="0"/>
              <a:t>Personal history of breast cancer.</a:t>
            </a:r>
            <a:r>
              <a:rPr lang="en-IN" sz="1600" dirty="0"/>
              <a:t> A woman who has had breast cancer in one breast is at an increased risk of developing cancer in her other breast.</a:t>
            </a:r>
          </a:p>
          <a:p>
            <a:pPr marL="0" indent="0">
              <a:buNone/>
            </a:pPr>
            <a:r>
              <a:rPr lang="en-IN" sz="1600" b="1" dirty="0"/>
              <a:t>Family history of breast cancer.</a:t>
            </a:r>
            <a:r>
              <a:rPr lang="en-IN" sz="1600" dirty="0"/>
              <a:t> A woman has a higher risk of breast cancer if her mother, sister or daughter had breast cancer, especially at a young age (before 40). Having other relatives with breast cancer may also raise the risk.</a:t>
            </a:r>
          </a:p>
          <a:p>
            <a:pPr marL="0" indent="0">
              <a:buNone/>
            </a:pPr>
            <a:r>
              <a:rPr lang="en-IN" sz="1600" b="1" dirty="0"/>
              <a:t>Genetic factors.</a:t>
            </a:r>
            <a:r>
              <a:rPr lang="en-IN" sz="1600" dirty="0"/>
              <a:t> Women with certain genetic mutations, including changes to the BRCA1 and BRCA2 genes, are at higher risk of developing breast cancer during their lifetime. Other gene changes may raise breast cancer risk as well.</a:t>
            </a:r>
          </a:p>
          <a:p>
            <a:pPr marL="0" indent="0">
              <a:buNone/>
            </a:pPr>
            <a:r>
              <a:rPr lang="en-IN" sz="1600" b="1" dirty="0"/>
              <a:t>Childbearing and menstrual history.</a:t>
            </a:r>
            <a:r>
              <a:rPr lang="en-IN" sz="1600" dirty="0"/>
              <a:t> The older a woman is when she has her first child, the greater her risk of breast cancer. Also at higher risk are:</a:t>
            </a:r>
          </a:p>
          <a:p>
            <a:pPr marL="0" indent="0">
              <a:buNone/>
            </a:pPr>
            <a:r>
              <a:rPr lang="en-IN" sz="1600" dirty="0"/>
              <a:t>Women who menstruate for the first time at an early age (before 12)</a:t>
            </a:r>
          </a:p>
          <a:p>
            <a:pPr marL="0" indent="0">
              <a:buNone/>
            </a:pPr>
            <a:r>
              <a:rPr lang="en-IN" sz="1600" dirty="0"/>
              <a:t>Women who go through menopause late (after age 55)</a:t>
            </a:r>
          </a:p>
          <a:p>
            <a:pPr marL="0" indent="0">
              <a:buNone/>
            </a:pPr>
            <a:r>
              <a:rPr lang="en-IN" sz="1600" dirty="0"/>
              <a:t>Women who’ve never had children</a:t>
            </a:r>
          </a:p>
          <a:p>
            <a:pPr marL="0" indent="0">
              <a:buNone/>
            </a:pPr>
            <a:endParaRPr lang="en-IN" sz="1600" dirty="0"/>
          </a:p>
        </p:txBody>
      </p:sp>
    </p:spTree>
    <p:extLst>
      <p:ext uri="{BB962C8B-B14F-4D97-AF65-F5344CB8AC3E}">
        <p14:creationId xmlns:p14="http://schemas.microsoft.com/office/powerpoint/2010/main" val="33962679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Workflow Goals and Methodology</a:t>
            </a:r>
            <a:endParaRPr lang="en-IN" dirty="0"/>
          </a:p>
        </p:txBody>
      </p:sp>
      <p:sp>
        <p:nvSpPr>
          <p:cNvPr id="3" name="Content Placeholder 2"/>
          <p:cNvSpPr>
            <a:spLocks noGrp="1"/>
          </p:cNvSpPr>
          <p:nvPr>
            <p:ph idx="1"/>
          </p:nvPr>
        </p:nvSpPr>
        <p:spPr>
          <a:xfrm>
            <a:off x="677334" y="1326523"/>
            <a:ext cx="10205314" cy="5306097"/>
          </a:xfrm>
        </p:spPr>
        <p:txBody>
          <a:bodyPr>
            <a:normAutofit/>
          </a:bodyPr>
          <a:lstStyle/>
          <a:p>
            <a:r>
              <a:rPr lang="en-IN" sz="1400" dirty="0" smtClean="0">
                <a:latin typeface="Calibri" panose="020F0502020204030204" pitchFamily="34" charset="0"/>
                <a:cs typeface="Calibri" panose="020F0502020204030204" pitchFamily="34" charset="0"/>
              </a:rPr>
              <a:t>We have built a machine learning model using data available for breast cancer cases predicting whether a </a:t>
            </a:r>
            <a:r>
              <a:rPr lang="en-IN" sz="1400" dirty="0" err="1" smtClean="0">
                <a:latin typeface="Calibri" panose="020F0502020204030204" pitchFamily="34" charset="0"/>
                <a:cs typeface="Calibri" panose="020F0502020204030204" pitchFamily="34" charset="0"/>
              </a:rPr>
              <a:t>tumor</a:t>
            </a:r>
            <a:r>
              <a:rPr lang="en-IN" sz="1400" dirty="0" smtClean="0">
                <a:latin typeface="Calibri" panose="020F0502020204030204" pitchFamily="34" charset="0"/>
                <a:cs typeface="Calibri" panose="020F0502020204030204" pitchFamily="34" charset="0"/>
              </a:rPr>
              <a:t> is benign(not harmful) or malignant(risky).</a:t>
            </a:r>
          </a:p>
          <a:p>
            <a:r>
              <a:rPr lang="en-IN" sz="1400" dirty="0" smtClean="0">
                <a:latin typeface="Calibri" panose="020F0502020204030204" pitchFamily="34" charset="0"/>
                <a:cs typeface="Calibri" panose="020F0502020204030204" pitchFamily="34" charset="0"/>
              </a:rPr>
              <a:t>Classifying</a:t>
            </a:r>
            <a:r>
              <a:rPr lang="en-IN" sz="1400" dirty="0">
                <a:latin typeface="Calibri" panose="020F0502020204030204" pitchFamily="34" charset="0"/>
                <a:cs typeface="Calibri" panose="020F0502020204030204" pitchFamily="34" charset="0"/>
              </a:rPr>
              <a:t>. We may want to classify or categorize our samples. We may also want to understand the implications or correlation of different classes with our solution goal.</a:t>
            </a:r>
          </a:p>
          <a:p>
            <a:r>
              <a:rPr lang="en-IN" sz="1400" dirty="0">
                <a:latin typeface="Calibri" panose="020F0502020204030204" pitchFamily="34" charset="0"/>
                <a:cs typeface="Calibri" panose="020F0502020204030204" pitchFamily="34" charset="0"/>
              </a:rPr>
              <a:t>Correlating. One can approach the problem based on available features within the training dataset. Which features within the dataset contribute significantly to our solution goal? Statistically speaking is there a correlation among a feature and solution goal? </a:t>
            </a:r>
            <a:r>
              <a:rPr lang="en-IN" sz="1400" dirty="0" smtClean="0">
                <a:latin typeface="Calibri" panose="020F0502020204030204" pitchFamily="34" charset="0"/>
                <a:cs typeface="Calibri" panose="020F0502020204030204" pitchFamily="34" charset="0"/>
              </a:rPr>
              <a:t>We usually remove the highly correlated features as Correlated </a:t>
            </a:r>
            <a:r>
              <a:rPr lang="en-IN" sz="1400" dirty="0">
                <a:latin typeface="Calibri" panose="020F0502020204030204" pitchFamily="34" charset="0"/>
                <a:cs typeface="Calibri" panose="020F0502020204030204" pitchFamily="34" charset="0"/>
              </a:rPr>
              <a:t>features in general don't improve models (although it depends on the specifics of the problem like the number of variables and the degree of correlation), but they affect specific models in different ways and to varying </a:t>
            </a:r>
            <a:r>
              <a:rPr lang="en-IN" sz="1400" dirty="0" smtClean="0">
                <a:latin typeface="Calibri" panose="020F0502020204030204" pitchFamily="34" charset="0"/>
                <a:cs typeface="Calibri" panose="020F0502020204030204" pitchFamily="34" charset="0"/>
              </a:rPr>
              <a:t>extents</a:t>
            </a:r>
            <a:r>
              <a:rPr lang="en-IN" sz="1400" dirty="0" smtClean="0"/>
              <a:t>.</a:t>
            </a:r>
            <a:endParaRPr lang="en-IN" sz="1400" dirty="0">
              <a:latin typeface="Calibri" panose="020F0502020204030204" pitchFamily="34" charset="0"/>
              <a:cs typeface="Calibri" panose="020F0502020204030204" pitchFamily="34" charset="0"/>
            </a:endParaRPr>
          </a:p>
          <a:p>
            <a:r>
              <a:rPr lang="en-IN" sz="1400" dirty="0">
                <a:latin typeface="Calibri" panose="020F0502020204030204" pitchFamily="34" charset="0"/>
                <a:cs typeface="Calibri" panose="020F0502020204030204" pitchFamily="34" charset="0"/>
              </a:rPr>
              <a:t>Converting. For </a:t>
            </a:r>
            <a:r>
              <a:rPr lang="en-IN" sz="1400" dirty="0" err="1">
                <a:latin typeface="Calibri" panose="020F0502020204030204" pitchFamily="34" charset="0"/>
                <a:cs typeface="Calibri" panose="020F0502020204030204" pitchFamily="34" charset="0"/>
              </a:rPr>
              <a:t>modeling</a:t>
            </a:r>
            <a:r>
              <a:rPr lang="en-IN" sz="1400" dirty="0">
                <a:latin typeface="Calibri" panose="020F0502020204030204" pitchFamily="34" charset="0"/>
                <a:cs typeface="Calibri" panose="020F0502020204030204" pitchFamily="34" charset="0"/>
              </a:rPr>
              <a:t> stage, one needs to prepare the data. Depending on the choice of model algorithm one may require all features to be converted to numerical equivalent values. So for instance converting text categorical values to numeric values</a:t>
            </a:r>
            <a:r>
              <a:rPr lang="en-IN" sz="1400" dirty="0" smtClean="0">
                <a:latin typeface="Calibri" panose="020F0502020204030204" pitchFamily="34" charset="0"/>
                <a:cs typeface="Calibri" panose="020F0502020204030204" pitchFamily="34" charset="0"/>
              </a:rPr>
              <a:t>.</a:t>
            </a:r>
            <a:endParaRPr lang="en-IN" sz="1400" dirty="0">
              <a:latin typeface="Calibri" panose="020F0502020204030204" pitchFamily="34" charset="0"/>
              <a:cs typeface="Calibri" panose="020F0502020204030204" pitchFamily="34" charset="0"/>
            </a:endParaRPr>
          </a:p>
          <a:p>
            <a:r>
              <a:rPr lang="en-IN" sz="1400" dirty="0">
                <a:latin typeface="Calibri" panose="020F0502020204030204" pitchFamily="34" charset="0"/>
                <a:cs typeface="Calibri" panose="020F0502020204030204" pitchFamily="34" charset="0"/>
              </a:rPr>
              <a:t>Completing. Data preparation may also require us to estimate any missing values within a feature. Model algorithms may work best when there are no missing values.</a:t>
            </a:r>
          </a:p>
          <a:p>
            <a:r>
              <a:rPr lang="en-IN" sz="1400" dirty="0">
                <a:latin typeface="Calibri" panose="020F0502020204030204" pitchFamily="34" charset="0"/>
                <a:cs typeface="Calibri" panose="020F0502020204030204" pitchFamily="34" charset="0"/>
              </a:rPr>
              <a:t>Correcting. We may also </a:t>
            </a:r>
            <a:r>
              <a:rPr lang="en-IN" sz="1400" dirty="0" err="1">
                <a:latin typeface="Calibri" panose="020F0502020204030204" pitchFamily="34" charset="0"/>
                <a:cs typeface="Calibri" panose="020F0502020204030204" pitchFamily="34" charset="0"/>
              </a:rPr>
              <a:t>analyze</a:t>
            </a:r>
            <a:r>
              <a:rPr lang="en-IN" sz="1400" dirty="0">
                <a:latin typeface="Calibri" panose="020F0502020204030204" pitchFamily="34" charset="0"/>
                <a:cs typeface="Calibri" panose="020F0502020204030204" pitchFamily="34" charset="0"/>
              </a:rPr>
              <a:t> the given training dataset for errors or possibly </a:t>
            </a:r>
            <a:r>
              <a:rPr lang="en-IN" sz="1400" dirty="0" err="1">
                <a:latin typeface="Calibri" panose="020F0502020204030204" pitchFamily="34" charset="0"/>
                <a:cs typeface="Calibri" panose="020F0502020204030204" pitchFamily="34" charset="0"/>
              </a:rPr>
              <a:t>innacurate</a:t>
            </a:r>
            <a:r>
              <a:rPr lang="en-IN" sz="1400" dirty="0">
                <a:latin typeface="Calibri" panose="020F0502020204030204" pitchFamily="34" charset="0"/>
                <a:cs typeface="Calibri" panose="020F0502020204030204" pitchFamily="34" charset="0"/>
              </a:rPr>
              <a:t> values within features and try to </a:t>
            </a:r>
            <a:r>
              <a:rPr lang="en-IN" sz="1400" dirty="0" err="1">
                <a:latin typeface="Calibri" panose="020F0502020204030204" pitchFamily="34" charset="0"/>
                <a:cs typeface="Calibri" panose="020F0502020204030204" pitchFamily="34" charset="0"/>
              </a:rPr>
              <a:t>corrent</a:t>
            </a:r>
            <a:r>
              <a:rPr lang="en-IN" sz="1400" dirty="0">
                <a:latin typeface="Calibri" panose="020F0502020204030204" pitchFamily="34" charset="0"/>
                <a:cs typeface="Calibri" panose="020F0502020204030204" pitchFamily="34" charset="0"/>
              </a:rPr>
              <a:t> these values or exclude the samples containing the errors. One way to do this is to detect any outliers among our samples or features. We may also completely discard a feature if it is not </a:t>
            </a:r>
            <a:r>
              <a:rPr lang="en-IN" sz="1400" dirty="0" err="1">
                <a:latin typeface="Calibri" panose="020F0502020204030204" pitchFamily="34" charset="0"/>
                <a:cs typeface="Calibri" panose="020F0502020204030204" pitchFamily="34" charset="0"/>
              </a:rPr>
              <a:t>contribting</a:t>
            </a:r>
            <a:r>
              <a:rPr lang="en-IN" sz="1400" dirty="0">
                <a:latin typeface="Calibri" panose="020F0502020204030204" pitchFamily="34" charset="0"/>
                <a:cs typeface="Calibri" panose="020F0502020204030204" pitchFamily="34" charset="0"/>
              </a:rPr>
              <a:t> to the analysis or may significantly skew the results.</a:t>
            </a:r>
          </a:p>
          <a:p>
            <a:r>
              <a:rPr lang="en-IN" sz="1400" dirty="0">
                <a:latin typeface="Calibri" panose="020F0502020204030204" pitchFamily="34" charset="0"/>
                <a:cs typeface="Calibri" panose="020F0502020204030204" pitchFamily="34" charset="0"/>
              </a:rPr>
              <a:t>Creating. Can we create new features based on an existing feature or a set of features, such that the new feature follows the correlation, conversion, completeness goals.</a:t>
            </a:r>
          </a:p>
          <a:p>
            <a:r>
              <a:rPr lang="en-IN" sz="1400" dirty="0">
                <a:latin typeface="Calibri" panose="020F0502020204030204" pitchFamily="34" charset="0"/>
                <a:cs typeface="Calibri" panose="020F0502020204030204" pitchFamily="34" charset="0"/>
              </a:rPr>
              <a:t>Charting. How to select the right visualization plots and charts depending on nature of the data and the solution goals.</a:t>
            </a:r>
          </a:p>
          <a:p>
            <a:endParaRPr lang="en-IN"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277196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Collection</a:t>
            </a:r>
            <a:endParaRPr lang="en-IN" dirty="0"/>
          </a:p>
        </p:txBody>
      </p:sp>
      <p:sp>
        <p:nvSpPr>
          <p:cNvPr id="3" name="Content Placeholder 2"/>
          <p:cNvSpPr>
            <a:spLocks noGrp="1"/>
          </p:cNvSpPr>
          <p:nvPr>
            <p:ph idx="1"/>
          </p:nvPr>
        </p:nvSpPr>
        <p:spPr>
          <a:xfrm>
            <a:off x="677334" y="1468193"/>
            <a:ext cx="8596668" cy="4573170"/>
          </a:xfrm>
        </p:spPr>
        <p:txBody>
          <a:bodyPr>
            <a:normAutofit fontScale="92500" lnSpcReduction="10000"/>
          </a:bodyPr>
          <a:lstStyle/>
          <a:p>
            <a:pPr marL="0" indent="0" fontAlgn="base">
              <a:buNone/>
            </a:pPr>
            <a:r>
              <a:rPr lang="en-IN" dirty="0"/>
              <a:t>Features are computed from a digitized image of a fine needle aspirate (FNA) of a breast mass. They describe characteristics of the cell nuclei present in the image. n the 3-dimensional space is that described in: [K. P. Bennett and O. L. </a:t>
            </a:r>
            <a:r>
              <a:rPr lang="en-IN" dirty="0" err="1"/>
              <a:t>Mangasarian</a:t>
            </a:r>
            <a:r>
              <a:rPr lang="en-IN" dirty="0"/>
              <a:t>: "Robust Linear Programming Discrimination of Two Linearly Inseparable Sets", Optimization Methods and Software 1, 1992, 23-34].</a:t>
            </a:r>
          </a:p>
          <a:p>
            <a:pPr marL="0" indent="0" fontAlgn="base">
              <a:buNone/>
            </a:pPr>
            <a:r>
              <a:rPr lang="en-IN" dirty="0" smtClean="0"/>
              <a:t>Attribute </a:t>
            </a:r>
            <a:r>
              <a:rPr lang="en-IN" dirty="0"/>
              <a:t>Information:</a:t>
            </a:r>
          </a:p>
          <a:p>
            <a:pPr marL="0" indent="0" fontAlgn="base">
              <a:buNone/>
            </a:pPr>
            <a:r>
              <a:rPr lang="en-IN" dirty="0"/>
              <a:t>1) ID number 2) Diagnosis (M = malignant, B = benign) 3-32)</a:t>
            </a:r>
          </a:p>
          <a:p>
            <a:pPr marL="0" indent="0" fontAlgn="base">
              <a:buNone/>
            </a:pPr>
            <a:r>
              <a:rPr lang="en-IN" dirty="0"/>
              <a:t>Ten real-valued features are computed for each cell nucleus:</a:t>
            </a:r>
          </a:p>
          <a:p>
            <a:pPr marL="0" indent="0" fontAlgn="base">
              <a:buNone/>
            </a:pPr>
            <a:r>
              <a:rPr lang="en-IN" dirty="0" smtClean="0"/>
              <a:t>radius </a:t>
            </a:r>
            <a:r>
              <a:rPr lang="en-IN" dirty="0"/>
              <a:t>(mean of distances from </a:t>
            </a:r>
            <a:r>
              <a:rPr lang="en-IN" dirty="0" err="1"/>
              <a:t>center</a:t>
            </a:r>
            <a:r>
              <a:rPr lang="en-IN" dirty="0"/>
              <a:t> to points on the perimeter) </a:t>
            </a:r>
            <a:endParaRPr lang="en-IN" dirty="0" smtClean="0"/>
          </a:p>
          <a:p>
            <a:pPr marL="0" indent="0" fontAlgn="base">
              <a:buNone/>
            </a:pPr>
            <a:r>
              <a:rPr lang="en-IN" dirty="0" smtClean="0"/>
              <a:t>b</a:t>
            </a:r>
            <a:r>
              <a:rPr lang="en-IN" dirty="0"/>
              <a:t>) texture (standard deviation of </a:t>
            </a:r>
            <a:r>
              <a:rPr lang="en-IN" dirty="0" err="1"/>
              <a:t>gray</a:t>
            </a:r>
            <a:r>
              <a:rPr lang="en-IN" dirty="0"/>
              <a:t>-scale values) </a:t>
            </a:r>
            <a:endParaRPr lang="en-IN" dirty="0" smtClean="0"/>
          </a:p>
          <a:p>
            <a:pPr marL="0" indent="0" fontAlgn="base">
              <a:buNone/>
            </a:pPr>
            <a:r>
              <a:rPr lang="en-IN" dirty="0" smtClean="0"/>
              <a:t>c</a:t>
            </a:r>
            <a:r>
              <a:rPr lang="en-IN" dirty="0"/>
              <a:t>) perimeter </a:t>
            </a:r>
            <a:endParaRPr lang="en-IN" dirty="0" smtClean="0"/>
          </a:p>
          <a:p>
            <a:pPr marL="0" indent="0" fontAlgn="base">
              <a:buNone/>
            </a:pPr>
            <a:r>
              <a:rPr lang="en-IN" dirty="0" smtClean="0"/>
              <a:t>d</a:t>
            </a:r>
            <a:r>
              <a:rPr lang="en-IN" dirty="0"/>
              <a:t>) area </a:t>
            </a:r>
            <a:endParaRPr lang="en-IN" dirty="0" smtClean="0"/>
          </a:p>
          <a:p>
            <a:pPr marL="0" indent="0" fontAlgn="base">
              <a:buNone/>
            </a:pPr>
            <a:r>
              <a:rPr lang="en-IN" dirty="0" smtClean="0"/>
              <a:t>e</a:t>
            </a:r>
            <a:r>
              <a:rPr lang="en-IN" dirty="0"/>
              <a:t>) smoothness (local variation in radius lengths) </a:t>
            </a:r>
            <a:endParaRPr lang="en-IN" dirty="0" smtClean="0"/>
          </a:p>
          <a:p>
            <a:pPr marL="0" indent="0" fontAlgn="base">
              <a:buNone/>
            </a:pPr>
            <a:r>
              <a:rPr lang="en-IN" dirty="0" smtClean="0"/>
              <a:t>f</a:t>
            </a:r>
            <a:r>
              <a:rPr lang="en-IN" dirty="0"/>
              <a:t>) compactness (perimeter^2 / area - 1.0) </a:t>
            </a:r>
            <a:endParaRPr lang="en-IN" dirty="0" smtClean="0"/>
          </a:p>
          <a:p>
            <a:pPr marL="0" indent="0">
              <a:buNone/>
            </a:pPr>
            <a:endParaRPr lang="en-IN" dirty="0"/>
          </a:p>
        </p:txBody>
      </p:sp>
    </p:spTree>
    <p:extLst>
      <p:ext uri="{BB962C8B-B14F-4D97-AF65-F5344CB8AC3E}">
        <p14:creationId xmlns:p14="http://schemas.microsoft.com/office/powerpoint/2010/main" val="1784879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fontAlgn="base">
              <a:buNone/>
            </a:pPr>
            <a:r>
              <a:rPr lang="en-IN" dirty="0"/>
              <a:t>g) concavity (severity of concave portions of the contour) </a:t>
            </a:r>
          </a:p>
          <a:p>
            <a:pPr marL="0" indent="0" fontAlgn="base">
              <a:buNone/>
            </a:pPr>
            <a:r>
              <a:rPr lang="en-IN" dirty="0"/>
              <a:t>h) concave points (number of concave portions of the contour) </a:t>
            </a:r>
          </a:p>
          <a:p>
            <a:pPr marL="0" indent="0" fontAlgn="base">
              <a:buNone/>
            </a:pPr>
            <a:r>
              <a:rPr lang="en-IN" dirty="0" err="1"/>
              <a:t>i</a:t>
            </a:r>
            <a:r>
              <a:rPr lang="en-IN" dirty="0"/>
              <a:t>) symmetry </a:t>
            </a:r>
          </a:p>
          <a:p>
            <a:pPr marL="0" indent="0" fontAlgn="base">
              <a:buNone/>
            </a:pPr>
            <a:r>
              <a:rPr lang="en-IN" dirty="0"/>
              <a:t>j) fractal dimension ("coastline approximation" - 1)</a:t>
            </a:r>
          </a:p>
          <a:p>
            <a:pPr marL="0" indent="0" fontAlgn="base">
              <a:buNone/>
            </a:pPr>
            <a:r>
              <a:rPr lang="en-IN" dirty="0"/>
              <a:t>The mean, standard error and "worst" or largest (mean of the three largest values) of these features were computed for each image, resulting in 30 features. For instance, field 3 is Mean Radius, field 13 is Radius SE, field 23 is Worst Radius.</a:t>
            </a:r>
          </a:p>
          <a:p>
            <a:pPr marL="0" indent="0" fontAlgn="base">
              <a:buNone/>
            </a:pPr>
            <a:r>
              <a:rPr lang="en-IN" dirty="0"/>
              <a:t>All feature values are recoded with four significant digits.</a:t>
            </a:r>
          </a:p>
          <a:p>
            <a:pPr marL="0" indent="0" fontAlgn="base">
              <a:buNone/>
            </a:pPr>
            <a:r>
              <a:rPr lang="en-IN" dirty="0"/>
              <a:t>Missing attribute values: none</a:t>
            </a:r>
          </a:p>
          <a:p>
            <a:pPr marL="0" indent="0" fontAlgn="base">
              <a:buNone/>
            </a:pPr>
            <a:r>
              <a:rPr lang="en-IN" dirty="0"/>
              <a:t>Class distribution: 357 benign, 212 malignant</a:t>
            </a:r>
          </a:p>
          <a:p>
            <a:pPr marL="0" indent="0">
              <a:buNone/>
            </a:pPr>
            <a:endParaRPr lang="en-IN" dirty="0"/>
          </a:p>
        </p:txBody>
      </p:sp>
    </p:spTree>
    <p:extLst>
      <p:ext uri="{BB962C8B-B14F-4D97-AF65-F5344CB8AC3E}">
        <p14:creationId xmlns:p14="http://schemas.microsoft.com/office/powerpoint/2010/main" val="1211037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Cleaning and Processing</a:t>
            </a:r>
            <a:endParaRPr lang="en-IN" dirty="0"/>
          </a:p>
        </p:txBody>
      </p:sp>
      <p:sp>
        <p:nvSpPr>
          <p:cNvPr id="3" name="Content Placeholder 2"/>
          <p:cNvSpPr>
            <a:spLocks noGrp="1"/>
          </p:cNvSpPr>
          <p:nvPr>
            <p:ph idx="1"/>
          </p:nvPr>
        </p:nvSpPr>
        <p:spPr>
          <a:xfrm>
            <a:off x="677333" y="1828800"/>
            <a:ext cx="9625765" cy="4727717"/>
          </a:xfrm>
        </p:spPr>
        <p:txBody>
          <a:bodyPr>
            <a:normAutofit/>
          </a:bodyPr>
          <a:lstStyle/>
          <a:p>
            <a:pPr marL="0" indent="0">
              <a:buNone/>
            </a:pPr>
            <a:r>
              <a:rPr lang="en-IN" dirty="0">
                <a:latin typeface="Calibri" panose="020F0502020204030204" pitchFamily="34" charset="0"/>
                <a:cs typeface="Calibri" panose="020F0502020204030204" pitchFamily="34" charset="0"/>
              </a:rPr>
              <a:t>Data Scientists across the word have </a:t>
            </a:r>
            <a:r>
              <a:rPr lang="en-IN" dirty="0" err="1">
                <a:latin typeface="Calibri" panose="020F0502020204030204" pitchFamily="34" charset="0"/>
                <a:cs typeface="Calibri" panose="020F0502020204030204" pitchFamily="34" charset="0"/>
              </a:rPr>
              <a:t>endeavored</a:t>
            </a:r>
            <a:r>
              <a:rPr lang="en-IN" dirty="0">
                <a:latin typeface="Calibri" panose="020F0502020204030204" pitchFamily="34" charset="0"/>
                <a:cs typeface="Calibri" panose="020F0502020204030204" pitchFamily="34" charset="0"/>
              </a:rPr>
              <a:t> to give meaning to Data </a:t>
            </a:r>
            <a:r>
              <a:rPr lang="en-IN" dirty="0" err="1">
                <a:latin typeface="Calibri" panose="020F0502020204030204" pitchFamily="34" charset="0"/>
                <a:cs typeface="Calibri" panose="020F0502020204030204" pitchFamily="34" charset="0"/>
              </a:rPr>
              <a:t>preprocessing</a:t>
            </a:r>
            <a:r>
              <a:rPr lang="en-IN" dirty="0">
                <a:latin typeface="Calibri" panose="020F0502020204030204" pitchFamily="34" charset="0"/>
                <a:cs typeface="Calibri" panose="020F0502020204030204" pitchFamily="34" charset="0"/>
              </a:rPr>
              <a:t>. However, simply put, data </a:t>
            </a:r>
            <a:r>
              <a:rPr lang="en-IN" dirty="0" err="1">
                <a:latin typeface="Calibri" panose="020F0502020204030204" pitchFamily="34" charset="0"/>
                <a:cs typeface="Calibri" panose="020F0502020204030204" pitchFamily="34" charset="0"/>
              </a:rPr>
              <a:t>preprocessing</a:t>
            </a:r>
            <a:r>
              <a:rPr lang="en-IN" dirty="0">
                <a:latin typeface="Calibri" panose="020F0502020204030204" pitchFamily="34" charset="0"/>
                <a:cs typeface="Calibri" panose="020F0502020204030204" pitchFamily="34" charset="0"/>
              </a:rPr>
              <a:t> is a data mining technique that involves transforming raw data into an understandable format. Real-world data is often incomplete, inconsistent, and/or lacking in certain </a:t>
            </a:r>
            <a:r>
              <a:rPr lang="en-IN" dirty="0" err="1">
                <a:latin typeface="Calibri" panose="020F0502020204030204" pitchFamily="34" charset="0"/>
                <a:cs typeface="Calibri" panose="020F0502020204030204" pitchFamily="34" charset="0"/>
              </a:rPr>
              <a:t>behaviors</a:t>
            </a:r>
            <a:r>
              <a:rPr lang="en-IN" dirty="0">
                <a:latin typeface="Calibri" panose="020F0502020204030204" pitchFamily="34" charset="0"/>
                <a:cs typeface="Calibri" panose="020F0502020204030204" pitchFamily="34" charset="0"/>
              </a:rPr>
              <a:t> or trends, and is likely to contain many errors. Data </a:t>
            </a:r>
            <a:r>
              <a:rPr lang="en-IN" dirty="0" err="1">
                <a:latin typeface="Calibri" panose="020F0502020204030204" pitchFamily="34" charset="0"/>
                <a:cs typeface="Calibri" panose="020F0502020204030204" pitchFamily="34" charset="0"/>
              </a:rPr>
              <a:t>preprocessing</a:t>
            </a:r>
            <a:r>
              <a:rPr lang="en-IN" dirty="0">
                <a:latin typeface="Calibri" panose="020F0502020204030204" pitchFamily="34" charset="0"/>
                <a:cs typeface="Calibri" panose="020F0502020204030204" pitchFamily="34" charset="0"/>
              </a:rPr>
              <a:t> is a proven method of resolving such issues.</a:t>
            </a:r>
          </a:p>
          <a:p>
            <a:pPr marL="0" indent="0">
              <a:buNone/>
            </a:pPr>
            <a:r>
              <a:rPr lang="en-IN" dirty="0">
                <a:latin typeface="Calibri" panose="020F0502020204030204" pitchFamily="34" charset="0"/>
                <a:cs typeface="Calibri" panose="020F0502020204030204" pitchFamily="34" charset="0"/>
              </a:rPr>
              <a:t>How is this done? Just like medical professionals getting a patient prepped for surgery so is data </a:t>
            </a:r>
            <a:r>
              <a:rPr lang="en-IN" dirty="0" err="1">
                <a:latin typeface="Calibri" panose="020F0502020204030204" pitchFamily="34" charset="0"/>
                <a:cs typeface="Calibri" panose="020F0502020204030204" pitchFamily="34" charset="0"/>
              </a:rPr>
              <a:t>preprocessing</a:t>
            </a:r>
            <a:r>
              <a:rPr lang="en-IN" dirty="0">
                <a:latin typeface="Calibri" panose="020F0502020204030204" pitchFamily="34" charset="0"/>
                <a:cs typeface="Calibri" panose="020F0502020204030204" pitchFamily="34" charset="0"/>
              </a:rPr>
              <a:t>, it prepares raw data for further processing. Below are the steps to be taken in data </a:t>
            </a:r>
            <a:r>
              <a:rPr lang="en-IN" dirty="0" err="1">
                <a:latin typeface="Calibri" panose="020F0502020204030204" pitchFamily="34" charset="0"/>
                <a:cs typeface="Calibri" panose="020F0502020204030204" pitchFamily="34" charset="0"/>
              </a:rPr>
              <a:t>preprocessing</a:t>
            </a:r>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Data cleaning: fill in missing values, smooth noisy data, identify or remove outliers, and resolve inconsistencies.</a:t>
            </a:r>
          </a:p>
          <a:p>
            <a:r>
              <a:rPr lang="en-IN" dirty="0">
                <a:latin typeface="Calibri" panose="020F0502020204030204" pitchFamily="34" charset="0"/>
                <a:cs typeface="Calibri" panose="020F0502020204030204" pitchFamily="34" charset="0"/>
              </a:rPr>
              <a:t>Data integration: using multiple databases, data cubes, or files</a:t>
            </a:r>
            <a:r>
              <a:rPr lang="en-IN" dirty="0" smtClean="0">
                <a:latin typeface="Calibri" panose="020F0502020204030204" pitchFamily="34" charset="0"/>
                <a:cs typeface="Calibri" panose="020F0502020204030204" pitchFamily="34" charset="0"/>
              </a:rPr>
              <a:t>.</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420689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png;base64,iVBORw0KGgoAAAANSUhEUgAAAaYAAAGoCAYAAAANe0FzAAAABHNCSVQICAgIfAhkiAAAAAlwSFlz%0AAAALEgAACxIB0t1+/AAAIABJREFUeJzs3XucG3W9P/7XTLLt5rbbrc1mL6XclGk95/fzKCp4AUpv%0AQNFSCqe1crEKgmiP0KNFW2yh5VK1ngNHUbGCUigWEEoplEsppYAoiEdFPdJBBWnZS3bb7nZ3k+yy%0Aycz3j2zSbDIzmVwmmSSv5+PBOe4mmXyybee9n8/n/Xm/BVVVQUREZBdiuQdARESUioGJiIhshYGJ%0AiIhshYGJiIhshYGJiIhsxVnuAWTT2ztY8rTBpiY3+vrCpX7bouDYy6NSx16p4wYqf+xOp0Mo9zjs%0AijMmDU6no9xDyBvHXh6VOvZKHTfAsVczBiYiIrIV2y/lVZKhB7fm9Trv4qVFHgkRUeXijImIiGyF%0AgYmIiGyFgYmIiGyFe0xphh7cCsFXj6HB4XIPhYioJnHGREREtsLAREREtlK1S3n5pm4TEVF5ccZE%0ARES2wsBERES2wsBERES2wsBERES2wsBERES2wsBERES2UrXp4pWEVcmJiI7ijImIiGyFgYmIiGyF%0AgYmIiGyFe0w1iHtaRGRnnDEREZGtcMZUwbRmPuwlRUSVjjMmIiKyFQYmIiKyFQYmIiKyFQYmIiKy%0AFSY/kGlMMyeiUuCMiYiIbIWBiYiIbIWBiYiIbIWBiYiIbIWBiYiIbIWBiYiIbIWBiYiIbIWBiYiI%0AbIWBiYiIbIWBiYiIbIUlichyZksZpfeSYikjotrEGRMREdkKAxMREdkKl/LItljNnKg2ccZERES2%0AwsBERES2wqU8qjr5LgHmi0uHRMXFGRMREdkKAxMREdkKl/KICjT04NaMw8FmcAmQSBtnTEREZCsM%0ATEREZCsMTEREZCvcYyKqQKyKQdWMgYmoTEp93krrPc0mbTCgUSkxMBFRVqWeoZl5v3wyIYuNAdsa%0Agqqq5R4DERFREpMfiIjIVhiYiIjIVhiYiIjIVhiYiIjIVhiYiIjIVhiYiIjIVhiYiIjIVhiYiIjI%0AVhiYiIjIVhiYiIjIVmxfK6+3d7DkNZOamtzo6wuX+m2LgmMvj0ode6WOG6j8sTudDsHMc8txDywF%0Av9+n+/k5Y9LgdDrKPYS8cezlUaljr9RxAxx7NWNgIiIiW2FgIiIiW2FgIiIiW2FgIiIiW2FgIiIi%0AW2FgIiIiW2FgIiIiW2FgIiIiW2FgIiIiW2FgIsqDEokguv9tKJFIuYdSFrX++clatq+VR2QnajSK%0AIxtvQWTPM4h1dcHR2grXrLmY8t0N5R5aSeh9/saVqyE4eTuh4uDfJKIcHNl4C4buvTv5dayjA0P3%0A3o0O1wRMvOab5RtYieh9fgCYtGpteQZFVYdLeUQmKZEIIs8+o/lY/1NPVf2yltHnj+zZXfWfn0qH%0AMyYiHUokAqW3B6K/GaLLBaW3B7HuLs3njnZ0xJ877dgSj7J0jD5/rLur6j9/uQw9uHXc197FS8s0%0AktJhYCJKo7eP4lu+Ao7WVsQ6OjJeU9feDtHfXIbRlo7ob9b9/I6W1qr//FQ6XMojSpPYR4l1dACK%0AktxHGbz9VrhmzdV8zaSzz4bocpV4pKUluly6n981a07Vf34qHc6YiFJk20dp3rYz+b9j3V1wtLTC%0ANWsO2tetw8G+6t9jaVy5GkDm5098n6gYGJiIUmTbR1H7DmPSqrVouGbluP2nWkmVFpxOzc9PVExc%0AyiNKkdhH0ZK6jyK6XHBOO7Zmb8q1/vnJWgxMRCm4j0JUfrWx/kCUA+6jEJUXAxNRGu6jEJUXAxOR%0ADtHl4oFRojLgHhMREdkKAxORDrZ2ICoPLuURpWFrB6Ly4r8yojR2ae2QXkSWqFZwKY8ohR1aO6jR%0AKPo3rEdwwTx0z5+N4IJ56N+wHmo0avl7E9kBAxNRCjOtHaymV0T2yMZbLH9vIjtgYKKqUKxEBbMl%0AiaxihxkbUbkxMFFFSgSi2OBgUZe9yl2SyA4zNqJyY/IDVZRExlx499NQursBlxsIh5KPFyNRoZwl%0AidiMj4iBiSpM/3duQui+e45+IyUopYrs2Y2Ga1bmNcMpZ0mixIwtNSswgUVkqVYwMFHFUCIRhLY/%0AbOq5iWWvQkoKlaskEYvIUq1jYKKKETuwHwhpz5DSlXvZq5AzSHYrIsvzVFRqDExUMdQcnluuZa9i%0AVo0odxFZVsCwp6EHt2Z8z7t4aRlGYh3+7aKK4TxmGgSPF2poKPNBQQAEAY7WtrIue9mlakQxVNNn%0AocrCdHGqGKLLBffCRZqPuRcvRcsTzyKw42lMWrW2JL/Rp5+dqqYzSNX0WajycMZEFWXSN74FQRQR%0AfnYXlO5uiC0tcM+eV9LlJa0lrtFzz4V43uKsZ5Aqpb+TmfNUlfJZqPIwMFFFsUNigNYSV++mTfAM%0AhqvmDBLPU1E5cSmPKpLocsE57disQanYPZWMlriGX9iL+tPP1Hys0s4glbsCBtU2zpioKlmVUZZt%0Aict78TIITmdVnEHieSoqFwYmqkpWZZQZLXEJLhfEKf6yLzUWix2WTak2cSmPqo6VGWVGS1zq0BAG%0Ab781+TwzS42VoJo+C1UGBibKSbH3bKxgdYVu3/IVgMej+RhTqYkKx8BEppS6q2ohAdCKnkqp41H7%0ADgM642JrCqLCcY+JTClVFYBiJC0Us0K31njqTz8TYksLlM7OjOeXK5Wa9eyomjAwUVbZ9mzybS+h%0ApVgBsFgZZVrjCW3dAuf0GZqBqdSp1KxnR9WIf3Mpq1JVAVDC4aIFwGJklBkFZGVgAJ6lF2P4hb2I%0AdXehrr0dE8+YlXcqdb4zHr1ArkajaFqzPq+xEJUbAxNlVaoqAKPBYNEDYCEVuo0CshLshu9zl6Hx%0A66ug9PYgMOMEHArFMp+XJeAUMuMxCpyhB34BACWrG0hUTEx+oKxKVQWgLhAoetJCIcwkUSRTqd3u%0AcY+bTRZJzHhiHR2AoiRnPEc23pJ1fEaBE4qC0NYtpq5DZDcMTGRK48rV8F6yDI72qYDDAUf7VHgv%0AWVbQ0lV61p3odtuqDE4hAdlMwCn0vJVR4DR7HSUctn36P9UezvHJlGJVATBaugLsVwYnn/GYTRYp%0AdO/OKPsw23USfw7Bvc9itKODSRNkK/wbSDkptKuqUdZd839vLHkZnGx7QPmMx2zAKcbeXePK1VCj%0A0fiekqKYvg6bAJKdlXQpT5KkOkmS7pUk6UVJkn4rSdKCUr4/lVfWpatwOPm11WVwcj0wnMt4zB7w%0ALcbeneB0omnNeniWfNb0ddgEkOyu1HtMFwM4JMvyaQDOBnB7id+fyshwJtHVhdFgsGRjKSTpIJtc%0AAk6x9u4mrVpr+jpWl2wiKlSpl/J+CeChsf8tALCmng3Zk9cHcUozlJ5ujQdV9NxxByZe803L9zis%0APDCcWBr0LV+RvJ7R3lSxli5zuQ6bAJLdlTQwybI8BACSJPkQD1DfyvaapiY3nE6H1UPL4Pf7Sv6e%0AxWK3savRKDquvx79Tz6pE5QAKAoO/uxn8DudmHrzzZaOZ+Stg+g0mDFMioUwMcebsxqNYuS2b6P/%0AyScx2tGBuvZ2TDrnHJzwwvOIHjqEukAgI6V8PB8wrRgBwcx1fBg991z0btqU8cjkc+cjUJRxlIbd%0A/q5bweOeANGRZXHryUcw5dJLSzOgEih58oMkSccAeATAj2RZ/kW25/f1hbM9pej8fh96ewdL/r7F%0AYMex929Yb5g5lurwzidQd+XV1iY8ODyGM4Z+hwdijj/Dkdu+Pe5GP3rgAHo3bUIk8m48mSAUA0L2%0A+XOZsPzr8Ebexcjze+JZeWMzugnLv267vz967Ph33axcAmoo/K6p56kV9rMw+hmUOvkhAGAXgG/I%0AsvyzUr43lYfRspmWUuxxGO0BTfzIKTlfT4lE0P/kk5qP2TWZILH09/4XX0TLzt0I7HiaVSLINkqd%0A/LAaQBOANZIk7R37j6WQq5hhdQINZvc4Cu0LlZ50IHi9gMeD8KPbcm7pofT2YFRj9gXYP5lAdLvZ%0ABJBsp9R7TFcDuLqU70nlZbTRriVbmnSxqmmnJgv037gG4e3bko/leqZH9Dejrr0dowcOZDyWGmjZ%0AmoLIHJYkIksZLZs5p88Yl97sv+KKrGnSVqR5j/z2Fc3vm12GE10uTDrnHM3HXLPmQKirK2mTRaJK%0AxwVlspxRWR91dDQ5iwhMazbczLYizbtYLT3a161DJPKu5mdklQV74czV/hiYKC+5/OM2OmMjOJ2m%0ASxxZ0ReqWGd69D5jKZsskjE2VawcXMqjnORayidVoWWGzJb6yemaRW7pkf4ZWWXBPqys9kHFxcBE%0AOSnnP26r+kIVu6VHKiuCKeWO9QErC+evZJodlqWsaIthZUVzo9YU5egxVausWAYm6zAwkWl2+Mdt%0AdRCxYvx26zFVi1gfsLIwMJFpdvrHbVUQsUKpe0xRJs5cKwv3mMi0fPZ4Cq3QUE2s7jFFxqzcS6Ti%0A4oyJcmJ2WYqpuWQ3nLlWDt4hyLTE2aWGa1Zm/cfNQ6VkV5W0DFyruJRHWWmdXRq4bSMcbe26y3dm%0AU3ONlvqKsQxYjqVELl8SFYYzJsoq19lPrLsLsU7jattCW3vGUt/ouediwvKvJ9+zkGXAUiwlpla/%0AAHxcviQqEv5rIUP5nF0a2nK37vUS2Xtawa530yZ4I/GmaIUuA1q5lKgVgEbPPRfh0DBC991jyXsS%0A1RIu5ZGhXEvqKJEIhp9/Tvd6gscLNRrVDXbhZ3ch/MzTmo+ZPaFv9Sl/reoXvZs2jWudUez3JKol%0ADExkyGxJncS+SuzAfsPGgNE39uHIhnW6z1G6u6EEuzUfM1tbzsr6dEZBTw0NWfKelEmJRDDy1lsM%0A+FWKS3lkKNvBxESvocSylhhoBVwuIBTSvebwKy9DDLRC6crchxJbWgBVhdKVGVjMHuK18iBwrh15%0Ai/GedFTqMmon9/HGGXpwq+5j3sVLSziSwnHGRFkZHUxMX9ZSujoMgxIAKD1B1J9yquZj7tnz4J5z%0AluZjZk/oW1XsFTCeQephZYHiYYXw2lDbv2KQKfn0GhI8HqjhMKCqGY85WlrRuGotRJ9v3EHdyefO%0AT2blAYXVlrOqPp3RDDLjuW1tcM+ex8oCRWKHIsJUGoKqceOwk97ewZIP0O/3GXZStbNSjj26/210%0Az58NKErmgw4HXOd8CpHHH814yHvJsmSWWmrKdXoHW71mhLk0KbSiW2liOSm86ynd/TCIIgLbdqLu%0AJKko72mVSvq7nu3vW8vO3XBWyMFZv98HAIKZ5771w00F3wPtuJTn9/t0Pz+X8ihv2RIjJq1Zn7U2%0AmVH9uPTH8mlSmLgGgKIdek3MIJsffhxiIKD5HEdrGxzHTCv4vego9raqHQxMlJVeJYNsezkOnw+T%0AVq2F/4HtmPLTzfA/sB2TVq3Ne5M6n/2FQjruZuOcPBnueedoPsZ9peKzcu+Q7IV7TKTLTCUDo72c%0AYlZCyHd/weqafYnPP/L8Hox2dLDXksXY26o2cI9JQyWtu6cr5tj7N6zX3ORP3SNKSOzlwOsDhgYh%0A+psxcNtG06/PNvZ89heUSATBT8/TLI/kaJ+KwI6nC/4tO/G5/ce1ovefXRVXsbpS/64rkQgmxULo%0Ad3gq6uedwD0m7jFRHnKtniDU1WHovs3oXXIeuufPRven5iC07SHTr88m2/4CvL6M5UYrD9qmLxHu%0AmzsXQ/dthlBXl/c1yTzR5cLE44+vyKBE2XEpjzTl2kY9fclM64Cs0euzjicSQd37/1Xz0Kzg86F3%0AyXkZy4VWHrRN/7yjBw5glHXxiIqCMybSZDRDEQOBcTf12OCg7uxISyIomGkPoQwPo3vRueg+/aMY%0ATtTQczoBUYSjfSqc02cguu91zYQIqzbLjWaT4V1PIXr4cF7XJaI4BibSZHRTV/qPoP/GtYgNxvcm%0AjmxYp1snTkv9zFkYuG3juEy5vhvXYvjvf08GqUTQ6vnMIkT3vT5+bykahfO44+F/YDvUgQHN90gs%0AF1rRTttoNqkEu9FzwblFy/wjqkVcyiNdiZt36JGHoA6lBJ5wCOHtDyP8zFPwLDgfkZd/o38Rjwdi%0AYyOUYDCZQaUqSkamXGjrFry+dQvEtnaIDQ1QBo5A6ezUvWz0n/9ErONA1uVG57Rji95O22iJEACU%0AYJDtLogKwBlTjTKzjCY4nWi4ZiUEr0/7CaEQQlu3QDUoauqeezZaHnsGLTt3I7DjaTRcsxLDzz2r%0AP67ODkT3vW4YlOJPjEE5fNj0gUujg7y5MppNpmK7C6L8MDDVmFwPnCq9PVB6gsYXFR3a3/d44zXx%0AUoJCPtW59d7T+T4JEz+iXQxWaw+pmC3PE0uEYqBF9zlsd0GUHy7l1ZhcD5xmW7YCACgxzW97F10I%0Ah2/8bMvU9UwQGhtw8HNLEOvsBDweCIIANRLRPHBpRcvzRFki75XL0XPBuVCCmcGbZXKI8sMZUw3J%0Ap7OrmWUrsa0dnqUXm0owEOrqIPga8vsAACCIEJqaoPb1xYObqgKhENShIbg/fR4CO57OKHuUOChs%0ARauEXMoSFXPGRlTNOGOqIbmeTUrQTYIY4549F5NWrTVVyfvIxlviWXZ5cp9/AUZe/jVifX0Zj428%0A+ttxXyeWLUMP/ELzWlqljPKpRt64cjVcrgk4vPMJzTI5VszYiKoZ/1XUkHwPnCaWrXzLV+DIhnUY%0AfuVlKD3BjBuw6HIZHpo1mrGNH4wjPhPSKD80/NKLunteqcFViUTQf+MahLdv032b1OcXEjwEpxNT%0Ab74ZdVderRnUrK7XR1RtGJhqiOhyof70MxHauiXjMTMHTh0+Hybf8r28exyZTXxwf/o8hHds17lG%0AL8TmZt09HaFpMvo3rEd49zOardvTn58IxsUIHlqBmc3tiHLHPaYakVjWijy/J/4NMf5HL7a153zg%0A1GzqdfqeiuhvNsxigyjCs/RiNK66Xr/qREvAsJrD4O23Yujeu7MGpcTzs3XiLTTl28p6fUTVioGp%0ARiRmBMnzQWPLZK4zzsy5R1K2TXy9lHShrg6iy61/YUGA73OXweHz6VedOHIkHsAuujQj2cK3fIW5%0ApULREQ+AY8HYyuDB5nZEueNSXg0wnBHs3QPPkovgPGZa1hmQ2X0YvWUxNRpFLBzSvb6z9WgNPc9n%0ALoYajSL82PbxCRehEEL33QPvJcsQ2PH0uCXF6P63TS0VepYsRdOa9VAikXhLDK9PP4W93gWhaXLW%0Aa+pJZDVqtf9gczsqlaEHt2Z8z46tMBIYmGqAYW23rk70nD8fjra2rJv9egFHGRzApDU3mloWUw0O%0A6/o+/nEM3LYxGfjEQACqot2KJrE/k9qDKdsZKbG1De4589Cw4tr4smbifVpaoUbC2oMKDWHw9lsL%0ASlKwe3O7fPcMiazCwFQDsh5qVdWsm/2GFbW3b8PwK6/APWcuPJ+5WD8IGiQuCF4vHG43+u6+++jz%0Ac2ydYTQ7cS+8AJPWrIfocmU0QFQ0GgmO+3zPPlNQkkIiq7GY9fqKQY1G8c511+Hwzp1MYydb4R5T%0ADTBb2w3Q3+zPllGndMUD29CWu/X3VMZufFrcn16II8/q19DLuJbO/kzjytXwXHQpBK/36Dc9Hgge%0AD4S6OvMp6ymUzo6iJCkUs15fMRzZeAt6N22y5OAxUSGyBiZJklZpfI9/cyvMuPYPov4fe6yrC+++%0A9oeM4BTPqNMOOKmGX9iLiR8/TfMx16w58TI+Gm0ovBcvw2gOZYr09mcEpxOCKGruSx3ZeEt+tfpE%0AR7xlfBWxMhORqFC683VJkr4NoBnAAkmS3pfyUB2AUwDYY4GcTEldTood2I/eqy7XSalWcfCyS8bt%0AOQHAwG0boQz0Z32fWMc7iDz/XPwL0QEoMYht7XDPPrpEpLWspUQiqGtvx+iBA5kX9XghNjaMa52h%0Atz+T7YbrvXJ57rX6lBgwNAhMzj8Jwm7yrQJCVApGC8kPA3g/gNkAnk/5fhTAeisHRdYRXS6IJ0lw%0Az9Hei0mkkafuOQHQfq6OZILDWHHXREp6xjhSbnxCXR0cjY2agcm76ELT+zPZbrgYGtTdh9IjtrVX%0AXVq3lW3niQqlG5hkWX4VwKuSJG0HEJFl+V1Jkt4LQALwj1INkKwxLlOsqwuAdgmg8LO7AJ3MOLOG%0AX9gLJRIxDChHNt6C4b/8JeP7zukzkjMtM7/Bm7nhpmfJiYEWiA0NiB7YD4Qy09nds+faZl+oWJjG%0ATnZmJvnhqwDulCRpGoAXAFwD4CeWjoosl1hSC+x4GlPu3ByvTadB6e6GEuzWv5DLDTgcBfUlMlp+%0AUwcHoY6O6r9/GqNEj8QNN/Wzt+zcjZbHdqFl20607vk13AsvgNjWlnFwtxqrgjeuXA3/FVcUte08%0AUTGYyQk9D8AnAKwAsEWW5WslSfqdtcOiUhFdLkz4wAfhaGvTnGWILS1QFQVqt3ZwEhob4L/j5xCn%0A+NG75Ly8loaKvd9h9txQ+nJivBbgxuS5HqFpMgZvvxU9i+ZXZTp1tuKzROViZsbkkGV5BMCnADwh%0ASZIIwGPtsKiUjGYZ7tnz4Dr147qvVXt7IdbXwzl5ctaZiu77F7lsT2JG5H9gO6b8dDP8D2zPqexS%0AIq07UXev2tOp7ZbGTmTmX+puSZL+AiCM+FLe8wB2WDoqKjmjWYYSiSDyzC6oocxeTKmBI9tMRa/C%0AQC77HWaqFBSj/xGrghOVj5l/pXsB/ABAhyzLiiRJ/yHL8h+tHRbpsaJ8TOKaDdes1Mx+c/h88Cy6%0AMGvg0EsFT1Y2NwgUxWy2V4wWFkynJiofM4Hpu7Is/0viCwal8kjcmMO7n4bS3Q2xpQXuOWcVtN+R%0Ay80+l3pv6Xs3ZgJFMZrtKZEIYgf2I7x7l+bnTZ/pGAV5plMTlY+ZO9o/JEn6GYBXACTTkmRZvsey%0AUVGG/u/chNB9R3/kSldXvGK3oqDpuhvyuqbRzT591pNvvbdcl8RElwvwN8ez+FIO3xpdw7d8BQZv%0AvzUeYDs7dTMMYx3vINbdBeGYaVkDMtOpicrHTGA6BEAAcGrK91QADEwlokQiCG1/WPOx0PZtaPzP%0Ab2TcKLMt+Rnd7EOPPHR0ZtbcDNesuRnJA6nXB6D7Xrksiekt+RkVho11d+HIhnWGLdRTDW25G4LT%0AaWqpz+5VwYmqVdbAJMvy5yVJqkP8YK0TwF9kWY5aPjJKiukc/AQAhIYQO7Af4kkSAP2be/rynFHA%0AUIeGkrXmlGAQoa1bMPz736H+wx9F5Lln49W4RTF+ILfeDYgCMBzRnnnksCTWcf31un2c9K4hvOc9%0AiPzm18Y/wBThHY8APu26d+kzOLtWBSeqdmaKuJ4M4G8ANgP4OYD9kiSdYvXA6KhsdRdSH0/c3LOl%0AOBulaGuJyfsQuu+eoy0iElUihsNAOKT7XmYOvALxGVj/k09qPm/4hb2oP/1MzcfUnh6oRgeA058f%0ACumeydI7CMx0aqLSMnOO6fsAlsiyfLIsyx8EsAjxLL28SZJ0iiRJewu5Ri1xHjMNgser+Zjg9cJ5%0AzDQokQhG35DR/8QTms9LrxidSyuMXKW/17jK5joVBpTeHt3q4rHuLngvXnb0GoUSBM1vM6mByB7M%0ABCavLMuvJL6QZfllAPX5vqEkSdcCuLOQa9Qa0eWCe+EizcfcC87HwG0bEVwwD8Hz52P0nXc0n6c1%0AG0gPGGJbG+B2Fzze9PdKLwEU2PF0xp6V6G9GXXu75vUcLa1wtLQmD82Kzfrlj0zRSY7IN6lBiUQw%0A8tZbVVeyiKhczASmw5IknZf4QpKkhYgnROTrH4jPusgEJRJBdP/baPjq1+C9ZFk8eIgixLY2eC9Z%0ABgjC0aU7nRsuoD0byKwZ9ww85xX+R6M38zBaEhNdLkw65xzN640LGEODUA4aNO0TRTjap8K95LOA%0AR7tAieDxAu6UxzxeeC66NOekhsR+XnDBPPz11FMRXDAP/RvWQ42Wbws28feFQZIqmZmsvCsAbBlL%0AGQfigeXifN9QluWHJUk6zuzzm5rccDod+b5d3vz+8jaGU6NRdFx/PfqffBKjHR2oa2/HpHPOwQkv%0AvojooUOoCwQAAH/95CdNXW/yufMRmKa3TOUDxh5r/u+N2PfnP2pW+jbL+L30qevWAQD6n3rq6Gc+%0A+2y0r1uXnF0pnhNwSKdvU90xx+DE++7DxGOPheh2451GL3o3bcp8n/QKFqEhuD31aG5tymm871x3%0AnWayhss1AVNvvjmnaxVK7+9L6s9OT7n/rheiksdulsc9AaKj+M3Gp9j4ZyeoBr9lA4AkSR+WZfl3%0AkiR5AIiyLA8W+qZjgel+WZZPzfbc3t7Bwnou5MHv96G3t+CPWZD+Des1z9B4L1mWTGmO7n8b3efM%0A0p8piSIcrW3JFGfT5XiGh9HzmUWI/v0NzVYYegSvF57zL8z70G/i554t1d3MzwaI36yDi89DdN/r%0AWd/b0T4VgR1Pm17KUyIRBD89D7FOjWzDHK9VDGZ/Juns8Hc9X+UeeyFVWMYCqvZmZ5q3frjJ0nug%0Ad/FSKy+vy+/36X5+M2H4RkmS/gHgfwDMliSp8E0IMmS27bXob9bfE3J70Lxtp+Z+TjYDt34X0Tf2%0AmQ5KQksL3AsXoeXZl3J+Ly2JJT8AmstSjStXw7P04nirDVG/XYM6Ogp1YMDUe2ZrzZHOzPmsUmGb%0A9NJKXcLtnj/bFku41SZrYJJl+RwA/4J4R9tZAP4iSZJ2Xi8VRS43PUHnly5BFOA8ZlrOv8kZ3eQ0%0AiSL8d/wck2/5Hhw654NypUaj6LtxLbrPmZ3xDz9RRmn4heeg9AQh+qeg/vSZ42ZpiX2W6IH9uj/H%0AdLlm5BW7Inoh7BQka0GiYkq1V50vp6y/2kqS5AdwBoCZAE4DcBjA/xXyprIs/xPjK0lQCrOHUpXe%0AHqiRsOY11MQyQ46FRo1uclocrW1wHjMtt/fQWQJRwmGMvvUmDq1YHp+xjTFq8544ACw4nWhcuXpc%0AqSExEIDgcmtWRU+Xa0aenUoWsa5f6bDqfGmYWXMJjv13G4CZsiz3WTskMnvTs+KGZHRNLfWnzxxX%0A186IXtGSxwxLAAAgAElEQVTYhhXXYuDW7yL43G7ddHfAuM17ZM9uqNEoQlu3JL+ndBkEWI83Xq2i%0AgDJDmS3aA6j/6MfgW74i52sVwk5Bstqx6nxpmAlMEoDZAM4E8JwkSX8F8Jwsyz+1dGQ1zkydNitu%0ASEbXzHyyiNCj2xC6/z442tqy9jzSKxo7/NuXEZX3ab4mldLdrV+gtasTkWd3a7/Q44XY2AAlGEz+%0AHH3LV0DtO1xQmaFEur1v+QqM3LoB/c8/j/CORzDy6ssl73TLun6lwdlpaZiplfc3AH+TJOnXAOYC%0A+BKAjwBgYLKQ2Tpt6TekuvZ2TDxjVkE3pMyZQAuUcAjo7x//REUBwvGlxGw9j4yWQKJvyKbGJU7x%0AAw5RcyYkJiqSaxmOwH/fLyHU14//ORZpT2zw9lsxdP/9ya/z6f9UKNb1Kw3OTkvDTK28+yVJOgDg%0AvwAoAD4ly/L7LB8ZAchepy39kOz7X3yx4My49GvWf+K0zKCkQy8LzHDvKsuRhQTX7LlwzzlL+7FZ%0AcwyTERzHTLOk3p3dMuJY1896ZkpsUWHM3L0eBPBFrfNLkiTdIMvyDUUfFeUs0ZxPdLuBkLmzHYkk%0ABHh9wNCgZstz+Jsx/Pxe0+PQW2fPde8qnXP6jHGzD60lqyNp7SwSrPxNlnsOtYezU+uZWcozanSz%0AAMANRRsNlUSyG+6zu6B0diZbWAgtrXCd+jE0rLgWiESSy2OGJYDSGJUj0t27cjoBnTMgQnMz3LPn%0AjZsF6t0UyrHPwj2H2pXeqZmKp9CdWVMnl8le0pMQEgdp1e4uhLdvQ3j7IwBUiG3tcJ1xJlDvire2%0AMMFodjIucHR1QvQ3wzVrDlQA4ZRsuuS1FpyPputv0q2tl35TKMdvstxzICq+QgNTycsFUWGihw8j%0A/PRTWZ4V/2NVOjvi6ddG+1VuNzA8PK70kZ7EWSM1GkXk2d1Qensw/MJzqJ85G56LLsXI83sQ7eyE%0AGGiBe868vLPaSv2bbOPK1XC5JuDwzieYEUdUBKXJZaWySy7f7XoSSk8wtxfrlVoRBDT/4mGI6dlu%0ABo5svGXcWaNYRwdC990D7yXL8C8vvYTg629W3Jq94HRi6s03o+7Kq7nnQFQExS9ZS7aUWL5TgjkG%0AJQNCIIBYVyfg9Zm6EWfLYANQ0RllzIgjKo5CZ0x/LcooyBKJrDvVWWdi+U6f4PFADWXuMand3Th0%0A1WWAKMJ5koTmXzwMqKrurCFbBttoMAh4p+Q9TiKqDmZq5X0UwCcB3A7gcQAfBPAlWZYflmU5775M%0AZJ2MrLtCr5f4H2PZexlZdIqC6L7X0TX7ExDd7nHlhlL3ibJlsNUFAkAoVvB4iaiymVnK+z6A3wG4%0AEEAYwIcAfNPKQVFhkst2uQYlvz/+/8V4Y0bB441/nZgtJdpg6Ow5qX19hhWXExlsWlyz5sTPYBFR%0AzTMTmERZll8AcC6Ah2VZPgAmTdiWEg7n1rZijKN9KloeeRItTz2HlhdewZQHtuv3espBevUDnpon%0AomzMBJiwJElfQ7wX03JJkq4GUJktL2vAaDCYU9uKhPrTZ8I5eTLUhgb0b1iPyK6noB46WPB40qsf%0A8NR8cRTSPZXI7swEposAXAbgAlmW+yRJagNQnl68pEmJRBA9sB8CAMf04/Mq/eO9eBlig4PoXboI%0A0Tf/Yfxkg0oN6YwqQSSCVeImq3hOyGnM1cZMsNFrHVLKSuZEVjPzN/mbsiz/R+ILWZa/IUnSZgCf%0As25YZIYajaL/OzchvH1bshler9cLoX1qbhfyeDC05W6EHn3EVIUH979/Bu/+4X8RfeMNQDFOVjCq%0AfpB+kz3U3o6JM2dX5E1WCYcR3f92XjOYXIKNXusQoHSVzImspvuvX5KkOwGcAODDkiT9S9prJlk9%0AMMruyMZbELrvnnHfU4aGAHkfnNNnINbfD9XMst7IyLhDr3rEQAvc885O3jBHOzvRs3gh1MPaS36O%0A404wbJqXfpMdPXAAoxV2k00EleDeZzHa0ZHXDMZssGH3VKoVRv9ybgJwHID/AbAu5ftRAK9bOCZK%0Ao7XEo0QiCO/epfua6P79EBsaoApCvMV43QTEDuzXeXL2ZTnxPX40P/w4nJMnJ78nREd1gxIAxP75%0AJoIL58M9J/NGXS032UJnMLn8HFjJnKww9ODWjO95F5d3t0Y3K0+W5X/KsrxXluUPAPgDgDcBvAXg%0AAABvicZX09RoFP0b1iO4YB66589GcME89G9YDzUaje/JGM2GwqH446oKpbs7HpQKyLJzzTsLosuF%0A6P63oUQiUKNRDG6+K362yYDSlZk2Dpi7ydpdMXox5fJzSJwD08JK5lRNzBywXQVgFYBDKd9WEV/m%0AIwsZ/TbecM1KiC1tULrMJzkIoqhTdVeAUT1eYVITlGgU3fNnQenpgaOtDYKvAdF95ifO6b/9V3q7%0ACCUSwbuv/SFekkmD2RlMLj8HVjKnWmHmHNPlAE6UZfn4lP8YlCxmpq6ca+aZOV1TjUTgXrgoeYYI%0AiQO0WYrEq/19iPzy/nidPVVFrKMjp6AEaPz2n+2wrU1vsqmz2IOXXwoI2p1fzAbXXH8OPAdGtcDM%0A7ux+AIetHkityZYabGaJx3PhZ0wlLSQ4Wloxac2N8Wsc2I/eqy6DMpbNZzWtG3V6Y7+69nZMPGOW%0ArW+yGb2sdOQSXHNpcMhzYFQLzASmvwH4lSRJzwEYTnxTluX1lo2qiplNDTZa4hEDLRjcfBcie5/L%0A6b1Tb5ZKfT2UYHdhH0aL2w2Ew4bvnZB+kw3MOAGHbFwrz2gWC4cDUFVTfanS5RNs2D2VqpmZwNQx%0A9h/AjrUFM5vFZbSfoEbCOc2UIIrwLPnsuJulUeArhOf8CyGIYk7tzRM3WdHtBkLWFxXJt2qC0SwW%0AAKbceQ8mfOCDec9gGGyI4rIGJlmW12V7DpmTa4p048rVGH71lYz9HLWvL6f3dbz3fWhaM36CaxT4%0A8uWQpmPSN74Fwekc99s/AMQ6O8q+7FRo1QSjYF7X3l5QUCKio4wO2P5eluUPSZKkYPzuuABAlWXZ%0AYfnoqkyu51DU0VGoAwMFv686NAQlEoHoco2bLTSuXA1lcBDh7Q8X/B4AEDtwAOroKASnE6LLBaGt%0AvWjlc4pRG67QM0dGwXzS2WczKBEVie7dQZblD439f3a5LZJcU6SzLR2ZpQS7EevuwsD9WzKDxKq1%0ACO96UnNfSPtDiEfbX6QLhxA7sB/iSRKA4pTPKVZtuGId6NVLVGhftw4H+7KfWyKi7MycY3IDuB7A%0A7LHn7wGwRpbl7EXVaByj37jrT58ZT6dOmRHkvA+kk3jgaGmN18JL2ZdKBAk1GoUg6J1vyjRxzjyM%0A7NLvhquMxPNjihUIilUbrlhVE/QSFSqtth+RnZmZDd0OwAPgC4gXbp0A4A4rB1XN0s+hiG3tcE6f%0AgcjzezKqOxidcdH07rua364/fSaGn9fO4Ivs2Q01oj9bEgMt8XG2tsG9cBF8yy43HoOzDkBxKjsU%0Ao7JCQrGrJoguF5zTjuXyHZEFzASmk2VZXi7L8p9kWX5NluXlAE62emDVKvEbd2DH02jZuRuuM85E%0AdN/r8W6zGp1fE4FMbGvLfvFEzTuPd9zhS+/Fy3SDhBLsBibUaz4mBlowZdPdqJ81B6qqIrxjOw5/%0A7T/ibS90hB+6P/7aIgSCYpYtqtQDvUS1yFQHW0mSktXEx/63uWY8pEt0uSD6mw1nMkokkgxkLY89%0AA/fCReau7WtA4OHHEdjxNCatWgtHS6tukAAADGvPmJRgN3rOOwfDzzwdr1KuKFC6ugyLvg6/sDeZ%0AaFFoICj2LIdVE4gqg5mF8f8G8KokSTsQz8j7NIANlo6qRuSy7yG6XGha/22IvgaEdz1leDhW6emG%0AOvaaxGvrTz8zt7NPSWZ3nzLHnUtFAy3Frg3HqglElUFQ1ew3HkmS/hXAGYgHpudlWf6z1QNL6O0d%0AzO3OWAR+vw+9vdYc9ExNewaA4IJ52ll67VMR2PG05o0zevgwuud8EhgezngsQWxthXvOWUd7J731%0AJoLnzineB9GhNW6zqd5aP/ejWXmZwc1OCQdW/p2xUqWOG6j8scNkwYK3frip5PfAUrS98Pt9up/f%0ATFZeHYA5iGfljQIYkSTpL7Isl/yHVcn00p7rZ87OaPYHGM8IRJcrXgLHgNLVNS57zdHSCkd7e/Eq%0APei0V3fNige/1G6uhVQ04CyHqPaY2WO6E8DHAWwCsBnA2QButXJQ1SiR9hzr6BiX5AAAnqUXx7Pf%0ARNHUvofS22P63FFiryrnDL9sNIKSQ5oOVVE0+0cVqpxZcEokkuxDRUTWM7MWcoosy9MTX0iS9BiA%0Av1g3pOpjlPYc2r4NYkNjfDYwpRn1p8/Mukwl+pvhaGszNftJ3fPxLV+BoW2/BEIFHEHzeMYGnnmN%0A2DvvICTvO/p1HmeOilHhoViKdbiXiHJjZsZ0QJKk96Z8HcDRoq5kgmEFh9BQvNmfokDp6UZo65aM%0Abq/pEskMZqRmr6l9h4Fcf+sX40uGQmsr3AsvQPM9D+hfQ6eFhpkzR2o0ineuu86S2Va+9Ga52f58%0AiKgwZn7tqwPwmiRJLyCeJv5JAF2SJO0BAFmWZ1k4vqqQawUHo8oIyd/iddLM06XuVeUyDrG1DVN+%0AfBfEKX5gaPBoMdYD+yEGWnPqnGumskKxKjwUS7EqVxBR7swEpuvTvv6eFQOpZrlW8k69kacvbZlt%0AVAcA7oWL4oVaU65hdhzuOfMwYazmndrQMG5JCzo3ZMHjhaoxa8p25siOQaBYJYyIKHdm2l48X4qB%0AVBOtfZJEMkN49y4oXZ2Gr3e0tEJomoz+DevH7W/Un36m6ZmS2NaGxlXXjwsoYiCAiR85Fe4ln8XI%0Ar15ArLsLYqAFYkMDlIEBKMFuzbNGGcFwbH9J8HqhRiLJ16iKknOGIWDPIJBrwV2iSlSKtPB8cAe3%0AiLJtlk9atRbuC5ag5/z5gMH5MdesORi8/daMpa1cDsi6Z8/LuIbS1YXIjkcgeLxwL1gI78XL4jfZ%0AtHYY6WeQ9GYzgq8B/i2/hPOYaRBdrnhB2BybBAL2DALFPtxLROYxMBWRmX0S5zHT9DPqBBGez3wW%0A3i/9B4LzztB+E6O2E2PcCy+Ab/mKeADUoIaGENq6JRksAf3uqUazGaUnCLG+PnmTzvfMkV2DQKGV%0AK4goP6Z6LUmS9AlJkr4kSdJESZJOt3pQlchsJWzD80Rj7ROOfOdGzb2a+BsZByXn1KmYtGY91L7D%0AWXs5mcmWy6deXT5njhpXrob/iitsVccuveBuovYgU8WJrGWm8sPVABYCaAfwSwA/kSTpLlmWmQSR%0AIpd9ksTNdmjbQ+NTrMOh+KzB7c57HE3z58cDgokMPDP7N6WazQhOJ6befDPqrrzaNueYEgqpXEFE%0AuTMzY1oG4CwAIVmWDwH4COK9mShFLjMLwemMZ5o1NGhfzGw32VQeLzwXXYr2devi4zFR6cHR0gp4%0AfVmrGpSyKjf7HBGRmTWJmCzL70qSlPh6GEDMuiFVplxnFkpvj2GF8JyFhiCI4rhlJt2Z2RjB50Pv%0AkvOyVjVgvToiKiUzM6bnJUn6HgCPJEkLAewA8Ky1w6pMucwsjGZY+Yrs2Q0lZbaVCCite16Ce+EF%0A8WaDY+NyTp+B6L7Xc6pqwNkMEZWCmRnTSgBfBPAagEsBPAG2VteUy8wi10O3ZsS6uzAaDALeKePS%0Avx0+HybfsjH5PXh96Pn3BZrXSD3Qaqe6ddWEP1ciY2YbBW6RZfknVg+mWpjdLB+XjtzVmTXjDoII%0AqIpuyrgYaIHoduPw6q9j+JXfQAkGxy3RiS4XhLZ29K39pu4h31jHO4i+cwDhh+5n8dIiY1FYInPM%0A/Gv4G4DbJEmaDOAXiAepf1o6qiqk9Vty6gwremA/er/0hXgLcw1CcwDNv3gYGBrEwWu+gtg/38x4%0AjhoJ46+nngpl6Oh+UvpZqiMbb0F4+zbDsR5aeTVib8i618j2uUib3eoBEtlV1j0mWZZ/KMvyJxHv%0AwzQMYLskSb+yfGRVQo1G0b9hvWHVbNHlwoSTJHjmnqV7HffcsxDafCd6r/qCZlACALWvb1xQShXZ%0AsxvRw4d1z1qliv3977rXSGTvmflcdJTZc25EZLLygyRJjYh3sZ039pqnrRxUNcnlt+TGlauhKgrC%0Aj26DmggwHg9cs+dBjUYReuAXeY8j1t2F6Bv7sh66BQAo2kmXiXNP8Dej/8a1CG9/+OhjJn77r+XZ%0AlR3rARLZVdYZ01hjwP8D8G8A1siy/K+yLN9o+ciqQK6/JQtOJ5quuwGtz78C/8OPw/WpBRAbGhB5%0A/FGEf3l/QWNxtLTCeeJ7IbhMHN4Vtdu2i4EWDG6+C92fmjMuKKXS+lycXeVXQYOoVplJF98E4DhZ%0Alr8qy/IrVg+ompj5LVmL6HIhsv0hRB7fAaWrK57okC0xIgvXrDkYuvMO/VJHKZwnnaQ9roYGhLZu%0AiY9Jh9bnYsM94wPPLApLNJ6Zpbw3APyXJEleAAIAB4DjZVlmzbwsjKpmi4EA1OFhKJFI5uFbg5mW%0A9hsZFHb1eOFddKFhUVcAgCDA0dYO16w5aFhxLQZu/e644qX1p8801XIj/bd/O/ZaKhcWhSUyx0xg%0AegDAowBOA3A3gHMA/MXCMVUNo7NKypEjCC46NyNlWIlE8O5rf4inj5ulEZSE5mbUf/RjmLRmPRw+%0AH0bfehOxTp26eaIDU+7cjAkf+GAySKSfx1J6e0ztcaX/9m84a+yqrb0VVtAgMsdMYBJlWb5ekqQ6%0AAL8H8BMAv87nzSRJEgH8CMAHAIwAuFyWZe0UsCqR/luy4HLFExvGmu0llrVURRnrZTTWJVYQDHs2%0AAQCcTkBrn0YUoR48iHf/8DsM3n4rGleuxtCWu3Uv42htHReUkpdJPY+VpSis2NYG9+x5Gb/9G7dz%0AVzG4+a6aq9jNorBExszsMYUlSZqI+JLeybIsjwCoz/P9FgKol2X5YwC+CeC/8rxOxUhtndD88OMQ%0AvD7N54Uf3TZuH8bUnpJe8sDY6xNBr3/DegwbLMNN/OTpWX9zN9ojcS9chJbHntEMMIbFZBUFoa1b%0AamqviYiyM/Nr6hYAjwG4CMBvJEk6G4B+LwVjnwTwFADIsvyyJEkfzvaCpiY3nE7tLDEr+f3aASR/%0APozEQujpCWo+quqcPyqG8KPboBqck5moRnU/rxIOYzQYRF0ggCnf3YAO1wT0P/UURjs6UNfejkln%0An432desMZzxTvrsB79SJOLh5MxDLTEUfeX4P3nNTvCp68X/upVOpY6/UcQOVPXazPO4JEB2mWufl%0AbIpNf35ZA5Msy7dLkrRZluVBSZJmATgZwK48368BwJGUr2OSJDllWdbNG+7ry6MFRIH8fh96ewdN%0AP9/ofE5qfTrl4CGIgYBhVlsuBK/XVEBTw2HA5QJ0glPf4ztR/7Xr4PAd/UtqVD7Hn9Yz6WBf9sOh%0AzsWXAD//ueZjox0dCL7+JlpP/tecfu52kuvfGbuo1HEDlT92s0Lhdy0bh1rGn5/Rz8BMo8AzAdwE%0A4BMAXIjXzrsI+e0zDQBIHY1oFJTszujmDcTTpMPP7oLS2Xk0c87tKdr7u85dAHHChPj+VWdH9j0p%0APeEQjmxYj8m3bEx+K9vB4Fz3SER/s25LeZ7jIaJUZpby/gvxquKQZVmWJOkcAPci3jAwVy8B+DSA%0AByVJOhXAn/O4hm3o3byVwUEILhdCW7ccfXJizygcT3qAx5NMgMiX79IvoO74E9BwzcqMSgwZIhGg%0Avh4YHtZ8ePi3v0mmrluR4l2qTrhEZN7Qg1sLvoZ38dIijGQ8M4GpXpblZHq4LMv7xjL08vEIgLmS%0AJP0a8TNRn8/zOmVndPM2DBDJC6hA02Sg73Be7y8GWuIdaMeM/PblrK8RAi1Q3/6n9nCCwWTqtlXl%0Ac3iOh4jMMBOY9kmS9B3EZ0kA8BnEM/RyJsuyAuBL+bzWboxu3qZEwvH/8uSaNQcAEN3/NtThYVPn%0AntTenvhSYjhzppa6nGaU4l3IshvP8RCRGWZSPS4D4AWwFcA9Y//7i1YOqhJY0YHWNKcTysAAuj81%0AD93nzELwsxea218Kh5MBLd3Ej5yS/N9Wl89hJ1wiMmImK68PwFdKMJaKYkUHWtOiUUR27jj6tcYM%0ASI/381+Eo6lp/IFfVUX40W0YefXlZPIGl92IqFzMZOUtA/A9AE1j3xIAqLIsl/5wkc0kbtJDDz1Y%0A0LJcyTidcE49Jrmc1n/jmnFNA9Mz77jsRkTlYGYpby2AmbIsO8b+ExmU4gSnM56h1tio/6R6Fyae%0AOQcIBOJlhgShdANMF41i8PZbk1+O/Fa7WHxq6wouuxFRqZkJTB2pWXk0ntLbA0WnmgMAQIhXNhBF%0AB5zHnwjUl+gGrxMAE0En35YcRERWM5OV97+SJD2EeLWH5CEYWZbvsWxUFcS4SCmS1RaUrk4U1lEp%0ARzrJEMl0b38zBJdbsz+T4HLxwCsRlY2ZGVMjgEEAHwNw5th/My0cU0UxLFJabLlU4Ba0/2hT071V%0AaAcvNRbL6EJLRFQqWQOTLMufB3AF4hUg/gfAF2VZ/oLVA6skvuUrcgsa+VJVuBcugqN9KuBwQGgO%0AGDxXe36WSPeOHdivX3kiEkH33NPQd/MNNdX+nIjswUxW3skAHgZwCPFAFpAk6Xy2WT8q1tWp34Ki%0AiBwtrZi05kYA8b0tuFwIzp+juRwntrWj/rQzENm542ihV48HSjSKvptvQGTPs8ZvFokgdN89UAYH%0A0XT9TUx+IKKSMfNr/vcBLEkEorEadz8A8FErB1ZJSpVnl3q4VZx2LPo3rNcMSgDgnh1fXhxXfTwU%0AQji1fp8JkR2PYOTV38I180x4L14WXwpkkCIiC5nZY/Kmzo5kWX4Z+TcKrEqOY6YBbnf2JzqdgMvE%0A8zS4Fy4ad7jVqFYfPF54LvuS/uM5Uro6ENq6BcFz5yC4YF48IHKJj4gsYiYwHZYk6bzEF5IknY/4%0Ash5hrPXF9zYAIyPZn6youns/RsS2Nkxac+O4ZnyGtfqGI4i9+ffCavnpSBzCZddZIrKKmcB0BYDV%0AkiQdlCTpEIBVqJJCrIVSo1EEF58Xb2+h0Zk1w8QJum0njIgNjRDq6qBEIojufzvensKgVp+jpRXO%0Ak6ZbWssv9RAuEVExmamV9zdJkhYAGALgANAsy/LfLR9ZBejfsB7Rfa+bf4GZG3njJOBI/7hvRfe9%0AjuDi86AODiDW1QUxEMDEkz+Kug98UPP8lGvWHAh1dRAmml9xFSY1Qe3vM/38QtpfEBEZyTpjkiTp%0AqwCelGU5hHi9vMckSbrC8pHZnOEeTyEGBzS/Hd33ejwIKQqUri5EHn8Uw088DjjG9q1EEY72qZhy%0A+eVQFQVdsz6O6Jv/0H4PjwfweJOv8V6yDK17XoJn6cUQjVLQU7DrLBFZxexS3mkAIMvy2wBOBvAf%0AVg7KDlKXzTQf7+2xpmyPkuMeVCwKRMJwHncCmrfthCCKCN13j3F33FAICA3BveB8+B/YDu9FnwNU%0AFU1r1qPlyT0I7NwNz9KL4+eldLDrLBFZxUy6eB2A1J39dwGdkgFVQI1G8c511+Hwzp2IdXXB0dqa%0AbAWRmnwg+pvhaGvTL0VUYtE3/44j39uA0ZdfMv2ayO6nMfzKr6EEg+M+Z93xJ6BpzXookQhi3V0Y%0A2nI3hl/Yy/YXRFQSZgLTdgB7JEl6cOzrRQAetW5I5XVk4y3jeiylt4JIKGs/Jh2RPbuh5tCqXR0a%0ASp5z0vqcossFMSVIsf0FEZWCmZJE30D8kK0E4AQA35dleY3VAysHo32j8K6nED08/qbfsOJaOE86%0AyfqBmSx3pB4+DGfA3B6RHr1sO7a/IKJSMXXHk2X5IQAPWTyWsjM6G6QEu9FzwblwzzsHvuUroPYd%0AxuDmuxB94w3d6zmnz4By5AiUrs7CBhaNAi5X1qw+R1sbJp01Dwd/9rO834rZdkSUi6EHt+b0fO/i%0ApVmfU4LKo5VD9DdDDLRC6dLeN1KCQQzdezeGtv0SCIeNm/65XHjPHT+H6HLhyM3rEH5ih3E9vYkT%0AjQ/pmkg1d82ag6k334zhUSXZEl1sDmDiR06B4HJh+IW9WYMks+2IqNwYmMao0SgGbtsIZaA/+5MT%0AGW86PY8AAJEIepecB7FpsrmzTmYqRxhxueFbvgKC06nbEv3dN2T0nD/fcNzMtiOicmNgGpOe9FAM%0ASjAIJWjQ3baYIuGxxIc2AGOJC2PLcUokguiB/cDIMMRACxSt5UrRAc+Spcy2I6KyY2ACEBscjC/P%0AVTLRAdVZh5G33oLi8EB0uaBGo+j/zk0Ib9+mW4U8wbNkKZrWrAeAomXgMZOPiPLBwATgyIb1xgdS%0AK4ESQ+9nL0TwYE/yTJKqKPHDtgYErxee8y9E48rV8YK0G29BZM8zhme4sinWdYioNtX8XUKJRDD8%0Aym/KPQzz3O544oUGpacbQMqZJLcn6+UEXwO8Vy5HrLMDg5vvihekHaN3hisbs2fBiIi0mClJVNWU%0A3h4owe5yD0Of6BhX08796YXmXxvOPgtUujrRs+hT6D5nFkIP/ELzOblUEjc6C1bMiuTZSkYRUeWq%0A+cAk+psh5Nm8rxQ8S5ai5Yln0bxtJwBg+MXn4w+IDgCAYLLoqhGlpzueqadTpy9xtsnUtQzOguVy%0AHT1qNIr+DesRXDAP3fNns3EhURWq+cAEAKoNS/+JLW3wXrIMDdesBAAM3LYRQ/feDaVz7IyVEu//%0A5DrjTDja2zWvIXi9RRlLLmebsvWJKvSMVGKZMFFpnY0LiapPzQcmpbdHd8+mnCatWQcA6Fk033CZ%0AbeTXv0L96WdqPuY+bxE8F12qGaBymWnlcrYpUUOw0OtoKdUyIRGVV80nP9itSjgAQBAxvPdZhH95%0A/9Hv6RyKjXV1oX4sEGhVABecTjT+5zcQPbAfAgBhih8YGgS8PvQuOU/7c48tE8az6XKvJJ54fqL6%0ARGg/kakAABr7SURBVLEqkptZJmQpJaLKx8BkwyrhaGjAyEsvmnyyikNXLIOjrQ31p5+JaV/9Co5M%0AaBg3MxFdLkw4STr6ksmTAUD3c3uWLIXvc5flff7IqPpEIRLLhFrBlKWUiKpHzS/lAfHf8D1LL07O%0AFPImCKYrgRsRnU7EzBZ+VRRAVRHr6EBo6xYc/PnPTQeBxpWr4b1kWbwhoMORzPybtGptUSqJF7si%0AuZXLhERkHzU/YwLiv+E3rYlndo1bPsv5QgICT+2FeqQfR26/DSPP7c7rMkrfYYjNzXmVM+p/6in4%0Ar7za1E3aqpmNlaxaJiQi+2BgwtFKBcMvvVDYhRQFo//3J4Qf3553UAIAsaUFrjNmjTvsatZoR0fO%0Aey2pdfXsrhKDKRHlhoEJxS3geviarxhXHTeh/qMfw6RVayE4nQjveiqnA8B17e01sddSScGUiHJT%0A83tMRinIeSkwKMHjReNYUJq0ai2aH34cYnOL6ZdPOvvs5AyC1RGIqBIxMBmkIJeDd9GFcPh8ya+d%0AkyfDfdbZms91njQdYqAFEI8mLrSvW8fqCERU0Wp+Kc8oBdmaNxR1S/+4//0zmpv46Rv+YqAFYkMD%0AlIEjUHqCEJubUX/6zOS5JRZRJaJKVvMzJqMUZEvoBCUAaLjsSs22EIllvcCOpxF4+HFM/NCHEd33%0AOpTOTkBVoQSDCG3dgiMbb4ESDusuTYZ3PYXo4cNF+yhERFao+cAEZJ7ncU6dirrZ80o6BrHNOGkh%0A0fq996rLEXn8Uc3nRPbsxsjbb+suTSrBbvRccC6X9YjI1mp+KQ8A1NFReC/6HDyXfQmDt23E6Ksv%0AY/TZXSUdg3v2XMO0ZzOZg4mAZLQ0qQSDXNYjIst5Fy/N+7U1HZjSO63C5SpZJ1sx0ALlYK+pA6Jm%0AMwcdLa2YeOyxpkosRfbsRsM1K3kGiIhsp6YDU8YspITt1es+8G9o/PLVcB4zLWtwMJs56Jo1B6Lb%0AnQxyRmegWPSUiOyqZveYin5+KUcju57Cwau+gIHbNmbd7zHqcQQAYmu8d1MiII07AxXQbm/BoqdE%0AZFe1G5h6e8wXSrVqDF1dpprcGWUOuhdegJbHn0lWikjlnDwZ7nnnaL6ORU+JyK5qcilPjUYx8NM7%0ACq/SUCSRPbvhvXI5MDSoW/vNqHipVoq5mdcREdmRoNrk5qynt3ewqANUo1EEF5+H6L7Xi3nZgonN%0ALVAO9ow155urG3CUSMSweKnf70Nv72DOr7MDvbFXgkode6WOG6j8sQMQzDz3rR9usvdNWke2rDy/%0A36f7+WtuxtS/Yb3tghIAKD3xJIVElQY1GkXTmvUZz8u3eCmLnhJRpaipwFTuhIdchB7YCgCae0dE%0ARNWsppIflN4eKL095R6GOUosWWaIiKiW1FRgEv3NcLS1lXsYOYns2c22FURUU2orMJW6YGsRJA7C%0AEhHViprbvGhcuRqqoiD0yENAOJzDKwUApU+O4UFYIqo1NTVjAuJVEQRRzDEoAXAXJ8Xa0T4Vzukz%0ATD/fNWsOAFjeiZbdbonILmpuxpR3Zl6ugSyd2wP/vQ+g7rjjIdTVjRWPPXrotX7mLADA8N49476n%0AKgqCC+Yh1tWV9YxTPtIL2VrxHkREuSjLnUeSpPMB/Lssy58t9XvHDuxHrNOoW60AuOqBIs8cPOed%0Aj4kz3p/8etKqtWi4ZmXGoVflP7+R/N7AbRst70TLbrdEZDclX8qTJOl/AGwo9Xur0Sj6N6xH71WX%0AZ3tm0YMSAHiWXpLxPdHlgnPaseMqMSS+B0B3ZlesTD2j2SOzAYmoXMqxx/RrAFeV+k37N6zH0L13%0AQ+kymi1ZJ7T13pyeb9TqoliZeqV4DyKiXFm2lCdJ0mUAVqR9+/OyLD8gSdJMs9dpanLD6XTkPQ41%0AGsU7112H0INb876GaU4noNPCYuTFvXiPxwHR7TZ1KcVzAg61t2P0wIGMx+ra2xGYcYLutcbqcFn6%0AHlYxO3Y7qtSxV+q4gcoeu1ke9wSIjsrLU5tSwJ+NZYFJluW7ANxV6HX6+gpLOkjMlCxnEJQAINrZ%0AieDrbyaX6cyYOHM2RjXGPvGMWTgUigGhzAKWuRa2zOc9rFLpRTkrceyVOm6g8sduVij8roUjsY6a%0A5c/G6GdQ1WlXJa2Nl63ZX6Al5/NIpWhZwbYYRGQ31R2YTLYkLwX3nHk5t5tIdKLVyt4rllK8BxFR%0ALsoSmGRZ3gtgr9XvI/qbIU5pTraUyMrtQf2s2fBMnoRD9/0CiBnPgnS53EBkbAnS44Vn4aKCZiCl%0AaFnBthhEtStb76RSq+oZk+hywTV7DkJbt5h8hYrhx3dg2OnMOyg52qfC/8B2KAd7IQBwHDONMxAi%0AohxUXqpHjhpXrgYaGsw9OVHdIct+kZH6mbPgnDwZE06SUHeSFL8cS/0QEZlW1TMmABi49bvAwEBx%0AL+rxYOInTsPIrqd0n8JSP0RE+anqGZNlWXmhEEZeelHzoeG9e6BEIslSP7GODkBRkqV+2PiPiMhY%0AdQcmK7PyQiHNb8e6uxA9sD+nUj+s7E1EdFRVrymJ/maILS1QOjtL9p6OllYIQNZSP+K0Y7ncR0Sk%0AoapnTKLLBbGhscCL6PyIdAKHa9YcOI6ZBkdrq+bjqY3/uNxHRJSpqgOTEolAKSDxQfQ3w3XWfO0H%0Ao1E4p8+Ao30q4HDA0T4V3kuWoXHlasMW7q5ZcyC6XKzsTUSko6rXi5TeHigF7DEpoSFEnnxc93F1%0AcBD+B7YDQ4MZFROylfoxU9mbB16JqBZVdWAS/c1wtLbGl8rykaVrbay7Cxga1CzMmq3Uj9HYUpf7%0AiIhqTVUv5RktqRWDmQCi1Qww29gSy31ERLWoqgOTEonA85mLIR53vCXXLzSANK5cDe8lyzT3qYiI%0AalVVLuWlp2FDUYp6fcHrhfu8wgqzAqzsTUSkpSoDUyIN2yrq0BAEUSzaWSNW9iYiOqrqlvIKKUMk%0AeL2A6ICzpQWO404Amlt0n1uMlG5WfCAiylR1M6bcyxAJEFvjqdzq6CjCjz2KaHf2/k2FpHSz4gMR%0Akb6quwuK/maIgQCULpPBSYj/n5H/fRXRfa+bfp9CUrrTlxoTFR8AYNKqtXldk4ioWlTdUp7ocmHi%0AyR81/wJVhdLVkVNQAvLPyGPFByIiY1UXmADA9/kvWnZtMdAC7yXL4Fu+Iq/9ITMVH4iIallVBibn%0AccfrFlkthBhoQfOD2wEAPYvmo3v+bAQXzEP/hvVQTXa9TVR80MKKD0REVRqYAAATJhT9ku55Z2Po%0AzjsKqgjOig9ERMaqLvkBiC+XZatzp8V5womI9QShDg3FvyEIgKpCbGuHe/Zc+JavQM/52tXGI3t2%0Ao+GalaYCS7YCr0RExeBdvLTcQ8hLVQYmeH3xPkq5VHxwOjHl3gch1tejIXQIfYdDEKb4x1UOj+5/%0AuygVwVnxgYhIX1Uu5alH+nMvQxSNYuiOH8SX2mbMQN1JEpyTJ48rwFrs/SG9Aq9ERLWs6gKTGo3i%0A0Irl+k9wuQC3W/OhbOna3B8iIrJe1QWm/g3rEX1jn+7jrtnzgOFhzcfMpGuzIjgRkbWqao8pfnh1%0At+FzVFWB2NIKpTO/Bn3cHyIislZVzZiU3h4oB41nPMM7H4PY0KD5WC7LcdwfIiKyRlUFJqPkhFTK%0AwAA8Sy/mchwRkQ1V1VKe6HKhfuZshO67x/B5SrAbvs9dhsavr+JyHBGRzVRVYDIrsZfEBn1ERPZT%0AVUt5ZpsEMrWbiMi+qisw9fZAydIk0PWp87iXRERkY1UVmER/M/Ce9xg+x7N4KbvEEhHZWHUFJpcL%0AE///fzN8jhoKlWg0RESUj6oKTADQdMPNBo8KqPv/PlCysRARUe6qLjA5/c1wStO1H5PihVmJiMi+%0Aqi4wAUDz1m1wTp8Rb30BAKII5/QZaN66rbwDIyKirKoyC0Csr0fLtp2IHj6M6Bv74DxpOmdKREQV%0AoipnTEe2bEbHvJkIPfEY6k/9OIMSEVEFqarANPjn1/DO+0/A4C3roL6zH4O3rIt//efXyj00IiIy%0AqaqW8o4sOV/3+76/vlni0RBVpp/9bBN+85tfweFw4qtf/U+8//3/Ou7xV199BXfccTscDgc+/OGP%0A4oorvgwAeOKJx/DIIw9BURScdtoZWLbsckvHeeutt+L551+EIAj40peW40Mf+rCpcZr1f//3F/z4%0Ax9/H7bdvAgD09R3Gd75zEwYHB6EoMXzrW+vR3j4VAKAoClauvAannXY6Fi68sDgfsIZVTWA6smVz%0A1scbL/5ciUZDVJlkeR/++MffY9OmzQgGg/jWt67FnXeOL4r8ox/9D9auvQnHHXc8vvzly/GPf/wd%0A9fX1eOSRh3D77T9BXd0E3HXXTxCNRuG06DD7G2/swx//+Eds2nQ3uru78M1vfg2bN2/NOs4TT3yv%0Aqevfd99mPP30E6ivP1q67Ec/+j7mzj0Hs2fPxe9//zu8/fY/k4Hppz/9MQYHB4r3AWtc1QSmoXt+%0AnvVxBiaywhNPPIZXXvkV+vsH0N/fj89//nLMnDkbf/jD/2LTph/B4XCgra0d1157HUZGhvHtb9+E%0AoaFBHDzYi0WLFuP88y/E8uVXoKlpMgYGBvC1r12LDRvWw+FwQlEUXH/9TQgEWvCDH9yKP/3pjwCA%0AuXPPxuLFS3HzzTegrq4O3d1dOHToIFavvgGSNB0XXPApHHvscTjuuOPx1a9+LTnWa6+9BuFwOPn1%0AjBkSvvKVo4//6U9/xEc+cioEQUBLSwtisSj6+vrQ1NSUfM773idhYGAA0WgU7777LkRRxKuvvoLp%0A09+Pm266AYcOHcSll34BTqcTL7/8a/ztb2/gkkuWJV/f1dWJNWu+ife85z3o7e3BKad8HFde+ZVx%0AP9P0cR533An4+te/mfz6pJOm46677kJfXwTd3V3w+XwZfy5a4wSAO+64Ha+99gcoioIlSy7CrFlz%0AMl7b3j4VN9+8ETfeuDb5vT//+TWceOJ7cfXVX0ZrayuuvvrrAIDnntsNQRBwyikf0/z7USjv4qWW%0AXNfOqiYweS/9PAZvWWf4OJFVIpEIbr31h+jv78MXv/g5fPKTZ+A737kZP/7xnWhqmoyf/vTHeOKJ%0AxyBJMzBnzjycccYsHDzYi+XLr8D558eXfubMOQtnnHEmHn74QcyY8S/48pevxmuv/QGh0BBeeulF%0AdHV1YtOmuxGLxXDVVZfh5JM/AgBoaWnFtddehx07HsGOHduwcuVq9PQE8bOfbUFj46Rx4/zud28b%0A97Xf70Nv72Dy61BoaNxr3G4PQqGhcYHpxBPfi2984xo0NDTixBPfh2OPPQ4vvPAcXnvt97jjjp9h%0AZGQEV111OX7608049dSP49RTP57x8+ru7sR///cP4PF48eUvXw5Z3gcp5fxh+ji1/L/27j24quqK%0A4/g3kBjJE0EQECuWiQt5BRBKEYQUdBSKWFCqWGMMKBEMIKDSoWWoFRUdq4O2IFAEBBxABEYEFeoD%0AC0YqLwEZl6M8ZEooAUReEgi5/WOfhBCSkKjknJusz0yGe29OTn73kmSdvc+5a0dGRjJ16j9YtGgB%0AI0c+dt7nS8qZlbWW7Oz/MmXKDHJzc8nISKdDh47nFbaUlB5kZ+8957Hs7L3ExycwadJkZs6czrx5%0As+ne/SZWrXqPCROeZebM6RfMbMqnyhSmxHvTyixMNloyF1OHDh2oUaMGderUJT4+gQMHcjh48ADj%0Axrmj/NzcXDp06EinTp1ZuPB1Vq/+kJiYWPLy8gr38QtvCZbevW9n3rzZjB49jNjYODIyHmb37p0k%0AJ7chIiKCyMhIWrRoxa5d7rxpUpIAUL/+FWz1LvRJTKx9XlGCC4+YYmPjOHHibNuuEyeOExd39o/2%0A0aNHmTNnFnPmLKRevfpMnjyJ+fPnkpiYSNu21xMTE0tMTCxNmjRhz57d552fKtC06bUkJCQC0Lx5%0AS779dtc5helCI6YCGRkPk5p6P4MHp5Oc3LZwaq20nKFQCNUvycwcDEBeXh47dnzD9OmTvf/HjqSl%0ADSoxc2Jibbp06QpA5843Mm3aZE6dyiUnZz/Dhz/Evn3ZREZG0aBBoxKLsSm/KlOYABIXLCnxAojE%0ABUt8SGOqky+++IL+/eHQoYMcP36cevXqU79+fSZOfIG4uDjWrFlNrVoxzJ8/l5YtW9O3751s3Lie%0ArKw1hfsomGpas2Y1ycltGThwMKtWvcu8ebPp1q07K1a8xV13/YG8vDy2bdtCz569gU+IiIg4L0/B%0Avoq70IipVatkpkx5iQEDUtm/fz/5+SFq1z5b4KKjo6lVK4ZatWIAqFv3cg4fPkzHjjewePEb5Obm%0Akp+fz65dO2nc+KpSX6/du3dy8uRJoqKi2L59G7163VZmzuI2bPiMdev+zdCho7jkkmgiIyPPeR1K%0Ay9miRUvatm3PmDF/Ij8/n1mz/klSUlLhBQ5lad06maystdx662/ZvHkT11zTlKFDRxR+fsaMqdSt%0AW9eK0s+gShWm+FbJxG/fwfdzZ3PstZnE3ZduIyVTKQ4cOMCIEUM4duwYo0ePoWbNmowY8SiPPTaC%0AUChETEws48Y9QUREBC+++Bzvv7+SuLg4atasyalTp87ZlztXM57Zs2eQn5/PsGGjEGnGpk0byMhI%0A5/Tp03TvftM5I4yfS7Nm19G6dRsyMtIJhUKMGjUGcIVgy5bNpKc/SGbmI4wc+TDR0dHExcUxduxf%0ASEhIoHfv2xkyZBAQIi1tEAkJiSWeYwKIiopi3LgxHDp0iJSUHiQlXVuhnG3atCMrazVDhgzkzJl8%0A+vXrT6NGV14wZ3x8PJs2bWDo0Af44YcTdO36G2JiYsv1PTMzRzJx4pMsXfomsbFxjB8/oUKZTflF%0AhEIhvzOUKSfnaKUHLH4UGU4se+VbsWIZOTl7SUvL8DtKhV3s1/y77w6xbNlS7rtvYOFj2dl7GT9+%0ALNOmzfpJ+w7Xnxdw2YHzh7ol8ONvYGWoVy++1Odfpd5ga4wJllAoxIABqX7HMGGmSk3lGeOHXr1u%0AC+uj94upTp3zF+5s2LDRTx4tmarNRkzGGGMCxQqTMcaYQLHCZIwxJlCsMBljjAkUK0zGGGMCxQqT%0AMcaYQLHCZIwxJlAC3/nBGGNM9WIjJmOMMYFihckYY0ygWGEyxhgTKFaYjDHGBIoVJmOMMYFihckY%0AY0ygWGEyxhgTKLYeUylEpC/QX1Xv8TvLhYhIDWAykAzkAg+o6tf+pqoYEekIPKuqKX5nKS8RiQJe%0ABZoA0cAEVX3L11DlJCI1gemAACHgIVXd5m+qihGR+sAG4GZV/dLvPOUlIhuBI97dnaqa7meeILLC%0AVAIRmQTcAmz2O0s5/Q64VFU7icivgb8Bt/ucqdxE5HEgFTjud5YKuhc4qKqpIlIH9/MSFoUJuA1A%0AVTuLSArwFOH1MxMFTAV+8DtLRYjIpUBEOB2A+cGm8kr2CTDE7xAV0AV4F0BVPwXa+xunwr4B+vkd%0A4kd4Axjn3Y4A8nzMUiGquhQY7N29GjjsY5wf43ngFWCv30EqKBmIEZGVIvKBdyBpiqnWhUlEBonI%0AtmIfHVR1AW56I1wkAN8XuX9GRMJmNKyqbwKn/c5RUap6TFWPikg8sAj4s9+ZKkJV80RkNvAyMM/v%0APOUlIvcDOar6nt9ZfoQTuKJ6C/AQMC+cflcrS7V+QVR1BjDD7xw/gyNAfJH7NVQ1bI7ew5mIXAUs%0AASar6ut+56koVU0TkTHAOhFprqrhMJ06EAiJyE1AG+A1Eemjqvt8zlUeXwFfq2oI+EpEDgINgT3+%0AxgqWal2YqpC1uHMGC72pga0+56kWROQKYCWQqarv+52nIkQkFWisqs/gjuLzvY/AU9WuBbdF5CPc%0AhRvhUJTAFdVWwFARaYSb7cj2N1LwWGGqGpYAN4vIJ7hzHXaVT+UYC1wGjBORgnNNPVU1HE7ILwZm%0AisjHQBTwSJjkDnczgFkisgZ3umCgzW6cz5a9MMYYEyjV+uIHY4wxwWOFyRhjTKBYYTLGGBMoVpiM%0AMcYEihUmY4wxgWKFyVRLItJHRP7q3X5CRG70O1NxQc1lzMVm72My1ZLXBbyg4Wo34EMf45QmqLmM%0AuajsfUymUolIBDAR6ItrejoVeAeYBtTBdRgfrqqficgsXA/A64HGwBOqOtPr5D0DaIZb5mOUqn4g%0AIpm4LuWxuC4GdwFJwGBV7e19/0zgWmAjkAJ8gFsyZJ+XaTnQRFXzRaQb8EdV7VnKc1mGa0X0jog8%0ABbRT1Z4i0hBYpaotRSQdGI17M+UGXJeIYyKS491vgOvaMbdI7uFexsJcqmrdPEy1YVN5prLdCXTG%0AtWX5Fa5LxdvAS6raGhgJLBKRaG/7q4AbcX+8n/ceexLXb+w6XCF6SkQScMt/pKhqS2ApMBRX9NqJ%0AyGXe1w7AFQEAVPU1YD1uDautwE5cwQJIA2aV8VyWAz28212B67x1jm4FVohIK+BPQDdVbYUruuO9%0A7S8HJqpqG1ybmrdVtT3wONClhFzGVBtWmExl6wYsVNVcVT2GW7LjclVdDIXLdhzCLWAHsNJreLkN%0AN6Iq2Mccb/utqtpJVY8A9wB3i8gzuEIWp6qnce137hCRq4G6qvqfMvK9CqSKSAyu6CwtY9vlQA+v%0AuzjA50A7oCeu2HYDlqnqQe/z0zhbyADWef/+C3hURF4HrgT+Xsb3NKbKs8JkKlvx5S1+ievvV1QE%0AZ89/ngTwilOJ+xCRZl7RyQJq40ZJs4rsdy5uWu/3wIU6gL8B3Iwb2a1Q1dzSNlTVPbjfoTtwjXQ/%0AwhWe6737xX+/ij4vCnrTqepaoDnwnpdz2QUyGlOlWWEyle1joJ+IRHmjkoW4JQz6AXjd0RvgRkhl%0A7eNub/tmuEUS2+Om917EjUR6AjWhcBTWCDftN7eE/eXhFQxVPYErbE9T9jRegXdw6zB9hDtfNQxY%0Ap6pnvMf6eOfEAB6khIsZROQ5IFVVZwOZuFHXObmMqU6sMJlKpapLcKOJjcBnwCTgBmC4iGzFTWP1%0AU9VTZexmPJAkIp/jFrhLxY02aojIduBTYBdwTZGvWQAcU9UdJezvXeAVEbmhyLZHVHVdCdsWtxy3%0AAuwaYAtwCW4aD1XdAjwDrBaRL3GjuZIWE3wZN9W4GdcpvmD15OK5jKkW7Ko8Y4rwLl54Gvifqr7g%0Adx5jqiObJjDmXOuBA0AfABFpCrxZyrYPqOr6ygpmTHVhIyZjjDGBYueYjDHGBIoVJmOMMYFihckY%0AY0ygWGEyxhgTKFaYjDHGBMr/AVUQN13lRzRvAAAAAElFTkSuQmCC"/>
          <p:cNvSpPr>
            <a:spLocks noGrp="1" noChangeAspect="1" noChangeArrowheads="1"/>
          </p:cNvSpPr>
          <p:nvPr>
            <p:ph idx="1"/>
          </p:nvPr>
        </p:nvSpPr>
        <p:spPr bwMode="auto">
          <a:xfrm>
            <a:off x="715969" y="1593918"/>
            <a:ext cx="4474215" cy="43947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IN" dirty="0">
                <a:latin typeface="Calibri" panose="020F0502020204030204" pitchFamily="34" charset="0"/>
                <a:cs typeface="Calibri" panose="020F0502020204030204" pitchFamily="34" charset="0"/>
              </a:rPr>
              <a:t>Data transformation: normalization and aggregation.</a:t>
            </a:r>
          </a:p>
          <a:p>
            <a:r>
              <a:rPr lang="en-IN" dirty="0">
                <a:latin typeface="Calibri" panose="020F0502020204030204" pitchFamily="34" charset="0"/>
                <a:cs typeface="Calibri" panose="020F0502020204030204" pitchFamily="34" charset="0"/>
              </a:rPr>
              <a:t>Data reduction: reducing the volume but producing the same or similar analytical results.</a:t>
            </a:r>
          </a:p>
          <a:p>
            <a:r>
              <a:rPr lang="en-IN" dirty="0">
                <a:latin typeface="Calibri" panose="020F0502020204030204" pitchFamily="34" charset="0"/>
                <a:cs typeface="Calibri" panose="020F0502020204030204" pitchFamily="34" charset="0"/>
              </a:rPr>
              <a:t>Data discretization: part of data reduction, replacing numerical attributes with nominal ones.</a:t>
            </a:r>
          </a:p>
          <a:p>
            <a:endParaRPr lang="en-IN" dirty="0"/>
          </a:p>
        </p:txBody>
      </p:sp>
      <p:pic>
        <p:nvPicPr>
          <p:cNvPr id="6" name="Picture 5"/>
          <p:cNvPicPr>
            <a:picLocks noChangeAspect="1"/>
          </p:cNvPicPr>
          <p:nvPr/>
        </p:nvPicPr>
        <p:blipFill>
          <a:blip r:embed="rId2"/>
          <a:stretch>
            <a:fillRect/>
          </a:stretch>
        </p:blipFill>
        <p:spPr>
          <a:xfrm>
            <a:off x="6104586" y="1593918"/>
            <a:ext cx="4262907" cy="4032683"/>
          </a:xfrm>
          <a:prstGeom prst="rect">
            <a:avLst/>
          </a:prstGeom>
        </p:spPr>
      </p:pic>
    </p:spTree>
    <p:extLst>
      <p:ext uri="{BB962C8B-B14F-4D97-AF65-F5344CB8AC3E}">
        <p14:creationId xmlns:p14="http://schemas.microsoft.com/office/powerpoint/2010/main" val="312574264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332</TotalTime>
  <Words>2057</Words>
  <Application>Microsoft Office PowerPoint</Application>
  <PresentationFormat>Widescreen</PresentationFormat>
  <Paragraphs>160</Paragraphs>
  <Slides>27</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ＭＳ Ｐゴシック</vt:lpstr>
      <vt:lpstr>Arial</vt:lpstr>
      <vt:lpstr>Calibri</vt:lpstr>
      <vt:lpstr>方正姚体</vt:lpstr>
      <vt:lpstr>Garamond</vt:lpstr>
      <vt:lpstr>medium-content-sans-serif-font</vt:lpstr>
      <vt:lpstr>华文新魏</vt:lpstr>
      <vt:lpstr>Times New Roman</vt:lpstr>
      <vt:lpstr>Trebuchet MS</vt:lpstr>
      <vt:lpstr>Wingdings</vt:lpstr>
      <vt:lpstr>Wingdings 3</vt:lpstr>
      <vt:lpstr>Facet</vt:lpstr>
      <vt:lpstr>Building A Machine Learning Model On Breast Cancer Data</vt:lpstr>
      <vt:lpstr>Introduction</vt:lpstr>
      <vt:lpstr>Motivation</vt:lpstr>
      <vt:lpstr>Some Risk Factors for Breast Cancer </vt:lpstr>
      <vt:lpstr>Workflow Goals and Methodology</vt:lpstr>
      <vt:lpstr>Data Collection</vt:lpstr>
      <vt:lpstr>PowerPoint Presentation</vt:lpstr>
      <vt:lpstr>Data Cleaning and Processing</vt:lpstr>
      <vt:lpstr>PowerPoint Presentation</vt:lpstr>
      <vt:lpstr>Plots</vt:lpstr>
      <vt:lpstr>PowerPoint Presentation</vt:lpstr>
      <vt:lpstr>PowerPoint Presentation</vt:lpstr>
      <vt:lpstr>Supervised vs. unsupervised Learning</vt:lpstr>
      <vt:lpstr>Classification—A Two-Step Process </vt:lpstr>
      <vt:lpstr>   We will be using different models for the prediction of Breast Cancer using the given data. The models are explained in the following slides.</vt:lpstr>
      <vt:lpstr>Naïve Bayes</vt:lpstr>
      <vt:lpstr>SVM(Support Vector Machine )</vt:lpstr>
      <vt:lpstr>Skewed DATA</vt:lpstr>
      <vt:lpstr>Classification of Skewed DATA</vt:lpstr>
      <vt:lpstr>Introduction to decision tree</vt:lpstr>
      <vt:lpstr>Algorithm for decision tree learning</vt:lpstr>
      <vt:lpstr>Random forests</vt:lpstr>
      <vt:lpstr>Test Train Split and Cross Validation</vt:lpstr>
      <vt:lpstr>Accuracy Of Prediction</vt:lpstr>
      <vt:lpstr>Future Scope</vt:lpstr>
      <vt:lpstr>Refrences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SAGAR</cp:lastModifiedBy>
  <cp:revision>23</cp:revision>
  <dcterms:created xsi:type="dcterms:W3CDTF">2019-04-04T17:32:30Z</dcterms:created>
  <dcterms:modified xsi:type="dcterms:W3CDTF">2019-05-07T08:16:49Z</dcterms:modified>
</cp:coreProperties>
</file>