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1pPr>
    <a:lvl2pPr marL="0" marR="0" indent="4572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2pPr>
    <a:lvl3pPr marL="0" marR="0" indent="9144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3pPr>
    <a:lvl4pPr marL="0" marR="0" indent="13716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4pPr>
    <a:lvl5pPr marL="0" marR="0" indent="18288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5pPr>
    <a:lvl6pPr marL="0" marR="0" indent="22860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6pPr>
    <a:lvl7pPr marL="0" marR="0" indent="27432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7pPr>
    <a:lvl8pPr marL="0" marR="0" indent="32004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8pPr>
    <a:lvl9pPr marL="0" marR="0" indent="365760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p:txBody>
      </p:sp>
      <p:sp>
        <p:nvSpPr>
          <p:cNvPr id="169" name="Shape 16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panose="02000503000000020004"/>
      </a:defRPr>
    </a:lvl1pPr>
    <a:lvl2pPr indent="228600" defTabSz="457200" latinLnBrk="0">
      <a:lnSpc>
        <a:spcPct val="118000"/>
      </a:lnSpc>
      <a:defRPr sz="2200">
        <a:latin typeface="+mn-lt"/>
        <a:ea typeface="+mn-ea"/>
        <a:cs typeface="+mn-cs"/>
        <a:sym typeface="Helvetica Neue" panose="02000503000000020004"/>
      </a:defRPr>
    </a:lvl2pPr>
    <a:lvl3pPr indent="457200" defTabSz="457200" latinLnBrk="0">
      <a:lnSpc>
        <a:spcPct val="118000"/>
      </a:lnSpc>
      <a:defRPr sz="2200">
        <a:latin typeface="+mn-lt"/>
        <a:ea typeface="+mn-ea"/>
        <a:cs typeface="+mn-cs"/>
        <a:sym typeface="Helvetica Neue" panose="02000503000000020004"/>
      </a:defRPr>
    </a:lvl3pPr>
    <a:lvl4pPr indent="685800" defTabSz="457200" latinLnBrk="0">
      <a:lnSpc>
        <a:spcPct val="118000"/>
      </a:lnSpc>
      <a:defRPr sz="2200">
        <a:latin typeface="+mn-lt"/>
        <a:ea typeface="+mn-ea"/>
        <a:cs typeface="+mn-cs"/>
        <a:sym typeface="Helvetica Neue" panose="02000503000000020004"/>
      </a:defRPr>
    </a:lvl4pPr>
    <a:lvl5pPr indent="914400" defTabSz="457200" latinLnBrk="0">
      <a:lnSpc>
        <a:spcPct val="118000"/>
      </a:lnSpc>
      <a:defRPr sz="2200">
        <a:latin typeface="+mn-lt"/>
        <a:ea typeface="+mn-ea"/>
        <a:cs typeface="+mn-cs"/>
        <a:sym typeface="Helvetica Neue" panose="02000503000000020004"/>
      </a:defRPr>
    </a:lvl5pPr>
    <a:lvl6pPr indent="1143000" defTabSz="457200" latinLnBrk="0">
      <a:lnSpc>
        <a:spcPct val="118000"/>
      </a:lnSpc>
      <a:defRPr sz="2200">
        <a:latin typeface="+mn-lt"/>
        <a:ea typeface="+mn-ea"/>
        <a:cs typeface="+mn-cs"/>
        <a:sym typeface="Helvetica Neue" panose="02000503000000020004"/>
      </a:defRPr>
    </a:lvl6pPr>
    <a:lvl7pPr indent="1371600" defTabSz="457200" latinLnBrk="0">
      <a:lnSpc>
        <a:spcPct val="118000"/>
      </a:lnSpc>
      <a:defRPr sz="2200">
        <a:latin typeface="+mn-lt"/>
        <a:ea typeface="+mn-ea"/>
        <a:cs typeface="+mn-cs"/>
        <a:sym typeface="Helvetica Neue" panose="02000503000000020004"/>
      </a:defRPr>
    </a:lvl7pPr>
    <a:lvl8pPr indent="1600200" defTabSz="457200" latinLnBrk="0">
      <a:lnSpc>
        <a:spcPct val="118000"/>
      </a:lnSpc>
      <a:defRPr sz="2200">
        <a:latin typeface="+mn-lt"/>
        <a:ea typeface="+mn-ea"/>
        <a:cs typeface="+mn-cs"/>
        <a:sym typeface="Helvetica Neue" panose="02000503000000020004"/>
      </a:defRPr>
    </a:lvl8pPr>
    <a:lvl9pPr indent="1828800" defTabSz="457200" latinLnBrk="0">
      <a:lnSpc>
        <a:spcPct val="118000"/>
      </a:lnSpc>
      <a:defRPr sz="2200">
        <a:latin typeface="+mn-lt"/>
        <a:ea typeface="+mn-ea"/>
        <a:cs typeface="+mn-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p>
          <a:p>
            <a:pPr lvl="2"/>
          </a:p>
          <a:p>
            <a:pPr lvl="3"/>
          </a:p>
          <a:p>
            <a:pPr lvl="4"/>
          </a:p>
        </p:txBody>
      </p:sp>
      <p:sp>
        <p:nvSpPr>
          <p:cNvPr id="1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p>
          <a:p>
            <a:pPr lvl="2"/>
          </a:p>
          <a:p>
            <a:pPr lvl="3"/>
          </a:p>
          <a:p>
            <a:pPr lvl="4"/>
          </a:p>
        </p:txBody>
      </p:sp>
      <p:sp>
        <p:nvSpPr>
          <p:cNvPr id="11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1pPr>
            <a:lvl2pPr marL="0" indent="4572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2pPr>
            <a:lvl3pPr marL="0" indent="9144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3pPr>
            <a:lvl4pPr marL="0" indent="13716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4pPr>
            <a:lvl5pPr marL="0" indent="18288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5pPr>
          </a:lstStyle>
          <a:p>
            <a:r>
              <a:t>Statement</a:t>
            </a:r>
          </a:p>
          <a:p>
            <a:pPr lvl="1"/>
          </a:p>
          <a:p>
            <a:pPr lvl="2"/>
          </a:p>
          <a:p>
            <a:pPr lvl="3"/>
          </a:p>
          <a:p>
            <a:pPr lvl="4"/>
          </a:p>
        </p:txBody>
      </p:sp>
      <p:sp>
        <p:nvSpPr>
          <p:cNvPr id="11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p>
          <a:p>
            <a:pPr lvl="2"/>
          </a:p>
          <a:p>
            <a:pPr lvl="3"/>
          </a:p>
          <a:p>
            <a:pPr lvl="4"/>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810" indent="-4699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1pPr>
            <a:lvl2pPr marL="638810" indent="-127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2pPr>
            <a:lvl3pPr marL="638810" indent="4445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3pPr>
            <a:lvl4pPr marL="638810" indent="9017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4pPr>
            <a:lvl5pPr marL="638810" indent="13589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5pPr>
          </a:lstStyle>
          <a:p>
            <a:r>
              <a:t>“Notable Quote”</a:t>
            </a:r>
          </a:p>
          <a:p>
            <a:pPr lvl="1"/>
          </a:p>
          <a:p>
            <a:pPr lvl="2"/>
          </a:p>
          <a:p>
            <a:pPr lvl="3"/>
          </a:p>
          <a:p>
            <a:pPr lvl="4"/>
          </a:p>
        </p:txBody>
      </p:sp>
      <p:sp>
        <p:nvSpPr>
          <p:cNvPr id="13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p:txBody>
      </p:sp>
      <p:sp>
        <p:nvSpPr>
          <p:cNvPr id="14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p>
          <a:p>
            <a:pPr lvl="2"/>
          </a:p>
          <a:p>
            <a:pPr lvl="3"/>
          </a:p>
          <a:p>
            <a:pPr lvl="4"/>
          </a:p>
        </p:txBody>
      </p:sp>
      <p:sp>
        <p:nvSpPr>
          <p:cNvPr id="2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p:txBody>
      </p:sp>
      <p:sp>
        <p:nvSpPr>
          <p:cNvPr id="33" name="Slide Title"/>
          <p:cNvSpPr txBox="1"/>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p>
          <a:p>
            <a:pPr lvl="2"/>
          </a:p>
          <a:p>
            <a:pPr lvl="3"/>
          </a:p>
          <a:p>
            <a:pPr lvl="4"/>
          </a:p>
        </p:txBody>
      </p:sp>
      <p:sp>
        <p:nvSpPr>
          <p:cNvPr id="35" name="Slide Number"/>
          <p:cNvSpPr txBox="1"/>
          <p:nvPr>
            <p:ph type="sldNum" sz="quarter" idx="2"/>
          </p:nvPr>
        </p:nvSpPr>
        <p:spPr>
          <a:xfrm>
            <a:off x="12001499" y="13085233"/>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p:nvPr>
            <p:ph type="body" idx="1" hasCustomPrompt="1"/>
          </p:nvPr>
        </p:nvSpPr>
        <p:spPr>
          <a:prstGeom prst="rect">
            <a:avLst/>
          </a:prstGeom>
        </p:spPr>
        <p:txBody>
          <a:bodyPr/>
          <a:lstStyle/>
          <a:p>
            <a:r>
              <a:t>Slide bullet text</a:t>
            </a:r>
          </a:p>
          <a:p>
            <a:pPr lvl="1"/>
          </a:p>
          <a:p>
            <a:pPr lvl="2"/>
          </a:p>
          <a:p>
            <a:pPr lvl="3"/>
          </a:p>
          <a:p>
            <a:pPr lvl="4"/>
          </a:p>
        </p:txBody>
      </p:sp>
      <p:sp>
        <p:nvSpPr>
          <p:cNvPr id="4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r>
              <a:t>Slide bullet text</a:t>
            </a:r>
          </a:p>
          <a:p>
            <a:pPr lvl="1"/>
          </a:p>
          <a:p>
            <a:pPr lvl="2"/>
          </a:p>
          <a:p>
            <a:pPr lvl="3"/>
          </a:p>
          <a:p>
            <a:pPr lvl="4"/>
          </a:p>
        </p:txBody>
      </p:sp>
      <p:sp>
        <p:nvSpPr>
          <p:cNvPr id="5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r>
              <a:t>Slide bullet text</a:t>
            </a:r>
          </a:p>
          <a:p>
            <a:pPr lvl="1"/>
          </a:p>
          <a:p>
            <a:pPr lvl="2"/>
          </a:p>
          <a:p>
            <a:pPr lvl="3"/>
          </a:p>
          <a:p>
            <a:pPr lvl="4"/>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p:txBody>
      </p:sp>
      <p:sp>
        <p:nvSpPr>
          <p:cNvPr id="63" name="Slide Title"/>
          <p:cNvSpPr txBox="1"/>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r>
              <a:t>Slide bullet text</a:t>
            </a:r>
          </a:p>
          <a:p>
            <a:pPr lvl="1"/>
          </a:p>
          <a:p>
            <a:pPr lvl="2"/>
          </a:p>
          <a:p>
            <a:pPr lvl="3"/>
          </a:p>
          <a:p>
            <a:pPr lvl="4"/>
          </a:p>
        </p:txBody>
      </p:sp>
      <p:sp>
        <p:nvSpPr>
          <p:cNvPr id="73" name="Slide Title"/>
          <p:cNvSpPr txBox="1"/>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r>
              <a:t>Slide bullet text</a:t>
            </a:r>
          </a:p>
          <a:p>
            <a:pPr lvl="1"/>
          </a:p>
          <a:p>
            <a:pPr lvl="2"/>
          </a:p>
          <a:p>
            <a:pPr lvl="3"/>
          </a:p>
          <a:p>
            <a:pPr lvl="4"/>
          </a:p>
        </p:txBody>
      </p:sp>
      <p:sp>
        <p:nvSpPr>
          <p:cNvPr id="83" name="Slide Title"/>
          <p:cNvSpPr txBox="1"/>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sz="11600" b="0" spc="-232">
                <a:latin typeface="Helvetica Neue Medium" panose="02000503000000020004"/>
                <a:ea typeface="Helvetica Neue Medium" panose="02000503000000020004"/>
                <a:cs typeface="Helvetica Neue Medium" panose="02000503000000020004"/>
                <a:sym typeface="Helvetica Neue Medium" panose="02000503000000020004"/>
              </a:defRPr>
            </a:lvl1pPr>
          </a:lstStyle>
          <a:p>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p:spPr>
        <p:txBody>
          <a:bodyPr lIns="50800" tIns="50800" rIns="50800" bIns="50800">
            <a:normAutofit/>
          </a:bodyPr>
          <a:lstStyle/>
          <a:p>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p:spPr>
        <p:txBody>
          <a:bodyPr lIns="50800" tIns="50800" rIns="50800" bIns="50800">
            <a:normAutofit/>
          </a:bodyPr>
          <a:lstStyle/>
          <a:p>
            <a:r>
              <a:t>Slide bullet text</a:t>
            </a:r>
          </a:p>
          <a:p>
            <a:pPr lvl="1"/>
          </a:p>
          <a:p>
            <a:pPr lvl="2"/>
          </a:p>
          <a:p>
            <a:pPr lvl="3"/>
          </a:p>
          <a:p>
            <a:pPr lvl="4"/>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1pPr>
      <a:lvl2pPr marL="0" marR="0" indent="4572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2pPr>
      <a:lvl3pPr marL="0" marR="0" indent="9144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3pPr>
      <a:lvl4pPr marL="0" marR="0" indent="13716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4pPr>
      <a:lvl5pPr marL="0" marR="0" indent="18288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5pPr>
      <a:lvl6pPr marL="0" marR="0" indent="22860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6pPr>
      <a:lvl7pPr marL="0" marR="0" indent="27432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7pPr>
      <a:lvl8pPr marL="0" marR="0" indent="32004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8pPr>
      <a:lvl9pPr marL="0" marR="0" indent="3657600" algn="l" defTabSz="2438400"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9pPr>
    </p:titleStyle>
    <p:bodyStyle>
      <a:lvl1pPr marL="609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1pPr>
      <a:lvl2pPr marL="1219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2pPr>
      <a:lvl3pPr marL="1828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3pPr>
      <a:lvl4pPr marL="2438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4pPr>
      <a:lvl5pPr marL="30480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5pPr>
      <a:lvl6pPr marL="3657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6pPr>
      <a:lvl7pPr marL="4267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7pPr>
      <a:lvl8pPr marL="4876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8pPr>
      <a:lvl9pPr marL="5486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1pPr>
      <a:lvl2pPr marL="0" marR="0" indent="457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2pPr>
      <a:lvl3pPr marL="0" marR="0" indent="914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3pPr>
      <a:lvl4pPr marL="0" marR="0" indent="1371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4pPr>
      <a:lvl5pPr marL="0" marR="0" indent="18288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5pPr>
      <a:lvl6pPr marL="0" marR="0" indent="22860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6pPr>
      <a:lvl7pPr marL="0" marR="0" indent="2743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7pPr>
      <a:lvl8pPr marL="0" marR="0" indent="3200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8pPr>
      <a:lvl9pPr marL="0" marR="0" indent="3657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171" name="By Smit Adhikari, Krish Jung Thapa, Aisvaryam Katuwal"/>
          <p:cNvSpPr txBox="1"/>
          <p:nvPr>
            <p:ph type="body" idx="21"/>
          </p:nvPr>
        </p:nvSpPr>
        <p:spPr>
          <a:prstGeom prst="rect">
            <a:avLst/>
          </a:prstGeom>
        </p:spPr>
        <p:txBody>
          <a:bodyPr/>
          <a:lstStyle/>
          <a:p>
            <a:r>
              <a:t>By Smit Adhikari, Krish Jung Thapa, Aisvaryam Katuwal</a:t>
            </a:r>
          </a:p>
        </p:txBody>
      </p:sp>
      <p:sp>
        <p:nvSpPr>
          <p:cNvPr id="172" name="Student profile management system"/>
          <p:cNvSpPr txBox="1"/>
          <p:nvPr>
            <p:ph type="ctrTitle"/>
          </p:nvPr>
        </p:nvSpPr>
        <p:spPr>
          <a:prstGeom prst="rect">
            <a:avLst/>
          </a:prstGeom>
        </p:spPr>
        <p:txBody>
          <a:bodyPr/>
          <a:lstStyle>
            <a:lvl1pPr>
              <a:defRPr sz="10000" spc="-200"/>
            </a:lvl1pPr>
          </a:lstStyle>
          <a:p>
            <a:r>
              <a:t>Student profile management system</a:t>
            </a:r>
          </a:p>
        </p:txBody>
      </p:sp>
      <p:sp>
        <p:nvSpPr>
          <p:cNvPr id="173" name="Using python,matplotlib and pandas"/>
          <p:cNvSpPr txBox="1"/>
          <p:nvPr>
            <p:ph type="subTitle" sz="quarter" idx="1"/>
          </p:nvPr>
        </p:nvSpPr>
        <p:spPr>
          <a:prstGeom prst="rect">
            <a:avLst/>
          </a:prstGeom>
        </p:spPr>
        <p:txBody>
          <a:bodyPr/>
          <a:lstStyle/>
          <a:p>
            <a:r>
              <a:t>Using python,matplotlib and pandas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175" name="Project overview.."/>
          <p:cNvSpPr txBox="1"/>
          <p:nvPr>
            <p:ph type="body" idx="1"/>
          </p:nvPr>
        </p:nvSpPr>
        <p:spPr>
          <a:xfrm>
            <a:off x="344991" y="411290"/>
            <a:ext cx="22832509" cy="12093226"/>
          </a:xfrm>
          <a:prstGeom prst="rect">
            <a:avLst/>
          </a:prstGeom>
        </p:spPr>
        <p:txBody>
          <a:bodyPr spcCol="1141625"/>
          <a:lstStyle>
            <a:lvl1pPr>
              <a:defRPr sz="7500" b="1">
                <a:latin typeface="Palatino"/>
                <a:ea typeface="Palatino"/>
                <a:cs typeface="Palatino"/>
                <a:sym typeface="Palatino"/>
              </a:defRPr>
            </a:lvl1pPr>
          </a:lstStyle>
          <a:p>
            <a:r>
              <a:t>Project overview..</a:t>
            </a:r>
          </a:p>
        </p:txBody>
      </p:sp>
      <p:sp>
        <p:nvSpPr>
          <p:cNvPr id="176" name="The project involves a basic functional Student Profile Management System developed in Python. It offers two primary user roles: Admin and Student login, where they can use their own system accordingly.…"/>
          <p:cNvSpPr txBox="1"/>
          <p:nvPr/>
        </p:nvSpPr>
        <p:spPr>
          <a:xfrm>
            <a:off x="1220653" y="1497822"/>
            <a:ext cx="22959991" cy="10388601"/>
          </a:xfrm>
          <a:prstGeom prst="rect">
            <a:avLst/>
          </a:prstGeom>
          <a:ln w="12700">
            <a:miter lim="400000"/>
          </a:ln>
        </p:spPr>
        <p:txBody>
          <a:bodyPr lIns="50800" tIns="50800" rIns="50800" bIns="50800" anchor="ctr">
            <a:spAutoFit/>
          </a:bodyPr>
          <a:lstStyle/>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The project involves a basic functional Student Profile Management System developed in Python. It offers two primary user roles: Admin and Student login, where they can use their own system accordingly.</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Admin can them store all the records of student, grades and ECA (extracurricular activities) and student can securely login to view their basic details, admission and their insights.</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The project comprises of:</a:t>
            </a:r>
          </a:p>
          <a:p>
            <a:pPr defTabSz="457200">
              <a:lnSpc>
                <a:spcPct val="100000"/>
              </a:lnSpc>
              <a:spcBef>
                <a:spcPts val="1200"/>
              </a:spcBef>
              <a:defRPr sz="4500">
                <a:latin typeface="Times Roman"/>
                <a:ea typeface="Times Roman"/>
                <a:cs typeface="Times Roman"/>
                <a:sym typeface="Times Roman"/>
              </a:defRPr>
            </a:pPr>
            <a:r>
              <a:t>1.Secure login</a:t>
            </a:r>
          </a:p>
          <a:p>
            <a:pPr defTabSz="457200">
              <a:lnSpc>
                <a:spcPct val="100000"/>
              </a:lnSpc>
              <a:spcBef>
                <a:spcPts val="1200"/>
              </a:spcBef>
              <a:defRPr sz="4500">
                <a:latin typeface="Times Roman"/>
                <a:ea typeface="Times Roman"/>
                <a:cs typeface="Times Roman"/>
                <a:sym typeface="Times Roman"/>
              </a:defRPr>
            </a:pPr>
            <a:r>
              <a:t>2.Text file-based data storage</a:t>
            </a:r>
          </a:p>
          <a:p>
            <a:pPr defTabSz="457200">
              <a:lnSpc>
                <a:spcPct val="100000"/>
              </a:lnSpc>
              <a:spcBef>
                <a:spcPts val="1200"/>
              </a:spcBef>
              <a:defRPr sz="4500">
                <a:latin typeface="Times Roman"/>
                <a:ea typeface="Times Roman"/>
                <a:cs typeface="Times Roman"/>
                <a:sym typeface="Times Roman"/>
              </a:defRPr>
            </a:pPr>
            <a:r>
              <a:t>3.Modular and maintainable code</a:t>
            </a:r>
          </a:p>
          <a:p>
            <a:pPr defTabSz="457200">
              <a:lnSpc>
                <a:spcPct val="100000"/>
              </a:lnSpc>
              <a:spcBef>
                <a:spcPts val="1200"/>
              </a:spcBef>
              <a:defRPr sz="4500">
                <a:latin typeface="Times Roman"/>
                <a:ea typeface="Times Roman"/>
                <a:cs typeface="Times Roman"/>
                <a:sym typeface="Times Roman"/>
              </a:defRPr>
            </a:pPr>
            <a:r>
              <a:t>4.Console-based interaction</a:t>
            </a:r>
          </a:p>
        </p:txBody>
      </p:sp>
      <p:sp>
        <p:nvSpPr>
          <p:cNvPr id="177" name="Line"/>
          <p:cNvSpPr/>
          <p:nvPr/>
        </p:nvSpPr>
        <p:spPr>
          <a:xfrm>
            <a:off x="484952" y="2753641"/>
            <a:ext cx="617782" cy="1"/>
          </a:xfrm>
          <a:prstGeom prst="line">
            <a:avLst/>
          </a:prstGeom>
          <a:ln w="25400">
            <a:solidFill>
              <a:srgbClr val="000000"/>
            </a:solidFill>
            <a:miter lim="400000"/>
            <a:tailEnd type="triangle"/>
          </a:ln>
        </p:spPr>
        <p:txBody>
          <a:bodyPr lIns="50800" tIns="50800" rIns="50800" bIns="50800" anchor="ctr"/>
          <a:lstStyle/>
          <a:p/>
        </p:txBody>
      </p:sp>
      <p:sp>
        <p:nvSpPr>
          <p:cNvPr id="178" name="Line"/>
          <p:cNvSpPr/>
          <p:nvPr/>
        </p:nvSpPr>
        <p:spPr>
          <a:xfrm>
            <a:off x="484952" y="5796149"/>
            <a:ext cx="617782" cy="1"/>
          </a:xfrm>
          <a:prstGeom prst="line">
            <a:avLst/>
          </a:prstGeom>
          <a:ln w="25400">
            <a:solidFill>
              <a:srgbClr val="000000"/>
            </a:solidFill>
            <a:miter lim="400000"/>
            <a:tailEnd type="triangle"/>
          </a:ln>
        </p:spPr>
        <p:txBody>
          <a:bodyPr lIns="50800" tIns="50800" rIns="50800" bIns="50800" anchor="ctr"/>
          <a:lstStyle/>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180" name="Purpose"/>
          <p:cNvSpPr txBox="1"/>
          <p:nvPr>
            <p:ph type="body" idx="1"/>
          </p:nvPr>
        </p:nvSpPr>
        <p:spPr>
          <a:xfrm>
            <a:off x="601553" y="592777"/>
            <a:ext cx="23180894" cy="12530446"/>
          </a:xfrm>
          <a:prstGeom prst="rect">
            <a:avLst/>
          </a:prstGeom>
        </p:spPr>
        <p:txBody>
          <a:bodyPr spcCol="1159044"/>
          <a:lstStyle>
            <a:lvl1pPr>
              <a:defRPr sz="8000" b="1">
                <a:latin typeface="Palatino"/>
                <a:ea typeface="Palatino"/>
                <a:cs typeface="Palatino"/>
                <a:sym typeface="Palatino"/>
              </a:defRPr>
            </a:lvl1pPr>
          </a:lstStyle>
          <a:p>
            <a:r>
              <a:t>Purpose</a:t>
            </a:r>
          </a:p>
        </p:txBody>
      </p:sp>
      <p:sp>
        <p:nvSpPr>
          <p:cNvPr id="181" name="This project aims to:"/>
          <p:cNvSpPr txBox="1"/>
          <p:nvPr/>
        </p:nvSpPr>
        <p:spPr>
          <a:xfrm>
            <a:off x="734086" y="2630051"/>
            <a:ext cx="4828339" cy="787401"/>
          </a:xfrm>
          <a:prstGeom prst="rect">
            <a:avLst/>
          </a:prstGeom>
          <a:ln w="12700">
            <a:miter lim="400000"/>
          </a:ln>
        </p:spPr>
        <p:txBody>
          <a:bodyPr wrap="none" lIns="50800" tIns="50800" rIns="50800" bIns="50800" anchor="ctr">
            <a:spAutoFit/>
          </a:bodyPr>
          <a:lstStyle>
            <a:lvl1pPr>
              <a:defRPr sz="4500">
                <a:latin typeface="Times Roman"/>
                <a:ea typeface="Times Roman"/>
                <a:cs typeface="Times Roman"/>
                <a:sym typeface="Times Roman"/>
              </a:defRPr>
            </a:lvl1pPr>
          </a:lstStyle>
          <a:p>
            <a:r>
              <a:t>This project aims to:</a:t>
            </a:r>
          </a:p>
        </p:txBody>
      </p:sp>
      <p:sp>
        <p:nvSpPr>
          <p:cNvPr id="182" name="Normalize student record management.…"/>
          <p:cNvSpPr txBox="1"/>
          <p:nvPr/>
        </p:nvSpPr>
        <p:spPr>
          <a:xfrm>
            <a:off x="721474" y="4210909"/>
            <a:ext cx="18055181" cy="8331201"/>
          </a:xfrm>
          <a:prstGeom prst="rect">
            <a:avLst/>
          </a:prstGeom>
          <a:ln w="12700">
            <a:miter lim="400000"/>
          </a:ln>
        </p:spPr>
        <p:txBody>
          <a:bodyPr lIns="50800" tIns="50800" rIns="50800" bIns="50800" anchor="ctr">
            <a:spAutoFit/>
          </a:bodyPr>
          <a:lstStyle/>
          <a:p>
            <a:pPr defTabSz="457200">
              <a:lnSpc>
                <a:spcPct val="100000"/>
              </a:lnSpc>
              <a:spcBef>
                <a:spcPts val="1200"/>
              </a:spcBef>
              <a:defRPr sz="4500">
                <a:latin typeface="Times Roman"/>
                <a:ea typeface="Times Roman"/>
                <a:cs typeface="Times Roman"/>
                <a:sym typeface="Times Roman"/>
              </a:defRPr>
            </a:pPr>
            <a:r>
              <a:t>Normalize student record management.</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Provide secure, role-based access with admins and students.</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Offer an user-friendly view of their profiles for students.</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Allow admins to add, edit and see the data for students.</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Provide the insights of performance by the students in various activities.</a:t>
            </a:r>
          </a:p>
        </p:txBody>
      </p:sp>
      <p:sp>
        <p:nvSpPr>
          <p:cNvPr id="183" name="Line"/>
          <p:cNvSpPr/>
          <p:nvPr/>
        </p:nvSpPr>
        <p:spPr>
          <a:xfrm flipV="1">
            <a:off x="58287" y="6288477"/>
            <a:ext cx="687624" cy="1"/>
          </a:xfrm>
          <a:prstGeom prst="line">
            <a:avLst/>
          </a:prstGeom>
          <a:ln w="25400">
            <a:solidFill>
              <a:srgbClr val="000000"/>
            </a:solidFill>
            <a:miter lim="400000"/>
            <a:tailEnd type="triangle"/>
          </a:ln>
        </p:spPr>
        <p:txBody>
          <a:bodyPr lIns="50800" tIns="50800" rIns="50800" bIns="50800" anchor="ctr"/>
          <a:lstStyle/>
          <a:p/>
        </p:txBody>
      </p:sp>
      <p:sp>
        <p:nvSpPr>
          <p:cNvPr id="184" name="Line"/>
          <p:cNvSpPr/>
          <p:nvPr/>
        </p:nvSpPr>
        <p:spPr>
          <a:xfrm>
            <a:off x="58287" y="7996572"/>
            <a:ext cx="687624" cy="1"/>
          </a:xfrm>
          <a:prstGeom prst="line">
            <a:avLst/>
          </a:prstGeom>
          <a:ln w="25400">
            <a:solidFill>
              <a:srgbClr val="000000"/>
            </a:solidFill>
            <a:miter lim="400000"/>
            <a:tailEnd type="triangle"/>
          </a:ln>
        </p:spPr>
        <p:txBody>
          <a:bodyPr lIns="50800" tIns="50800" rIns="50800" bIns="50800" anchor="ctr"/>
          <a:lstStyle/>
          <a:p/>
        </p:txBody>
      </p:sp>
      <p:sp>
        <p:nvSpPr>
          <p:cNvPr id="185" name="Line"/>
          <p:cNvSpPr/>
          <p:nvPr/>
        </p:nvSpPr>
        <p:spPr>
          <a:xfrm>
            <a:off x="58287" y="9629287"/>
            <a:ext cx="687624" cy="1"/>
          </a:xfrm>
          <a:prstGeom prst="line">
            <a:avLst/>
          </a:prstGeom>
          <a:ln w="25400">
            <a:solidFill>
              <a:srgbClr val="000000"/>
            </a:solidFill>
            <a:miter lim="400000"/>
            <a:tailEnd type="triangle"/>
          </a:ln>
        </p:spPr>
        <p:txBody>
          <a:bodyPr lIns="50800" tIns="50800" rIns="50800" bIns="50800" anchor="ctr"/>
          <a:lstStyle/>
          <a:p/>
        </p:txBody>
      </p:sp>
      <p:sp>
        <p:nvSpPr>
          <p:cNvPr id="186" name="Line"/>
          <p:cNvSpPr/>
          <p:nvPr/>
        </p:nvSpPr>
        <p:spPr>
          <a:xfrm>
            <a:off x="58287" y="4580383"/>
            <a:ext cx="687624" cy="1"/>
          </a:xfrm>
          <a:prstGeom prst="line">
            <a:avLst/>
          </a:prstGeom>
          <a:ln w="25400">
            <a:solidFill>
              <a:srgbClr val="000000"/>
            </a:solidFill>
            <a:miter lim="400000"/>
            <a:tailEnd type="triangle"/>
          </a:ln>
        </p:spPr>
        <p:txBody>
          <a:bodyPr lIns="50800" tIns="50800" rIns="50800" bIns="50800" anchor="ctr"/>
          <a:lstStyle/>
          <a:p/>
        </p:txBody>
      </p:sp>
      <p:sp>
        <p:nvSpPr>
          <p:cNvPr id="187" name="Line"/>
          <p:cNvSpPr/>
          <p:nvPr/>
        </p:nvSpPr>
        <p:spPr>
          <a:xfrm>
            <a:off x="58287" y="11262002"/>
            <a:ext cx="687624" cy="1"/>
          </a:xfrm>
          <a:prstGeom prst="line">
            <a:avLst/>
          </a:prstGeom>
          <a:ln w="25400">
            <a:solidFill>
              <a:srgbClr val="000000"/>
            </a:solidFill>
            <a:miter lim="400000"/>
            <a:tailEnd type="triangle"/>
          </a:ln>
        </p:spPr>
        <p:txBody>
          <a:bodyPr lIns="50800" tIns="50800" rIns="50800" bIns="50800" anchor="ctr"/>
          <a:lstStyle/>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189" name="Features"/>
          <p:cNvSpPr txBox="1"/>
          <p:nvPr>
            <p:ph type="body" idx="1"/>
          </p:nvPr>
        </p:nvSpPr>
        <p:spPr>
          <a:xfrm>
            <a:off x="94568" y="158946"/>
            <a:ext cx="23710118" cy="12975320"/>
          </a:xfrm>
          <a:prstGeom prst="rect">
            <a:avLst/>
          </a:prstGeom>
        </p:spPr>
        <p:txBody>
          <a:bodyPr spcCol="1185505"/>
          <a:lstStyle>
            <a:lvl1pPr>
              <a:defRPr sz="8000" b="1">
                <a:latin typeface="Palatino"/>
                <a:ea typeface="Palatino"/>
                <a:cs typeface="Palatino"/>
                <a:sym typeface="Palatino"/>
              </a:defRPr>
            </a:lvl1pPr>
          </a:lstStyle>
          <a:p>
            <a:r>
              <a:t>Features</a:t>
            </a:r>
          </a:p>
        </p:txBody>
      </p:sp>
      <p:sp>
        <p:nvSpPr>
          <p:cNvPr id="190" name="Secure Login system"/>
          <p:cNvSpPr txBox="1"/>
          <p:nvPr/>
        </p:nvSpPr>
        <p:spPr>
          <a:xfrm>
            <a:off x="1366988" y="2147764"/>
            <a:ext cx="5819014" cy="783524"/>
          </a:xfrm>
          <a:prstGeom prst="rect">
            <a:avLst/>
          </a:prstGeom>
          <a:ln w="12700">
            <a:miter lim="400000"/>
          </a:ln>
        </p:spPr>
        <p:txBody>
          <a:bodyPr wrap="none" lIns="50800" tIns="50800" rIns="50800" bIns="50800" anchor="ctr">
            <a:spAutoFit/>
          </a:bodyPr>
          <a:lstStyle>
            <a:lvl1pPr>
              <a:defRPr sz="4500" b="1"/>
            </a:lvl1pPr>
          </a:lstStyle>
          <a:p>
            <a:r>
              <a:t>Secure Login system</a:t>
            </a:r>
          </a:p>
        </p:txBody>
      </p:sp>
      <p:sp>
        <p:nvSpPr>
          <p:cNvPr id="191" name="Validates user credentials against stored data."/>
          <p:cNvSpPr txBox="1"/>
          <p:nvPr/>
        </p:nvSpPr>
        <p:spPr>
          <a:xfrm>
            <a:off x="1363353" y="2923001"/>
            <a:ext cx="10461018" cy="787401"/>
          </a:xfrm>
          <a:prstGeom prst="rect">
            <a:avLst/>
          </a:prstGeom>
          <a:ln w="12700">
            <a:miter lim="400000"/>
          </a:ln>
        </p:spPr>
        <p:txBody>
          <a:bodyPr wrap="none" lIns="50800" tIns="50800" rIns="50800" bIns="50800" anchor="ctr">
            <a:spAutoFit/>
          </a:bodyPr>
          <a:lstStyle>
            <a:lvl1pPr>
              <a:defRPr sz="4500">
                <a:latin typeface="Times Roman"/>
                <a:ea typeface="Times Roman"/>
                <a:cs typeface="Times Roman"/>
                <a:sym typeface="Times Roman"/>
              </a:defRPr>
            </a:lvl1pPr>
          </a:lstStyle>
          <a:p>
            <a:r>
              <a:t>Validates user credentials against stored data.</a:t>
            </a:r>
          </a:p>
        </p:txBody>
      </p:sp>
      <p:sp>
        <p:nvSpPr>
          <p:cNvPr id="192" name="."/>
          <p:cNvSpPr txBox="1"/>
          <p:nvPr/>
        </p:nvSpPr>
        <p:spPr>
          <a:xfrm>
            <a:off x="783067" y="467249"/>
            <a:ext cx="749809" cy="2755394"/>
          </a:xfrm>
          <a:prstGeom prst="rect">
            <a:avLst/>
          </a:prstGeom>
          <a:ln w="12700">
            <a:miter lim="400000"/>
          </a:ln>
        </p:spPr>
        <p:txBody>
          <a:bodyPr wrap="none" lIns="50800" tIns="50800" rIns="50800" bIns="50800" anchor="ctr">
            <a:spAutoFit/>
          </a:bodyPr>
          <a:lstStyle>
            <a:lvl1pPr>
              <a:defRPr sz="18000"/>
            </a:lvl1pPr>
          </a:lstStyle>
          <a:p>
            <a:r>
              <a:t>.</a:t>
            </a:r>
          </a:p>
        </p:txBody>
      </p:sp>
      <p:sp>
        <p:nvSpPr>
          <p:cNvPr id="193" name="Role-Based Access Control"/>
          <p:cNvSpPr txBox="1"/>
          <p:nvPr/>
        </p:nvSpPr>
        <p:spPr>
          <a:xfrm>
            <a:off x="1315959" y="4219063"/>
            <a:ext cx="7627240" cy="783524"/>
          </a:xfrm>
          <a:prstGeom prst="rect">
            <a:avLst/>
          </a:prstGeom>
          <a:ln w="12700">
            <a:miter lim="400000"/>
          </a:ln>
        </p:spPr>
        <p:txBody>
          <a:bodyPr wrap="none" lIns="50800" tIns="50800" rIns="50800" bIns="50800" anchor="ctr">
            <a:spAutoFit/>
          </a:bodyPr>
          <a:lstStyle>
            <a:lvl1pPr>
              <a:defRPr sz="4500" b="1"/>
            </a:lvl1pPr>
          </a:lstStyle>
          <a:p>
            <a:r>
              <a:t>Role-Based Access Control</a:t>
            </a:r>
          </a:p>
        </p:txBody>
      </p:sp>
      <p:sp>
        <p:nvSpPr>
          <p:cNvPr id="194" name="."/>
          <p:cNvSpPr txBox="1"/>
          <p:nvPr/>
        </p:nvSpPr>
        <p:spPr>
          <a:xfrm>
            <a:off x="783067" y="2523102"/>
            <a:ext cx="749809" cy="2755393"/>
          </a:xfrm>
          <a:prstGeom prst="rect">
            <a:avLst/>
          </a:prstGeom>
          <a:ln w="12700">
            <a:miter lim="400000"/>
          </a:ln>
        </p:spPr>
        <p:txBody>
          <a:bodyPr wrap="none" lIns="50800" tIns="50800" rIns="50800" bIns="50800" anchor="ctr">
            <a:spAutoFit/>
          </a:bodyPr>
          <a:lstStyle>
            <a:lvl1pPr>
              <a:defRPr sz="18000"/>
            </a:lvl1pPr>
          </a:lstStyle>
          <a:p>
            <a:r>
              <a:t>.</a:t>
            </a:r>
          </a:p>
        </p:txBody>
      </p:sp>
      <p:sp>
        <p:nvSpPr>
          <p:cNvPr id="195" name="Admins and students both have different functionalities."/>
          <p:cNvSpPr txBox="1"/>
          <p:nvPr/>
        </p:nvSpPr>
        <p:spPr>
          <a:xfrm>
            <a:off x="1333154" y="5031233"/>
            <a:ext cx="12960311" cy="792546"/>
          </a:xfrm>
          <a:prstGeom prst="rect">
            <a:avLst/>
          </a:prstGeom>
          <a:ln w="12700">
            <a:miter lim="400000"/>
          </a:ln>
        </p:spPr>
        <p:txBody>
          <a:bodyPr wrap="none" lIns="50800" tIns="50800" rIns="50800" bIns="50800" anchor="ctr">
            <a:spAutoFit/>
          </a:bodyPr>
          <a:lstStyle/>
          <a:p>
            <a:pPr>
              <a:defRPr sz="4500"/>
            </a:pPr>
            <a:r>
              <a:rPr>
                <a:latin typeface="Times Roman"/>
                <a:ea typeface="Times Roman"/>
                <a:cs typeface="Times Roman"/>
                <a:sym typeface="Times Roman"/>
              </a:rPr>
              <a:t>Admins and students both have different functionalities</a:t>
            </a:r>
            <a:r>
              <a:t>.</a:t>
            </a:r>
          </a:p>
        </p:txBody>
      </p:sp>
      <p:sp>
        <p:nvSpPr>
          <p:cNvPr id="196" name="Student Features"/>
          <p:cNvSpPr txBox="1"/>
          <p:nvPr/>
        </p:nvSpPr>
        <p:spPr>
          <a:xfrm>
            <a:off x="1347902" y="6254844"/>
            <a:ext cx="4783456" cy="783524"/>
          </a:xfrm>
          <a:prstGeom prst="rect">
            <a:avLst/>
          </a:prstGeom>
          <a:ln w="12700">
            <a:miter lim="400000"/>
          </a:ln>
        </p:spPr>
        <p:txBody>
          <a:bodyPr wrap="none" lIns="50800" tIns="50800" rIns="50800" bIns="50800" anchor="ctr">
            <a:spAutoFit/>
          </a:bodyPr>
          <a:lstStyle>
            <a:lvl1pPr>
              <a:defRPr sz="4500" b="1"/>
            </a:lvl1pPr>
          </a:lstStyle>
          <a:p>
            <a:r>
              <a:t>Student Features</a:t>
            </a:r>
          </a:p>
        </p:txBody>
      </p:sp>
      <p:sp>
        <p:nvSpPr>
          <p:cNvPr id="197" name="."/>
          <p:cNvSpPr txBox="1"/>
          <p:nvPr/>
        </p:nvSpPr>
        <p:spPr>
          <a:xfrm>
            <a:off x="783067" y="4518557"/>
            <a:ext cx="749809" cy="2755393"/>
          </a:xfrm>
          <a:prstGeom prst="rect">
            <a:avLst/>
          </a:prstGeom>
          <a:ln w="12700">
            <a:miter lim="400000"/>
          </a:ln>
        </p:spPr>
        <p:txBody>
          <a:bodyPr wrap="none" lIns="50800" tIns="50800" rIns="50800" bIns="50800" anchor="ctr">
            <a:spAutoFit/>
          </a:bodyPr>
          <a:lstStyle>
            <a:lvl1pPr>
              <a:defRPr sz="18000"/>
            </a:lvl1pPr>
          </a:lstStyle>
          <a:p>
            <a:r>
              <a:t>.</a:t>
            </a:r>
          </a:p>
        </p:txBody>
      </p:sp>
      <p:sp>
        <p:nvSpPr>
          <p:cNvPr id="198" name="View personal profile…"/>
          <p:cNvSpPr txBox="1"/>
          <p:nvPr/>
        </p:nvSpPr>
        <p:spPr>
          <a:xfrm>
            <a:off x="1339656" y="7144609"/>
            <a:ext cx="8206272" cy="2463801"/>
          </a:xfrm>
          <a:prstGeom prst="rect">
            <a:avLst/>
          </a:prstGeom>
          <a:ln w="12700">
            <a:miter lim="400000"/>
          </a:ln>
        </p:spPr>
        <p:txBody>
          <a:bodyPr wrap="none" lIns="50800" tIns="50800" rIns="50800" bIns="50800" anchor="ctr">
            <a:spAutoFit/>
          </a:bodyPr>
          <a:lstStyle/>
          <a:p>
            <a:pPr defTabSz="457200">
              <a:lnSpc>
                <a:spcPct val="100000"/>
              </a:lnSpc>
              <a:spcBef>
                <a:spcPts val="1200"/>
              </a:spcBef>
              <a:defRPr sz="4500">
                <a:latin typeface="Times Roman"/>
                <a:ea typeface="Times Roman"/>
                <a:cs typeface="Times Roman"/>
                <a:sym typeface="Times Roman"/>
              </a:defRPr>
            </a:pPr>
            <a:r>
              <a:t>View personal profile</a:t>
            </a:r>
          </a:p>
          <a:p>
            <a:pPr defTabSz="457200">
              <a:lnSpc>
                <a:spcPct val="100000"/>
              </a:lnSpc>
              <a:spcBef>
                <a:spcPts val="1200"/>
              </a:spcBef>
              <a:defRPr sz="4500">
                <a:latin typeface="Times Roman"/>
                <a:ea typeface="Times Roman"/>
                <a:cs typeface="Times Roman"/>
                <a:sym typeface="Times Roman"/>
              </a:defRPr>
            </a:pPr>
            <a:r>
              <a:t>View grades and ECA participation</a:t>
            </a:r>
          </a:p>
        </p:txBody>
      </p:sp>
      <p:sp>
        <p:nvSpPr>
          <p:cNvPr id="199" name="Admin Features"/>
          <p:cNvSpPr txBox="1"/>
          <p:nvPr/>
        </p:nvSpPr>
        <p:spPr>
          <a:xfrm>
            <a:off x="1373762" y="9150205"/>
            <a:ext cx="4399980" cy="783524"/>
          </a:xfrm>
          <a:prstGeom prst="rect">
            <a:avLst/>
          </a:prstGeom>
          <a:ln w="12700">
            <a:miter lim="400000"/>
          </a:ln>
        </p:spPr>
        <p:txBody>
          <a:bodyPr wrap="none" lIns="50800" tIns="50800" rIns="50800" bIns="50800" anchor="ctr">
            <a:spAutoFit/>
          </a:bodyPr>
          <a:lstStyle>
            <a:lvl1pPr>
              <a:defRPr sz="4500" b="1"/>
            </a:lvl1pPr>
          </a:lstStyle>
          <a:p>
            <a:r>
              <a:t>Admin Features</a:t>
            </a:r>
          </a:p>
        </p:txBody>
      </p:sp>
      <p:sp>
        <p:nvSpPr>
          <p:cNvPr id="200" name="."/>
          <p:cNvSpPr txBox="1"/>
          <p:nvPr/>
        </p:nvSpPr>
        <p:spPr>
          <a:xfrm>
            <a:off x="747761" y="7144609"/>
            <a:ext cx="820421" cy="3065781"/>
          </a:xfrm>
          <a:prstGeom prst="rect">
            <a:avLst/>
          </a:prstGeom>
          <a:ln w="12700">
            <a:miter lim="400000"/>
          </a:ln>
        </p:spPr>
        <p:txBody>
          <a:bodyPr wrap="none" lIns="50800" tIns="50800" rIns="50800" bIns="50800" anchor="ctr">
            <a:spAutoFit/>
          </a:bodyPr>
          <a:lstStyle>
            <a:lvl1pPr>
              <a:defRPr sz="20000"/>
            </a:lvl1pPr>
          </a:lstStyle>
          <a:p>
            <a:r>
              <a:t>.</a:t>
            </a:r>
          </a:p>
        </p:txBody>
      </p:sp>
      <p:sp>
        <p:nvSpPr>
          <p:cNvPr id="201" name="Add/edit student records…"/>
          <p:cNvSpPr txBox="1"/>
          <p:nvPr/>
        </p:nvSpPr>
        <p:spPr>
          <a:xfrm>
            <a:off x="1313647" y="10070569"/>
            <a:ext cx="6795102" cy="3302001"/>
          </a:xfrm>
          <a:prstGeom prst="rect">
            <a:avLst/>
          </a:prstGeom>
          <a:ln w="12700">
            <a:miter lim="400000"/>
          </a:ln>
        </p:spPr>
        <p:txBody>
          <a:bodyPr wrap="none" lIns="50800" tIns="50800" rIns="50800" bIns="50800" anchor="ctr">
            <a:spAutoFit/>
          </a:bodyPr>
          <a:lstStyle/>
          <a:p>
            <a:pPr defTabSz="457200">
              <a:lnSpc>
                <a:spcPct val="100000"/>
              </a:lnSpc>
              <a:spcBef>
                <a:spcPts val="1200"/>
              </a:spcBef>
              <a:defRPr sz="4500">
                <a:latin typeface="Times Roman"/>
                <a:ea typeface="Times Roman"/>
                <a:cs typeface="Times Roman"/>
                <a:sym typeface="Times Roman"/>
              </a:defRPr>
            </a:pPr>
            <a:r>
              <a:t>Add/edit student records</a:t>
            </a:r>
          </a:p>
          <a:p>
            <a:pPr defTabSz="457200">
              <a:lnSpc>
                <a:spcPct val="100000"/>
              </a:lnSpc>
              <a:spcBef>
                <a:spcPts val="1200"/>
              </a:spcBef>
              <a:defRPr sz="4500">
                <a:latin typeface="Times Roman"/>
                <a:ea typeface="Times Roman"/>
                <a:cs typeface="Times Roman"/>
                <a:sym typeface="Times Roman"/>
              </a:defRPr>
            </a:pPr>
            <a:r>
              <a:t>Manage grades and ECA</a:t>
            </a:r>
          </a:p>
          <a:p>
            <a:pPr defTabSz="457200">
              <a:lnSpc>
                <a:spcPct val="100000"/>
              </a:lnSpc>
              <a:spcBef>
                <a:spcPts val="1200"/>
              </a:spcBef>
              <a:defRPr sz="4500">
                <a:latin typeface="Times Roman"/>
                <a:ea typeface="Times Roman"/>
                <a:cs typeface="Times Roman"/>
                <a:sym typeface="Times Roman"/>
              </a:defRPr>
            </a:pPr>
            <a:r>
              <a:t>Generate reports using charts</a:t>
            </a:r>
          </a:p>
        </p:txBody>
      </p:sp>
      <p:sp>
        <p:nvSpPr>
          <p:cNvPr id="202" name="Text File Storage"/>
          <p:cNvSpPr txBox="1"/>
          <p:nvPr/>
        </p:nvSpPr>
        <p:spPr>
          <a:xfrm>
            <a:off x="15109448" y="7984748"/>
            <a:ext cx="4664584" cy="783523"/>
          </a:xfrm>
          <a:prstGeom prst="rect">
            <a:avLst/>
          </a:prstGeom>
          <a:ln w="12700">
            <a:miter lim="400000"/>
          </a:ln>
        </p:spPr>
        <p:txBody>
          <a:bodyPr wrap="none" lIns="50800" tIns="50800" rIns="50800" bIns="50800" anchor="ctr">
            <a:spAutoFit/>
          </a:bodyPr>
          <a:lstStyle>
            <a:lvl1pPr>
              <a:defRPr sz="4500" b="1"/>
            </a:lvl1pPr>
          </a:lstStyle>
          <a:p>
            <a:r>
              <a:t>Text File Storage</a:t>
            </a:r>
          </a:p>
        </p:txBody>
      </p:sp>
      <p:sp>
        <p:nvSpPr>
          <p:cNvPr id="203" name="."/>
          <p:cNvSpPr txBox="1"/>
          <p:nvPr/>
        </p:nvSpPr>
        <p:spPr>
          <a:xfrm>
            <a:off x="14505466" y="6356078"/>
            <a:ext cx="749809" cy="2755393"/>
          </a:xfrm>
          <a:prstGeom prst="rect">
            <a:avLst/>
          </a:prstGeom>
          <a:ln w="12700">
            <a:miter lim="400000"/>
          </a:ln>
        </p:spPr>
        <p:txBody>
          <a:bodyPr wrap="none" lIns="50800" tIns="50800" rIns="50800" bIns="50800" anchor="ctr">
            <a:spAutoFit/>
          </a:bodyPr>
          <a:lstStyle>
            <a:lvl1pPr>
              <a:defRPr sz="18000"/>
            </a:lvl1pPr>
          </a:lstStyle>
          <a:p>
            <a:r>
              <a:t>.</a:t>
            </a:r>
          </a:p>
        </p:txBody>
      </p:sp>
      <p:sp>
        <p:nvSpPr>
          <p:cNvPr id="204" name="No database needed as…"/>
          <p:cNvSpPr txBox="1"/>
          <p:nvPr/>
        </p:nvSpPr>
        <p:spPr>
          <a:xfrm>
            <a:off x="14232255" y="8782685"/>
            <a:ext cx="9211310" cy="2871470"/>
          </a:xfrm>
          <a:prstGeom prst="rect">
            <a:avLst/>
          </a:prstGeom>
          <a:ln w="12700">
            <a:miter lim="400000"/>
          </a:ln>
        </p:spPr>
        <p:txBody>
          <a:bodyPr wrap="square" lIns="50800" tIns="50800" rIns="50800" bIns="50800" anchor="ctr">
            <a:spAutoFit/>
          </a:bodyPr>
          <a:lstStyle/>
          <a:p>
            <a:pPr defTabSz="457200">
              <a:lnSpc>
                <a:spcPct val="100000"/>
              </a:lnSpc>
              <a:spcBef>
                <a:spcPts val="0"/>
              </a:spcBef>
              <a:defRPr sz="4500">
                <a:latin typeface="Times Roman"/>
                <a:ea typeface="Times Roman"/>
                <a:cs typeface="Times Roman"/>
                <a:sym typeface="Times Roman"/>
              </a:defRPr>
            </a:pPr>
            <a:r>
              <a:t>No database needed as</a:t>
            </a:r>
          </a:p>
          <a:p>
            <a:pPr defTabSz="457200">
              <a:lnSpc>
                <a:spcPct val="100000"/>
              </a:lnSpc>
              <a:spcBef>
                <a:spcPts val="0"/>
              </a:spcBef>
              <a:defRPr sz="4500">
                <a:latin typeface="Times Roman"/>
                <a:ea typeface="Times Roman"/>
                <a:cs typeface="Times Roman"/>
                <a:sym typeface="Times Roman"/>
              </a:defRPr>
            </a:pPr>
            <a:r>
              <a:t>it uses </a:t>
            </a:r>
            <a:r>
              <a:rPr>
                <a:latin typeface="Courier"/>
                <a:ea typeface="Courier"/>
                <a:cs typeface="Courier"/>
                <a:sym typeface="Courier"/>
              </a:rPr>
              <a:t>.txt</a:t>
            </a:r>
            <a:r>
              <a:t> files to store</a:t>
            </a:r>
          </a:p>
          <a:p>
            <a:pPr defTabSz="457200">
              <a:lnSpc>
                <a:spcPct val="100000"/>
              </a:lnSpc>
              <a:spcBef>
                <a:spcPts val="0"/>
              </a:spcBef>
              <a:defRPr sz="4500">
                <a:latin typeface="Times Roman"/>
                <a:ea typeface="Times Roman"/>
                <a:cs typeface="Times Roman"/>
                <a:sym typeface="Times Roman"/>
              </a:defRPr>
            </a:pPr>
            <a:r>
              <a:t>users, passwords, grades, and ECA data.</a:t>
            </a:r>
          </a:p>
        </p:txBody>
      </p:sp>
      <p:sp>
        <p:nvSpPr>
          <p:cNvPr id="205" name="Line"/>
          <p:cNvSpPr/>
          <p:nvPr/>
        </p:nvSpPr>
        <p:spPr>
          <a:xfrm>
            <a:off x="405322" y="3316702"/>
            <a:ext cx="820421" cy="1"/>
          </a:xfrm>
          <a:prstGeom prst="line">
            <a:avLst/>
          </a:prstGeom>
          <a:ln w="25400">
            <a:solidFill>
              <a:srgbClr val="000000"/>
            </a:solidFill>
            <a:miter lim="400000"/>
            <a:tailEnd type="triangle"/>
          </a:ln>
        </p:spPr>
        <p:txBody>
          <a:bodyPr lIns="50800" tIns="50800" rIns="50800" bIns="50800" anchor="ctr"/>
          <a:lstStyle/>
          <a:p/>
        </p:txBody>
      </p:sp>
      <p:sp>
        <p:nvSpPr>
          <p:cNvPr id="206" name="Line"/>
          <p:cNvSpPr/>
          <p:nvPr/>
        </p:nvSpPr>
        <p:spPr>
          <a:xfrm flipV="1">
            <a:off x="405322" y="7538309"/>
            <a:ext cx="820421" cy="1"/>
          </a:xfrm>
          <a:prstGeom prst="line">
            <a:avLst/>
          </a:prstGeom>
          <a:ln w="25400">
            <a:solidFill>
              <a:srgbClr val="000000"/>
            </a:solidFill>
            <a:miter lim="400000"/>
            <a:tailEnd type="triangle"/>
          </a:ln>
        </p:spPr>
        <p:txBody>
          <a:bodyPr lIns="50800" tIns="50800" rIns="50800" bIns="50800" anchor="ctr"/>
          <a:lstStyle/>
          <a:p/>
        </p:txBody>
      </p:sp>
      <p:sp>
        <p:nvSpPr>
          <p:cNvPr id="207" name="Line"/>
          <p:cNvSpPr/>
          <p:nvPr/>
        </p:nvSpPr>
        <p:spPr>
          <a:xfrm flipV="1">
            <a:off x="405322" y="5427505"/>
            <a:ext cx="820421" cy="1"/>
          </a:xfrm>
          <a:prstGeom prst="line">
            <a:avLst/>
          </a:prstGeom>
          <a:ln w="25400">
            <a:solidFill>
              <a:srgbClr val="000000"/>
            </a:solidFill>
            <a:miter lim="400000"/>
            <a:tailEnd type="triangle"/>
          </a:ln>
        </p:spPr>
        <p:txBody>
          <a:bodyPr lIns="50800" tIns="50800" rIns="50800" bIns="50800" anchor="ctr"/>
          <a:lstStyle/>
          <a:p/>
        </p:txBody>
      </p:sp>
      <p:sp>
        <p:nvSpPr>
          <p:cNvPr id="208" name="Line"/>
          <p:cNvSpPr/>
          <p:nvPr/>
        </p:nvSpPr>
        <p:spPr>
          <a:xfrm flipV="1">
            <a:off x="401950" y="8475804"/>
            <a:ext cx="827165" cy="1"/>
          </a:xfrm>
          <a:prstGeom prst="line">
            <a:avLst/>
          </a:prstGeom>
          <a:ln w="25400">
            <a:solidFill>
              <a:srgbClr val="000000"/>
            </a:solidFill>
            <a:miter lim="400000"/>
            <a:tailEnd type="triangle"/>
          </a:ln>
        </p:spPr>
        <p:txBody>
          <a:bodyPr lIns="50800" tIns="50800" rIns="50800" bIns="50800" anchor="ctr"/>
          <a:lstStyle/>
          <a:p/>
        </p:txBody>
      </p:sp>
      <p:sp>
        <p:nvSpPr>
          <p:cNvPr id="209" name="Line"/>
          <p:cNvSpPr/>
          <p:nvPr/>
        </p:nvSpPr>
        <p:spPr>
          <a:xfrm flipV="1">
            <a:off x="401950" y="10377592"/>
            <a:ext cx="827165" cy="1"/>
          </a:xfrm>
          <a:prstGeom prst="line">
            <a:avLst/>
          </a:prstGeom>
          <a:ln w="25400">
            <a:solidFill>
              <a:srgbClr val="000000"/>
            </a:solidFill>
            <a:miter lim="400000"/>
            <a:tailEnd type="triangle"/>
          </a:ln>
        </p:spPr>
        <p:txBody>
          <a:bodyPr lIns="50800" tIns="50800" rIns="50800" bIns="50800" anchor="ctr"/>
          <a:lstStyle/>
          <a:p/>
        </p:txBody>
      </p:sp>
      <p:sp>
        <p:nvSpPr>
          <p:cNvPr id="210" name="Line"/>
          <p:cNvSpPr/>
          <p:nvPr/>
        </p:nvSpPr>
        <p:spPr>
          <a:xfrm flipV="1">
            <a:off x="401950" y="11284487"/>
            <a:ext cx="827165" cy="1"/>
          </a:xfrm>
          <a:prstGeom prst="line">
            <a:avLst/>
          </a:prstGeom>
          <a:ln w="25400">
            <a:solidFill>
              <a:srgbClr val="000000"/>
            </a:solidFill>
            <a:miter lim="400000"/>
            <a:tailEnd type="triangle"/>
          </a:ln>
        </p:spPr>
        <p:txBody>
          <a:bodyPr lIns="50800" tIns="50800" rIns="50800" bIns="50800" anchor="ctr"/>
          <a:lstStyle/>
          <a:p/>
        </p:txBody>
      </p:sp>
      <p:sp>
        <p:nvSpPr>
          <p:cNvPr id="211" name="Line"/>
          <p:cNvSpPr/>
          <p:nvPr/>
        </p:nvSpPr>
        <p:spPr>
          <a:xfrm flipV="1">
            <a:off x="401950" y="12137464"/>
            <a:ext cx="827165" cy="1"/>
          </a:xfrm>
          <a:prstGeom prst="line">
            <a:avLst/>
          </a:prstGeom>
          <a:ln w="25400">
            <a:solidFill>
              <a:srgbClr val="000000"/>
            </a:solidFill>
            <a:miter lim="400000"/>
            <a:tailEnd type="triangle"/>
          </a:ln>
        </p:spPr>
        <p:txBody>
          <a:bodyPr lIns="50800" tIns="50800" rIns="50800" bIns="50800" anchor="ctr"/>
          <a:lstStyle/>
          <a:p/>
        </p:txBody>
      </p:sp>
      <p:sp>
        <p:nvSpPr>
          <p:cNvPr id="212" name="Line"/>
          <p:cNvSpPr/>
          <p:nvPr/>
        </p:nvSpPr>
        <p:spPr>
          <a:xfrm flipV="1">
            <a:off x="13127766" y="9234025"/>
            <a:ext cx="827165" cy="1"/>
          </a:xfrm>
          <a:prstGeom prst="line">
            <a:avLst/>
          </a:prstGeom>
          <a:ln w="25400">
            <a:solidFill>
              <a:srgbClr val="000000"/>
            </a:solidFill>
            <a:miter lim="400000"/>
            <a:tailEnd type="triangle"/>
          </a:ln>
        </p:spPr>
        <p:txBody>
          <a:bodyPr lIns="50800" tIns="50800" rIns="50800" bIns="50800" anchor="ctr"/>
          <a:lstStyle/>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214" name="Flow Chart"/>
          <p:cNvSpPr txBox="1"/>
          <p:nvPr>
            <p:ph type="body" idx="1"/>
          </p:nvPr>
        </p:nvSpPr>
        <p:spPr>
          <a:xfrm>
            <a:off x="344112" y="196075"/>
            <a:ext cx="23695776" cy="13068775"/>
          </a:xfrm>
          <a:prstGeom prst="rect">
            <a:avLst/>
          </a:prstGeom>
        </p:spPr>
        <p:txBody>
          <a:bodyPr spcCol="1184788"/>
          <a:lstStyle>
            <a:lvl1pPr>
              <a:defRPr sz="8000" b="1">
                <a:latin typeface="Palatino"/>
                <a:ea typeface="Palatino"/>
                <a:cs typeface="Palatino"/>
                <a:sym typeface="Palatino"/>
              </a:defRPr>
            </a:lvl1pPr>
          </a:lstStyle>
          <a:p>
            <a:r>
              <a:t>Flow Chart</a:t>
            </a:r>
          </a:p>
        </p:txBody>
      </p:sp>
      <p:pic>
        <p:nvPicPr>
          <p:cNvPr id="215" name="PHOTO-2025-04-15-20-58-51.jpg" descr="PHOTO-2025-04-15-20-58-51.jpg"/>
          <p:cNvPicPr>
            <a:picLocks noChangeAspect="1"/>
          </p:cNvPicPr>
          <p:nvPr/>
        </p:nvPicPr>
        <p:blipFill>
          <a:blip r:embed="rId1"/>
          <a:stretch>
            <a:fillRect/>
          </a:stretch>
        </p:blipFill>
        <p:spPr>
          <a:xfrm>
            <a:off x="12193973" y="482370"/>
            <a:ext cx="11942627" cy="8382638"/>
          </a:xfrm>
          <a:prstGeom prst="rect">
            <a:avLst/>
          </a:prstGeom>
          <a:ln w="12700">
            <a:miter lim="400000"/>
            <a:headEnd/>
            <a:tailEnd/>
          </a:ln>
        </p:spPr>
      </p:pic>
      <p:sp>
        <p:nvSpPr>
          <p:cNvPr id="216" name="The following flowchart explains the logic for the Student Management System:…"/>
          <p:cNvSpPr txBox="1"/>
          <p:nvPr/>
        </p:nvSpPr>
        <p:spPr>
          <a:xfrm>
            <a:off x="936291" y="1768502"/>
            <a:ext cx="9922365" cy="12293601"/>
          </a:xfrm>
          <a:prstGeom prst="rect">
            <a:avLst/>
          </a:prstGeom>
          <a:ln w="12700">
            <a:miter lim="400000"/>
          </a:ln>
        </p:spPr>
        <p:txBody>
          <a:bodyPr lIns="50800" tIns="50800" rIns="50800" bIns="50800" anchor="ctr">
            <a:spAutoFit/>
          </a:bodyPr>
          <a:lstStyle/>
          <a:p>
            <a:pPr defTabSz="457200">
              <a:lnSpc>
                <a:spcPct val="100000"/>
              </a:lnSpc>
              <a:spcBef>
                <a:spcPts val="1200"/>
              </a:spcBef>
              <a:defRPr sz="3500">
                <a:latin typeface="Times Roman"/>
                <a:ea typeface="Times Roman"/>
                <a:cs typeface="Times Roman"/>
                <a:sym typeface="Times Roman"/>
              </a:defRPr>
            </a:pPr>
            <a:r>
              <a:t>The following flowchart explains the logic for the Student Management System:</a:t>
            </a:r>
          </a:p>
          <a:p>
            <a:pPr defTabSz="457200">
              <a:lnSpc>
                <a:spcPct val="100000"/>
              </a:lnSpc>
              <a:spcBef>
                <a:spcPts val="1200"/>
              </a:spcBef>
              <a:defRPr sz="3500">
                <a:latin typeface="Times Roman"/>
                <a:ea typeface="Times Roman"/>
                <a:cs typeface="Times Roman"/>
                <a:sym typeface="Times Roman"/>
              </a:defRPr>
            </a:pPr>
            <a:r>
              <a:t>Login systemthat checks user credentials</a:t>
            </a:r>
          </a:p>
          <a:p>
            <a:pPr defTabSz="457200">
              <a:lnSpc>
                <a:spcPct val="100000"/>
              </a:lnSpc>
              <a:spcBef>
                <a:spcPts val="1200"/>
              </a:spcBef>
              <a:defRPr sz="3500">
                <a:latin typeface="Times Roman"/>
                <a:ea typeface="Times Roman"/>
                <a:cs typeface="Times Roman"/>
                <a:sym typeface="Times Roman"/>
              </a:defRPr>
            </a:pPr>
            <a:r>
              <a:t>If the credentials are issued, the user is requested to make an attempt again.</a:t>
            </a:r>
          </a:p>
          <a:p>
            <a:pPr defTabSz="457200">
              <a:lnSpc>
                <a:spcPct val="100000"/>
              </a:lnSpc>
              <a:spcBef>
                <a:spcPts val="1200"/>
              </a:spcBef>
              <a:defRPr sz="3500">
                <a:latin typeface="Times Roman"/>
                <a:ea typeface="Times Roman"/>
                <a:cs typeface="Times Roman"/>
                <a:sym typeface="Times Roman"/>
              </a:defRPr>
            </a:pPr>
            <a:r>
              <a:t>If a user logins successfully, the system checks the role of user as:</a:t>
            </a:r>
          </a:p>
          <a:p>
            <a:pPr defTabSz="457200">
              <a:lnSpc>
                <a:spcPct val="100000"/>
              </a:lnSpc>
              <a:spcBef>
                <a:spcPts val="1200"/>
              </a:spcBef>
              <a:defRPr sz="3500">
                <a:latin typeface="Times Roman"/>
                <a:ea typeface="Times Roman"/>
                <a:cs typeface="Times Roman"/>
                <a:sym typeface="Times Roman"/>
              </a:defRPr>
            </a:pPr>
            <a:r>
              <a:t>They are then sent to the Student Menu if the user is a Student.</a:t>
            </a:r>
          </a:p>
          <a:p>
            <a:pPr defTabSz="457200">
              <a:lnSpc>
                <a:spcPct val="100000"/>
              </a:lnSpc>
              <a:spcBef>
                <a:spcPts val="1200"/>
              </a:spcBef>
              <a:defRPr sz="3500">
                <a:latin typeface="Times Roman"/>
                <a:ea typeface="Times Roman"/>
                <a:cs typeface="Times Roman"/>
                <a:sym typeface="Times Roman"/>
              </a:defRPr>
            </a:pPr>
            <a:r>
              <a:t>User is an Admin: Redirect to Admin Menu</a:t>
            </a:r>
          </a:p>
          <a:p>
            <a:pPr defTabSz="457200">
              <a:lnSpc>
                <a:spcPct val="100000"/>
              </a:lnSpc>
              <a:spcBef>
                <a:spcPts val="1200"/>
              </a:spcBef>
              <a:defRPr sz="3500">
                <a:latin typeface="Times Roman"/>
                <a:ea typeface="Times Roman"/>
                <a:cs typeface="Times Roman"/>
                <a:sym typeface="Times Roman"/>
              </a:defRPr>
            </a:pPr>
            <a:r>
              <a:t>Users may choose to log out of the system after their usage or return to their menu.</a:t>
            </a:r>
          </a:p>
          <a:p>
            <a:pPr defTabSz="457200">
              <a:lnSpc>
                <a:spcPct val="100000"/>
              </a:lnSpc>
              <a:spcBef>
                <a:spcPts val="1200"/>
              </a:spcBef>
              <a:defRPr sz="3500">
                <a:latin typeface="Times Roman"/>
                <a:ea typeface="Times Roman"/>
                <a:cs typeface="Times Roman"/>
                <a:sym typeface="Times Roman"/>
              </a:defRPr>
            </a:pPr>
            <a:r>
              <a:t>The loop would continue accordingly until the user logs out, thus terminating the program.</a:t>
            </a:r>
          </a:p>
          <a:p>
            <a:pPr defTabSz="457200">
              <a:lnSpc>
                <a:spcPct val="100000"/>
              </a:lnSpc>
              <a:spcBef>
                <a:spcPts val="1200"/>
              </a:spcBef>
              <a:defRPr sz="3500">
                <a:latin typeface="Times Roman"/>
                <a:ea typeface="Times Roman"/>
                <a:cs typeface="Times Roman"/>
                <a:sym typeface="Times Roman"/>
              </a:defRPr>
            </a:pPr>
            <a:r>
              <a:t>This process maintains secure login, role-based access and gated exit for both admin and student users.</a:t>
            </a:r>
            <a:br/>
            <a:r>
              <a:t>Logout Process Last but not least, the Logout Process comes along.</a:t>
            </a:r>
          </a:p>
          <a:p>
            <a:pPr defTabSz="457200">
              <a:lnSpc>
                <a:spcPct val="100000"/>
              </a:lnSpc>
              <a:spcBef>
                <a:spcPts val="1200"/>
              </a:spcBef>
              <a:defRPr sz="3500">
                <a:latin typeface="Times Roman"/>
                <a:ea typeface="Times Roman"/>
                <a:cs typeface="Times Roman"/>
                <a:sym typeface="Times Roman"/>
              </a:defRPr>
            </a:pPr>
          </a:p>
        </p:txBody>
      </p:sp>
      <p:sp>
        <p:nvSpPr>
          <p:cNvPr id="217" name="."/>
          <p:cNvSpPr txBox="1"/>
          <p:nvPr/>
        </p:nvSpPr>
        <p:spPr>
          <a:xfrm>
            <a:off x="296478" y="1597674"/>
            <a:ext cx="643891" cy="2321561"/>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18" name="."/>
          <p:cNvSpPr txBox="1"/>
          <p:nvPr/>
        </p:nvSpPr>
        <p:spPr>
          <a:xfrm>
            <a:off x="296478" y="2261184"/>
            <a:ext cx="643891" cy="2321562"/>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19" name="."/>
          <p:cNvSpPr txBox="1"/>
          <p:nvPr/>
        </p:nvSpPr>
        <p:spPr>
          <a:xfrm>
            <a:off x="296478" y="3512908"/>
            <a:ext cx="643891" cy="2321561"/>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20" name="."/>
          <p:cNvSpPr txBox="1"/>
          <p:nvPr/>
        </p:nvSpPr>
        <p:spPr>
          <a:xfrm>
            <a:off x="296478" y="4607167"/>
            <a:ext cx="643891" cy="2321561"/>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21" name="."/>
          <p:cNvSpPr txBox="1"/>
          <p:nvPr/>
        </p:nvSpPr>
        <p:spPr>
          <a:xfrm>
            <a:off x="296478" y="5925134"/>
            <a:ext cx="643891" cy="2321561"/>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22" name="."/>
          <p:cNvSpPr txBox="1"/>
          <p:nvPr/>
        </p:nvSpPr>
        <p:spPr>
          <a:xfrm>
            <a:off x="296478" y="7868271"/>
            <a:ext cx="643891" cy="2321561"/>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23" name="."/>
          <p:cNvSpPr txBox="1"/>
          <p:nvPr/>
        </p:nvSpPr>
        <p:spPr>
          <a:xfrm>
            <a:off x="296478" y="6754522"/>
            <a:ext cx="643891" cy="2321561"/>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24" name="."/>
          <p:cNvSpPr txBox="1"/>
          <p:nvPr/>
        </p:nvSpPr>
        <p:spPr>
          <a:xfrm>
            <a:off x="296478" y="9067754"/>
            <a:ext cx="643891" cy="2321561"/>
          </a:xfrm>
          <a:prstGeom prst="rect">
            <a:avLst/>
          </a:prstGeom>
          <a:ln w="12700">
            <a:miter lim="400000"/>
          </a:ln>
        </p:spPr>
        <p:txBody>
          <a:bodyPr wrap="none" lIns="50800" tIns="50800" rIns="50800" bIns="50800" anchor="ctr">
            <a:spAutoFit/>
          </a:bodyPr>
          <a:lstStyle>
            <a:lvl1pPr>
              <a:defRPr sz="15000"/>
            </a:lvl1pPr>
          </a:lstStyle>
          <a:p>
            <a:r>
              <a:t>.</a:t>
            </a:r>
          </a:p>
        </p:txBody>
      </p:sp>
      <p:sp>
        <p:nvSpPr>
          <p:cNvPr id="225" name="Flow chart describing the program"/>
          <p:cNvSpPr txBox="1"/>
          <p:nvPr/>
        </p:nvSpPr>
        <p:spPr>
          <a:xfrm>
            <a:off x="14159102" y="9098727"/>
            <a:ext cx="8535925" cy="1927861"/>
          </a:xfrm>
          <a:prstGeom prst="rect">
            <a:avLst/>
          </a:prstGeom>
          <a:ln w="12700">
            <a:miter lim="400000"/>
          </a:ln>
        </p:spPr>
        <p:txBody>
          <a:bodyPr wrap="none" lIns="50800" tIns="50800" rIns="50800" bIns="50800" anchor="ctr">
            <a:spAutoFit/>
          </a:bodyPr>
          <a:lstStyle>
            <a:lvl1pPr>
              <a:defRPr>
                <a:solidFill>
                  <a:schemeClr val="accent5">
                    <a:lumOff val="-29865"/>
                  </a:schemeClr>
                </a:solidFill>
                <a:latin typeface="Marker Felt" panose="02000400000000000000"/>
                <a:ea typeface="Marker Felt" panose="02000400000000000000"/>
                <a:cs typeface="Marker Felt" panose="02000400000000000000"/>
                <a:sym typeface="Marker Felt" panose="02000400000000000000"/>
              </a:defRPr>
            </a:lvl1pPr>
          </a:lstStyle>
          <a:p>
            <a:r>
              <a:t>Flow chart describing the program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227" name="Group Contributions"/>
          <p:cNvSpPr txBox="1"/>
          <p:nvPr>
            <p:ph type="body" idx="1"/>
          </p:nvPr>
        </p:nvSpPr>
        <p:spPr>
          <a:xfrm>
            <a:off x="446628" y="659626"/>
            <a:ext cx="23490744" cy="12396748"/>
          </a:xfrm>
          <a:prstGeom prst="rect">
            <a:avLst/>
          </a:prstGeom>
        </p:spPr>
        <p:txBody>
          <a:bodyPr spcCol="1174537"/>
          <a:lstStyle>
            <a:lvl1pPr>
              <a:defRPr b="1">
                <a:latin typeface="Palatino"/>
                <a:ea typeface="Palatino"/>
                <a:cs typeface="Palatino"/>
                <a:sym typeface="Palatino"/>
              </a:defRPr>
            </a:lvl1pPr>
          </a:lstStyle>
          <a:p>
            <a:r>
              <a:t>Group Contributions</a:t>
            </a:r>
          </a:p>
        </p:txBody>
      </p:sp>
      <p:sp>
        <p:nvSpPr>
          <p:cNvPr id="228" name="We worked on this project with equal effort through in person sessions and Google Meet discussions.The project was assigned to us 14 days ago, but we began actively working on it after 5 days.…"/>
          <p:cNvSpPr txBox="1"/>
          <p:nvPr/>
        </p:nvSpPr>
        <p:spPr>
          <a:xfrm>
            <a:off x="641053" y="2276558"/>
            <a:ext cx="13379310" cy="9779001"/>
          </a:xfrm>
          <a:prstGeom prst="rect">
            <a:avLst/>
          </a:prstGeom>
          <a:ln w="12700">
            <a:miter lim="400000"/>
          </a:ln>
        </p:spPr>
        <p:txBody>
          <a:bodyPr lIns="50800" tIns="50800" rIns="50800" bIns="50800" anchor="ctr">
            <a:spAutoFit/>
          </a:bodyPr>
          <a:lstStyle/>
          <a:p>
            <a:pPr defTabSz="457200">
              <a:lnSpc>
                <a:spcPct val="100000"/>
              </a:lnSpc>
              <a:spcBef>
                <a:spcPts val="1200"/>
              </a:spcBef>
              <a:defRPr sz="4500">
                <a:latin typeface="Times Roman"/>
                <a:ea typeface="Times Roman"/>
                <a:cs typeface="Times Roman"/>
                <a:sym typeface="Times Roman"/>
              </a:defRPr>
            </a:pPr>
            <a:r>
              <a:t>We worked on this project with equal effort through </a:t>
            </a:r>
            <a:r>
              <a:rPr b="1"/>
              <a:t>in person</a:t>
            </a:r>
            <a:r>
              <a:t> </a:t>
            </a:r>
            <a:r>
              <a:rPr b="1"/>
              <a:t>sessions </a:t>
            </a:r>
            <a:r>
              <a:t>and </a:t>
            </a:r>
            <a:r>
              <a:rPr b="1"/>
              <a:t>Google Meet discussions</a:t>
            </a:r>
            <a:r>
              <a:t>.The project was assigned to us </a:t>
            </a:r>
            <a:r>
              <a:rPr b="1"/>
              <a:t>14 days ago</a:t>
            </a:r>
            <a:r>
              <a:t>, but we began actively working on it </a:t>
            </a:r>
            <a:r>
              <a:rPr b="1"/>
              <a:t>after 5 days</a:t>
            </a:r>
            <a:r>
              <a:t>.</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From that point, we maintained consistent coordination and completed the entire system with </a:t>
            </a:r>
            <a:r>
              <a:rPr b="1"/>
              <a:t>equal contributions from all group members</a:t>
            </a:r>
            <a:r>
              <a:t>.</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Each member participated in writing code, testing features, collecting screenshots, and preparing documentation.</a:t>
            </a:r>
          </a:p>
        </p:txBody>
      </p:sp>
      <p:pic>
        <p:nvPicPr>
          <p:cNvPr id="229" name="IMG_5657.jpg" descr="IMG_5657.jpg"/>
          <p:cNvPicPr>
            <a:picLocks noChangeAspect="1"/>
          </p:cNvPicPr>
          <p:nvPr/>
        </p:nvPicPr>
        <p:blipFill>
          <a:blip r:embed="rId1"/>
          <a:stretch>
            <a:fillRect/>
          </a:stretch>
        </p:blipFill>
        <p:spPr>
          <a:xfrm>
            <a:off x="13947454" y="1435955"/>
            <a:ext cx="9779133" cy="6140184"/>
          </a:xfrm>
          <a:prstGeom prst="rect">
            <a:avLst/>
          </a:prstGeom>
          <a:ln w="50800">
            <a:solidFill>
              <a:srgbClr val="000000"/>
            </a:solidFill>
            <a:miter lim="400000"/>
            <a:headEnd/>
            <a:tailEnd/>
          </a:ln>
        </p:spPr>
      </p:pic>
      <p:sp>
        <p:nvSpPr>
          <p:cNvPr id="230" name="&quot;Together, we made it happen!”"/>
          <p:cNvSpPr txBox="1"/>
          <p:nvPr/>
        </p:nvSpPr>
        <p:spPr>
          <a:xfrm>
            <a:off x="14690673" y="7976459"/>
            <a:ext cx="8292695" cy="800101"/>
          </a:xfrm>
          <a:prstGeom prst="rect">
            <a:avLst/>
          </a:prstGeom>
          <a:ln w="12700">
            <a:miter lim="400000"/>
          </a:ln>
        </p:spPr>
        <p:txBody>
          <a:bodyPr wrap="none" lIns="50800" tIns="50800" rIns="50800" bIns="50800" anchor="ctr">
            <a:spAutoFit/>
          </a:bodyPr>
          <a:lstStyle>
            <a:lvl1pPr>
              <a:defRPr b="1">
                <a:solidFill>
                  <a:schemeClr val="accent5">
                    <a:lumOff val="-29865"/>
                  </a:schemeClr>
                </a:solidFill>
                <a:latin typeface="Marker Felt" panose="02000400000000000000"/>
                <a:ea typeface="Marker Felt" panose="02000400000000000000"/>
                <a:cs typeface="Marker Felt" panose="02000400000000000000"/>
                <a:sym typeface="Marker Felt" panose="02000400000000000000"/>
              </a:defRPr>
            </a:lvl1pPr>
          </a:lstStyle>
          <a:p>
            <a:r>
              <a:t>"Together, we made it happen!”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232" name="Conclusion"/>
          <p:cNvSpPr txBox="1"/>
          <p:nvPr>
            <p:ph type="body" idx="1"/>
          </p:nvPr>
        </p:nvSpPr>
        <p:spPr>
          <a:xfrm>
            <a:off x="515497" y="558191"/>
            <a:ext cx="23353006" cy="12599618"/>
          </a:xfrm>
          <a:prstGeom prst="rect">
            <a:avLst/>
          </a:prstGeom>
        </p:spPr>
        <p:txBody>
          <a:bodyPr spcCol="1167650"/>
          <a:lstStyle>
            <a:lvl1pPr>
              <a:defRPr sz="8000">
                <a:latin typeface="Palatino"/>
                <a:ea typeface="Palatino"/>
                <a:cs typeface="Palatino"/>
                <a:sym typeface="Palatino"/>
              </a:defRPr>
            </a:lvl1pPr>
          </a:lstStyle>
          <a:p>
            <a:r>
              <a:t>Conclusion </a:t>
            </a:r>
          </a:p>
        </p:txBody>
      </p:sp>
      <p:sp>
        <p:nvSpPr>
          <p:cNvPr id="233" name="This Project helped us learn about building a complete Application in Python that includes real world logic as well as Modular Programming.…"/>
          <p:cNvSpPr txBox="1"/>
          <p:nvPr/>
        </p:nvSpPr>
        <p:spPr>
          <a:xfrm>
            <a:off x="850020" y="2001109"/>
            <a:ext cx="19734420" cy="12750801"/>
          </a:xfrm>
          <a:prstGeom prst="rect">
            <a:avLst/>
          </a:prstGeom>
          <a:ln w="12700">
            <a:miter lim="400000"/>
          </a:ln>
        </p:spPr>
        <p:txBody>
          <a:bodyPr lIns="50800" tIns="50800" rIns="50800" bIns="50800" anchor="ctr">
            <a:spAutoFit/>
          </a:bodyPr>
          <a:lstStyle/>
          <a:p>
            <a:pPr defTabSz="457200">
              <a:lnSpc>
                <a:spcPct val="100000"/>
              </a:lnSpc>
              <a:spcBef>
                <a:spcPts val="1200"/>
              </a:spcBef>
              <a:defRPr sz="4500">
                <a:latin typeface="Times Roman"/>
                <a:ea typeface="Times Roman"/>
                <a:cs typeface="Times Roman"/>
                <a:sym typeface="Times Roman"/>
              </a:defRPr>
            </a:pPr>
            <a:r>
              <a:t>This Project helped us learn about building a complete Application in Python that includes real world logic as well as Modular Programming.</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This project helped us enhance skills in:</a:t>
            </a:r>
          </a:p>
          <a:p>
            <a:pPr defTabSz="457200">
              <a:lnSpc>
                <a:spcPct val="100000"/>
              </a:lnSpc>
              <a:spcBef>
                <a:spcPts val="1200"/>
              </a:spcBef>
              <a:defRPr sz="4500">
                <a:latin typeface="Times Roman"/>
                <a:ea typeface="Times Roman"/>
                <a:cs typeface="Times Roman"/>
                <a:sym typeface="Times Roman"/>
              </a:defRPr>
            </a:pPr>
            <a:r>
              <a:t>1.File handling</a:t>
            </a:r>
          </a:p>
          <a:p>
            <a:pPr defTabSz="457200">
              <a:lnSpc>
                <a:spcPct val="100000"/>
              </a:lnSpc>
              <a:spcBef>
                <a:spcPts val="1200"/>
              </a:spcBef>
              <a:defRPr sz="4500">
                <a:latin typeface="Times Roman"/>
                <a:ea typeface="Times Roman"/>
                <a:cs typeface="Times Roman"/>
                <a:sym typeface="Times Roman"/>
              </a:defRPr>
            </a:pPr>
            <a:r>
              <a:t>2.Object-oriented programming</a:t>
            </a:r>
          </a:p>
          <a:p>
            <a:pPr defTabSz="457200">
              <a:lnSpc>
                <a:spcPct val="100000"/>
              </a:lnSpc>
              <a:spcBef>
                <a:spcPts val="1200"/>
              </a:spcBef>
              <a:defRPr sz="4500">
                <a:latin typeface="Times Roman"/>
                <a:ea typeface="Times Roman"/>
                <a:cs typeface="Times Roman"/>
                <a:sym typeface="Times Roman"/>
              </a:defRPr>
            </a:pPr>
            <a:r>
              <a:t>3.Inter-team collaboration and version control</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Overall it was a good learning experience and it taught us how to structure an application in a deadline when you have to go from planning, to designs, to coding, to testing just to name a few.</a:t>
            </a:r>
          </a:p>
          <a:p>
            <a:pPr defTabSz="457200">
              <a:lnSpc>
                <a:spcPct val="100000"/>
              </a:lnSpc>
              <a:spcBef>
                <a:spcPts val="1200"/>
              </a:spcBef>
              <a:defRPr sz="4500">
                <a:latin typeface="Times Roman"/>
                <a:ea typeface="Times Roman"/>
                <a:cs typeface="Times Roman"/>
                <a:sym typeface="Times Roman"/>
              </a:defRPr>
            </a:pPr>
          </a:p>
          <a:p>
            <a:pPr defTabSz="457200">
              <a:lnSpc>
                <a:spcPct val="100000"/>
              </a:lnSpc>
              <a:spcBef>
                <a:spcPts val="1200"/>
              </a:spcBef>
              <a:defRPr sz="4500">
                <a:latin typeface="Times Roman"/>
                <a:ea typeface="Times Roman"/>
                <a:cs typeface="Times Roman"/>
                <a:sym typeface="Times Roman"/>
              </a:defRPr>
            </a:pPr>
            <a:r>
              <a:t>We practiced efficiently allocating tasks, collaborating as a team, and troubleshooting , which gave us a touch of real world experience.</a:t>
            </a:r>
          </a:p>
          <a:p>
            <a:pPr defTabSz="457200">
              <a:lnSpc>
                <a:spcPct val="100000"/>
              </a:lnSpc>
              <a:spcBef>
                <a:spcPts val="1200"/>
              </a:spcBef>
              <a:defRPr sz="4500">
                <a:latin typeface="Times Roman"/>
                <a:ea typeface="Times Roman"/>
                <a:cs typeface="Times Roman"/>
                <a:sym typeface="Times Roman"/>
              </a:defRPr>
            </a:pPr>
          </a:p>
        </p:txBody>
      </p:sp>
      <p:sp>
        <p:nvSpPr>
          <p:cNvPr id="234" name="."/>
          <p:cNvSpPr txBox="1"/>
          <p:nvPr/>
        </p:nvSpPr>
        <p:spPr>
          <a:xfrm>
            <a:off x="257600" y="322919"/>
            <a:ext cx="749809" cy="2755393"/>
          </a:xfrm>
          <a:prstGeom prst="rect">
            <a:avLst/>
          </a:prstGeom>
          <a:ln w="12700">
            <a:miter lim="400000"/>
          </a:ln>
        </p:spPr>
        <p:txBody>
          <a:bodyPr wrap="none" lIns="50800" tIns="50800" rIns="50800" bIns="50800" anchor="ctr">
            <a:spAutoFit/>
          </a:bodyPr>
          <a:lstStyle>
            <a:lvl1pPr>
              <a:defRPr sz="18000"/>
            </a:lvl1pPr>
          </a:lstStyle>
          <a:p>
            <a:r>
              <a:t>.</a:t>
            </a:r>
          </a:p>
        </p:txBody>
      </p:sp>
      <p:sp>
        <p:nvSpPr>
          <p:cNvPr id="235" name="."/>
          <p:cNvSpPr txBox="1"/>
          <p:nvPr/>
        </p:nvSpPr>
        <p:spPr>
          <a:xfrm>
            <a:off x="257600" y="2645204"/>
            <a:ext cx="749809" cy="2755394"/>
          </a:xfrm>
          <a:prstGeom prst="rect">
            <a:avLst/>
          </a:prstGeom>
          <a:ln w="12700">
            <a:miter lim="400000"/>
          </a:ln>
        </p:spPr>
        <p:txBody>
          <a:bodyPr wrap="none" lIns="50800" tIns="50800" rIns="50800" bIns="50800" anchor="ctr">
            <a:spAutoFit/>
          </a:bodyPr>
          <a:lstStyle>
            <a:lvl1pPr>
              <a:defRPr sz="18000"/>
            </a:lvl1pPr>
          </a:lstStyle>
          <a:p>
            <a:r>
              <a:t>.</a:t>
            </a:r>
          </a:p>
        </p:txBody>
      </p:sp>
      <p:sp>
        <p:nvSpPr>
          <p:cNvPr id="236" name="."/>
          <p:cNvSpPr txBox="1"/>
          <p:nvPr/>
        </p:nvSpPr>
        <p:spPr>
          <a:xfrm>
            <a:off x="257600" y="6832935"/>
            <a:ext cx="749809" cy="2755394"/>
          </a:xfrm>
          <a:prstGeom prst="rect">
            <a:avLst/>
          </a:prstGeom>
          <a:ln w="12700">
            <a:miter lim="400000"/>
          </a:ln>
        </p:spPr>
        <p:txBody>
          <a:bodyPr wrap="none" lIns="50800" tIns="50800" rIns="50800" bIns="50800" anchor="ctr">
            <a:spAutoFit/>
          </a:bodyPr>
          <a:lstStyle>
            <a:lvl1pPr>
              <a:defRPr sz="18000"/>
            </a:lvl1pPr>
          </a:lstStyle>
          <a:p>
            <a:r>
              <a:t>.</a:t>
            </a:r>
          </a:p>
        </p:txBody>
      </p:sp>
      <p:sp>
        <p:nvSpPr>
          <p:cNvPr id="237" name="."/>
          <p:cNvSpPr txBox="1"/>
          <p:nvPr/>
        </p:nvSpPr>
        <p:spPr>
          <a:xfrm>
            <a:off x="257600" y="9920120"/>
            <a:ext cx="749809" cy="2755393"/>
          </a:xfrm>
          <a:prstGeom prst="rect">
            <a:avLst/>
          </a:prstGeom>
          <a:ln w="12700">
            <a:miter lim="400000"/>
          </a:ln>
        </p:spPr>
        <p:txBody>
          <a:bodyPr wrap="none" lIns="50800" tIns="50800" rIns="50800" bIns="50800" anchor="ctr">
            <a:spAutoFit/>
          </a:bodyPr>
          <a:lstStyle>
            <a:lvl1pPr>
              <a:defRPr sz="18000"/>
            </a:lvl1pPr>
          </a:lstStyle>
          <a:p>
            <a:r>
              <a:t>.</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90000"/>
          </a:lnSpc>
          <a:spcBef>
            <a:spcPts val="4500"/>
          </a:spcBef>
          <a:spcAft>
            <a:spcPts val="0"/>
          </a:spcAft>
          <a:buClrTx/>
          <a:buSzTx/>
          <a:buFontTx/>
          <a:buNone/>
          <a:defRPr kumimoji="0" sz="4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3250</Words>
  <Application>WPS Writer</Application>
  <PresentationFormat/>
  <Paragraphs>132</Paragraphs>
  <Slides>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vt:i4>
      </vt:variant>
    </vt:vector>
  </HeadingPairs>
  <TitlesOfParts>
    <vt:vector size="24" baseType="lpstr">
      <vt:lpstr>Arial</vt:lpstr>
      <vt:lpstr>SimSun</vt:lpstr>
      <vt:lpstr>Wingdings</vt:lpstr>
      <vt:lpstr>Helvetica Neue</vt:lpstr>
      <vt:lpstr>Helvetica Neue Medium</vt:lpstr>
      <vt:lpstr>Palatino</vt:lpstr>
      <vt:lpstr>Times Roman</vt:lpstr>
      <vt:lpstr>Helvetica Neue</vt:lpstr>
      <vt:lpstr>Courier</vt:lpstr>
      <vt:lpstr>Marker Felt</vt:lpstr>
      <vt:lpstr>Microsoft YaHei</vt:lpstr>
      <vt:lpstr>汉仪旗黑</vt:lpstr>
      <vt:lpstr>Arial Unicode MS</vt:lpstr>
      <vt:lpstr>Thonburi</vt:lpstr>
      <vt:lpstr>Calibri</vt:lpstr>
      <vt:lpstr>宋体-简</vt:lpstr>
      <vt:lpstr>21_BasicWhite</vt:lpstr>
      <vt:lpstr>Student profile management system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profile management system</dc:title>
  <dc:creator/>
  <cp:lastModifiedBy>keshabthapa</cp:lastModifiedBy>
  <cp:revision>1</cp:revision>
  <dcterms:created xsi:type="dcterms:W3CDTF">2025-04-15T15:25:08Z</dcterms:created>
  <dcterms:modified xsi:type="dcterms:W3CDTF">2025-04-15T15:25:08Z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