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28"/>
  </p:notesMasterIdLst>
  <p:sldIdLst>
    <p:sldId id="256" r:id="rId2"/>
    <p:sldId id="259" r:id="rId3"/>
    <p:sldId id="287" r:id="rId4"/>
    <p:sldId id="288" r:id="rId5"/>
    <p:sldId id="290" r:id="rId6"/>
    <p:sldId id="291" r:id="rId7"/>
    <p:sldId id="284" r:id="rId8"/>
    <p:sldId id="257" r:id="rId9"/>
    <p:sldId id="261" r:id="rId10"/>
    <p:sldId id="289" r:id="rId11"/>
    <p:sldId id="262" r:id="rId12"/>
    <p:sldId id="258" r:id="rId13"/>
    <p:sldId id="269" r:id="rId14"/>
    <p:sldId id="277" r:id="rId15"/>
    <p:sldId id="266" r:id="rId16"/>
    <p:sldId id="282" r:id="rId17"/>
    <p:sldId id="268" r:id="rId18"/>
    <p:sldId id="275" r:id="rId19"/>
    <p:sldId id="271" r:id="rId20"/>
    <p:sldId id="285" r:id="rId21"/>
    <p:sldId id="292" r:id="rId22"/>
    <p:sldId id="295" r:id="rId23"/>
    <p:sldId id="293" r:id="rId24"/>
    <p:sldId id="294" r:id="rId25"/>
    <p:sldId id="279" r:id="rId26"/>
    <p:sldId id="27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st" initials="T" lastIdx="4" clrIdx="0">
    <p:extLst>
      <p:ext uri="{19B8F6BF-5375-455C-9EA6-DF929625EA0E}">
        <p15:presenceInfo xmlns:p15="http://schemas.microsoft.com/office/powerpoint/2012/main" userId="Tes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7633" autoAdjust="0"/>
  </p:normalViewPr>
  <p:slideViewPr>
    <p:cSldViewPr snapToGrid="0">
      <p:cViewPr varScale="1">
        <p:scale>
          <a:sx n="59" d="100"/>
          <a:sy n="59" d="100"/>
        </p:scale>
        <p:origin x="1512"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E597C-A40C-417C-8A90-AEDD0117D72C}" type="datetimeFigureOut">
              <a:rPr lang="en-US" smtClean="0"/>
              <a:pPr/>
              <a:t>6/5/2022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39EFA-FEFC-4D8C-B95C-A0F648A7CAFC}" type="slidenum">
              <a:rPr lang="en-US" smtClean="0"/>
              <a:pPr/>
              <a:t>‹#›</a:t>
            </a:fld>
            <a:endParaRPr lang="en-US"/>
          </a:p>
        </p:txBody>
      </p:sp>
    </p:spTree>
    <p:extLst>
      <p:ext uri="{BB962C8B-B14F-4D97-AF65-F5344CB8AC3E}">
        <p14:creationId xmlns:p14="http://schemas.microsoft.com/office/powerpoint/2010/main" val="641064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05E39EFA-FEFC-4D8C-B95C-A0F648A7CAFC}" type="slidenum">
              <a:rPr lang="en-US" smtClean="0"/>
              <a:pPr/>
              <a:t>26</a:t>
            </a:fld>
            <a:endParaRPr lang="en-US"/>
          </a:p>
        </p:txBody>
      </p:sp>
    </p:spTree>
    <p:extLst>
      <p:ext uri="{BB962C8B-B14F-4D97-AF65-F5344CB8AC3E}">
        <p14:creationId xmlns:p14="http://schemas.microsoft.com/office/powerpoint/2010/main" val="2449654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FF8190-A747-485D-BC6B-CD84F7258EDB}"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2402905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F8190-A747-485D-BC6B-CD84F7258EDB}"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72819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F8190-A747-485D-BC6B-CD84F7258EDB}"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E715262-3596-4E8B-A178-5ACDE4200BD5}"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758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1549927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E715262-3596-4E8B-A178-5ACDE4200BD5}"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707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2765629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F8190-A747-485D-BC6B-CD84F7258EDB}"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91166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F8190-A747-485D-BC6B-CD84F7258EDB}"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932710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F8190-A747-485D-BC6B-CD84F7258EDB}"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3591833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F8190-A747-485D-BC6B-CD84F7258EDB}"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229454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FF8190-A747-485D-BC6B-CD84F7258EDB}" type="datetimeFigureOut">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2338376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FF8190-A747-485D-BC6B-CD84F7258EDB}" type="datetimeFigureOut">
              <a:rPr lang="en-US" smtClean="0"/>
              <a:pPr/>
              <a:t>6/5/2022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135462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FF8190-A747-485D-BC6B-CD84F7258EDB}" type="datetimeFigureOut">
              <a:rPr lang="en-US" smtClean="0"/>
              <a:pPr/>
              <a:t>6/5/2022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379306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F8190-A747-485D-BC6B-CD84F7258EDB}" type="datetimeFigureOut">
              <a:rPr lang="en-US" smtClean="0"/>
              <a:pPr/>
              <a:t>6/5/2022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1924642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110812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F8190-A747-485D-BC6B-CD84F7258EDB}" type="datetimeFigureOut">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E715262-3596-4E8B-A178-5ACDE4200BD5}" type="slidenum">
              <a:rPr lang="en-US" smtClean="0"/>
              <a:pPr/>
              <a:t>‹#›</a:t>
            </a:fld>
            <a:endParaRPr lang="en-US"/>
          </a:p>
        </p:txBody>
      </p:sp>
    </p:spTree>
    <p:extLst>
      <p:ext uri="{BB962C8B-B14F-4D97-AF65-F5344CB8AC3E}">
        <p14:creationId xmlns:p14="http://schemas.microsoft.com/office/powerpoint/2010/main" val="3488851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83FF8190-A747-485D-BC6B-CD84F7258EDB}" type="datetimeFigureOut">
              <a:rPr lang="en-US" smtClean="0"/>
              <a:pPr/>
              <a:t>6/5/2022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7E715262-3596-4E8B-A178-5ACDE4200BD5}" type="slidenum">
              <a:rPr lang="en-US" smtClean="0"/>
              <a:pPr/>
              <a:t>‹#›</a:t>
            </a:fld>
            <a:endParaRPr lang="en-US"/>
          </a:p>
        </p:txBody>
      </p:sp>
    </p:spTree>
    <p:extLst>
      <p:ext uri="{BB962C8B-B14F-4D97-AF65-F5344CB8AC3E}">
        <p14:creationId xmlns:p14="http://schemas.microsoft.com/office/powerpoint/2010/main" val="336069764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5841" y="2337720"/>
            <a:ext cx="7380816" cy="1268599"/>
          </a:xfrm>
        </p:spPr>
        <p:txBody>
          <a:bodyPr>
            <a:normAutofit fontScale="92500" lnSpcReduction="10000"/>
          </a:bodyPr>
          <a:lstStyle/>
          <a:p>
            <a:pPr algn="ctr"/>
            <a:r>
              <a:rPr lang="en-US" sz="2400" b="1" dirty="0"/>
              <a:t>-A Taxi Aggregator Tracking and Booking System-</a:t>
            </a:r>
          </a:p>
          <a:p>
            <a:pPr algn="ctr"/>
            <a:r>
              <a:rPr lang="en-US" sz="2400" b="1" dirty="0"/>
              <a:t>Milestone Submission </a:t>
            </a:r>
          </a:p>
          <a:p>
            <a:pPr algn="ctr"/>
            <a:r>
              <a:rPr lang="en-US" sz="2400" b="1" dirty="0"/>
              <a:t>May 30, 2022</a:t>
            </a:r>
          </a:p>
          <a:p>
            <a:endParaRPr lang="en-US" sz="2400" b="1" dirty="0"/>
          </a:p>
        </p:txBody>
      </p:sp>
      <p:sp>
        <p:nvSpPr>
          <p:cNvPr id="10" name="TextBox 9"/>
          <p:cNvSpPr txBox="1"/>
          <p:nvPr/>
        </p:nvSpPr>
        <p:spPr>
          <a:xfrm>
            <a:off x="218442" y="3515359"/>
            <a:ext cx="2790187"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Done by:</a:t>
            </a:r>
          </a:p>
        </p:txBody>
      </p:sp>
      <p:sp>
        <p:nvSpPr>
          <p:cNvPr id="11" name="TextBox 10"/>
          <p:cNvSpPr txBox="1"/>
          <p:nvPr/>
        </p:nvSpPr>
        <p:spPr>
          <a:xfrm>
            <a:off x="7086692" y="5049208"/>
            <a:ext cx="1738553"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Mentor :</a:t>
            </a:r>
          </a:p>
        </p:txBody>
      </p:sp>
      <p:sp>
        <p:nvSpPr>
          <p:cNvPr id="12" name="TextBox 11"/>
          <p:cNvSpPr txBox="1"/>
          <p:nvPr/>
        </p:nvSpPr>
        <p:spPr>
          <a:xfrm>
            <a:off x="7086692" y="5503873"/>
            <a:ext cx="1381147"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Mr. Rohit</a:t>
            </a:r>
          </a:p>
        </p:txBody>
      </p:sp>
      <p:sp>
        <p:nvSpPr>
          <p:cNvPr id="13" name="TextBox 12"/>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
        <p:nvSpPr>
          <p:cNvPr id="8" name="TextBox 7">
            <a:extLst>
              <a:ext uri="{FF2B5EF4-FFF2-40B4-BE49-F238E27FC236}">
                <a16:creationId xmlns:a16="http://schemas.microsoft.com/office/drawing/2014/main" id="{CA825ED0-2B40-4865-AC39-34E1DA5ACA5C}"/>
              </a:ext>
            </a:extLst>
          </p:cNvPr>
          <p:cNvSpPr txBox="1"/>
          <p:nvPr/>
        </p:nvSpPr>
        <p:spPr>
          <a:xfrm>
            <a:off x="218442" y="4129450"/>
            <a:ext cx="5648958"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Balaji  Rajagopalan</a:t>
            </a:r>
          </a:p>
          <a:p>
            <a:r>
              <a:rPr lang="en-US" sz="2400" b="1" dirty="0">
                <a:latin typeface="Times New Roman" panose="02020603050405020304" pitchFamily="18" charset="0"/>
                <a:cs typeface="Times New Roman" panose="02020603050405020304" pitchFamily="18" charset="0"/>
              </a:rPr>
              <a:t>Meenakshi</a:t>
            </a:r>
          </a:p>
          <a:p>
            <a:r>
              <a:rPr lang="en-US" sz="2400" b="1" dirty="0" err="1">
                <a:latin typeface="Times New Roman" panose="02020603050405020304" pitchFamily="18" charset="0"/>
                <a:cs typeface="Times New Roman" panose="02020603050405020304" pitchFamily="18" charset="0"/>
              </a:rPr>
              <a:t>Smita</a:t>
            </a:r>
            <a:r>
              <a:rPr lang="en-US" sz="2400" b="1" dirty="0">
                <a:latin typeface="Times New Roman" panose="02020603050405020304" pitchFamily="18" charset="0"/>
                <a:cs typeface="Times New Roman" panose="02020603050405020304" pitchFamily="18" charset="0"/>
              </a:rPr>
              <a:t> Garg</a:t>
            </a:r>
          </a:p>
          <a:p>
            <a:r>
              <a:rPr lang="en-US" sz="2400" b="1" dirty="0">
                <a:latin typeface="Times New Roman" panose="02020603050405020304" pitchFamily="18" charset="0"/>
                <a:cs typeface="Times New Roman" panose="02020603050405020304" pitchFamily="18" charset="0"/>
              </a:rPr>
              <a:t>Suresh Natarajan</a:t>
            </a:r>
          </a:p>
        </p:txBody>
      </p:sp>
      <p:sp>
        <p:nvSpPr>
          <p:cNvPr id="4" name="Rectangle 3">
            <a:extLst>
              <a:ext uri="{FF2B5EF4-FFF2-40B4-BE49-F238E27FC236}">
                <a16:creationId xmlns:a16="http://schemas.microsoft.com/office/drawing/2014/main" id="{CEEC6078-61BF-42D0-8592-1CCD00816033}"/>
              </a:ext>
            </a:extLst>
          </p:cNvPr>
          <p:cNvSpPr/>
          <p:nvPr/>
        </p:nvSpPr>
        <p:spPr>
          <a:xfrm>
            <a:off x="730612" y="368041"/>
            <a:ext cx="7030720" cy="1446550"/>
          </a:xfrm>
          <a:prstGeom prst="rect">
            <a:avLst/>
          </a:prstGeom>
        </p:spPr>
        <p:txBody>
          <a:bodyPr wrap="square">
            <a:spAutoFit/>
          </a:bodyPr>
          <a:lstStyle/>
          <a:p>
            <a:r>
              <a:rPr lang="en-US" sz="4400" b="1" dirty="0"/>
              <a:t>Location based Taxi Aggregator and Selector</a:t>
            </a:r>
            <a:endParaRPr lang="en-IN" sz="4400" b="1" dirty="0"/>
          </a:p>
        </p:txBody>
      </p:sp>
      <p:pic>
        <p:nvPicPr>
          <p:cNvPr id="5" name="Picture 4">
            <a:extLst>
              <a:ext uri="{FF2B5EF4-FFF2-40B4-BE49-F238E27FC236}">
                <a16:creationId xmlns:a16="http://schemas.microsoft.com/office/drawing/2014/main" id="{1A9CE7EE-C89B-451A-82E9-07FE444F612E}"/>
              </a:ext>
            </a:extLst>
          </p:cNvPr>
          <p:cNvPicPr>
            <a:picLocks noChangeAspect="1"/>
          </p:cNvPicPr>
          <p:nvPr/>
        </p:nvPicPr>
        <p:blipFill>
          <a:blip r:embed="rId2"/>
          <a:stretch>
            <a:fillRect/>
          </a:stretch>
        </p:blipFill>
        <p:spPr>
          <a:xfrm>
            <a:off x="6561182" y="181239"/>
            <a:ext cx="2400300" cy="857250"/>
          </a:xfrm>
          <a:prstGeom prst="rect">
            <a:avLst/>
          </a:prstGeom>
        </p:spPr>
      </p:pic>
    </p:spTree>
    <p:extLst>
      <p:ext uri="{BB962C8B-B14F-4D97-AF65-F5344CB8AC3E}">
        <p14:creationId xmlns:p14="http://schemas.microsoft.com/office/powerpoint/2010/main" val="1006628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2761" y="175562"/>
            <a:ext cx="6299639" cy="666210"/>
          </a:xfrm>
        </p:spPr>
        <p:txBody>
          <a:bodyPr>
            <a:normAutofit/>
          </a:bodyPr>
          <a:lstStyle/>
          <a:p>
            <a:r>
              <a:rPr lang="en-US" b="1" dirty="0">
                <a:latin typeface="Times New Roman" panose="02020603050405020304" pitchFamily="18" charset="0"/>
                <a:cs typeface="Times New Roman" panose="02020603050405020304" pitchFamily="18" charset="0"/>
              </a:rPr>
              <a:t>Software Specification</a:t>
            </a:r>
          </a:p>
        </p:txBody>
      </p:sp>
      <p:sp>
        <p:nvSpPr>
          <p:cNvPr id="3" name="Content Placeholder 2"/>
          <p:cNvSpPr>
            <a:spLocks noGrp="1"/>
          </p:cNvSpPr>
          <p:nvPr>
            <p:ph idx="1"/>
          </p:nvPr>
        </p:nvSpPr>
        <p:spPr>
          <a:xfrm>
            <a:off x="202761" y="841772"/>
            <a:ext cx="8738478" cy="5406628"/>
          </a:xfrm>
        </p:spPr>
        <p:txBody>
          <a:bodyPr>
            <a:normAutofit/>
          </a:bodyPr>
          <a:lstStyle/>
          <a:p>
            <a:r>
              <a:rPr lang="en-US" sz="2400" dirty="0">
                <a:latin typeface="Times New Roman" panose="02020603050405020304" pitchFamily="18" charset="0"/>
                <a:cs typeface="Times New Roman" panose="02020603050405020304" pitchFamily="18" charset="0"/>
              </a:rPr>
              <a:t>AWS Services ( SNS, Lambda, EC2, Document DB, API Gateway, Cloud Formation, ASG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Python Programing as Backend, Geospatial Library</a:t>
            </a:r>
          </a:p>
          <a:p>
            <a:pPr>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Angular JS as MVC Frontend [Optional]</a:t>
            </a:r>
          </a:p>
        </p:txBody>
      </p:sp>
      <p:sp>
        <p:nvSpPr>
          <p:cNvPr id="4" name="TextBox 3">
            <a:extLst>
              <a:ext uri="{FF2B5EF4-FFF2-40B4-BE49-F238E27FC236}">
                <a16:creationId xmlns:a16="http://schemas.microsoft.com/office/drawing/2014/main" id="{2EB38DA1-F999-40AC-A356-2734A669E0E3}"/>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Tree>
    <p:extLst>
      <p:ext uri="{BB962C8B-B14F-4D97-AF65-F5344CB8AC3E}">
        <p14:creationId xmlns:p14="http://schemas.microsoft.com/office/powerpoint/2010/main" val="2176250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2230" y="44284"/>
            <a:ext cx="6589199" cy="671290"/>
          </a:xfrm>
        </p:spPr>
        <p:txBody>
          <a:bodyPr/>
          <a:lstStyle/>
          <a:p>
            <a:r>
              <a:rPr lang="en-US" b="1" dirty="0">
                <a:latin typeface="Times New Roman" panose="02020603050405020304" pitchFamily="18" charset="0"/>
                <a:cs typeface="Times New Roman" panose="02020603050405020304" pitchFamily="18" charset="0"/>
              </a:rPr>
              <a:t>Use Case / Data Flow</a:t>
            </a:r>
          </a:p>
        </p:txBody>
      </p:sp>
      <p:sp>
        <p:nvSpPr>
          <p:cNvPr id="6" name="Content Placeholder 2"/>
          <p:cNvSpPr>
            <a:spLocks noGrp="1"/>
          </p:cNvSpPr>
          <p:nvPr/>
        </p:nvSpPr>
        <p:spPr>
          <a:xfrm>
            <a:off x="0" y="815876"/>
            <a:ext cx="8961120" cy="1320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TODO</a:t>
            </a:r>
          </a:p>
          <a:p>
            <a:pPr marL="0" indent="0">
              <a:buNone/>
            </a:pPr>
            <a:r>
              <a:rPr lang="en-US" sz="24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8861BFAD-8A68-475D-80B8-92E3456F9952}"/>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
        <p:nvSpPr>
          <p:cNvPr id="5" name="Content Placeholder 4">
            <a:extLst>
              <a:ext uri="{FF2B5EF4-FFF2-40B4-BE49-F238E27FC236}">
                <a16:creationId xmlns:a16="http://schemas.microsoft.com/office/drawing/2014/main" id="{A55EDF48-44A3-4813-8DC8-27D42EBCF15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45301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0236" y="174370"/>
            <a:ext cx="7701565" cy="683990"/>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API Interfaces</a:t>
            </a:r>
            <a:endParaRPr lang="en-US" dirty="0">
              <a:solidFill>
                <a:schemeClr val="tx1"/>
              </a:solidFill>
            </a:endParaRPr>
          </a:p>
        </p:txBody>
      </p:sp>
      <p:sp>
        <p:nvSpPr>
          <p:cNvPr id="10" name="Content Placeholder 2"/>
          <p:cNvSpPr>
            <a:spLocks noGrp="1"/>
          </p:cNvSpPr>
          <p:nvPr>
            <p:ph idx="1"/>
          </p:nvPr>
        </p:nvSpPr>
        <p:spPr>
          <a:xfrm>
            <a:off x="200236" y="858360"/>
            <a:ext cx="7773519" cy="868257"/>
          </a:xfrm>
        </p:spPr>
        <p:txBody>
          <a:bodyPr>
            <a:noAutofit/>
          </a:bodyPr>
          <a:lstStyle/>
          <a:p>
            <a:r>
              <a:rPr lang="en-US" sz="2400" dirty="0" err="1">
                <a:latin typeface="Times New Roman" panose="02020603050405020304" pitchFamily="18" charset="0"/>
                <a:cs typeface="Times New Roman" panose="02020603050405020304" pitchFamily="18" charset="0"/>
              </a:rPr>
              <a:t>Todo</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Booking API</a:t>
            </a:r>
          </a:p>
          <a:p>
            <a:r>
              <a:rPr lang="en-US" sz="2400" dirty="0">
                <a:latin typeface="Times New Roman" panose="02020603050405020304" pitchFamily="18" charset="0"/>
                <a:cs typeface="Times New Roman" panose="02020603050405020304" pitchFamily="18" charset="0"/>
              </a:rPr>
              <a:t>Historical API</a:t>
            </a:r>
          </a:p>
          <a:p>
            <a:r>
              <a:rPr lang="en-US" sz="2400" dirty="0">
                <a:latin typeface="Times New Roman" panose="02020603050405020304" pitchFamily="18" charset="0"/>
                <a:cs typeface="Times New Roman" panose="02020603050405020304" pitchFamily="18" charset="0"/>
              </a:rPr>
              <a:t>Discovery API</a:t>
            </a:r>
          </a:p>
          <a:p>
            <a:r>
              <a:rPr lang="en-US" sz="2400" dirty="0">
                <a:latin typeface="Times New Roman" panose="02020603050405020304" pitchFamily="18" charset="0"/>
                <a:cs typeface="Times New Roman" panose="02020603050405020304" pitchFamily="18" charset="0"/>
              </a:rPr>
              <a:t>Taxi Selection API</a:t>
            </a:r>
          </a:p>
          <a:p>
            <a:r>
              <a:rPr lang="en-US" sz="2400" dirty="0">
                <a:latin typeface="Times New Roman" panose="02020603050405020304" pitchFamily="18" charset="0"/>
                <a:cs typeface="Times New Roman" panose="02020603050405020304" pitchFamily="18" charset="0"/>
              </a:rPr>
              <a:t>Aggregator API</a:t>
            </a:r>
          </a:p>
          <a:p>
            <a:r>
              <a:rPr lang="en-US" sz="2400" dirty="0">
                <a:latin typeface="Times New Roman" panose="02020603050405020304" pitchFamily="18" charset="0"/>
                <a:cs typeface="Times New Roman" panose="02020603050405020304" pitchFamily="18" charset="0"/>
              </a:rPr>
              <a:t>User Registration API</a:t>
            </a:r>
          </a:p>
          <a:p>
            <a:r>
              <a:rPr lang="en-US" sz="2400" dirty="0">
                <a:latin typeface="Times New Roman" panose="02020603050405020304" pitchFamily="18" charset="0"/>
                <a:cs typeface="Times New Roman" panose="02020603050405020304" pitchFamily="18" charset="0"/>
              </a:rPr>
              <a:t>Taxi/Driver Registration API</a:t>
            </a:r>
          </a:p>
        </p:txBody>
      </p:sp>
      <p:sp>
        <p:nvSpPr>
          <p:cNvPr id="7" name="TextBox 6">
            <a:extLst>
              <a:ext uri="{FF2B5EF4-FFF2-40B4-BE49-F238E27FC236}">
                <a16:creationId xmlns:a16="http://schemas.microsoft.com/office/drawing/2014/main" id="{0D269D6B-4448-451D-A10E-3414C2DAB115}"/>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Tree>
    <p:extLst>
      <p:ext uri="{BB962C8B-B14F-4D97-AF65-F5344CB8AC3E}">
        <p14:creationId xmlns:p14="http://schemas.microsoft.com/office/powerpoint/2010/main" val="3143504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70101"/>
            <a:ext cx="7137400" cy="899890"/>
          </a:xfrm>
        </p:spPr>
        <p:txBody>
          <a:bodyPr/>
          <a:lstStyle/>
          <a:p>
            <a:r>
              <a:rPr lang="en-US" b="1" dirty="0">
                <a:latin typeface="Times New Roman" panose="02020603050405020304" pitchFamily="18" charset="0"/>
                <a:cs typeface="Times New Roman" panose="02020603050405020304" pitchFamily="18" charset="0"/>
              </a:rPr>
              <a:t>AWS SNS</a:t>
            </a:r>
          </a:p>
        </p:txBody>
      </p:sp>
      <p:sp>
        <p:nvSpPr>
          <p:cNvPr id="4" name="Content Placeholder 3"/>
          <p:cNvSpPr>
            <a:spLocks noGrp="1"/>
          </p:cNvSpPr>
          <p:nvPr>
            <p:ph idx="1"/>
          </p:nvPr>
        </p:nvSpPr>
        <p:spPr>
          <a:xfrm>
            <a:off x="155575" y="4174116"/>
            <a:ext cx="3774909" cy="2031325"/>
          </a:xfrm>
          <a:prstGeom prst="rect">
            <a:avLst/>
          </a:prstGeom>
        </p:spPr>
        <p:txBody>
          <a:bodyPr wrap="square">
            <a:spAutoFit/>
          </a:bodyPr>
          <a:lstStyle/>
          <a:p>
            <a:r>
              <a:rPr lang="en-US" dirty="0"/>
              <a:t>Amazon Simple Notification Service (Amazon SNS) is a fully managed messaging service for both application-to-application (A2A) and application-to-person (A2P) communication.</a:t>
            </a:r>
          </a:p>
        </p:txBody>
      </p:sp>
      <p:sp>
        <p:nvSpPr>
          <p:cNvPr id="5" name="AutoShape 2" descr="data:image/jpeg;base64,/9j/4AAQSkZJRgABAQAAAQABAAD/2wCEAAkGBhAOEBAODxAPEhQQEA8QEA8VDxUPDxQUFhAYFhQQFBUXHCYeGRkjGhQUHy8gJCcpLCwtFh8xNTAqNTIrLCkBCQoKDgwOGg8PGiolHiUtKTU1NSstNSopKiopKSwsLCopKikqKSwpLC0sLTUqLyk1KSwpLCk1KiwxKjUvLCksLP/AABEIAKoBKQMBIgACEQEDEQH/xAAbAAEAAgMBAQAAAAAAAAAAAAAAAgYDBAUBB//EAEQQAAEDAgMEBQgIAwcFAAAAAAEAAgMEEQUSIQYxQVETImGBkSNSVHGSobHhBxQWMkJiwdEzcsIkQ1OCorLwNGNzk6P/xAAaAQEAAgMBAAAAAAAAAAAAAAAAAQIDBQYE/8QAMREAAgIAAwYCCQUBAAAAAAAAAAECAwQRkQUSEyExUkFRMmFxgaGxwdHwFCJC4fEj/9oADAMBAAIRAxEAPwD7iiIgCIiAIiIAiIgCIiAKL3hoLnEAAXJJsAOZK1cUxWOljMkpsNwaPvOPmtC+c4ztDNWO6xysv1YgeqOV/OK9VGGldz6I8GLx0MOsusvL7ltxHbqCO7YgZTzByx+J39wVfqdtqp/3SyMcmtufF11wAFIBbaGEqh4Z+0563aF9n8svZy/s6J2gqzvqJfat8AskW0tW03E7z2Os4e8LmAL1ZeFDtWh51faue89WWaj27mbpLGx45jqO/UKzYXtFBU9VjrO/w3dV3dz7l8zQG2vLceK81mDrn05M9tO07q3+55r1/c+voqXs/tgWkRVJu3c2U7x2P5jtVzBvqFqbaZVPKR0eHxMMRHeh/h6iIsJ6AiIgCIiAIiIAiIgCIiAIiIAiIgCIiAIiIAiIgCIiAIiIAsVXVNhY6V5s1gLnHsWVUj6QMW1ZStO60kn9DfifBZqKuLNRPNir1RU5/mZXsaxh9ZKZHaAaRs4Nby9fMrSAUWqYXRRiorJHFynKcnKT5skApALwKSkgIiISEREAVs2Nx+xFLKdD/CceB/w/28OSqa9a4ggg2IIIPEHmsVtStjusz4e+VE1OP+o+vItDAsS+swMl42yvHJw0P7963yVzsouLaZ2cJqcVJdGEXNqto6WLR0zLjg05z6urdaZ22pOcn/rKuqbH0izFLE0xeTmtTvIuJFtjSO0zub62OA9y6lLXxTC8UjH/AMrgSPWOCiVc4+kmXhfXZ6Mk/eZ0RFjMoREQBERAEREAREQBERAEREARU7aXal2YwU7iMps+Rv3ifNb38VZMH6XoI+n/AImXrc9+l+21roDdREQBERAeE21XyHFKwzzyyn8b3Eerc0dwAC+rYnJkgmd5sUh/0lfHmLa7Oj6Ujn9sz9CHtZkaphRCmFtDQIkF6vAvULBERAEREAREQHZwHaM0bJWhubPlLBezQ7cSe63gtTEManqP4khI8wdVngN/etFFjVUFLfy5mZ32OCrz5IIiLIYTwrxry0hzSQRucDYjvC9KiUBYsJ23miIbP5VnnbpB23/F3+KvFDXx1DBJE4OaeW8HkRwK+ROW1hOMyUkgkjOm57D91w5H914b8HGazhyfwNphNpzqe7Zzj8UfW0WpheJMqYmzRnR28cWni09oW2tK008mdPGSklJdAiIoLBERAEREAREQBV/a7GzTxiKM2kkB14tZuLvWdw713ZZQxrnuNg0FxPIAXJXz2lidiVYS6+UnM78sY3N+A7ygOtsdgG6qkH/iaR/9P28VbiQNToBx4LxjA0AAAACwA0AHJVPbLHSP7JGd4HSkb9d0Y/Xw5oDsUO0sE8xgZmJsbOt1HW32N11lwNltnxTt6WQeVePYafwjt5ruSytY0ucQ0NBJcTYAcyUBNQlmawXc5rRzJAHvVEx36RCSY6MADd0zhcntY08O0+CqNTWSTOzSve883OLvC+5bCrATks5cvmabEbXrre7Wt5/A+o4vjtK6GaMVEJLo5GgB4dqWmw0XzFixNWVq2dFCpTSZo8Vi5YlpyWWRkCmFjCyBZjyokF6vAvULBERAEREAREQBERAEREB4VEqRUShBArG5TcoOUlWdvY/GzTThjj5OYhruQdua/wDT1FfTl8RcvrGy2ImopYnk3cBkfzzN0v36HvWq2hVllYjoNj4hvOl+1fU6yIi1R0AUJb5XZd9jl5XtotHFseipCwSZrvvYNbfQbydd2q3oZmvaHsIc1wBBG4hAUrCdqZoZjHVlxBdZ+YWdG7npw7PBXdrgQCNQdQeCr+1eAdOzpox5Rg1A3vaOHrHDwWlsXjZP9lkO4ExE77cY/wBR3oC3IiICvba13R04jB1mdl/yjV36DvUdiKDJAZiNZXafyt0HvufBcfbioLqhsYv1Ixp2uN/2V0oaYRRxxi3UY1vgNSgMeK14p4ZJT+Fpyjm46NHjZVDZHDTUTOqZNRG7Nc/ikOt+7f3hbu3tbZsUIO8mR3qGjfeT7K7WzdF0NNE22rhnd63a/Cw7kB018t202qNVIYIneRjNtP7xw/Efyjh4q3beYwaalLWGz5j0bTxAI65Hdp3r5QFtsBQn/wBH7jndsYtr/hH3/YyNWRqxNWRq2xziMzVkasLSsjVBdGZqmFiBWQFQXRMKSgFIKCx6iIgCIiAIiIAiIgCIvCgPColelRJQgi5Y3KTisbipKsi5Xv6Nai8c8fmvY4D+ZpH9KoTivGzOabtc5p5glp9yxX1cWDiZ8LiP09qsyzPuKL5Dh+2NZTkWlc8D8EnlB6rnUeKv2ze2ENb1D5OUDWMm4PMsPH1b1prsHZUs+qOnw20qb3u9H6/obe0GBtq47aB7LmN3xaewqtbMYu6llNLNcNc7LY/gfe3gf2KvSqO2+EaCqYN1mS+rc1/6d4XjNkW5UDajDTS1DZouq17s7SPwvBuR+veVZ9lsT+sU7cxu+PqP5m253eLe9T2moOnppAB1mDpGetvDvFx3oDbwuuFRCyUfibqOR3OHjdbSp+wVf/EgJ5Ss9wd/T4q4ICgYl5TE7H/Hhb3DKr+qBLpimvpLPgFf0BQdrSZK0R8hFGP8xv8AFxV9aLaDgqJjptiTSd3SUxPqu1XxAfNfpQqiaiGLgyLP3veR8GDxVNCtH0ksIrbnjDER4uHxBVWC6XCrKmPsOG2g28TPPzMgKyNKxAqbSvQeNGZpWRpWFpWRpVSyMzSpgrCCsgKgujKCpArGCpAqCxkRRBXt0JPUREAREQBEXl0B6okoSokoQCVAlekqBKkg8cVjcV6SoOKkqyLisbipOKxuKkoyJSOZzHB7CWuaQWuBsQRuIXhKgVJXPI+xbJbQiugDzYSMOSUDdfg4dhH6rq1tMJY3xO3PaW+I3r5l9G9eY6zouEzHNt+Zozg+Acvqa5zF1KqxpdDt9nYh30KUuq5MouxdSYql8DvxhzSPzs1+GbwCvJVCqB0OKb/79jvbAJ/3FX5eU958+wxv1bERHwEz49fNdfL7iF9BVA2lHR1+b80D/gD8FfekCAoOPHocQz8Okhk7tL/Ar6AqVt7SWkil4OaWHTi03F+4+5WfBKzpqeKS9yWAO49YaO94KAqW20JjqWSC/WY11/zNdY+7L4q7wSh7WvG5zQ4eoi64G29DngEo3xOuf5XaH35T3LNsdXiWmDCetCchHZvafDTuQFc+lKh1gqAODonHvzN/qVBC+27QYQKynkgOhIux3J41af09RK+LVEDo3ujeC1zHFrmneCN4W+wFqlXu+KOQ2xQ4XcTwl8yIKmCsYUwV7zUGUFTBWEFZAVBZGYFTBWEFTBUFkzMCpgrCCpgqCxlBXt1jBXt1BJkuvbrHde3QkndLqF0ugJXXl1G68ugJEqJK8JUSVJGYJUCUJUCVJUErG4r0lQcVJVnhKxkr0lRJUlWRJUSvSV4hU7WxbSa+mt57j3CNxPuuvsi+ZfRnhxfUPnI0hYQD+Z+n+3N4r6atFtCSduXkjrtjQccPm/Fv7FBx4XxKw8+nHuar8qDA76xieYEEdOSDwyxjT3MV+WvNyUDbP/q/8kXxKuuUqlY55XEco18pCzwyk/Eq/WQHK2ow/p6Z4Au5nlGetu8d4uFxthMR+/Tk/wDcZ8HD4HvKt6+e4zSPoKoSR6NLukjPC34o/fb1EIC/zQh7XMcLhwLSOYIsVQaOZ2GVZa++T7rvzRk9V47R+4V5oK1s8bZWHRwv2g8Qe0HRc7aTARVsu2wkYDkPAjzCgOux4cA4G4IBB4EHiqntpsb9aH1iAATAdZu4SAf1DmobHYpI2Q0cgNgHEX+8wje09iuKyV2SrlvRMN9EL4OE1yPgcsTmOLHtLXNNnNIs4HkQUBX2XHNlqatF5W2eBYSt6rx2HmPWqTiH0Z1DCTA9ko4A+Tf79Pet3Vjq5r93JnKYjZN9T/Yt5erroVIFTBXUfsfXN300ndld8CvBstW+jTez816uLX3LU8P6e5fwejOeCpgrfGy9b6NN7PzUhsxW+jTez81HFh3LUngW9r0ZogqQK3hszWejTez81IbNVno0vs/NRxIdy1J4Fva9GaIcpBy3Rs1WejS+ypfZus9Hl9n5pxIea1LcG3tejNG6Zlv/AGbrPR5fZ+afZus9Hl9n5pxIdy1HBt7XozRumZb32crPR5fZT7N1no8vs/NRxIdy1J4Nva9GaGZeZl0Ps3Wejy+z8159m6z0eX2fmp4kO5akcG3tejOcXKJcuj9mqz0aX2fmvDs1WejS+z804kO5akcG3tejOaXKBK6Z2ZrPRpvZ+aidmK30ab2fmp4sO5akcC3tejOWSoErqnZet9Gm9n5qJ2WrfRpvZ+aniw7lqV4Fva9GcklRJXWOylb6NN7PzRuyNcTYU0veAPeSnFh3LUj9Pd2PRnHWxh+HyVMjYYmlznHQcAOLieAHNWfDPo1qZCDO5kLeIv0kngNPer7gmz0FEzLC3U2zSHV7vWeXYvLdjYQWUeb+BsMLsq2152Ldj8dBgGCsooGwt1O97+LnHe79B2BZcYrhBBJLxDSG9rjo0eJW6qNtZihqZm00PWDHWsPxSHTwG7xWilJyebOuhCMIqMeiM2wlES+WoPAdG08yTdx9w8VcZJA0Fx3NBJ9QFytTB8OFNCyIakC7jzcd5XO2xxDoqcxg9aY5B/LvcfDTvVSxXNnGmprulPnSTO8dPe4L6DZVjYagyRPnI1lNm/yt+d/BWdAFz8bwltVEYzYOHWY7k79uC6CID59gOLPoZnRTAhhdaRu/K7zx/wA1Cv7HhwDmkEEAgjUEcwuRj+zbKsBwIZINA+1wR5rh+q3sJoPq8LIcxdkB627eb6DgNUBsCJoJcALne6wufWVNEQBERAEREAREQBERAEREAREQBERAEREAREQBERAEREAREQBERAV7a/G307Gxx3DpQ7ynmgWvbt1WDZHZ4x/2mUWc4eTad7Qd7j2n4KyS07H2zta6xuLtDrHmLrIgIveGgkmwAJJ4ADivntbO/EqsNZfKTlZ+Vg3vPvPgF0NrtoekJpoTdu6Rw1zHzBzHPwXW2UwP6vH0jx5SQC/5W7w318SgO1TU7Y2NjaLBjQ0DsAWREQBERAEREAREQBc52JuklfBAGkxZelkdfIwnUMAGrnW14W9y6KrOy83R1FdTSaSfWHTi+hcx4FnDmN3issI5qT8jBbNqUY+b+nT3nVfLVMkYMkUrHOyvc28T2C189iSHDTmDqF0VzsVxplKY+kZIRJIyJrmhpGd17A3cDwOtlo4RIKt1X0wJMdRJCGXIDGNADbWO86kn5KdxuO81yK8RRnuJ5v1+HL88zvoqZR4lM10VJI97mfX56fpies5jGBzI3O5kmxP5SFv4rnpaqmdT3tOZYpIc3UcQzM14HAg7yFZ0NPLPz+BRYpOO9l0aT8+fz6lkXMpsSe+rnpy1uWKOJ4cL5rvvoeH4Sq+2UzwUj2vearpoxNEXuDj1rTNey+jQLndpYLLiVY+CbFZY/vMpqQtO8j74Lh6gSe5WVPVeP9pFJYrPKXh81ut5e3kW5FyKXDg98VRG7I1rSeq8vMzXN06QnTkb6m/HnuPJfKYyXBrWMfoS0uLnOG8a6ZP9S88kkeyEnJZtGyHi5bxABPqJNvgVJc+dxY5waSLinZmOpAdK8E3PHXTtspy3jcA1zrOY/QuLrEC4IJ1VS5uqL3hoJO4C5Wn07uigdfVxgBPPMRf9VhcC+B0pe4Ocx7hr1WjWzS3cRbTnxQHUui1q1xEZynKeoAeIu4D9Vj6E9Llzvy5C4tzkknNYHNe446IDdRcptQ4lkZzkXqLlpAcQyXK0E3HA687LIWy5dz8ok+7mAldHk3Zgd4d23ICA6KLnm7g0sMjmtLw9uctkDtLXvrprpfiDqvTM1wa1vSus0kgOLXAXI65JGt2uFuwoDfUS8AgX1N7d29c2OdxEWcvsemacty7M19m5smu4OvbS/cs1Nnb0YcXamUnMbm1+rfusgN5FzocwihkL3lx6HMb6HNYHq7uPJQaXPNry5xLZ1i4R5Q7UXGlsvfffxQHUREQBQmjzNc25GYEXG8XFrhTRAVvBNjmwP6SVwkLfuDLZo/Mb7yrIiIAiIgCIiAIiIAiIgC0cQwaGoLXvaQ9n3JWuMcrfU5utuw6LeRSm080VlFSWUlmc9+CRvyCZ0kvRuD2Z33AcNzura5143WR2FM6R0zczHvAbI5ptnA3Zgbgkc7X7VuIp35eZXhw8jTlwiF8fQlgyh2cakOD736QO35r65r3WtiY+rRSVIa6aSGJ2TMbkDS4FgOQubXNl1UUqbz5iVaa5cn+ZaFWxGnzsZXQ1OeojjAjy5THKCb9DkGtiTzuF3BhMfSSTEHNKwMlaXEsc0CwBadOJ8VnjpI2nM1jGk7yGgHxCzK0rG1kvz1GOFKTzf4/Pn5nOw7Ao6Y+SdKG6lsRlc6Jt/NaVuS04cQ7UEXAcDY2O8do0HgsqLHKTk82ZowjBZRWSMRpWkEEE3aGm5JJAJI153J1XkdK1pzdYm1rucXWHIX7lmRQWNYUDOrfMQwgsBcSGkbrL11Cw3BByuJJZc5CTvNvethEBF8YcLHUae43HwToxfNxta/Ze6kiAwOomG2hFnOcCHEEFxJdr233bl6aYWAzP0N75zf8A52LMiA1xRNG4vGpJIebkneTfen1Fg3Zm6WJDiCRcnU8Tck336lbCIDQkpcpaAxxY0dQMdkc1xLi65zA2NxxWWjgNrvDtHOLA52dzWkDQm+p38Tv3raRAYxA0NDLaNy5Ryy7vgFzW0slrBkrZCbmQSgRZuL8od93sy68ea6yIAiIgCIiAIiIAiIgP/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5316268" y="4174116"/>
            <a:ext cx="3519757" cy="2246769"/>
          </a:xfrm>
          <a:prstGeom prst="rect">
            <a:avLst/>
          </a:prstGeom>
          <a:noFill/>
        </p:spPr>
        <p:txBody>
          <a:bodyPr wrap="square" rtlCol="0">
            <a:spAutoFit/>
          </a:bodyPr>
          <a:lstStyle/>
          <a:p>
            <a:r>
              <a:rPr lang="en-US" sz="1400" dirty="0"/>
              <a:t>The A2A pub/sub functionality provides topics for high-throughput, push-based, many-to-many messaging between distributed systems, microservices, and event-driven serverless applications. Using Amazon SNS topics, your publisher systems can fanout messages to a large number of subscriber systems, including Amazon SQS queues, </a:t>
            </a:r>
          </a:p>
        </p:txBody>
      </p:sp>
      <p:sp>
        <p:nvSpPr>
          <p:cNvPr id="8" name="TextBox 7">
            <a:extLst>
              <a:ext uri="{FF2B5EF4-FFF2-40B4-BE49-F238E27FC236}">
                <a16:creationId xmlns:a16="http://schemas.microsoft.com/office/drawing/2014/main" id="{796BC246-60B9-4ADA-AD34-CEB126D41E48}"/>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pic>
        <p:nvPicPr>
          <p:cNvPr id="3" name="Picture 2">
            <a:extLst>
              <a:ext uri="{FF2B5EF4-FFF2-40B4-BE49-F238E27FC236}">
                <a16:creationId xmlns:a16="http://schemas.microsoft.com/office/drawing/2014/main" id="{7F988B32-D30C-4DBC-AB87-D7481062669A}"/>
              </a:ext>
            </a:extLst>
          </p:cNvPr>
          <p:cNvPicPr>
            <a:picLocks noChangeAspect="1"/>
          </p:cNvPicPr>
          <p:nvPr/>
        </p:nvPicPr>
        <p:blipFill>
          <a:blip r:embed="rId2"/>
          <a:stretch>
            <a:fillRect/>
          </a:stretch>
        </p:blipFill>
        <p:spPr>
          <a:xfrm>
            <a:off x="307975" y="777647"/>
            <a:ext cx="8528050" cy="3258475"/>
          </a:xfrm>
          <a:prstGeom prst="rect">
            <a:avLst/>
          </a:prstGeom>
        </p:spPr>
      </p:pic>
    </p:spTree>
    <p:extLst>
      <p:ext uri="{BB962C8B-B14F-4D97-AF65-F5344CB8AC3E}">
        <p14:creationId xmlns:p14="http://schemas.microsoft.com/office/powerpoint/2010/main" val="344277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2">
                <a:tint val="90000"/>
                <a:satMod val="92000"/>
                <a:lumMod val="0"/>
                <a:lumOff val="10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225" y="202937"/>
            <a:ext cx="7137400" cy="899890"/>
          </a:xfrm>
        </p:spPr>
        <p:txBody>
          <a:bodyPr/>
          <a:lstStyle/>
          <a:p>
            <a:r>
              <a:rPr lang="en-US" b="1" dirty="0">
                <a:latin typeface="Times New Roman" panose="02020603050405020304" pitchFamily="18" charset="0"/>
                <a:cs typeface="Times New Roman" panose="02020603050405020304" pitchFamily="18" charset="0"/>
              </a:rPr>
              <a:t>AWS SNS Push Notification</a:t>
            </a:r>
          </a:p>
        </p:txBody>
      </p:sp>
      <p:sp>
        <p:nvSpPr>
          <p:cNvPr id="6" name="Rectangle 4"/>
          <p:cNvSpPr>
            <a:spLocks noChangeArrowheads="1"/>
          </p:cNvSpPr>
          <p:nvPr/>
        </p:nvSpPr>
        <p:spPr bwMode="auto">
          <a:xfrm>
            <a:off x="501301" y="821450"/>
            <a:ext cx="296831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Whenever push notification is needed, our server a </a:t>
            </a:r>
            <a:r>
              <a:rPr kumimoji="0" 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message</a:t>
            </a:r>
            <a:r>
              <a:rPr kumimoji="0" 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SNS server along with device </a:t>
            </a:r>
            <a:r>
              <a:rPr kumimoji="0" 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registration id</a:t>
            </a:r>
            <a:r>
              <a:rPr kumimoji="0" 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(which is stored earlier in the database)</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25" y="821450"/>
            <a:ext cx="355556" cy="431746"/>
          </a:xfrm>
          <a:prstGeom prst="rect">
            <a:avLst/>
          </a:prstGeom>
        </p:spPr>
      </p:pic>
      <p:sp>
        <p:nvSpPr>
          <p:cNvPr id="10" name="Rectangle 5"/>
          <p:cNvSpPr>
            <a:spLocks noChangeArrowheads="1"/>
          </p:cNvSpPr>
          <p:nvPr/>
        </p:nvSpPr>
        <p:spPr bwMode="auto">
          <a:xfrm>
            <a:off x="354003" y="3970397"/>
            <a:ext cx="311561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SNS server will delivers that message to respected User/Mobile App</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54" y="3933779"/>
            <a:ext cx="355556" cy="431746"/>
          </a:xfrm>
          <a:prstGeom prst="rect">
            <a:avLst/>
          </a:prstGeom>
        </p:spPr>
      </p:pic>
      <p:pic>
        <p:nvPicPr>
          <p:cNvPr id="3" name="Picture 2">
            <a:extLst>
              <a:ext uri="{FF2B5EF4-FFF2-40B4-BE49-F238E27FC236}">
                <a16:creationId xmlns:a16="http://schemas.microsoft.com/office/drawing/2014/main" id="{00B1C2E9-FD41-492F-931B-91335C46C68A}"/>
              </a:ext>
            </a:extLst>
          </p:cNvPr>
          <p:cNvPicPr>
            <a:picLocks noChangeAspect="1"/>
          </p:cNvPicPr>
          <p:nvPr/>
        </p:nvPicPr>
        <p:blipFill>
          <a:blip r:embed="rId4"/>
          <a:stretch>
            <a:fillRect/>
          </a:stretch>
        </p:blipFill>
        <p:spPr>
          <a:xfrm>
            <a:off x="3502619" y="2382203"/>
            <a:ext cx="5552772" cy="4353878"/>
          </a:xfrm>
          <a:prstGeom prst="rect">
            <a:avLst/>
          </a:prstGeom>
          <a:effectLst>
            <a:outerShdw blurRad="50800" dist="50800" dir="5400000" algn="ctr" rotWithShape="0">
              <a:schemeClr val="bg1"/>
            </a:outerShdw>
          </a:effectLst>
        </p:spPr>
      </p:pic>
    </p:spTree>
    <p:extLst>
      <p:ext uri="{BB962C8B-B14F-4D97-AF65-F5344CB8AC3E}">
        <p14:creationId xmlns:p14="http://schemas.microsoft.com/office/powerpoint/2010/main" val="3331173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3081" y="166910"/>
            <a:ext cx="6589199" cy="760190"/>
          </a:xfrm>
        </p:spPr>
        <p:txBody>
          <a:bodyPr>
            <a:normAutofit fontScale="90000"/>
          </a:bodyPr>
          <a:lstStyle/>
          <a:p>
            <a:r>
              <a:rPr lang="en-US" b="1" dirty="0"/>
              <a:t>Driver/Taxi Registration  Module</a:t>
            </a:r>
          </a:p>
        </p:txBody>
      </p:sp>
      <p:sp>
        <p:nvSpPr>
          <p:cNvPr id="5" name="Content Placeholder 4"/>
          <p:cNvSpPr>
            <a:spLocks noGrp="1"/>
          </p:cNvSpPr>
          <p:nvPr>
            <p:ph idx="1"/>
          </p:nvPr>
        </p:nvSpPr>
        <p:spPr>
          <a:xfrm>
            <a:off x="314521" y="927100"/>
            <a:ext cx="4928039" cy="4945380"/>
          </a:xfrm>
        </p:spPr>
        <p:txBody>
          <a:bodyPr>
            <a:noAutofit/>
          </a:bodyPr>
          <a:lstStyle/>
          <a:p>
            <a:r>
              <a:rPr lang="en-US" sz="2400" dirty="0">
                <a:solidFill>
                  <a:srgbClr val="000000"/>
                </a:solidFill>
                <a:latin typeface="Times New Roman" panose="02020603050405020304" pitchFamily="18" charset="0"/>
                <a:cs typeface="Times New Roman" panose="02020603050405020304" pitchFamily="18" charset="0"/>
              </a:rPr>
              <a:t>This application has two main function.</a:t>
            </a:r>
          </a:p>
          <a:p>
            <a:r>
              <a:rPr lang="en-US" sz="2400" b="1" dirty="0">
                <a:solidFill>
                  <a:srgbClr val="000000"/>
                </a:solidFill>
                <a:latin typeface="Times New Roman" panose="02020603050405020304" pitchFamily="18" charset="0"/>
                <a:cs typeface="Times New Roman" panose="02020603050405020304" pitchFamily="18" charset="0"/>
              </a:rPr>
              <a:t>Registration</a:t>
            </a:r>
            <a:r>
              <a:rPr lang="en-US" sz="2400" dirty="0">
                <a:solidFill>
                  <a:srgbClr val="000000"/>
                </a:solidFill>
                <a:latin typeface="Times New Roman" panose="02020603050405020304" pitchFamily="18" charset="0"/>
                <a:cs typeface="Times New Roman" panose="02020603050405020304" pitchFamily="18" charset="0"/>
              </a:rPr>
              <a:t> : Register individual Taxi/Driver with shift timing </a:t>
            </a:r>
          </a:p>
          <a:p>
            <a:r>
              <a:rPr lang="en-US" sz="2400" b="1" dirty="0">
                <a:solidFill>
                  <a:srgbClr val="000000"/>
                </a:solidFill>
                <a:latin typeface="Times New Roman" panose="02020603050405020304" pitchFamily="18" charset="0"/>
                <a:cs typeface="Times New Roman" panose="02020603050405020304" pitchFamily="18" charset="0"/>
              </a:rPr>
              <a:t>Tracking</a:t>
            </a:r>
            <a:r>
              <a:rPr lang="en-US" sz="2400" dirty="0">
                <a:solidFill>
                  <a:srgbClr val="000000"/>
                </a:solidFill>
                <a:latin typeface="Times New Roman" panose="02020603050405020304" pitchFamily="18" charset="0"/>
                <a:cs typeface="Times New Roman" panose="02020603050405020304" pitchFamily="18" charset="0"/>
              </a:rPr>
              <a:t> : Planned to get GPS coordinate form GPS every 10 meters and send its coordinate to the server by put the latitude and longitude of GPS and Driver ID in JSON string and send it by POST request to server. </a:t>
            </a:r>
          </a:p>
        </p:txBody>
      </p:sp>
      <p:sp>
        <p:nvSpPr>
          <p:cNvPr id="4" name="TextBox 3">
            <a:extLst>
              <a:ext uri="{FF2B5EF4-FFF2-40B4-BE49-F238E27FC236}">
                <a16:creationId xmlns:a16="http://schemas.microsoft.com/office/drawing/2014/main" id="{6803B6BC-C726-418A-B7A8-84B4F8031F87}"/>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pic>
        <p:nvPicPr>
          <p:cNvPr id="6" name="Picture 5">
            <a:extLst>
              <a:ext uri="{FF2B5EF4-FFF2-40B4-BE49-F238E27FC236}">
                <a16:creationId xmlns:a16="http://schemas.microsoft.com/office/drawing/2014/main" id="{29A8FD6B-E8B2-47D9-91FF-8CD787F3DF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7781" y="1325247"/>
            <a:ext cx="2549777" cy="4207505"/>
          </a:xfrm>
          <a:prstGeom prst="rect">
            <a:avLst/>
          </a:prstGeom>
        </p:spPr>
      </p:pic>
    </p:spTree>
    <p:extLst>
      <p:ext uri="{BB962C8B-B14F-4D97-AF65-F5344CB8AC3E}">
        <p14:creationId xmlns:p14="http://schemas.microsoft.com/office/powerpoint/2010/main" val="661377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2601" y="236314"/>
            <a:ext cx="6589199" cy="760190"/>
          </a:xfrm>
        </p:spPr>
        <p:txBody>
          <a:bodyPr/>
          <a:lstStyle/>
          <a:p>
            <a:r>
              <a:rPr lang="en-US" b="1" dirty="0"/>
              <a:t>Taxi booking module</a:t>
            </a:r>
          </a:p>
        </p:txBody>
      </p:sp>
      <p:sp>
        <p:nvSpPr>
          <p:cNvPr id="5" name="Content Placeholder 4"/>
          <p:cNvSpPr>
            <a:spLocks noGrp="1"/>
          </p:cNvSpPr>
          <p:nvPr>
            <p:ph idx="1"/>
          </p:nvPr>
        </p:nvSpPr>
        <p:spPr>
          <a:xfrm>
            <a:off x="418697" y="1200740"/>
            <a:ext cx="5209943" cy="5067979"/>
          </a:xfrm>
        </p:spPr>
        <p:txBody>
          <a:bodyPr>
            <a:noAutofit/>
          </a:bodyPr>
          <a:lstStyle/>
          <a:p>
            <a:r>
              <a:rPr lang="en-US" sz="2400" b="1" dirty="0">
                <a:solidFill>
                  <a:srgbClr val="000000"/>
                </a:solidFill>
                <a:latin typeface="Times New Roman" panose="02020603050405020304" pitchFamily="18" charset="0"/>
                <a:cs typeface="Times New Roman" panose="02020603050405020304" pitchFamily="18" charset="0"/>
              </a:rPr>
              <a:t>Receive booking</a:t>
            </a:r>
            <a:r>
              <a:rPr lang="en-US" sz="2400" dirty="0">
                <a:solidFill>
                  <a:srgbClr val="000000"/>
                </a:solidFill>
                <a:latin typeface="Times New Roman" panose="02020603050405020304" pitchFamily="18" charset="0"/>
                <a:cs typeface="Times New Roman" panose="02020603050405020304" pitchFamily="18" charset="0"/>
              </a:rPr>
              <a:t> </a:t>
            </a:r>
            <a:r>
              <a:rPr lang="en-US" sz="2400" b="1" dirty="0">
                <a:solidFill>
                  <a:srgbClr val="000000"/>
                </a:solidFill>
                <a:latin typeface="Times New Roman" panose="02020603050405020304" pitchFamily="18" charset="0"/>
                <a:cs typeface="Times New Roman" panose="02020603050405020304" pitchFamily="18" charset="0"/>
              </a:rPr>
              <a:t>request</a:t>
            </a:r>
            <a:r>
              <a:rPr lang="en-US" sz="2400" dirty="0">
                <a:solidFill>
                  <a:srgbClr val="000000"/>
                </a:solidFill>
                <a:latin typeface="Times New Roman" panose="02020603050405020304" pitchFamily="18" charset="0"/>
                <a:cs typeface="Times New Roman" panose="02020603050405020304" pitchFamily="18" charset="0"/>
              </a:rPr>
              <a:t>: This is to make application as a listener to booking request from server, if the application receive request from server the driver can be accept it or reject it in a one minuet or less, if no action from driver then the request will be kill. </a:t>
            </a:r>
          </a:p>
          <a:p>
            <a:r>
              <a:rPr lang="en-US" sz="2400" dirty="0">
                <a:solidFill>
                  <a:srgbClr val="000000"/>
                </a:solidFill>
                <a:latin typeface="Times New Roman" panose="02020603050405020304" pitchFamily="18" charset="0"/>
                <a:cs typeface="Times New Roman" panose="02020603050405020304" pitchFamily="18" charset="0"/>
              </a:rPr>
              <a:t>So, if the driver accept request then the application open the map and set the location of the passenger and Driver on map, so the driver can easy find passenger. </a:t>
            </a:r>
          </a:p>
          <a:p>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791" y="3507780"/>
            <a:ext cx="1887049" cy="3113906"/>
          </a:xfrm>
          <a:prstGeom prst="rect">
            <a:avLst/>
          </a:prstGeom>
        </p:spPr>
      </p:pic>
      <p:pic>
        <p:nvPicPr>
          <p:cNvPr id="6" name="Picture 5">
            <a:extLst>
              <a:ext uri="{FF2B5EF4-FFF2-40B4-BE49-F238E27FC236}">
                <a16:creationId xmlns:a16="http://schemas.microsoft.com/office/drawing/2014/main" id="{EDA94465-C173-4643-8338-8DA869A72E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6791" y="236314"/>
            <a:ext cx="1824229" cy="3010245"/>
          </a:xfrm>
          <a:prstGeom prst="rect">
            <a:avLst/>
          </a:prstGeom>
        </p:spPr>
      </p:pic>
    </p:spTree>
    <p:extLst>
      <p:ext uri="{BB962C8B-B14F-4D97-AF65-F5344CB8AC3E}">
        <p14:creationId xmlns:p14="http://schemas.microsoft.com/office/powerpoint/2010/main" val="3788746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9581" y="116785"/>
            <a:ext cx="8242739" cy="1280890"/>
          </a:xfrm>
        </p:spPr>
        <p:txBody>
          <a:bodyPr/>
          <a:lstStyle/>
          <a:p>
            <a:r>
              <a:rPr lang="en-US" b="1" dirty="0"/>
              <a:t>User Web App</a:t>
            </a:r>
          </a:p>
        </p:txBody>
      </p:sp>
      <p:sp>
        <p:nvSpPr>
          <p:cNvPr id="3" name="Content Placeholder 2"/>
          <p:cNvSpPr>
            <a:spLocks noGrp="1"/>
          </p:cNvSpPr>
          <p:nvPr>
            <p:ph idx="1"/>
          </p:nvPr>
        </p:nvSpPr>
        <p:spPr>
          <a:xfrm>
            <a:off x="159581" y="929153"/>
            <a:ext cx="6129459" cy="5812061"/>
          </a:xfrm>
        </p:spPr>
        <p:txBody>
          <a:bodyPr>
            <a:noAutofit/>
          </a:bodyPr>
          <a:lstStyle/>
          <a:p>
            <a:r>
              <a:rPr lang="en-US" sz="2400" dirty="0">
                <a:latin typeface="Times New Roman" panose="02020603050405020304" pitchFamily="18" charset="0"/>
                <a:cs typeface="Times New Roman" panose="02020603050405020304" pitchFamily="18" charset="0"/>
              </a:rPr>
              <a:t>The main function in this application is allow the user  to booking taxi via Web/Mobile App [ Mobile not in scope now].</a:t>
            </a:r>
          </a:p>
          <a:p>
            <a:r>
              <a:rPr lang="en-US" sz="2400" dirty="0">
                <a:latin typeface="Times New Roman" panose="02020603050405020304" pitchFamily="18" charset="0"/>
                <a:cs typeface="Times New Roman" panose="02020603050405020304" pitchFamily="18" charset="0"/>
              </a:rPr>
              <a:t>when you start application you can see all taxi near to you in the web page.</a:t>
            </a:r>
          </a:p>
          <a:p>
            <a:r>
              <a:rPr lang="en-US" sz="2400" dirty="0">
                <a:latin typeface="Times New Roman" panose="02020603050405020304" pitchFamily="18" charset="0"/>
                <a:cs typeface="Times New Roman" panose="02020603050405020304" pitchFamily="18" charset="0"/>
              </a:rPr>
              <a:t>Other case when user provide source and destination locations User can select Taxi type via booking  API</a:t>
            </a:r>
          </a:p>
          <a:p>
            <a:r>
              <a:rPr lang="en-US" sz="2400" dirty="0">
                <a:latin typeface="Times New Roman" panose="02020603050405020304" pitchFamily="18" charset="0"/>
                <a:cs typeface="Times New Roman" panose="02020603050405020304" pitchFamily="18" charset="0"/>
              </a:rPr>
              <a:t>Currently we built a small Web GUI to demonstrate Registration and Taxi Locations</a:t>
            </a:r>
          </a:p>
          <a:p>
            <a:r>
              <a:rPr lang="en-US" sz="2400" dirty="0">
                <a:latin typeface="Times New Roman" panose="02020603050405020304" pitchFamily="18" charset="0"/>
                <a:cs typeface="Times New Roman" panose="02020603050405020304" pitchFamily="18" charset="0"/>
              </a:rPr>
              <a:t>When the use did a  successful  booking taxi from server we can show on map the  location and driver location who accept your request</a:t>
            </a:r>
          </a:p>
          <a:p>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2208" y="497840"/>
            <a:ext cx="2581792" cy="4907280"/>
          </a:xfrm>
          <a:prstGeom prst="rect">
            <a:avLst/>
          </a:prstGeom>
        </p:spPr>
      </p:pic>
      <p:sp>
        <p:nvSpPr>
          <p:cNvPr id="6" name="TextBox 5">
            <a:extLst>
              <a:ext uri="{FF2B5EF4-FFF2-40B4-BE49-F238E27FC236}">
                <a16:creationId xmlns:a16="http://schemas.microsoft.com/office/drawing/2014/main" id="{E28556D3-0C28-47B1-BA27-78F1E7C45203}"/>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Tree>
    <p:extLst>
      <p:ext uri="{BB962C8B-B14F-4D97-AF65-F5344CB8AC3E}">
        <p14:creationId xmlns:p14="http://schemas.microsoft.com/office/powerpoint/2010/main" val="491997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174165"/>
            <a:ext cx="7137400" cy="899890"/>
          </a:xfrm>
        </p:spPr>
        <p:txBody>
          <a:bodyPr/>
          <a:lstStyle/>
          <a:p>
            <a:r>
              <a:rPr lang="en-US" b="1" dirty="0">
                <a:latin typeface="Times New Roman" panose="02020603050405020304" pitchFamily="18" charset="0"/>
                <a:cs typeface="Times New Roman" panose="02020603050405020304" pitchFamily="18" charset="0"/>
              </a:rPr>
              <a:t>User/Taxi Registration Flow</a:t>
            </a:r>
          </a:p>
        </p:txBody>
      </p:sp>
      <p:sp>
        <p:nvSpPr>
          <p:cNvPr id="9" name="Rectangle 3"/>
          <p:cNvSpPr>
            <a:spLocks noChangeArrowheads="1"/>
          </p:cNvSpPr>
          <p:nvPr/>
        </p:nvSpPr>
        <p:spPr bwMode="auto">
          <a:xfrm>
            <a:off x="476250" y="1489502"/>
            <a:ext cx="5353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1.</a:t>
            </a:r>
            <a:r>
              <a:rPr kumimoji="0" lang="en-US" sz="2400" b="0" i="0" u="none" strike="noStrike" cap="none" normalizeH="0" baseline="0" dirty="0">
                <a:ln>
                  <a:noFill/>
                </a:ln>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First register device sends </a:t>
            </a:r>
            <a:r>
              <a:rPr kumimoji="0" 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id</a:t>
            </a:r>
            <a:r>
              <a:rPr kumimoji="0" 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location id</a:t>
            </a:r>
            <a:r>
              <a:rPr kumimoji="0" 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System for registration.</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TextBox 11"/>
          <p:cNvSpPr txBox="1"/>
          <p:nvPr/>
        </p:nvSpPr>
        <p:spPr>
          <a:xfrm>
            <a:off x="476250" y="2505165"/>
            <a:ext cx="5645150" cy="3785652"/>
          </a:xfrm>
          <a:prstGeom prst="rect">
            <a:avLst/>
          </a:prstGeom>
          <a:noFill/>
        </p:spPr>
        <p:txBody>
          <a:bodyPr wrap="square" rtlCol="0">
            <a:spAutoFit/>
          </a:bodyPr>
          <a:lstStyle/>
          <a:p>
            <a:pPr lvl="0" eaLnBrk="0" fontAlgn="base" hangingPunct="0">
              <a:spcBef>
                <a:spcPct val="0"/>
              </a:spcBef>
              <a:spcAft>
                <a:spcPct val="0"/>
              </a:spcAft>
            </a:pPr>
            <a:r>
              <a:rPr kumimoji="0" lang="en-US" sz="2400" b="1" i="0" u="none" strike="noStrike" cap="none" normalizeH="0" baseline="0" dirty="0">
                <a:ln>
                  <a:noFill/>
                </a:ln>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upon successful registration server        issues </a:t>
            </a:r>
            <a:r>
              <a:rPr kumimoji="0" 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registration id</a:t>
            </a:r>
            <a:r>
              <a:rPr kumimoji="0" 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user web app.</a:t>
            </a:r>
          </a:p>
          <a:p>
            <a:pPr lvl="0" eaLnBrk="0" fontAlgn="base" hangingPunct="0">
              <a:spcBef>
                <a:spcPct val="0"/>
              </a:spcBef>
              <a:spcAft>
                <a:spcPct val="0"/>
              </a:spcAf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kumimoji="0" lang="en-US" sz="2400" b="1" i="0" u="none" strike="noStrike" cap="none" normalizeH="0" baseline="0" dirty="0">
                <a:ln>
                  <a:noFill/>
                </a:ln>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3.</a:t>
            </a:r>
            <a:r>
              <a:rPr kumimoji="0" 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After receiving registration id, device will send </a:t>
            </a:r>
            <a:r>
              <a:rPr kumimoji="0" 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registration id</a:t>
            </a:r>
            <a:r>
              <a:rPr kumimoji="0" 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our server.</a:t>
            </a:r>
          </a:p>
          <a:p>
            <a:pPr lvl="0" eaLnBrk="0" fontAlgn="base" hangingPunct="0">
              <a:spcBef>
                <a:spcPct val="0"/>
              </a:spcBef>
              <a:spcAft>
                <a:spcPct val="0"/>
              </a:spcAf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kumimoji="0" lang="en-US" sz="2400" b="1" i="0" u="none" strike="noStrike" cap="none" normalizeH="0" baseline="0" dirty="0">
                <a:ln>
                  <a:noFill/>
                </a:ln>
                <a:solidFill>
                  <a:srgbClr val="833C0B"/>
                </a:solidFill>
                <a:effectLst/>
                <a:latin typeface="Times New Roman" panose="02020603050405020304" pitchFamily="18" charset="0"/>
                <a:ea typeface="Calibri" panose="020F0502020204030204" pitchFamily="34" charset="0"/>
                <a:cs typeface="Times New Roman" panose="02020603050405020304" pitchFamily="18" charset="0"/>
              </a:rPr>
              <a:t>4.</a:t>
            </a:r>
            <a:r>
              <a:rPr kumimoji="0" 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Our server will store </a:t>
            </a:r>
            <a:r>
              <a:rPr kumimoji="0" 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registration id</a:t>
            </a:r>
          </a:p>
          <a:p>
            <a:pPr lvl="0" eaLnBrk="0" fontAlgn="base" hangingPunct="0">
              <a:spcBef>
                <a:spcPct val="0"/>
              </a:spcBef>
              <a:spcAft>
                <a:spcPct val="0"/>
              </a:spcAft>
            </a:pPr>
            <a:r>
              <a:rPr kumimoji="0" 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 the </a:t>
            </a:r>
            <a:r>
              <a:rPr kumimoji="0" 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database</a:t>
            </a:r>
            <a:r>
              <a:rPr kumimoji="0" 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for later</a:t>
            </a:r>
            <a:r>
              <a:rPr kumimoji="0" lang="en-US" sz="2400" b="0" i="0" u="none" strike="noStrike" cap="none" normalizeH="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usage</a:t>
            </a:r>
          </a:p>
          <a:p>
            <a:pPr lvl="0" eaLnBrk="0" fontAlgn="base" hangingPunct="0">
              <a:spcBef>
                <a:spcPct val="0"/>
              </a:spcBef>
              <a:spcAft>
                <a:spcPct val="0"/>
              </a:spcAft>
            </a:pPr>
            <a:endParaRPr lang="en-US" sz="24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Same flow for Taxi registration</a:t>
            </a:r>
          </a:p>
        </p:txBody>
      </p:sp>
    </p:spTree>
    <p:extLst>
      <p:ext uri="{BB962C8B-B14F-4D97-AF65-F5344CB8AC3E}">
        <p14:creationId xmlns:p14="http://schemas.microsoft.com/office/powerpoint/2010/main" val="3738553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48481" y="197390"/>
            <a:ext cx="7838879" cy="1280890"/>
          </a:xfrm>
        </p:spPr>
        <p:txBody>
          <a:bodyPr/>
          <a:lstStyle/>
          <a:p>
            <a:r>
              <a:rPr lang="en-US" b="1" dirty="0">
                <a:latin typeface="Times New Roman" pitchFamily="18" charset="0"/>
                <a:cs typeface="Times New Roman" pitchFamily="18" charset="0"/>
              </a:rPr>
              <a:t>Python /Lambda In Booking System</a:t>
            </a:r>
          </a:p>
        </p:txBody>
      </p:sp>
      <p:sp>
        <p:nvSpPr>
          <p:cNvPr id="3" name="Content Placeholder 2"/>
          <p:cNvSpPr>
            <a:spLocks noGrp="1"/>
          </p:cNvSpPr>
          <p:nvPr>
            <p:ph idx="1"/>
          </p:nvPr>
        </p:nvSpPr>
        <p:spPr>
          <a:xfrm>
            <a:off x="248481" y="1095374"/>
            <a:ext cx="8647038" cy="5762625"/>
          </a:xfrm>
        </p:spPr>
        <p:txBody>
          <a:bodyPr>
            <a:noAutofit/>
          </a:bodyPr>
          <a:lstStyle/>
          <a:p>
            <a:r>
              <a:rPr lang="en-US" sz="2400" dirty="0">
                <a:latin typeface="Times New Roman" pitchFamily="18" charset="0"/>
                <a:cs typeface="Times New Roman" pitchFamily="18" charset="0"/>
              </a:rPr>
              <a:t>Lambda1 is Responsible for  :</a:t>
            </a:r>
          </a:p>
          <a:p>
            <a:pPr lvl="1"/>
            <a:r>
              <a:rPr lang="en-US" sz="2400" dirty="0">
                <a:latin typeface="Times New Roman" pitchFamily="18" charset="0"/>
                <a:cs typeface="Times New Roman" pitchFamily="18" charset="0"/>
              </a:rPr>
              <a:t>Handle booking  requests from Passenger application.</a:t>
            </a:r>
          </a:p>
          <a:p>
            <a:pPr lvl="1"/>
            <a:r>
              <a:rPr lang="en-US" sz="2400" dirty="0">
                <a:latin typeface="Times New Roman" pitchFamily="18" charset="0"/>
                <a:cs typeface="Times New Roman" pitchFamily="18" charset="0"/>
              </a:rPr>
              <a:t>Determine the nearest driver to the passenger by using MapQuest API web service .</a:t>
            </a:r>
          </a:p>
          <a:p>
            <a:pPr lvl="1"/>
            <a:r>
              <a:rPr lang="en-US" sz="2400" dirty="0">
                <a:latin typeface="Times New Roman" pitchFamily="18" charset="0"/>
                <a:cs typeface="Times New Roman" pitchFamily="18" charset="0"/>
              </a:rPr>
              <a:t> Send booking Notification to Driver application  by using AWS SNS</a:t>
            </a:r>
          </a:p>
          <a:p>
            <a:pPr lvl="1"/>
            <a:endParaRPr lang="en-US" sz="2400" dirty="0">
              <a:latin typeface="Times New Roman" pitchFamily="18" charset="0"/>
              <a:cs typeface="Times New Roman" pitchFamily="18" charset="0"/>
            </a:endParaRPr>
          </a:p>
          <a:p>
            <a:pPr lvl="1"/>
            <a:r>
              <a:rPr lang="en-US" sz="2400" dirty="0" err="1">
                <a:latin typeface="Times New Roman" pitchFamily="18" charset="0"/>
                <a:cs typeface="Times New Roman" pitchFamily="18" charset="0"/>
              </a:rPr>
              <a:t>Todo</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120077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27701" y="598710"/>
            <a:ext cx="6589199" cy="645890"/>
          </a:xfrm>
        </p:spPr>
        <p:txBody>
          <a:bodyPr>
            <a:noAutofit/>
          </a:bodyPr>
          <a:lstStyle/>
          <a:p>
            <a:r>
              <a:rPr lang="en-US" b="1" dirty="0">
                <a:latin typeface="Times New Roman" panose="02020603050405020304" pitchFamily="18" charset="0"/>
                <a:cs typeface="Times New Roman" panose="02020603050405020304" pitchFamily="18" charset="0"/>
              </a:rPr>
              <a:t>Project Outline</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41121" y="1564640"/>
            <a:ext cx="7660640" cy="4836160"/>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Project Overview</a:t>
            </a:r>
          </a:p>
          <a:p>
            <a:r>
              <a:rPr lang="en-US" sz="2400" dirty="0">
                <a:latin typeface="Times New Roman" panose="02020603050405020304" pitchFamily="18" charset="0"/>
                <a:cs typeface="Times New Roman" panose="02020603050405020304" pitchFamily="18" charset="0"/>
              </a:rPr>
              <a:t>Scope</a:t>
            </a:r>
          </a:p>
          <a:p>
            <a:r>
              <a:rPr lang="en-US" sz="2400" dirty="0">
                <a:latin typeface="Times New Roman" panose="02020603050405020304" pitchFamily="18" charset="0"/>
                <a:cs typeface="Times New Roman" panose="02020603050405020304" pitchFamily="18" charset="0"/>
              </a:rPr>
              <a:t>Architecture</a:t>
            </a:r>
          </a:p>
          <a:p>
            <a:r>
              <a:rPr lang="en-US" sz="2400" dirty="0">
                <a:latin typeface="Times New Roman" panose="02020603050405020304" pitchFamily="18" charset="0"/>
                <a:cs typeface="Times New Roman" panose="02020603050405020304" pitchFamily="18" charset="0"/>
              </a:rPr>
              <a:t>GPS AWS Cloud </a:t>
            </a:r>
          </a:p>
          <a:p>
            <a:r>
              <a:rPr lang="en-US" sz="2400" dirty="0">
                <a:latin typeface="Times New Roman" panose="02020603050405020304" pitchFamily="18" charset="0"/>
                <a:cs typeface="Times New Roman" panose="02020603050405020304" pitchFamily="18" charset="0"/>
              </a:rPr>
              <a:t>Registration System</a:t>
            </a:r>
          </a:p>
          <a:p>
            <a:r>
              <a:rPr lang="en-US" sz="2400" dirty="0">
                <a:latin typeface="Times New Roman" panose="02020603050405020304" pitchFamily="18" charset="0"/>
                <a:cs typeface="Times New Roman" panose="02020603050405020304" pitchFamily="18" charset="0"/>
              </a:rPr>
              <a:t>Tracking System Overview</a:t>
            </a:r>
          </a:p>
          <a:p>
            <a:r>
              <a:rPr lang="en-US" sz="2400" dirty="0">
                <a:latin typeface="Times New Roman" panose="02020603050405020304" pitchFamily="18" charset="0"/>
                <a:cs typeface="Times New Roman" panose="02020603050405020304" pitchFamily="18" charset="0"/>
              </a:rPr>
              <a:t>Tracking System Implementation</a:t>
            </a:r>
          </a:p>
          <a:p>
            <a:r>
              <a:rPr lang="en-US" sz="2400" dirty="0">
                <a:latin typeface="Times New Roman" panose="02020603050405020304" pitchFamily="18" charset="0"/>
                <a:cs typeface="Times New Roman" panose="02020603050405020304" pitchFamily="18" charset="0"/>
              </a:rPr>
              <a:t>Booking System Overview </a:t>
            </a:r>
          </a:p>
          <a:p>
            <a:r>
              <a:rPr lang="en-US" sz="2400" dirty="0">
                <a:latin typeface="Times New Roman" panose="02020603050405020304" pitchFamily="18" charset="0"/>
                <a:cs typeface="Times New Roman" panose="02020603050405020304" pitchFamily="18" charset="0"/>
              </a:rPr>
              <a:t>Booking System Implementation</a:t>
            </a:r>
          </a:p>
          <a:p>
            <a:r>
              <a:rPr lang="en-US" sz="2400" dirty="0">
                <a:latin typeface="Times New Roman" panose="02020603050405020304" pitchFamily="18" charset="0"/>
                <a:cs typeface="Times New Roman" panose="02020603050405020304" pitchFamily="18" charset="0"/>
              </a:rPr>
              <a:t>Advance Features</a:t>
            </a:r>
          </a:p>
          <a:p>
            <a:r>
              <a:rPr lang="en-US" sz="2400" dirty="0">
                <a:latin typeface="Times New Roman" panose="02020603050405020304" pitchFamily="18" charset="0"/>
                <a:cs typeface="Times New Roman" panose="02020603050405020304" pitchFamily="18" charset="0"/>
              </a:rPr>
              <a:t>Future Scope</a:t>
            </a:r>
          </a:p>
          <a:p>
            <a:r>
              <a:rPr lang="en-US" sz="2400" dirty="0">
                <a:latin typeface="Times New Roman" panose="02020603050405020304" pitchFamily="18" charset="0"/>
                <a:cs typeface="Times New Roman" panose="02020603050405020304" pitchFamily="18" charset="0"/>
              </a:rPr>
              <a:t>Demo</a:t>
            </a:r>
          </a:p>
        </p:txBody>
      </p:sp>
      <p:sp>
        <p:nvSpPr>
          <p:cNvPr id="4" name="TextBox 3">
            <a:extLst>
              <a:ext uri="{FF2B5EF4-FFF2-40B4-BE49-F238E27FC236}">
                <a16:creationId xmlns:a16="http://schemas.microsoft.com/office/drawing/2014/main" id="{D679C3B4-7EB0-4657-975B-9EC50F38DE17}"/>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Tree>
    <p:extLst>
      <p:ext uri="{BB962C8B-B14F-4D97-AF65-F5344CB8AC3E}">
        <p14:creationId xmlns:p14="http://schemas.microsoft.com/office/powerpoint/2010/main" val="2583281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0565-9F8D-4D4D-A60B-BACD1C9CD304}"/>
              </a:ext>
            </a:extLst>
          </p:cNvPr>
          <p:cNvSpPr>
            <a:spLocks noGrp="1"/>
          </p:cNvSpPr>
          <p:nvPr>
            <p:ph type="title"/>
          </p:nvPr>
        </p:nvSpPr>
        <p:spPr>
          <a:xfrm>
            <a:off x="289121" y="136430"/>
            <a:ext cx="6589199" cy="1280890"/>
          </a:xfrm>
        </p:spPr>
        <p:txBody>
          <a:bodyPr/>
          <a:lstStyle/>
          <a:p>
            <a:r>
              <a:rPr lang="en-IN" b="1" dirty="0"/>
              <a:t>Future Scope</a:t>
            </a:r>
          </a:p>
        </p:txBody>
      </p:sp>
      <p:sp>
        <p:nvSpPr>
          <p:cNvPr id="3" name="Content Placeholder 2">
            <a:extLst>
              <a:ext uri="{FF2B5EF4-FFF2-40B4-BE49-F238E27FC236}">
                <a16:creationId xmlns:a16="http://schemas.microsoft.com/office/drawing/2014/main" id="{56EDD8A0-996D-4668-B479-A3DD9749E8C4}"/>
              </a:ext>
            </a:extLst>
          </p:cNvPr>
          <p:cNvSpPr>
            <a:spLocks noGrp="1"/>
          </p:cNvSpPr>
          <p:nvPr>
            <p:ph idx="1"/>
          </p:nvPr>
        </p:nvSpPr>
        <p:spPr>
          <a:xfrm>
            <a:off x="215215" y="904240"/>
            <a:ext cx="8420785" cy="5273040"/>
          </a:xfrm>
        </p:spPr>
        <p:txBody>
          <a:bodyPr/>
          <a:lstStyle/>
          <a:p>
            <a:r>
              <a:rPr lang="en-US" dirty="0"/>
              <a:t>If the </a:t>
            </a:r>
            <a:r>
              <a:rPr lang="en-US" dirty="0" err="1"/>
              <a:t>Useris</a:t>
            </a:r>
            <a:r>
              <a:rPr lang="en-US" dirty="0"/>
              <a:t> eligible for any offers or promotions, it will apply. </a:t>
            </a:r>
          </a:p>
          <a:p>
            <a:r>
              <a:rPr lang="en-US" dirty="0"/>
              <a:t>Nearby cabs will be searched by the system and if any cabs are available, the system will displays the Cab/drivers details to </a:t>
            </a:r>
            <a:r>
              <a:rPr lang="en-US" dirty="0" err="1"/>
              <a:t>th</a:t>
            </a:r>
            <a:r>
              <a:rPr lang="en-US" dirty="0"/>
              <a:t> </a:t>
            </a:r>
            <a:r>
              <a:rPr lang="en-US" dirty="0" err="1"/>
              <a:t>eUser</a:t>
            </a:r>
            <a:r>
              <a:rPr lang="en-US" dirty="0"/>
              <a:t>. </a:t>
            </a:r>
          </a:p>
          <a:p>
            <a:r>
              <a:rPr lang="en-US" dirty="0"/>
              <a:t>Payment can be through Paytm or card or cash. The cab will drop you in the destination location and End of the Trip. This is the brief understanding will get from the architectural pattern given above</a:t>
            </a:r>
          </a:p>
          <a:p>
            <a:r>
              <a:rPr lang="en-US" dirty="0"/>
              <a:t>Advance UI </a:t>
            </a:r>
          </a:p>
          <a:p>
            <a:r>
              <a:rPr lang="en-US" dirty="0"/>
              <a:t>Validations</a:t>
            </a:r>
          </a:p>
          <a:p>
            <a:r>
              <a:rPr lang="en-US" dirty="0"/>
              <a:t>Mobile Apps</a:t>
            </a:r>
          </a:p>
          <a:p>
            <a:r>
              <a:rPr lang="en-US" dirty="0" err="1"/>
              <a:t>etc</a:t>
            </a:r>
            <a:endParaRPr lang="en-IN" dirty="0"/>
          </a:p>
        </p:txBody>
      </p:sp>
    </p:spTree>
    <p:extLst>
      <p:ext uri="{BB962C8B-B14F-4D97-AF65-F5344CB8AC3E}">
        <p14:creationId xmlns:p14="http://schemas.microsoft.com/office/powerpoint/2010/main" val="4154757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646E-FA13-48C0-A58D-3D348E5795CD}"/>
              </a:ext>
            </a:extLst>
          </p:cNvPr>
          <p:cNvSpPr>
            <a:spLocks noGrp="1"/>
          </p:cNvSpPr>
          <p:nvPr>
            <p:ph type="title"/>
          </p:nvPr>
        </p:nvSpPr>
        <p:spPr>
          <a:xfrm>
            <a:off x="139480" y="0"/>
            <a:ext cx="6589199" cy="1280890"/>
          </a:xfrm>
        </p:spPr>
        <p:txBody>
          <a:bodyPr/>
          <a:lstStyle/>
          <a:p>
            <a:r>
              <a:rPr lang="en-IN" b="1" dirty="0"/>
              <a:t>Screenshots –Taxi Payload</a:t>
            </a:r>
          </a:p>
        </p:txBody>
      </p:sp>
      <p:sp>
        <p:nvSpPr>
          <p:cNvPr id="4" name="Rectangle 3">
            <a:extLst>
              <a:ext uri="{FF2B5EF4-FFF2-40B4-BE49-F238E27FC236}">
                <a16:creationId xmlns:a16="http://schemas.microsoft.com/office/drawing/2014/main" id="{E134E6AE-0A05-414C-AB1E-550DB2B11916}"/>
              </a:ext>
            </a:extLst>
          </p:cNvPr>
          <p:cNvSpPr/>
          <p:nvPr/>
        </p:nvSpPr>
        <p:spPr>
          <a:xfrm>
            <a:off x="246304" y="577731"/>
            <a:ext cx="4003479" cy="6001643"/>
          </a:xfrm>
          <a:prstGeom prst="rect">
            <a:avLst/>
          </a:prstGeom>
        </p:spPr>
        <p:txBody>
          <a:bodyPr wrap="square">
            <a:spAutoFit/>
          </a:bodyPr>
          <a:lstStyle/>
          <a:p>
            <a:r>
              <a:rPr lang="en-IN" sz="1600" b="1" dirty="0"/>
              <a:t>[</a:t>
            </a:r>
          </a:p>
          <a:p>
            <a:r>
              <a:rPr lang="en-IN" sz="1600" b="1" dirty="0"/>
              <a:t>   {</a:t>
            </a:r>
          </a:p>
          <a:p>
            <a:r>
              <a:rPr lang="en-IN" sz="1600" b="1" dirty="0"/>
              <a:t>      "_id":{</a:t>
            </a:r>
          </a:p>
          <a:p>
            <a:r>
              <a:rPr lang="en-IN" sz="1600" b="1" dirty="0"/>
              <a:t>         "$oid":"6291c2be31e685e29defcac1"</a:t>
            </a:r>
          </a:p>
          <a:p>
            <a:r>
              <a:rPr lang="en-IN" sz="1600" b="1" dirty="0"/>
              <a:t>      },</a:t>
            </a:r>
          </a:p>
          <a:p>
            <a:r>
              <a:rPr lang="en-IN" sz="1600" b="1" dirty="0"/>
              <a:t>      "name":"</a:t>
            </a:r>
            <a:r>
              <a:rPr lang="en-IN" sz="1600" b="1" dirty="0" err="1"/>
              <a:t>Toofan</a:t>
            </a:r>
            <a:r>
              <a:rPr lang="en-IN" sz="1600" b="1" dirty="0"/>
              <a:t>",</a:t>
            </a:r>
          </a:p>
          <a:p>
            <a:r>
              <a:rPr lang="en-IN" sz="1600" b="1" dirty="0"/>
              <a:t>      "</a:t>
            </a:r>
            <a:r>
              <a:rPr lang="en-IN" sz="1600" b="1" dirty="0" err="1"/>
              <a:t>type":"Luxury</a:t>
            </a:r>
            <a:r>
              <a:rPr lang="en-IN" sz="1600" b="1" dirty="0"/>
              <a:t>",</a:t>
            </a:r>
          </a:p>
          <a:p>
            <a:r>
              <a:rPr lang="en-IN" sz="1600" b="1" dirty="0"/>
              <a:t>      "location":{</a:t>
            </a:r>
          </a:p>
          <a:p>
            <a:r>
              <a:rPr lang="en-IN" sz="1600" b="1" dirty="0"/>
              <a:t>         "</a:t>
            </a:r>
            <a:r>
              <a:rPr lang="en-IN" sz="1600" b="1" dirty="0" err="1"/>
              <a:t>type":"Point</a:t>
            </a:r>
            <a:r>
              <a:rPr lang="en-IN" sz="1600" b="1" dirty="0"/>
              <a:t>",</a:t>
            </a:r>
          </a:p>
          <a:p>
            <a:r>
              <a:rPr lang="en-IN" sz="1600" b="1" dirty="0"/>
              <a:t>         "coordinates":[</a:t>
            </a:r>
          </a:p>
          <a:p>
            <a:r>
              <a:rPr lang="en-IN" sz="1600" b="1" dirty="0"/>
              <a:t>            28.65195,</a:t>
            </a:r>
          </a:p>
          <a:p>
            <a:r>
              <a:rPr lang="en-IN" sz="1600" b="1" dirty="0"/>
              <a:t>            77.23149</a:t>
            </a:r>
          </a:p>
          <a:p>
            <a:r>
              <a:rPr lang="en-IN" sz="1600" b="1" dirty="0"/>
              <a:t>         ]</a:t>
            </a:r>
          </a:p>
          <a:p>
            <a:r>
              <a:rPr lang="en-IN" sz="1600" b="1" dirty="0"/>
              <a:t>      }</a:t>
            </a:r>
          </a:p>
          <a:p>
            <a:r>
              <a:rPr lang="en-IN" sz="1600" b="1" dirty="0"/>
              <a:t>   },</a:t>
            </a:r>
          </a:p>
          <a:p>
            <a:r>
              <a:rPr lang="en-IN" sz="1600" b="1" dirty="0"/>
              <a:t>   {</a:t>
            </a:r>
          </a:p>
          <a:p>
            <a:r>
              <a:rPr lang="en-IN" sz="1600" b="1" dirty="0"/>
              <a:t>      "_id":{</a:t>
            </a:r>
          </a:p>
          <a:p>
            <a:r>
              <a:rPr lang="en-IN" sz="1600" b="1" dirty="0"/>
              <a:t>         "$oid":"6291c2be31e685e29defcac2"</a:t>
            </a:r>
          </a:p>
          <a:p>
            <a:r>
              <a:rPr lang="en-IN" sz="1600" b="1" dirty="0"/>
              <a:t>      },</a:t>
            </a:r>
          </a:p>
          <a:p>
            <a:r>
              <a:rPr lang="en-IN" sz="1600" b="1" dirty="0"/>
              <a:t>      "name":"</a:t>
            </a:r>
            <a:r>
              <a:rPr lang="en-IN" sz="1600" b="1" dirty="0" err="1"/>
              <a:t>Vimaan</a:t>
            </a:r>
            <a:r>
              <a:rPr lang="en-IN" sz="1600" b="1" dirty="0"/>
              <a:t>",</a:t>
            </a:r>
          </a:p>
          <a:p>
            <a:r>
              <a:rPr lang="en-IN" sz="1600" b="1" dirty="0"/>
              <a:t>      "</a:t>
            </a:r>
            <a:r>
              <a:rPr lang="en-IN" sz="1600" b="1" dirty="0" err="1"/>
              <a:t>type":"Basic</a:t>
            </a:r>
            <a:r>
              <a:rPr lang="en-IN" sz="1600" b="1" dirty="0"/>
              <a:t>",</a:t>
            </a:r>
          </a:p>
          <a:p>
            <a:r>
              <a:rPr lang="en-IN" sz="1600" b="1" dirty="0"/>
              <a:t>      "location":{</a:t>
            </a:r>
          </a:p>
        </p:txBody>
      </p:sp>
      <p:sp>
        <p:nvSpPr>
          <p:cNvPr id="5" name="Rectangle 4">
            <a:extLst>
              <a:ext uri="{FF2B5EF4-FFF2-40B4-BE49-F238E27FC236}">
                <a16:creationId xmlns:a16="http://schemas.microsoft.com/office/drawing/2014/main" id="{829C2081-A82A-4503-B66B-E1AC4E7CFE20}"/>
              </a:ext>
            </a:extLst>
          </p:cNvPr>
          <p:cNvSpPr/>
          <p:nvPr/>
        </p:nvSpPr>
        <p:spPr>
          <a:xfrm>
            <a:off x="4518442" y="116066"/>
            <a:ext cx="4572000" cy="6463308"/>
          </a:xfrm>
          <a:prstGeom prst="rect">
            <a:avLst/>
          </a:prstGeom>
        </p:spPr>
        <p:txBody>
          <a:bodyPr>
            <a:spAutoFit/>
          </a:bodyPr>
          <a:lstStyle/>
          <a:p>
            <a:r>
              <a:rPr lang="en-IN" b="1" dirty="0"/>
              <a:t> "</a:t>
            </a:r>
            <a:r>
              <a:rPr lang="en-IN" b="1" dirty="0" err="1"/>
              <a:t>type":"Point</a:t>
            </a:r>
            <a:r>
              <a:rPr lang="en-IN" b="1" dirty="0"/>
              <a:t>",</a:t>
            </a:r>
          </a:p>
          <a:p>
            <a:r>
              <a:rPr lang="en-IN" b="1" dirty="0"/>
              <a:t>         "coordinates":[</a:t>
            </a:r>
          </a:p>
          <a:p>
            <a:r>
              <a:rPr lang="en-IN" b="1" dirty="0"/>
              <a:t>            28.61123,</a:t>
            </a:r>
          </a:p>
          <a:p>
            <a:r>
              <a:rPr lang="en-IN" b="1" dirty="0"/>
              <a:t>            77.23163</a:t>
            </a:r>
          </a:p>
          <a:p>
            <a:r>
              <a:rPr lang="en-IN" b="1" dirty="0"/>
              <a:t>         ]</a:t>
            </a:r>
          </a:p>
          <a:p>
            <a:r>
              <a:rPr lang="en-IN" b="1" dirty="0"/>
              <a:t>      }</a:t>
            </a:r>
          </a:p>
          <a:p>
            <a:r>
              <a:rPr lang="en-IN" b="1" dirty="0"/>
              <a:t>   },</a:t>
            </a:r>
          </a:p>
          <a:p>
            <a:r>
              <a:rPr lang="en-IN" b="1" dirty="0"/>
              <a:t>   {</a:t>
            </a:r>
          </a:p>
          <a:p>
            <a:r>
              <a:rPr lang="en-IN" b="1" dirty="0"/>
              <a:t>      "_id":{</a:t>
            </a:r>
          </a:p>
          <a:p>
            <a:r>
              <a:rPr lang="en-IN" b="1" dirty="0"/>
              <a:t>         "$oid":"6291c2be31e685e29defcac3"</a:t>
            </a:r>
          </a:p>
          <a:p>
            <a:r>
              <a:rPr lang="en-IN" b="1" dirty="0"/>
              <a:t>      },</a:t>
            </a:r>
          </a:p>
          <a:p>
            <a:r>
              <a:rPr lang="en-IN" b="1" dirty="0"/>
              <a:t>      "</a:t>
            </a:r>
            <a:r>
              <a:rPr lang="en-IN" b="1" dirty="0" err="1"/>
              <a:t>name":"Pavan</a:t>
            </a:r>
            <a:r>
              <a:rPr lang="en-IN" b="1" dirty="0"/>
              <a:t>",</a:t>
            </a:r>
          </a:p>
          <a:p>
            <a:r>
              <a:rPr lang="en-IN" b="1" dirty="0"/>
              <a:t>      "</a:t>
            </a:r>
            <a:r>
              <a:rPr lang="en-IN" b="1" dirty="0" err="1"/>
              <a:t>type":"Deluxe</a:t>
            </a:r>
            <a:r>
              <a:rPr lang="en-IN" b="1" dirty="0"/>
              <a:t>",</a:t>
            </a:r>
          </a:p>
          <a:p>
            <a:r>
              <a:rPr lang="en-IN" b="1" dirty="0"/>
              <a:t>      "location":{</a:t>
            </a:r>
          </a:p>
          <a:p>
            <a:r>
              <a:rPr lang="en-IN" b="1" dirty="0"/>
              <a:t>         "</a:t>
            </a:r>
            <a:r>
              <a:rPr lang="en-IN" b="1" dirty="0" err="1"/>
              <a:t>type":"Point</a:t>
            </a:r>
            <a:r>
              <a:rPr lang="en-IN" b="1" dirty="0"/>
              <a:t>",</a:t>
            </a:r>
          </a:p>
          <a:p>
            <a:r>
              <a:rPr lang="en-IN" b="1" dirty="0"/>
              <a:t>         "coordinates":[</a:t>
            </a:r>
          </a:p>
          <a:p>
            <a:r>
              <a:rPr lang="en-IN" b="1" dirty="0"/>
              <a:t>            28.66542,</a:t>
            </a:r>
          </a:p>
          <a:p>
            <a:r>
              <a:rPr lang="en-IN" b="1" dirty="0"/>
              <a:t>            77.23154</a:t>
            </a:r>
          </a:p>
          <a:p>
            <a:r>
              <a:rPr lang="en-IN" b="1" dirty="0"/>
              <a:t>         ]</a:t>
            </a:r>
          </a:p>
          <a:p>
            <a:r>
              <a:rPr lang="en-IN" b="1" dirty="0"/>
              <a:t>      }</a:t>
            </a:r>
          </a:p>
          <a:p>
            <a:r>
              <a:rPr lang="en-IN" b="1" dirty="0"/>
              <a:t>   }</a:t>
            </a:r>
          </a:p>
          <a:p>
            <a:r>
              <a:rPr lang="en-IN" b="1" dirty="0"/>
              <a:t>]</a:t>
            </a:r>
            <a:endParaRPr lang="en-IN" dirty="0"/>
          </a:p>
        </p:txBody>
      </p:sp>
      <p:sp>
        <p:nvSpPr>
          <p:cNvPr id="7" name="Content Placeholder 6">
            <a:extLst>
              <a:ext uri="{FF2B5EF4-FFF2-40B4-BE49-F238E27FC236}">
                <a16:creationId xmlns:a16="http://schemas.microsoft.com/office/drawing/2014/main" id="{25124E74-0660-4AD5-87E2-00E7BB5C416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876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FB30-71C5-4A53-B19C-AEAF57529064}"/>
              </a:ext>
            </a:extLst>
          </p:cNvPr>
          <p:cNvSpPr>
            <a:spLocks noGrp="1"/>
          </p:cNvSpPr>
          <p:nvPr>
            <p:ph type="title"/>
          </p:nvPr>
        </p:nvSpPr>
        <p:spPr>
          <a:xfrm>
            <a:off x="127287" y="0"/>
            <a:ext cx="6589199" cy="1280890"/>
          </a:xfrm>
        </p:spPr>
        <p:txBody>
          <a:bodyPr/>
          <a:lstStyle/>
          <a:p>
            <a:r>
              <a:rPr lang="en-IN" b="1" dirty="0"/>
              <a:t>Data Flow Diagram</a:t>
            </a:r>
          </a:p>
        </p:txBody>
      </p:sp>
      <p:sp>
        <p:nvSpPr>
          <p:cNvPr id="3" name="Content Placeholder 2">
            <a:extLst>
              <a:ext uri="{FF2B5EF4-FFF2-40B4-BE49-F238E27FC236}">
                <a16:creationId xmlns:a16="http://schemas.microsoft.com/office/drawing/2014/main" id="{A9B227F1-93AF-4A15-9752-C1CBCAA8F2F8}"/>
              </a:ext>
            </a:extLst>
          </p:cNvPr>
          <p:cNvSpPr>
            <a:spLocks noGrp="1"/>
          </p:cNvSpPr>
          <p:nvPr>
            <p:ph idx="1"/>
          </p:nvPr>
        </p:nvSpPr>
        <p:spPr>
          <a:xfrm>
            <a:off x="385758" y="1001486"/>
            <a:ext cx="6591985" cy="3777622"/>
          </a:xfrm>
        </p:spPr>
        <p:txBody>
          <a:bodyPr/>
          <a:lstStyle/>
          <a:p>
            <a:r>
              <a:rPr lang="en-IN" dirty="0" err="1"/>
              <a:t>Todo</a:t>
            </a:r>
            <a:endParaRPr lang="en-IN" dirty="0"/>
          </a:p>
        </p:txBody>
      </p:sp>
    </p:spTree>
    <p:extLst>
      <p:ext uri="{BB962C8B-B14F-4D97-AF65-F5344CB8AC3E}">
        <p14:creationId xmlns:p14="http://schemas.microsoft.com/office/powerpoint/2010/main" val="2158927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23D0-228F-4597-A5B8-D3B7819F50F0}"/>
              </a:ext>
            </a:extLst>
          </p:cNvPr>
          <p:cNvSpPr>
            <a:spLocks noGrp="1"/>
          </p:cNvSpPr>
          <p:nvPr>
            <p:ph type="title"/>
          </p:nvPr>
        </p:nvSpPr>
        <p:spPr>
          <a:xfrm>
            <a:off x="167201" y="0"/>
            <a:ext cx="8337037" cy="1280890"/>
          </a:xfrm>
        </p:spPr>
        <p:txBody>
          <a:bodyPr/>
          <a:lstStyle/>
          <a:p>
            <a:r>
              <a:rPr lang="en-US" b="1" dirty="0"/>
              <a:t>Location of customers vs taxis</a:t>
            </a:r>
            <a:endParaRPr lang="en-IN" b="1" dirty="0"/>
          </a:p>
        </p:txBody>
      </p:sp>
      <p:pic>
        <p:nvPicPr>
          <p:cNvPr id="4" name="Content Placeholder 3">
            <a:extLst>
              <a:ext uri="{FF2B5EF4-FFF2-40B4-BE49-F238E27FC236}">
                <a16:creationId xmlns:a16="http://schemas.microsoft.com/office/drawing/2014/main" id="{98927D03-A10D-4412-97C4-0444F8B6E22E}"/>
              </a:ext>
            </a:extLst>
          </p:cNvPr>
          <p:cNvPicPr>
            <a:picLocks noGrp="1" noChangeAspect="1"/>
          </p:cNvPicPr>
          <p:nvPr>
            <p:ph idx="1"/>
          </p:nvPr>
        </p:nvPicPr>
        <p:blipFill>
          <a:blip r:embed="rId2"/>
          <a:stretch>
            <a:fillRect/>
          </a:stretch>
        </p:blipFill>
        <p:spPr>
          <a:xfrm>
            <a:off x="167201" y="805544"/>
            <a:ext cx="8248650" cy="5490976"/>
          </a:xfrm>
          <a:prstGeom prst="rect">
            <a:avLst/>
          </a:prstGeom>
        </p:spPr>
      </p:pic>
    </p:spTree>
    <p:extLst>
      <p:ext uri="{BB962C8B-B14F-4D97-AF65-F5344CB8AC3E}">
        <p14:creationId xmlns:p14="http://schemas.microsoft.com/office/powerpoint/2010/main" val="2135362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B62D-B2D6-469D-97A6-22CAFB57C328}"/>
              </a:ext>
            </a:extLst>
          </p:cNvPr>
          <p:cNvSpPr>
            <a:spLocks noGrp="1"/>
          </p:cNvSpPr>
          <p:nvPr>
            <p:ph type="title"/>
          </p:nvPr>
        </p:nvSpPr>
        <p:spPr>
          <a:xfrm>
            <a:off x="116401" y="166910"/>
            <a:ext cx="6589199" cy="1280890"/>
          </a:xfrm>
        </p:spPr>
        <p:txBody>
          <a:bodyPr/>
          <a:lstStyle/>
          <a:p>
            <a:r>
              <a:rPr lang="en-US" b="1" dirty="0"/>
              <a:t>Taxi list and customer list </a:t>
            </a:r>
            <a:endParaRPr lang="en-IN" b="1" dirty="0"/>
          </a:p>
        </p:txBody>
      </p:sp>
      <p:pic>
        <p:nvPicPr>
          <p:cNvPr id="4" name="Content Placeholder 3">
            <a:extLst>
              <a:ext uri="{FF2B5EF4-FFF2-40B4-BE49-F238E27FC236}">
                <a16:creationId xmlns:a16="http://schemas.microsoft.com/office/drawing/2014/main" id="{72E7E4A9-6433-4108-9E74-D63E7D86D074}"/>
              </a:ext>
            </a:extLst>
          </p:cNvPr>
          <p:cNvPicPr>
            <a:picLocks noGrp="1" noChangeAspect="1"/>
          </p:cNvPicPr>
          <p:nvPr>
            <p:ph idx="1"/>
          </p:nvPr>
        </p:nvPicPr>
        <p:blipFill>
          <a:blip r:embed="rId2"/>
          <a:stretch>
            <a:fillRect/>
          </a:stretch>
        </p:blipFill>
        <p:spPr>
          <a:xfrm>
            <a:off x="225425" y="1554059"/>
            <a:ext cx="8694738" cy="5123069"/>
          </a:xfrm>
          <a:prstGeom prst="rect">
            <a:avLst/>
          </a:prstGeom>
        </p:spPr>
      </p:pic>
    </p:spTree>
    <p:extLst>
      <p:ext uri="{BB962C8B-B14F-4D97-AF65-F5344CB8AC3E}">
        <p14:creationId xmlns:p14="http://schemas.microsoft.com/office/powerpoint/2010/main" val="3951943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75504" y="2769316"/>
            <a:ext cx="6030818" cy="1569660"/>
          </a:xfrm>
          <a:prstGeom prst="rect">
            <a:avLst/>
          </a:prstGeom>
          <a:noFill/>
        </p:spPr>
        <p:txBody>
          <a:bodyPr wrap="none" rtlCol="0">
            <a:spAutoFit/>
          </a:bodyPr>
          <a:lstStyle/>
          <a:p>
            <a:pPr algn="ctr"/>
            <a:r>
              <a:rPr lang="en-US" sz="9600" dirty="0">
                <a:latin typeface="Times New Roman" panose="02020603050405020304" pitchFamily="18" charset="0"/>
                <a:cs typeface="Times New Roman" panose="02020603050405020304" pitchFamily="18" charset="0"/>
              </a:rPr>
              <a:t>Final Demo</a:t>
            </a:r>
          </a:p>
        </p:txBody>
      </p:sp>
      <p:sp>
        <p:nvSpPr>
          <p:cNvPr id="3" name="TextBox 2">
            <a:extLst>
              <a:ext uri="{FF2B5EF4-FFF2-40B4-BE49-F238E27FC236}">
                <a16:creationId xmlns:a16="http://schemas.microsoft.com/office/drawing/2014/main" id="{625C9051-E4A4-4CB5-AFC7-3A784453549F}"/>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Tree>
    <p:extLst>
      <p:ext uri="{BB962C8B-B14F-4D97-AF65-F5344CB8AC3E}">
        <p14:creationId xmlns:p14="http://schemas.microsoft.com/office/powerpoint/2010/main" val="374678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298700" y="2717800"/>
            <a:ext cx="5589351" cy="1569660"/>
          </a:xfrm>
          <a:prstGeom prst="rect">
            <a:avLst/>
          </a:prstGeom>
          <a:noFill/>
        </p:spPr>
        <p:txBody>
          <a:bodyPr wrap="none" rtlCol="0">
            <a:spAutoFit/>
          </a:bodyPr>
          <a:lstStyle/>
          <a:p>
            <a:r>
              <a:rPr lang="en-US" sz="9600" dirty="0">
                <a:latin typeface="Times New Roman" panose="02020603050405020304" pitchFamily="18" charset="0"/>
                <a:cs typeface="Times New Roman" panose="02020603050405020304" pitchFamily="18" charset="0"/>
              </a:rPr>
              <a:t>Thank You</a:t>
            </a:r>
          </a:p>
        </p:txBody>
      </p:sp>
      <p:sp>
        <p:nvSpPr>
          <p:cNvPr id="3" name="TextBox 2">
            <a:extLst>
              <a:ext uri="{FF2B5EF4-FFF2-40B4-BE49-F238E27FC236}">
                <a16:creationId xmlns:a16="http://schemas.microsoft.com/office/drawing/2014/main" id="{B205329C-6934-413A-96F7-D99089696014}"/>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Tree>
    <p:extLst>
      <p:ext uri="{BB962C8B-B14F-4D97-AF65-F5344CB8AC3E}">
        <p14:creationId xmlns:p14="http://schemas.microsoft.com/office/powerpoint/2010/main" val="369127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076E-A4EF-4284-9782-39DC505A5F93}"/>
              </a:ext>
            </a:extLst>
          </p:cNvPr>
          <p:cNvSpPr>
            <a:spLocks noGrp="1"/>
          </p:cNvSpPr>
          <p:nvPr>
            <p:ph type="title"/>
          </p:nvPr>
        </p:nvSpPr>
        <p:spPr>
          <a:xfrm>
            <a:off x="289121" y="75470"/>
            <a:ext cx="6589199" cy="1280890"/>
          </a:xfrm>
        </p:spPr>
        <p:txBody>
          <a:bodyPr/>
          <a:lstStyle/>
          <a:p>
            <a:r>
              <a:rPr lang="en-IN" b="1" dirty="0"/>
              <a:t>Project Overview</a:t>
            </a:r>
          </a:p>
        </p:txBody>
      </p:sp>
      <p:sp>
        <p:nvSpPr>
          <p:cNvPr id="3" name="Content Placeholder 2">
            <a:extLst>
              <a:ext uri="{FF2B5EF4-FFF2-40B4-BE49-F238E27FC236}">
                <a16:creationId xmlns:a16="http://schemas.microsoft.com/office/drawing/2014/main" id="{3D07FB56-B3B3-4853-BBEB-82B05858244A}"/>
              </a:ext>
            </a:extLst>
          </p:cNvPr>
          <p:cNvSpPr>
            <a:spLocks noGrp="1"/>
          </p:cNvSpPr>
          <p:nvPr>
            <p:ph idx="1"/>
          </p:nvPr>
        </p:nvSpPr>
        <p:spPr>
          <a:xfrm>
            <a:off x="0" y="853440"/>
            <a:ext cx="8854879" cy="5811520"/>
          </a:xfrm>
        </p:spPr>
        <p:txBody>
          <a:bodyPr>
            <a:normAutofit/>
          </a:bodyPr>
          <a:lstStyle/>
          <a:p>
            <a:r>
              <a:rPr lang="en-US" dirty="0"/>
              <a:t>The Taxi Co-Op wants to build a competing solution to existing cab aggregators while keeping the power in the hands of users and drivers. We are developing a system to store real-time cab locations, respond to demands from customers based on proximity matches with available drivers. The whole solution are run on AWS.</a:t>
            </a:r>
          </a:p>
          <a:p>
            <a:r>
              <a:rPr lang="en-US" dirty="0"/>
              <a:t>This project is with limited scope to complete the basic requirements. Each user can make a request for a taxi at any time. They should be able to specify a taxi type preference including ‘All’. </a:t>
            </a:r>
          </a:p>
          <a:p>
            <a:r>
              <a:rPr lang="en-US" dirty="0"/>
              <a:t>System will respond to a user’s request with a limited list of closest taxis that match the requested taxi type. While doing the proximity matching using logic in the  application code, the easier and preferable option is to use geospatial features in the database to automatically find relevant taxis.</a:t>
            </a:r>
          </a:p>
          <a:p>
            <a:endParaRPr lang="en-US" dirty="0"/>
          </a:p>
        </p:txBody>
      </p:sp>
    </p:spTree>
    <p:extLst>
      <p:ext uri="{BB962C8B-B14F-4D97-AF65-F5344CB8AC3E}">
        <p14:creationId xmlns:p14="http://schemas.microsoft.com/office/powerpoint/2010/main" val="390997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076E-A4EF-4284-9782-39DC505A5F93}"/>
              </a:ext>
            </a:extLst>
          </p:cNvPr>
          <p:cNvSpPr>
            <a:spLocks noGrp="1"/>
          </p:cNvSpPr>
          <p:nvPr>
            <p:ph type="title"/>
          </p:nvPr>
        </p:nvSpPr>
        <p:spPr>
          <a:xfrm>
            <a:off x="289121" y="75470"/>
            <a:ext cx="6589199" cy="1280890"/>
          </a:xfrm>
        </p:spPr>
        <p:txBody>
          <a:bodyPr/>
          <a:lstStyle/>
          <a:p>
            <a:r>
              <a:rPr lang="en-IN" b="1" dirty="0"/>
              <a:t>Project Scope</a:t>
            </a:r>
          </a:p>
        </p:txBody>
      </p:sp>
      <p:sp>
        <p:nvSpPr>
          <p:cNvPr id="3" name="Content Placeholder 2">
            <a:extLst>
              <a:ext uri="{FF2B5EF4-FFF2-40B4-BE49-F238E27FC236}">
                <a16:creationId xmlns:a16="http://schemas.microsoft.com/office/drawing/2014/main" id="{3D07FB56-B3B3-4853-BBEB-82B05858244A}"/>
              </a:ext>
            </a:extLst>
          </p:cNvPr>
          <p:cNvSpPr>
            <a:spLocks noGrp="1"/>
          </p:cNvSpPr>
          <p:nvPr>
            <p:ph idx="1"/>
          </p:nvPr>
        </p:nvSpPr>
        <p:spPr>
          <a:xfrm>
            <a:off x="0" y="853440"/>
            <a:ext cx="8686800" cy="5842000"/>
          </a:xfrm>
        </p:spPr>
        <p:txBody>
          <a:bodyPr>
            <a:normAutofit/>
          </a:bodyPr>
          <a:lstStyle/>
          <a:p>
            <a:r>
              <a:rPr lang="en-US" dirty="0"/>
              <a:t>Developing a minimal scope with initial requirements of User ad Taxi registration and Taxi booking near by users locations</a:t>
            </a:r>
          </a:p>
          <a:p>
            <a:r>
              <a:rPr lang="en-US" dirty="0"/>
              <a:t>Taxi and user registration modules to register relevant records in backend system</a:t>
            </a:r>
          </a:p>
          <a:p>
            <a:r>
              <a:rPr lang="en-US" dirty="0"/>
              <a:t>Initial area boundary creation and storage will be done vi a simulator code </a:t>
            </a:r>
          </a:p>
          <a:p>
            <a:r>
              <a:rPr lang="en-US" dirty="0"/>
              <a:t>Ability to ingest taxi location information and user requests in a scalable way</a:t>
            </a:r>
          </a:p>
          <a:p>
            <a:pPr lvl="1"/>
            <a:r>
              <a:rPr lang="en-US" dirty="0"/>
              <a:t>EC2 , Lambda and API Gateway based API, for taxi location update ingestion</a:t>
            </a:r>
          </a:p>
          <a:p>
            <a:pPr lvl="1"/>
            <a:r>
              <a:rPr lang="en-US" dirty="0"/>
              <a:t>API Gateway/Lambda based APIs for taking in user requests and responding to them</a:t>
            </a:r>
          </a:p>
          <a:p>
            <a:pPr lvl="1"/>
            <a:r>
              <a:rPr lang="en-US" dirty="0"/>
              <a:t>Scope will cover the following techno-functionalities</a:t>
            </a:r>
          </a:p>
          <a:p>
            <a:pPr lvl="2"/>
            <a:r>
              <a:rPr lang="en-US" dirty="0"/>
              <a:t>A large volume of customer requests (such as a rush hour)</a:t>
            </a:r>
          </a:p>
          <a:p>
            <a:pPr lvl="2"/>
            <a:r>
              <a:rPr lang="en-US" dirty="0"/>
              <a:t>A large migration of available taxis to some locations (rush hour, special events, etc.)</a:t>
            </a:r>
          </a:p>
          <a:p>
            <a:pPr lvl="2"/>
            <a:r>
              <a:rPr lang="en-US" dirty="0"/>
              <a:t>A large number of new taxis becoming available for service (shift change)</a:t>
            </a:r>
          </a:p>
          <a:p>
            <a:r>
              <a:rPr lang="en-US" dirty="0"/>
              <a:t>Geo-aware database choired is Document DB</a:t>
            </a:r>
          </a:p>
        </p:txBody>
      </p:sp>
    </p:spTree>
    <p:extLst>
      <p:ext uri="{BB962C8B-B14F-4D97-AF65-F5344CB8AC3E}">
        <p14:creationId xmlns:p14="http://schemas.microsoft.com/office/powerpoint/2010/main" val="1111744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A97F-8DA1-4D41-9953-BC51F18926EA}"/>
              </a:ext>
            </a:extLst>
          </p:cNvPr>
          <p:cNvSpPr>
            <a:spLocks noGrp="1"/>
          </p:cNvSpPr>
          <p:nvPr>
            <p:ph type="title"/>
          </p:nvPr>
        </p:nvSpPr>
        <p:spPr>
          <a:xfrm>
            <a:off x="207841" y="95790"/>
            <a:ext cx="6589199" cy="1280890"/>
          </a:xfrm>
        </p:spPr>
        <p:txBody>
          <a:bodyPr/>
          <a:lstStyle/>
          <a:p>
            <a:r>
              <a:rPr lang="en-IN" b="1" dirty="0"/>
              <a:t>Advanced Features</a:t>
            </a:r>
          </a:p>
        </p:txBody>
      </p:sp>
      <p:sp>
        <p:nvSpPr>
          <p:cNvPr id="3" name="Content Placeholder 2">
            <a:extLst>
              <a:ext uri="{FF2B5EF4-FFF2-40B4-BE49-F238E27FC236}">
                <a16:creationId xmlns:a16="http://schemas.microsoft.com/office/drawing/2014/main" id="{B2A6A2E7-6D59-449D-9E11-8ABA44A7F322}"/>
              </a:ext>
            </a:extLst>
          </p:cNvPr>
          <p:cNvSpPr>
            <a:spLocks noGrp="1"/>
          </p:cNvSpPr>
          <p:nvPr>
            <p:ph idx="1"/>
          </p:nvPr>
        </p:nvSpPr>
        <p:spPr>
          <a:xfrm>
            <a:off x="296495" y="843280"/>
            <a:ext cx="8542705" cy="5618480"/>
          </a:xfrm>
        </p:spPr>
        <p:txBody>
          <a:bodyPr>
            <a:normAutofit fontScale="77500" lnSpcReduction="20000"/>
          </a:bodyPr>
          <a:lstStyle/>
          <a:p>
            <a:r>
              <a:rPr lang="en-US" b="1" dirty="0"/>
              <a:t>Advanced Features</a:t>
            </a:r>
          </a:p>
          <a:p>
            <a:r>
              <a:rPr lang="en-US" dirty="0"/>
              <a:t>Extend the project further for fulfillment. This would include</a:t>
            </a:r>
          </a:p>
          <a:p>
            <a:pPr lvl="1"/>
            <a:r>
              <a:rPr lang="en-US" dirty="0"/>
              <a:t>Sending notifications to the selected taxis and selection based on first response</a:t>
            </a:r>
          </a:p>
          <a:p>
            <a:pPr lvl="1"/>
            <a:r>
              <a:rPr lang="en-US" dirty="0"/>
              <a:t>Sending notification to the user with the selected taxi details</a:t>
            </a:r>
          </a:p>
          <a:p>
            <a:pPr lvl="1"/>
            <a:r>
              <a:rPr lang="en-US" dirty="0"/>
              <a:t>API for trip start and end from the taxi</a:t>
            </a:r>
          </a:p>
          <a:p>
            <a:pPr lvl="1"/>
            <a:r>
              <a:rPr lang="en-US" dirty="0"/>
              <a:t>Marking the taxi unavailable for other requests during the trip</a:t>
            </a:r>
            <a:br>
              <a:rPr lang="en-US" dirty="0"/>
            </a:br>
            <a:br>
              <a:rPr lang="en-US" dirty="0"/>
            </a:br>
            <a:endParaRPr lang="en-US" dirty="0"/>
          </a:p>
          <a:p>
            <a:r>
              <a:rPr lang="en-US" dirty="0"/>
              <a:t>Real-time visualization: The app can show a map location-based view of the supply and demand density. This can be constantly updated based on new location information.</a:t>
            </a:r>
            <a:br>
              <a:rPr lang="en-US" dirty="0"/>
            </a:br>
            <a:br>
              <a:rPr lang="en-US" dirty="0"/>
            </a:br>
            <a:endParaRPr lang="en-US" dirty="0"/>
          </a:p>
          <a:p>
            <a:r>
              <a:rPr lang="en-US" dirty="0"/>
              <a:t>All this information aggregated over the long-term can help plan for growth and can even be used by the city planning department for better road and traffic infrastructure planning, based on various insights and patterns. You can process and analyze the information to generate multiple important data points:</a:t>
            </a:r>
          </a:p>
          <a:p>
            <a:pPr lvl="1"/>
            <a:r>
              <a:rPr lang="en-US" dirty="0"/>
              <a:t>Taxi traffic density patterns based on hour and day</a:t>
            </a:r>
          </a:p>
          <a:p>
            <a:pPr lvl="1"/>
            <a:r>
              <a:rPr lang="en-US" dirty="0"/>
              <a:t>Common high density area locations</a:t>
            </a:r>
          </a:p>
          <a:p>
            <a:pPr lvl="1"/>
            <a:r>
              <a:rPr lang="en-US" dirty="0"/>
              <a:t>User demand patterns based on hour and day</a:t>
            </a:r>
          </a:p>
          <a:p>
            <a:pPr lvl="1"/>
            <a:r>
              <a:rPr lang="en-US" dirty="0"/>
              <a:t>Any other relevant analytics</a:t>
            </a:r>
          </a:p>
          <a:p>
            <a:r>
              <a:rPr lang="en-US" dirty="0"/>
              <a:t>With all the available information in real-time and long-term, you can create an innovative approach to spread taxis across the city based on the current and historical density of demand patterns. The app can send hints to drivers to shift their locations to a target area if they are in low-demand areas, and so on.</a:t>
            </a:r>
          </a:p>
          <a:p>
            <a:endParaRPr lang="en-IN" dirty="0"/>
          </a:p>
        </p:txBody>
      </p:sp>
    </p:spTree>
    <p:extLst>
      <p:ext uri="{BB962C8B-B14F-4D97-AF65-F5344CB8AC3E}">
        <p14:creationId xmlns:p14="http://schemas.microsoft.com/office/powerpoint/2010/main" val="53485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47560-070F-473E-BECE-8D9DBA7C4F8E}"/>
              </a:ext>
            </a:extLst>
          </p:cNvPr>
          <p:cNvSpPr>
            <a:spLocks noGrp="1"/>
          </p:cNvSpPr>
          <p:nvPr>
            <p:ph type="title"/>
          </p:nvPr>
        </p:nvSpPr>
        <p:spPr>
          <a:xfrm>
            <a:off x="197681" y="75470"/>
            <a:ext cx="6589199" cy="818610"/>
          </a:xfrm>
        </p:spPr>
        <p:txBody>
          <a:bodyPr>
            <a:normAutofit fontScale="90000"/>
          </a:bodyPr>
          <a:lstStyle/>
          <a:p>
            <a:r>
              <a:rPr lang="en-US" b="1" dirty="0"/>
              <a:t>Intermediate Milestone Scope</a:t>
            </a:r>
            <a:br>
              <a:rPr lang="en-US" b="1" dirty="0"/>
            </a:br>
            <a:endParaRPr lang="en-IN" dirty="0"/>
          </a:p>
        </p:txBody>
      </p:sp>
      <p:sp>
        <p:nvSpPr>
          <p:cNvPr id="3" name="Content Placeholder 2">
            <a:extLst>
              <a:ext uri="{FF2B5EF4-FFF2-40B4-BE49-F238E27FC236}">
                <a16:creationId xmlns:a16="http://schemas.microsoft.com/office/drawing/2014/main" id="{8910C57B-7505-45EA-9D86-238030EFA100}"/>
              </a:ext>
            </a:extLst>
          </p:cNvPr>
          <p:cNvSpPr>
            <a:spLocks noGrp="1"/>
          </p:cNvSpPr>
          <p:nvPr>
            <p:ph idx="1"/>
          </p:nvPr>
        </p:nvSpPr>
        <p:spPr>
          <a:xfrm>
            <a:off x="103455" y="746760"/>
            <a:ext cx="8842864" cy="5847080"/>
          </a:xfrm>
        </p:spPr>
        <p:txBody>
          <a:bodyPr>
            <a:normAutofit/>
          </a:bodyPr>
          <a:lstStyle/>
          <a:p>
            <a:r>
              <a:rPr lang="en-US" dirty="0"/>
              <a:t>An intermediate milestone will cover all basic modules such as user &amp; taxi registration, APIs </a:t>
            </a:r>
            <a:r>
              <a:rPr lang="en-US" dirty="0" err="1"/>
              <a:t>fro</a:t>
            </a:r>
            <a:r>
              <a:rPr lang="en-US" dirty="0"/>
              <a:t> booking taxi, Taxi simulator code </a:t>
            </a:r>
            <a:r>
              <a:rPr lang="en-US" dirty="0" err="1"/>
              <a:t>etc</a:t>
            </a:r>
            <a:endParaRPr lang="en-US" dirty="0"/>
          </a:p>
          <a:p>
            <a:r>
              <a:rPr lang="en-US" dirty="0"/>
              <a:t>Document DB is used as backend data store geo-spatial  locations </a:t>
            </a:r>
          </a:p>
          <a:p>
            <a:r>
              <a:rPr lang="en-US" dirty="0"/>
              <a:t>User and Tai data payload structure are </a:t>
            </a:r>
            <a:r>
              <a:rPr lang="en-US" dirty="0" err="1"/>
              <a:t>wlll</a:t>
            </a:r>
            <a:r>
              <a:rPr lang="en-US" dirty="0"/>
              <a:t> defined </a:t>
            </a:r>
          </a:p>
          <a:p>
            <a:r>
              <a:rPr lang="en-US" dirty="0"/>
              <a:t>Developed an algorithm  for the taxi simulator with natural-looking </a:t>
            </a:r>
            <a:r>
              <a:rPr lang="en-US" dirty="0" err="1"/>
              <a:t>lat</a:t>
            </a:r>
            <a:r>
              <a:rPr lang="en-US" dirty="0"/>
              <a:t>-long data generation</a:t>
            </a:r>
          </a:p>
          <a:p>
            <a:r>
              <a:rPr lang="en-US" dirty="0"/>
              <a:t>Lambda with python code is used to ingest per minute tai location updates to backend  Ingested and stored the taxi </a:t>
            </a:r>
            <a:r>
              <a:rPr lang="en-US" dirty="0" err="1"/>
              <a:t>lat</a:t>
            </a:r>
            <a:r>
              <a:rPr lang="en-US" dirty="0"/>
              <a:t>-long data appropriately</a:t>
            </a:r>
          </a:p>
          <a:p>
            <a:r>
              <a:rPr lang="en-US" dirty="0"/>
              <a:t>Developed a minimal scope of UI in Angular framework to show the stored data visually in any browser</a:t>
            </a:r>
          </a:p>
          <a:p>
            <a:r>
              <a:rPr lang="en-US" dirty="0"/>
              <a:t>System has the ability to visualize a map-equivalent view of your area, showing taxi positions. As specified earlier, </a:t>
            </a:r>
          </a:p>
          <a:p>
            <a:r>
              <a:rPr lang="en-US" dirty="0"/>
              <a:t>Validations are not in scope</a:t>
            </a:r>
          </a:p>
          <a:p>
            <a:r>
              <a:rPr lang="en-IN" dirty="0"/>
              <a:t>Mobile App is not in scope </a:t>
            </a:r>
          </a:p>
        </p:txBody>
      </p:sp>
    </p:spTree>
    <p:extLst>
      <p:ext uri="{BB962C8B-B14F-4D97-AF65-F5344CB8AC3E}">
        <p14:creationId xmlns:p14="http://schemas.microsoft.com/office/powerpoint/2010/main" val="368708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076E-A4EF-4284-9782-39DC505A5F93}"/>
              </a:ext>
            </a:extLst>
          </p:cNvPr>
          <p:cNvSpPr>
            <a:spLocks noGrp="1"/>
          </p:cNvSpPr>
          <p:nvPr>
            <p:ph type="title"/>
          </p:nvPr>
        </p:nvSpPr>
        <p:spPr>
          <a:xfrm>
            <a:off x="289121" y="75470"/>
            <a:ext cx="6589199" cy="1280890"/>
          </a:xfrm>
        </p:spPr>
        <p:txBody>
          <a:bodyPr/>
          <a:lstStyle/>
          <a:p>
            <a:r>
              <a:rPr lang="en-IN" b="1" dirty="0"/>
              <a:t>Architecture</a:t>
            </a:r>
          </a:p>
        </p:txBody>
      </p:sp>
      <p:sp>
        <p:nvSpPr>
          <p:cNvPr id="3" name="Content Placeholder 2">
            <a:extLst>
              <a:ext uri="{FF2B5EF4-FFF2-40B4-BE49-F238E27FC236}">
                <a16:creationId xmlns:a16="http://schemas.microsoft.com/office/drawing/2014/main" id="{3D07FB56-B3B3-4853-BBEB-82B05858244A}"/>
              </a:ext>
            </a:extLst>
          </p:cNvPr>
          <p:cNvSpPr>
            <a:spLocks noGrp="1"/>
          </p:cNvSpPr>
          <p:nvPr>
            <p:ph idx="1"/>
          </p:nvPr>
        </p:nvSpPr>
        <p:spPr>
          <a:xfrm>
            <a:off x="0" y="853440"/>
            <a:ext cx="8854879" cy="2174240"/>
          </a:xfrm>
        </p:spPr>
        <p:txBody>
          <a:bodyPr>
            <a:normAutofit/>
          </a:bodyPr>
          <a:lstStyle/>
          <a:p>
            <a:r>
              <a:rPr lang="en-US" dirty="0"/>
              <a:t>We have chosen the below Architectural pattern, which will help others to understand the working flow of the online cab booking system. This pattern clearly showed how the User will book the cab, how to sign up, how to provide the pickup and drop locations, taxi type , etc. Make sure the user provided both pick-up and drop location. </a:t>
            </a:r>
          </a:p>
          <a:p>
            <a:r>
              <a:rPr lang="en-US" dirty="0"/>
              <a:t>Architecture includes various modules and services to fulfill this scope of this project</a:t>
            </a:r>
            <a:endParaRPr lang="en-IN" dirty="0"/>
          </a:p>
        </p:txBody>
      </p:sp>
      <p:pic>
        <p:nvPicPr>
          <p:cNvPr id="4" name="Picture 3">
            <a:extLst>
              <a:ext uri="{FF2B5EF4-FFF2-40B4-BE49-F238E27FC236}">
                <a16:creationId xmlns:a16="http://schemas.microsoft.com/office/drawing/2014/main" id="{A218CC59-D461-436E-A1FC-41359E87D704}"/>
              </a:ext>
            </a:extLst>
          </p:cNvPr>
          <p:cNvPicPr>
            <a:picLocks noChangeAspect="1"/>
          </p:cNvPicPr>
          <p:nvPr/>
        </p:nvPicPr>
        <p:blipFill>
          <a:blip r:embed="rId2"/>
          <a:stretch>
            <a:fillRect/>
          </a:stretch>
        </p:blipFill>
        <p:spPr>
          <a:xfrm>
            <a:off x="138112" y="3020155"/>
            <a:ext cx="8867775" cy="3762375"/>
          </a:xfrm>
          <a:prstGeom prst="rect">
            <a:avLst/>
          </a:prstGeom>
        </p:spPr>
      </p:pic>
    </p:spTree>
    <p:extLst>
      <p:ext uri="{BB962C8B-B14F-4D97-AF65-F5344CB8AC3E}">
        <p14:creationId xmlns:p14="http://schemas.microsoft.com/office/powerpoint/2010/main" val="464655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177800" y="0"/>
            <a:ext cx="638556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GPS System</a:t>
            </a:r>
          </a:p>
        </p:txBody>
      </p:sp>
      <p:sp>
        <p:nvSpPr>
          <p:cNvPr id="6" name="TextBox 5"/>
          <p:cNvSpPr txBox="1"/>
          <p:nvPr/>
        </p:nvSpPr>
        <p:spPr>
          <a:xfrm>
            <a:off x="177800" y="949762"/>
            <a:ext cx="4153527"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GPS system uses geographic coordinates which is called </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Latitude</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longitude.</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Under this system an exact location on the earth can be express as asset of number. </a:t>
            </a:r>
          </a:p>
          <a:p>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327" y="1572360"/>
            <a:ext cx="4558673" cy="4859796"/>
          </a:xfrm>
          <a:prstGeom prst="rect">
            <a:avLst/>
          </a:prstGeom>
        </p:spPr>
      </p:pic>
      <p:sp>
        <p:nvSpPr>
          <p:cNvPr id="7" name="TextBox 6">
            <a:extLst>
              <a:ext uri="{FF2B5EF4-FFF2-40B4-BE49-F238E27FC236}">
                <a16:creationId xmlns:a16="http://schemas.microsoft.com/office/drawing/2014/main" id="{49EF3D99-725B-4E84-8371-0F182DA75865}"/>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Tree>
    <p:extLst>
      <p:ext uri="{BB962C8B-B14F-4D97-AF65-F5344CB8AC3E}">
        <p14:creationId xmlns:p14="http://schemas.microsoft.com/office/powerpoint/2010/main" val="1157997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2766" y="27794"/>
            <a:ext cx="6589199" cy="798290"/>
          </a:xfrm>
        </p:spPr>
        <p:txBody>
          <a:bodyPr>
            <a:noAutofit/>
          </a:bodyPr>
          <a:lstStyle/>
          <a:p>
            <a:r>
              <a:rPr lang="en-US" b="1" dirty="0">
                <a:latin typeface="Times New Roman" panose="02020603050405020304" pitchFamily="18" charset="0"/>
                <a:cs typeface="Times New Roman" panose="02020603050405020304" pitchFamily="18" charset="0"/>
              </a:rPr>
              <a:t>Taxi Tracking System</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928" y="711582"/>
            <a:ext cx="7164472" cy="4917057"/>
          </a:xfrm>
          <a:prstGeom prst="rect">
            <a:avLst/>
          </a:prstGeom>
        </p:spPr>
      </p:pic>
      <p:sp>
        <p:nvSpPr>
          <p:cNvPr id="7" name="TextBox 6"/>
          <p:cNvSpPr txBox="1"/>
          <p:nvPr/>
        </p:nvSpPr>
        <p:spPr>
          <a:xfrm>
            <a:off x="6575819" y="3584226"/>
            <a:ext cx="1281248"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Internet</a:t>
            </a:r>
          </a:p>
        </p:txBody>
      </p:sp>
      <p:sp>
        <p:nvSpPr>
          <p:cNvPr id="8" name="TextBox 7"/>
          <p:cNvSpPr txBox="1"/>
          <p:nvPr/>
        </p:nvSpPr>
        <p:spPr>
          <a:xfrm>
            <a:off x="2652885" y="4851378"/>
            <a:ext cx="1919115"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GPS Receiver</a:t>
            </a:r>
          </a:p>
        </p:txBody>
      </p:sp>
      <p:sp>
        <p:nvSpPr>
          <p:cNvPr id="9" name="TextBox 8"/>
          <p:cNvSpPr txBox="1"/>
          <p:nvPr/>
        </p:nvSpPr>
        <p:spPr>
          <a:xfrm>
            <a:off x="3145613" y="2423232"/>
            <a:ext cx="141737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GPRS/3G</a:t>
            </a:r>
          </a:p>
          <a:p>
            <a:r>
              <a:rPr lang="en-US" sz="2400" dirty="0">
                <a:latin typeface="Times New Roman" panose="02020603050405020304" pitchFamily="18" charset="0"/>
                <a:cs typeface="Times New Roman" panose="02020603050405020304" pitchFamily="18" charset="0"/>
              </a:rPr>
              <a:t>network</a:t>
            </a:r>
          </a:p>
        </p:txBody>
      </p:sp>
      <p:sp>
        <p:nvSpPr>
          <p:cNvPr id="10" name="TextBox 9"/>
          <p:cNvSpPr txBox="1"/>
          <p:nvPr/>
        </p:nvSpPr>
        <p:spPr>
          <a:xfrm>
            <a:off x="4857650" y="3254229"/>
            <a:ext cx="1380506"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Customer</a:t>
            </a:r>
          </a:p>
        </p:txBody>
      </p:sp>
      <p:sp>
        <p:nvSpPr>
          <p:cNvPr id="11" name="TextBox 10"/>
          <p:cNvSpPr txBox="1"/>
          <p:nvPr/>
        </p:nvSpPr>
        <p:spPr>
          <a:xfrm>
            <a:off x="6391914" y="1857673"/>
            <a:ext cx="2251001"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Web Application</a:t>
            </a:r>
          </a:p>
        </p:txBody>
      </p:sp>
      <p:sp>
        <p:nvSpPr>
          <p:cNvPr id="12" name="TextBox 11">
            <a:extLst>
              <a:ext uri="{FF2B5EF4-FFF2-40B4-BE49-F238E27FC236}">
                <a16:creationId xmlns:a16="http://schemas.microsoft.com/office/drawing/2014/main" id="{8F304DDA-46A3-4039-90D0-B7905C3DBA89}"/>
              </a:ext>
            </a:extLst>
          </p:cNvPr>
          <p:cNvSpPr txBox="1"/>
          <p:nvPr/>
        </p:nvSpPr>
        <p:spPr>
          <a:xfrm>
            <a:off x="6659602" y="6488668"/>
            <a:ext cx="24843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IITM GL Cloud Group 5</a:t>
            </a:r>
          </a:p>
        </p:txBody>
      </p:sp>
      <p:sp>
        <p:nvSpPr>
          <p:cNvPr id="13" name="Content Placeholder 2">
            <a:extLst>
              <a:ext uri="{FF2B5EF4-FFF2-40B4-BE49-F238E27FC236}">
                <a16:creationId xmlns:a16="http://schemas.microsoft.com/office/drawing/2014/main" id="{A5543246-07D7-4FCA-84F8-36BAE4382883}"/>
              </a:ext>
            </a:extLst>
          </p:cNvPr>
          <p:cNvSpPr>
            <a:spLocks noGrp="1"/>
          </p:cNvSpPr>
          <p:nvPr>
            <p:ph idx="1"/>
          </p:nvPr>
        </p:nvSpPr>
        <p:spPr>
          <a:xfrm>
            <a:off x="202761" y="841772"/>
            <a:ext cx="2347399" cy="5538708"/>
          </a:xfrm>
        </p:spPr>
        <p:txBody>
          <a:bodyPr>
            <a:normAutofit/>
          </a:bodyPr>
          <a:lstStyle/>
          <a:p>
            <a:r>
              <a:rPr lang="en-US" sz="2400" dirty="0">
                <a:latin typeface="Times New Roman" panose="02020603050405020304" pitchFamily="18" charset="0"/>
                <a:cs typeface="Times New Roman" panose="02020603050405020304" pitchFamily="18" charset="0"/>
              </a:rPr>
              <a:t>Taxi Tracking System consists of  two components:</a:t>
            </a:r>
          </a:p>
          <a:p>
            <a:r>
              <a:rPr lang="en-US" sz="2400" dirty="0">
                <a:latin typeface="Times New Roman" panose="02020603050405020304" pitchFamily="18" charset="0"/>
                <a:cs typeface="Times New Roman" panose="02020603050405020304" pitchFamily="18" charset="0"/>
              </a:rPr>
              <a:t>Web Application (Taxi office side).</a:t>
            </a:r>
          </a:p>
          <a:p>
            <a:r>
              <a:rPr lang="en-US" sz="2400" dirty="0">
                <a:latin typeface="Times New Roman" panose="02020603050405020304" pitchFamily="18" charset="0"/>
                <a:cs typeface="Times New Roman" panose="02020603050405020304" pitchFamily="18" charset="0"/>
              </a:rPr>
              <a:t>Android Application (Taxi car side).</a:t>
            </a:r>
          </a:p>
        </p:txBody>
      </p:sp>
    </p:spTree>
    <p:extLst>
      <p:ext uri="{BB962C8B-B14F-4D97-AF65-F5344CB8AC3E}">
        <p14:creationId xmlns:p14="http://schemas.microsoft.com/office/powerpoint/2010/main" val="1066432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3537</TotalTime>
  <Words>1747</Words>
  <Application>Microsoft Office PowerPoint</Application>
  <PresentationFormat>On-screen Show (4:3)</PresentationFormat>
  <Paragraphs>208</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Century Gothic</vt:lpstr>
      <vt:lpstr>Tahoma</vt:lpstr>
      <vt:lpstr>Times New Roman</vt:lpstr>
      <vt:lpstr>Wingdings 3</vt:lpstr>
      <vt:lpstr>Wisp</vt:lpstr>
      <vt:lpstr>PowerPoint Presentation</vt:lpstr>
      <vt:lpstr>Project Outline </vt:lpstr>
      <vt:lpstr>Project Overview</vt:lpstr>
      <vt:lpstr>Project Scope</vt:lpstr>
      <vt:lpstr>Advanced Features</vt:lpstr>
      <vt:lpstr>Intermediate Milestone Scope </vt:lpstr>
      <vt:lpstr>Architecture</vt:lpstr>
      <vt:lpstr>PowerPoint Presentation</vt:lpstr>
      <vt:lpstr>Taxi Tracking System </vt:lpstr>
      <vt:lpstr>Software Specification</vt:lpstr>
      <vt:lpstr>Use Case / Data Flow</vt:lpstr>
      <vt:lpstr>API Interfaces</vt:lpstr>
      <vt:lpstr>AWS SNS</vt:lpstr>
      <vt:lpstr>AWS SNS Push Notification</vt:lpstr>
      <vt:lpstr>Driver/Taxi Registration  Module</vt:lpstr>
      <vt:lpstr>Taxi booking module</vt:lpstr>
      <vt:lpstr>User Web App</vt:lpstr>
      <vt:lpstr>User/Taxi Registration Flow</vt:lpstr>
      <vt:lpstr>Python /Lambda In Booking System</vt:lpstr>
      <vt:lpstr>Future Scope</vt:lpstr>
      <vt:lpstr>Screenshots –Taxi Payload</vt:lpstr>
      <vt:lpstr>Data Flow Diagram</vt:lpstr>
      <vt:lpstr>Location of customers vs taxis</vt:lpstr>
      <vt:lpstr>Taxi list and customer list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Me A Taxi</dc:title>
  <dc:creator>فتحي الهندي</dc:creator>
  <cp:lastModifiedBy>Test</cp:lastModifiedBy>
  <cp:revision>162</cp:revision>
  <dcterms:created xsi:type="dcterms:W3CDTF">2013-12-07T08:51:11Z</dcterms:created>
  <dcterms:modified xsi:type="dcterms:W3CDTF">2022-06-05T15:31:49Z</dcterms:modified>
</cp:coreProperties>
</file>