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8"/>
  </p:notesMasterIdLst>
  <p:sldIdLst>
    <p:sldId id="256" r:id="rId2"/>
    <p:sldId id="259" r:id="rId3"/>
    <p:sldId id="287" r:id="rId4"/>
    <p:sldId id="288" r:id="rId5"/>
    <p:sldId id="290" r:id="rId6"/>
    <p:sldId id="284" r:id="rId7"/>
    <p:sldId id="289" r:id="rId8"/>
    <p:sldId id="262" r:id="rId9"/>
    <p:sldId id="258" r:id="rId10"/>
    <p:sldId id="293" r:id="rId11"/>
    <p:sldId id="294" r:id="rId12"/>
    <p:sldId id="292" r:id="rId13"/>
    <p:sldId id="279" r:id="rId14"/>
    <p:sldId id="285" r:id="rId15"/>
    <p:sldId id="278"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 lastIdx="4" clrIdx="0">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7633" autoAdjust="0"/>
  </p:normalViewPr>
  <p:slideViewPr>
    <p:cSldViewPr snapToGrid="0">
      <p:cViewPr varScale="1">
        <p:scale>
          <a:sx n="84" d="100"/>
          <a:sy n="84" d="100"/>
        </p:scale>
        <p:origin x="1435"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597C-A40C-417C-8A90-AEDD0117D72C}" type="datetimeFigureOut">
              <a:rPr lang="en-US" smtClean="0"/>
              <a:pPr/>
              <a:t>6/11/2022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39EFA-FEFC-4D8C-B95C-A0F648A7CAFC}" type="slidenum">
              <a:rPr lang="en-US" smtClean="0"/>
              <a:pPr/>
              <a:t>‹#›</a:t>
            </a:fld>
            <a:endParaRPr lang="en-US"/>
          </a:p>
        </p:txBody>
      </p:sp>
    </p:spTree>
    <p:extLst>
      <p:ext uri="{BB962C8B-B14F-4D97-AF65-F5344CB8AC3E}">
        <p14:creationId xmlns:p14="http://schemas.microsoft.com/office/powerpoint/2010/main" val="64106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E39EFA-FEFC-4D8C-B95C-A0F648A7CAFC}" type="slidenum">
              <a:rPr lang="en-US" smtClean="0"/>
              <a:pPr/>
              <a:t>6</a:t>
            </a:fld>
            <a:endParaRPr lang="en-US"/>
          </a:p>
        </p:txBody>
      </p:sp>
    </p:spTree>
    <p:extLst>
      <p:ext uri="{BB962C8B-B14F-4D97-AF65-F5344CB8AC3E}">
        <p14:creationId xmlns:p14="http://schemas.microsoft.com/office/powerpoint/2010/main" val="42075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15</a:t>
            </a:fld>
            <a:endParaRPr lang="en-US"/>
          </a:p>
        </p:txBody>
      </p:sp>
    </p:spTree>
    <p:extLst>
      <p:ext uri="{BB962C8B-B14F-4D97-AF65-F5344CB8AC3E}">
        <p14:creationId xmlns:p14="http://schemas.microsoft.com/office/powerpoint/2010/main" val="244965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16</a:t>
            </a:fld>
            <a:endParaRPr lang="en-US"/>
          </a:p>
        </p:txBody>
      </p:sp>
    </p:spTree>
    <p:extLst>
      <p:ext uri="{BB962C8B-B14F-4D97-AF65-F5344CB8AC3E}">
        <p14:creationId xmlns:p14="http://schemas.microsoft.com/office/powerpoint/2010/main" val="352254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40290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72819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758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54992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70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76562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116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327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59183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29454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33837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F8190-A747-485D-BC6B-CD84F7258EDB}" type="datetimeFigureOut">
              <a:rPr lang="en-US" smtClean="0"/>
              <a:pPr/>
              <a:t>6/11/2022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3546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F8190-A747-485D-BC6B-CD84F7258EDB}" type="datetimeFigureOut">
              <a:rPr lang="en-US" smtClean="0"/>
              <a:pPr/>
              <a:t>6/11/2022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79306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F8190-A747-485D-BC6B-CD84F7258EDB}" type="datetimeFigureOut">
              <a:rPr lang="en-US" smtClean="0"/>
              <a:pPr/>
              <a:t>6/11/2022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92464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10812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48885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3FF8190-A747-485D-BC6B-CD84F7258EDB}" type="datetimeFigureOut">
              <a:rPr lang="en-US" smtClean="0"/>
              <a:pPr/>
              <a:t>6/11/2022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E715262-3596-4E8B-A178-5ACDE4200BD5}" type="slidenum">
              <a:rPr lang="en-US" smtClean="0"/>
              <a:pPr/>
              <a:t>‹#›</a:t>
            </a:fld>
            <a:endParaRPr lang="en-US"/>
          </a:p>
        </p:txBody>
      </p:sp>
      <p:sp>
        <p:nvSpPr>
          <p:cNvPr id="7" name="MSIPCMContentMarking" descr="{&quot;HashCode&quot;:-1757866826,&quot;Placement&quot;:&quot;Header&quot;,&quot;Top&quot;:0.0,&quot;Left&quot;:0.0,&quot;SlideWidth&quot;:720,&quot;SlideHeight&quot;:540}">
            <a:extLst>
              <a:ext uri="{FF2B5EF4-FFF2-40B4-BE49-F238E27FC236}">
                <a16:creationId xmlns:a16="http://schemas.microsoft.com/office/drawing/2014/main" id="{0410B824-6C1E-4D2A-AC0F-BCFAE3187926}"/>
              </a:ext>
            </a:extLst>
          </p:cNvPr>
          <p:cNvSpPr txBox="1"/>
          <p:nvPr userDrawn="1"/>
        </p:nvSpPr>
        <p:spPr>
          <a:xfrm>
            <a:off x="0" y="0"/>
            <a:ext cx="2633403"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737373"/>
                </a:solidFill>
                <a:latin typeface="Calibri" panose="020F0502020204030204" pitchFamily="34" charset="0"/>
              </a:rPr>
              <a:t>Dell Customer Communication - Confidential</a:t>
            </a:r>
          </a:p>
        </p:txBody>
      </p:sp>
    </p:spTree>
    <p:extLst>
      <p:ext uri="{BB962C8B-B14F-4D97-AF65-F5344CB8AC3E}">
        <p14:creationId xmlns:p14="http://schemas.microsoft.com/office/powerpoint/2010/main" val="336069764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3598y3s21l.execute-api.us-east-1.amazonaws.com/api/taxi" TargetMode="External"/><Relationship Id="rId7" Type="http://schemas.openxmlformats.org/officeDocument/2006/relationships/hyperlink" Target="https://3598y3s21l.execute-api.us-east-1.amazonaws.com/api/trip" TargetMode="External"/><Relationship Id="rId2" Type="http://schemas.openxmlformats.org/officeDocument/2006/relationships/hyperlink" Target="https://3598y3s21l.execute-api.us-east-1.amazonaws.com/api/customer" TargetMode="External"/><Relationship Id="rId1" Type="http://schemas.openxmlformats.org/officeDocument/2006/relationships/slideLayout" Target="../slideLayouts/slideLayout2.xml"/><Relationship Id="rId6" Type="http://schemas.openxmlformats.org/officeDocument/2006/relationships/hyperlink" Target="https://3598y3s21l.execute-api.us-east-1.amazonaws.com/api/bookingdetails" TargetMode="External"/><Relationship Id="rId5" Type="http://schemas.openxmlformats.org/officeDocument/2006/relationships/hyperlink" Target="https://3598y3s21l.execute-api.us-east-1.amazonaws.com/api/bookingresponse?bookingid=62a0b9e5d8de0010df60905b&amp;taxiid=62a0b25a9e531b402a65119e&amp;accept=Y" TargetMode="External"/><Relationship Id="rId4" Type="http://schemas.openxmlformats.org/officeDocument/2006/relationships/hyperlink" Target="https://3598y3s21l.execute-api.us-east-1.amazonaws.com/api/booktaxi?userid=62a0f27ad25399bc7a1403e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5841" y="2337720"/>
            <a:ext cx="7380816" cy="1268599"/>
          </a:xfrm>
        </p:spPr>
        <p:txBody>
          <a:bodyPr>
            <a:normAutofit fontScale="92500" lnSpcReduction="10000"/>
          </a:bodyPr>
          <a:lstStyle/>
          <a:p>
            <a:pPr algn="ctr"/>
            <a:r>
              <a:rPr lang="en-US" sz="2400" b="1" dirty="0"/>
              <a:t>-A Taxi Aggregator Tracking and Booking System-</a:t>
            </a:r>
          </a:p>
          <a:p>
            <a:pPr algn="ctr"/>
            <a:r>
              <a:rPr lang="en-US" sz="2400" b="1" dirty="0"/>
              <a:t>Milestone Submission </a:t>
            </a:r>
          </a:p>
          <a:p>
            <a:pPr algn="ctr"/>
            <a:r>
              <a:rPr lang="en-US" sz="2400" b="1" dirty="0"/>
              <a:t>June 15, 2022</a:t>
            </a:r>
          </a:p>
          <a:p>
            <a:endParaRPr lang="en-US" sz="2400" b="1" dirty="0"/>
          </a:p>
        </p:txBody>
      </p:sp>
      <p:sp>
        <p:nvSpPr>
          <p:cNvPr id="10" name="TextBox 9"/>
          <p:cNvSpPr txBox="1"/>
          <p:nvPr/>
        </p:nvSpPr>
        <p:spPr>
          <a:xfrm>
            <a:off x="218442" y="3515359"/>
            <a:ext cx="279018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Done by:</a:t>
            </a:r>
          </a:p>
        </p:txBody>
      </p:sp>
      <p:sp>
        <p:nvSpPr>
          <p:cNvPr id="11" name="TextBox 10"/>
          <p:cNvSpPr txBox="1"/>
          <p:nvPr/>
        </p:nvSpPr>
        <p:spPr>
          <a:xfrm>
            <a:off x="7086692" y="5049208"/>
            <a:ext cx="173855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Mentor :</a:t>
            </a:r>
          </a:p>
        </p:txBody>
      </p:sp>
      <p:sp>
        <p:nvSpPr>
          <p:cNvPr id="12" name="TextBox 11"/>
          <p:cNvSpPr txBox="1"/>
          <p:nvPr/>
        </p:nvSpPr>
        <p:spPr>
          <a:xfrm>
            <a:off x="6771395" y="5503873"/>
            <a:ext cx="226081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Mr. Rohit Tiwari</a:t>
            </a:r>
          </a:p>
        </p:txBody>
      </p:sp>
      <p:sp>
        <p:nvSpPr>
          <p:cNvPr id="13" name="TextBox 12"/>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8" name="TextBox 7">
            <a:extLst>
              <a:ext uri="{FF2B5EF4-FFF2-40B4-BE49-F238E27FC236}">
                <a16:creationId xmlns:a16="http://schemas.microsoft.com/office/drawing/2014/main" id="{CA825ED0-2B40-4865-AC39-34E1DA5ACA5C}"/>
              </a:ext>
            </a:extLst>
          </p:cNvPr>
          <p:cNvSpPr txBox="1"/>
          <p:nvPr/>
        </p:nvSpPr>
        <p:spPr>
          <a:xfrm>
            <a:off x="218442" y="4129450"/>
            <a:ext cx="564895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Balaji  Rajagopalan</a:t>
            </a:r>
          </a:p>
          <a:p>
            <a:r>
              <a:rPr lang="en-US" sz="2400" b="1" dirty="0">
                <a:latin typeface="Times New Roman" panose="02020603050405020304" pitchFamily="18" charset="0"/>
                <a:cs typeface="Times New Roman" panose="02020603050405020304" pitchFamily="18" charset="0"/>
              </a:rPr>
              <a:t>Meenakshi</a:t>
            </a:r>
          </a:p>
          <a:p>
            <a:r>
              <a:rPr lang="en-US" sz="2400" b="1" dirty="0" err="1">
                <a:latin typeface="Times New Roman" panose="02020603050405020304" pitchFamily="18" charset="0"/>
                <a:cs typeface="Times New Roman" panose="02020603050405020304" pitchFamily="18" charset="0"/>
              </a:rPr>
              <a:t>Smita</a:t>
            </a:r>
            <a:r>
              <a:rPr lang="en-US" sz="2400" b="1" dirty="0">
                <a:latin typeface="Times New Roman" panose="02020603050405020304" pitchFamily="18" charset="0"/>
                <a:cs typeface="Times New Roman" panose="02020603050405020304" pitchFamily="18" charset="0"/>
              </a:rPr>
              <a:t> Garg</a:t>
            </a:r>
          </a:p>
          <a:p>
            <a:r>
              <a:rPr lang="en-US" sz="2400" b="1" dirty="0">
                <a:latin typeface="Times New Roman" panose="02020603050405020304" pitchFamily="18" charset="0"/>
                <a:cs typeface="Times New Roman" panose="02020603050405020304" pitchFamily="18" charset="0"/>
              </a:rPr>
              <a:t>Suresh Natarajan</a:t>
            </a:r>
          </a:p>
        </p:txBody>
      </p:sp>
      <p:sp>
        <p:nvSpPr>
          <p:cNvPr id="4" name="Rectangle 3">
            <a:extLst>
              <a:ext uri="{FF2B5EF4-FFF2-40B4-BE49-F238E27FC236}">
                <a16:creationId xmlns:a16="http://schemas.microsoft.com/office/drawing/2014/main" id="{CEEC6078-61BF-42D0-8592-1CCD00816033}"/>
              </a:ext>
            </a:extLst>
          </p:cNvPr>
          <p:cNvSpPr/>
          <p:nvPr/>
        </p:nvSpPr>
        <p:spPr>
          <a:xfrm>
            <a:off x="730612" y="368041"/>
            <a:ext cx="7030720" cy="1446550"/>
          </a:xfrm>
          <a:prstGeom prst="rect">
            <a:avLst/>
          </a:prstGeom>
        </p:spPr>
        <p:txBody>
          <a:bodyPr wrap="square">
            <a:spAutoFit/>
          </a:bodyPr>
          <a:lstStyle/>
          <a:p>
            <a:r>
              <a:rPr lang="en-US" sz="4400" b="1" dirty="0"/>
              <a:t>Location based Taxi Aggregator and Selector</a:t>
            </a:r>
            <a:endParaRPr lang="en-IN" sz="4400" b="1" dirty="0"/>
          </a:p>
        </p:txBody>
      </p:sp>
      <p:pic>
        <p:nvPicPr>
          <p:cNvPr id="5" name="Picture 4">
            <a:extLst>
              <a:ext uri="{FF2B5EF4-FFF2-40B4-BE49-F238E27FC236}">
                <a16:creationId xmlns:a16="http://schemas.microsoft.com/office/drawing/2014/main" id="{1A9CE7EE-C89B-451A-82E9-07FE444F612E}"/>
              </a:ext>
            </a:extLst>
          </p:cNvPr>
          <p:cNvPicPr>
            <a:picLocks noChangeAspect="1"/>
          </p:cNvPicPr>
          <p:nvPr/>
        </p:nvPicPr>
        <p:blipFill>
          <a:blip r:embed="rId2"/>
          <a:stretch>
            <a:fillRect/>
          </a:stretch>
        </p:blipFill>
        <p:spPr>
          <a:xfrm>
            <a:off x="6561182" y="181239"/>
            <a:ext cx="2400300" cy="857250"/>
          </a:xfrm>
          <a:prstGeom prst="rect">
            <a:avLst/>
          </a:prstGeom>
        </p:spPr>
      </p:pic>
    </p:spTree>
    <p:extLst>
      <p:ext uri="{BB962C8B-B14F-4D97-AF65-F5344CB8AC3E}">
        <p14:creationId xmlns:p14="http://schemas.microsoft.com/office/powerpoint/2010/main" val="100662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23D0-228F-4597-A5B8-D3B7819F50F0}"/>
              </a:ext>
            </a:extLst>
          </p:cNvPr>
          <p:cNvSpPr>
            <a:spLocks noGrp="1"/>
          </p:cNvSpPr>
          <p:nvPr>
            <p:ph type="title"/>
          </p:nvPr>
        </p:nvSpPr>
        <p:spPr>
          <a:xfrm>
            <a:off x="167201" y="0"/>
            <a:ext cx="8337037" cy="1280890"/>
          </a:xfrm>
        </p:spPr>
        <p:txBody>
          <a:bodyPr/>
          <a:lstStyle/>
          <a:p>
            <a:r>
              <a:rPr lang="en-US" b="1" dirty="0"/>
              <a:t>Location of customers vs taxis</a:t>
            </a:r>
            <a:endParaRPr lang="en-IN" b="1" dirty="0"/>
          </a:p>
        </p:txBody>
      </p:sp>
      <p:pic>
        <p:nvPicPr>
          <p:cNvPr id="4" name="Content Placeholder 3">
            <a:extLst>
              <a:ext uri="{FF2B5EF4-FFF2-40B4-BE49-F238E27FC236}">
                <a16:creationId xmlns:a16="http://schemas.microsoft.com/office/drawing/2014/main" id="{98927D03-A10D-4412-97C4-0444F8B6E22E}"/>
              </a:ext>
            </a:extLst>
          </p:cNvPr>
          <p:cNvPicPr>
            <a:picLocks noGrp="1" noChangeAspect="1"/>
          </p:cNvPicPr>
          <p:nvPr>
            <p:ph idx="1"/>
          </p:nvPr>
        </p:nvPicPr>
        <p:blipFill>
          <a:blip r:embed="rId2"/>
          <a:stretch>
            <a:fillRect/>
          </a:stretch>
        </p:blipFill>
        <p:spPr>
          <a:xfrm>
            <a:off x="167201" y="805544"/>
            <a:ext cx="8248650" cy="5490976"/>
          </a:xfrm>
          <a:prstGeom prst="rect">
            <a:avLst/>
          </a:prstGeom>
        </p:spPr>
      </p:pic>
    </p:spTree>
    <p:extLst>
      <p:ext uri="{BB962C8B-B14F-4D97-AF65-F5344CB8AC3E}">
        <p14:creationId xmlns:p14="http://schemas.microsoft.com/office/powerpoint/2010/main" val="213536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62D-B2D6-469D-97A6-22CAFB57C328}"/>
              </a:ext>
            </a:extLst>
          </p:cNvPr>
          <p:cNvSpPr>
            <a:spLocks noGrp="1"/>
          </p:cNvSpPr>
          <p:nvPr>
            <p:ph type="title"/>
          </p:nvPr>
        </p:nvSpPr>
        <p:spPr>
          <a:xfrm>
            <a:off x="116401" y="166910"/>
            <a:ext cx="6589199" cy="1280890"/>
          </a:xfrm>
        </p:spPr>
        <p:txBody>
          <a:bodyPr/>
          <a:lstStyle/>
          <a:p>
            <a:r>
              <a:rPr lang="en-US" b="1" dirty="0"/>
              <a:t>Taxi list and customer list </a:t>
            </a:r>
            <a:endParaRPr lang="en-IN" b="1" dirty="0"/>
          </a:p>
        </p:txBody>
      </p:sp>
      <p:pic>
        <p:nvPicPr>
          <p:cNvPr id="4" name="Content Placeholder 3">
            <a:extLst>
              <a:ext uri="{FF2B5EF4-FFF2-40B4-BE49-F238E27FC236}">
                <a16:creationId xmlns:a16="http://schemas.microsoft.com/office/drawing/2014/main" id="{72E7E4A9-6433-4108-9E74-D63E7D86D074}"/>
              </a:ext>
            </a:extLst>
          </p:cNvPr>
          <p:cNvPicPr>
            <a:picLocks noGrp="1" noChangeAspect="1"/>
          </p:cNvPicPr>
          <p:nvPr>
            <p:ph idx="1"/>
          </p:nvPr>
        </p:nvPicPr>
        <p:blipFill>
          <a:blip r:embed="rId2"/>
          <a:stretch>
            <a:fillRect/>
          </a:stretch>
        </p:blipFill>
        <p:spPr>
          <a:xfrm>
            <a:off x="225425" y="1554059"/>
            <a:ext cx="8694738" cy="5123069"/>
          </a:xfrm>
          <a:prstGeom prst="rect">
            <a:avLst/>
          </a:prstGeom>
        </p:spPr>
      </p:pic>
    </p:spTree>
    <p:extLst>
      <p:ext uri="{BB962C8B-B14F-4D97-AF65-F5344CB8AC3E}">
        <p14:creationId xmlns:p14="http://schemas.microsoft.com/office/powerpoint/2010/main" val="39519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646E-FA13-48C0-A58D-3D348E5795CD}"/>
              </a:ext>
            </a:extLst>
          </p:cNvPr>
          <p:cNvSpPr>
            <a:spLocks noGrp="1"/>
          </p:cNvSpPr>
          <p:nvPr>
            <p:ph type="title"/>
          </p:nvPr>
        </p:nvSpPr>
        <p:spPr>
          <a:xfrm>
            <a:off x="139480" y="0"/>
            <a:ext cx="6589199" cy="1280890"/>
          </a:xfrm>
        </p:spPr>
        <p:txBody>
          <a:bodyPr/>
          <a:lstStyle/>
          <a:p>
            <a:r>
              <a:rPr lang="en-IN" b="1" dirty="0"/>
              <a:t>API Payload</a:t>
            </a:r>
          </a:p>
        </p:txBody>
      </p:sp>
      <p:sp>
        <p:nvSpPr>
          <p:cNvPr id="5" name="Rectangle 4">
            <a:extLst>
              <a:ext uri="{FF2B5EF4-FFF2-40B4-BE49-F238E27FC236}">
                <a16:creationId xmlns:a16="http://schemas.microsoft.com/office/drawing/2014/main" id="{829C2081-A82A-4503-B66B-E1AC4E7CFE20}"/>
              </a:ext>
            </a:extLst>
          </p:cNvPr>
          <p:cNvSpPr/>
          <p:nvPr/>
        </p:nvSpPr>
        <p:spPr>
          <a:xfrm>
            <a:off x="4149029" y="946778"/>
            <a:ext cx="4572000" cy="253916"/>
          </a:xfrm>
          <a:prstGeom prst="rect">
            <a:avLst/>
          </a:prstGeom>
        </p:spPr>
        <p:txBody>
          <a:bodyPr>
            <a:spAutoFit/>
          </a:bodyPr>
          <a:lstStyle/>
          <a:p>
            <a:r>
              <a:rPr lang="en-IN" sz="1050" b="1" dirty="0"/>
              <a:t> </a:t>
            </a:r>
            <a:endParaRPr lang="en-IN" sz="1050" dirty="0"/>
          </a:p>
        </p:txBody>
      </p:sp>
      <p:graphicFrame>
        <p:nvGraphicFramePr>
          <p:cNvPr id="6" name="Object 5">
            <a:extLst>
              <a:ext uri="{FF2B5EF4-FFF2-40B4-BE49-F238E27FC236}">
                <a16:creationId xmlns:a16="http://schemas.microsoft.com/office/drawing/2014/main" id="{DE71D781-6AF6-477D-AF23-258CD0CB168D}"/>
              </a:ext>
            </a:extLst>
          </p:cNvPr>
          <p:cNvGraphicFramePr>
            <a:graphicFrameLocks noChangeAspect="1"/>
          </p:cNvGraphicFramePr>
          <p:nvPr>
            <p:extLst>
              <p:ext uri="{D42A27DB-BD31-4B8C-83A1-F6EECF244321}">
                <p14:modId xmlns:p14="http://schemas.microsoft.com/office/powerpoint/2010/main" val="3066838215"/>
              </p:ext>
            </p:extLst>
          </p:nvPr>
        </p:nvGraphicFramePr>
        <p:xfrm>
          <a:off x="2911475" y="1157288"/>
          <a:ext cx="2598738" cy="3630612"/>
        </p:xfrm>
        <a:graphic>
          <a:graphicData uri="http://schemas.openxmlformats.org/presentationml/2006/ole">
            <mc:AlternateContent xmlns:mc="http://schemas.openxmlformats.org/markup-compatibility/2006">
              <mc:Choice xmlns:v="urn:schemas-microsoft-com:vml" Requires="v">
                <p:oleObj spid="_x0000_s1034" name="Document" r:id="rId3" imgW="7557012" imgH="9546566" progId="Word.Document.12">
                  <p:embed/>
                </p:oleObj>
              </mc:Choice>
              <mc:Fallback>
                <p:oleObj name="Document" r:id="rId3" imgW="7557012" imgH="9546566" progId="Word.Document.12">
                  <p:embed/>
                  <p:pic>
                    <p:nvPicPr>
                      <p:cNvPr id="0" name=""/>
                      <p:cNvPicPr/>
                      <p:nvPr/>
                    </p:nvPicPr>
                    <p:blipFill>
                      <a:blip r:embed="rId4"/>
                      <a:stretch>
                        <a:fillRect/>
                      </a:stretch>
                    </p:blipFill>
                    <p:spPr>
                      <a:xfrm>
                        <a:off x="2911475" y="1157288"/>
                        <a:ext cx="2598738" cy="3630612"/>
                      </a:xfrm>
                      <a:prstGeom prst="rect">
                        <a:avLst/>
                      </a:prstGeom>
                    </p:spPr>
                  </p:pic>
                </p:oleObj>
              </mc:Fallback>
            </mc:AlternateContent>
          </a:graphicData>
        </a:graphic>
      </p:graphicFrame>
    </p:spTree>
    <p:extLst>
      <p:ext uri="{BB962C8B-B14F-4D97-AF65-F5344CB8AC3E}">
        <p14:creationId xmlns:p14="http://schemas.microsoft.com/office/powerpoint/2010/main" val="2487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75504" y="2769316"/>
            <a:ext cx="6030818" cy="1569660"/>
          </a:xfrm>
          <a:prstGeom prst="rect">
            <a:avLst/>
          </a:prstGeom>
          <a:noFill/>
        </p:spPr>
        <p:txBody>
          <a:bodyPr wrap="none" rtlCol="0">
            <a:spAutoFit/>
          </a:bodyPr>
          <a:lstStyle/>
          <a:p>
            <a:pPr algn="ctr"/>
            <a:r>
              <a:rPr lang="en-US" sz="9600" dirty="0">
                <a:latin typeface="Times New Roman" panose="02020603050405020304" pitchFamily="18" charset="0"/>
                <a:cs typeface="Times New Roman" panose="02020603050405020304" pitchFamily="18" charset="0"/>
              </a:rPr>
              <a:t>Final Demo</a:t>
            </a:r>
          </a:p>
        </p:txBody>
      </p:sp>
      <p:sp>
        <p:nvSpPr>
          <p:cNvPr id="3" name="TextBox 2">
            <a:extLst>
              <a:ext uri="{FF2B5EF4-FFF2-40B4-BE49-F238E27FC236}">
                <a16:creationId xmlns:a16="http://schemas.microsoft.com/office/drawing/2014/main" id="{625C9051-E4A4-4CB5-AFC7-3A784453549F}"/>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7467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565-9F8D-4D4D-A60B-BACD1C9CD304}"/>
              </a:ext>
            </a:extLst>
          </p:cNvPr>
          <p:cNvSpPr>
            <a:spLocks noGrp="1"/>
          </p:cNvSpPr>
          <p:nvPr>
            <p:ph type="title"/>
          </p:nvPr>
        </p:nvSpPr>
        <p:spPr>
          <a:xfrm>
            <a:off x="289121" y="136430"/>
            <a:ext cx="6589199" cy="1280890"/>
          </a:xfrm>
        </p:spPr>
        <p:txBody>
          <a:bodyPr/>
          <a:lstStyle/>
          <a:p>
            <a:r>
              <a:rPr lang="en-IN" b="1" dirty="0"/>
              <a:t>Future Scope</a:t>
            </a:r>
          </a:p>
        </p:txBody>
      </p:sp>
      <p:sp>
        <p:nvSpPr>
          <p:cNvPr id="3" name="Content Placeholder 2">
            <a:extLst>
              <a:ext uri="{FF2B5EF4-FFF2-40B4-BE49-F238E27FC236}">
                <a16:creationId xmlns:a16="http://schemas.microsoft.com/office/drawing/2014/main" id="{56EDD8A0-996D-4668-B479-A3DD9749E8C4}"/>
              </a:ext>
            </a:extLst>
          </p:cNvPr>
          <p:cNvSpPr>
            <a:spLocks noGrp="1"/>
          </p:cNvSpPr>
          <p:nvPr>
            <p:ph idx="1"/>
          </p:nvPr>
        </p:nvSpPr>
        <p:spPr>
          <a:xfrm>
            <a:off x="215215" y="904240"/>
            <a:ext cx="8420785" cy="5273040"/>
          </a:xfrm>
        </p:spPr>
        <p:txBody>
          <a:bodyPr/>
          <a:lstStyle/>
          <a:p>
            <a:r>
              <a:rPr lang="en-US" dirty="0"/>
              <a:t>Authentication and authorization of taxis and users</a:t>
            </a:r>
          </a:p>
          <a:p>
            <a:r>
              <a:rPr lang="en-US" dirty="0"/>
              <a:t>Authenticate APIs calls</a:t>
            </a:r>
          </a:p>
          <a:p>
            <a:r>
              <a:rPr lang="en-US" dirty="0"/>
              <a:t>If the User is eligible for any offers or promotions, it will apply. </a:t>
            </a:r>
          </a:p>
          <a:p>
            <a:r>
              <a:rPr lang="en-US" dirty="0"/>
              <a:t>Nearby cabs will be searched by the system and if any cabs are available, the system will display the Cab/drivers details to the User. </a:t>
            </a:r>
          </a:p>
          <a:p>
            <a:r>
              <a:rPr lang="en-US" dirty="0"/>
              <a:t>Payment can be through Paytm or card or cash. The cab will drop you in the destination location and End of the Trip. This is the brief understanding will get from the architectural pattern given above</a:t>
            </a:r>
          </a:p>
          <a:p>
            <a:r>
              <a:rPr lang="en-US" dirty="0"/>
              <a:t>Advance UI </a:t>
            </a:r>
          </a:p>
          <a:p>
            <a:r>
              <a:rPr lang="en-US" dirty="0"/>
              <a:t>Validations</a:t>
            </a:r>
          </a:p>
          <a:p>
            <a:r>
              <a:rPr lang="en-US" dirty="0"/>
              <a:t>Mobile Apps</a:t>
            </a:r>
          </a:p>
          <a:p>
            <a:r>
              <a:rPr lang="en-US" dirty="0" err="1"/>
              <a:t>etc</a:t>
            </a:r>
            <a:endParaRPr lang="en-IN" dirty="0"/>
          </a:p>
        </p:txBody>
      </p:sp>
    </p:spTree>
    <p:extLst>
      <p:ext uri="{BB962C8B-B14F-4D97-AF65-F5344CB8AC3E}">
        <p14:creationId xmlns:p14="http://schemas.microsoft.com/office/powerpoint/2010/main" val="415475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999286" y="2180988"/>
            <a:ext cx="3468642"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Q &amp; A</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69127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298700" y="2717800"/>
            <a:ext cx="5589351"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TextBox 4">
            <a:extLst>
              <a:ext uri="{FF2B5EF4-FFF2-40B4-BE49-F238E27FC236}">
                <a16:creationId xmlns:a16="http://schemas.microsoft.com/office/drawing/2014/main" id="{21EB215C-60BB-466A-8816-962C01FD0834}"/>
              </a:ext>
            </a:extLst>
          </p:cNvPr>
          <p:cNvSpPr txBox="1"/>
          <p:nvPr/>
        </p:nvSpPr>
        <p:spPr>
          <a:xfrm>
            <a:off x="2291687" y="3290964"/>
            <a:ext cx="4583372" cy="369332"/>
          </a:xfrm>
          <a:prstGeom prst="rect">
            <a:avLst/>
          </a:prstGeom>
          <a:noFill/>
        </p:spPr>
        <p:txBody>
          <a:bodyPr wrap="square">
            <a:spAutoFit/>
          </a:bodyPr>
          <a:lstStyle/>
          <a:p>
            <a:r>
              <a:rPr lang="en-US" dirty="0"/>
              <a:t>Q&amp;A</a:t>
            </a:r>
          </a:p>
        </p:txBody>
      </p:sp>
    </p:spTree>
    <p:extLst>
      <p:ext uri="{BB962C8B-B14F-4D97-AF65-F5344CB8AC3E}">
        <p14:creationId xmlns:p14="http://schemas.microsoft.com/office/powerpoint/2010/main" val="380389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7701" y="598710"/>
            <a:ext cx="6589199" cy="645890"/>
          </a:xfrm>
        </p:spPr>
        <p:txBody>
          <a:bodyPr>
            <a:noAutofit/>
          </a:bodyPr>
          <a:lstStyle/>
          <a:p>
            <a:r>
              <a:rPr lang="en-US" b="1" dirty="0">
                <a:latin typeface="Times New Roman" panose="02020603050405020304" pitchFamily="18" charset="0"/>
                <a:cs typeface="Times New Roman" panose="02020603050405020304" pitchFamily="18" charset="0"/>
              </a:rPr>
              <a:t>Project Outline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1" y="1564640"/>
            <a:ext cx="7660640" cy="4836160"/>
          </a:xfrm>
        </p:spPr>
        <p:txBody>
          <a:bodyPr>
            <a:normAutofit/>
          </a:bodyPr>
          <a:lstStyle/>
          <a:p>
            <a:r>
              <a:rPr lang="en-US" sz="2400" dirty="0">
                <a:latin typeface="Times New Roman" panose="02020603050405020304" pitchFamily="18" charset="0"/>
                <a:cs typeface="Times New Roman" panose="02020603050405020304" pitchFamily="18" charset="0"/>
              </a:rPr>
              <a:t>Project Overview</a:t>
            </a:r>
          </a:p>
          <a:p>
            <a:r>
              <a:rPr lang="en-US" sz="2400" dirty="0">
                <a:latin typeface="Times New Roman" panose="02020603050405020304" pitchFamily="18" charset="0"/>
                <a:cs typeface="Times New Roman" panose="02020603050405020304" pitchFamily="18" charset="0"/>
              </a:rPr>
              <a:t>Basic features</a:t>
            </a:r>
          </a:p>
          <a:p>
            <a:r>
              <a:rPr lang="en-US" sz="2400" dirty="0">
                <a:latin typeface="Times New Roman" panose="02020603050405020304" pitchFamily="18" charset="0"/>
                <a:cs typeface="Times New Roman" panose="02020603050405020304" pitchFamily="18" charset="0"/>
              </a:rPr>
              <a:t>Advanced features</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Demo</a:t>
            </a:r>
          </a:p>
          <a:p>
            <a:r>
              <a:rPr lang="en-US" sz="2400" dirty="0">
                <a:latin typeface="Times New Roman" panose="02020603050405020304" pitchFamily="18" charset="0"/>
                <a:cs typeface="Times New Roman" panose="02020603050405020304" pitchFamily="18" charset="0"/>
              </a:rPr>
              <a:t>Q&amp;A</a:t>
            </a:r>
          </a:p>
        </p:txBody>
      </p:sp>
      <p:sp>
        <p:nvSpPr>
          <p:cNvPr id="4" name="TextBox 3">
            <a:extLst>
              <a:ext uri="{FF2B5EF4-FFF2-40B4-BE49-F238E27FC236}">
                <a16:creationId xmlns:a16="http://schemas.microsoft.com/office/drawing/2014/main" id="{D679C3B4-7EB0-4657-975B-9EC50F38DE17}"/>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58328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Project Overview</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5811520"/>
          </a:xfrm>
        </p:spPr>
        <p:txBody>
          <a:bodyPr>
            <a:normAutofit/>
          </a:bodyPr>
          <a:lstStyle/>
          <a:p>
            <a:r>
              <a:rPr lang="en-US" dirty="0"/>
              <a:t>The Taxi Co-Op wants to build a competing solution to existing cab aggregators while keeping the power in the hands of users and drivers. We are developing a system to store real-time cab locations, respond to demands from customers based on proximity matches with available drivers. The whole solution are run on AWS.</a:t>
            </a:r>
          </a:p>
          <a:p>
            <a:r>
              <a:rPr lang="en-US" dirty="0"/>
              <a:t>This project is with limited scope to complete the basic requirements. Each user can make a request for a taxi at any time. They should be able to specify a taxi type preference including ‘All’. </a:t>
            </a:r>
          </a:p>
          <a:p>
            <a:r>
              <a:rPr lang="en-US" dirty="0"/>
              <a:t>System will respond to a user’s request with a limited list of closest taxis that match the requested taxi type. While doing the proximity matching using logic in the  application code, the easier and preferable option is to use geospatial features in the database to automatically find relevant taxis.</a:t>
            </a:r>
          </a:p>
          <a:p>
            <a:endParaRPr lang="en-US" dirty="0"/>
          </a:p>
        </p:txBody>
      </p:sp>
    </p:spTree>
    <p:extLst>
      <p:ext uri="{BB962C8B-B14F-4D97-AF65-F5344CB8AC3E}">
        <p14:creationId xmlns:p14="http://schemas.microsoft.com/office/powerpoint/2010/main" val="390997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Basic Features</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686800" cy="5842000"/>
          </a:xfrm>
        </p:spPr>
        <p:txBody>
          <a:bodyPr>
            <a:normAutofit/>
          </a:bodyPr>
          <a:lstStyle/>
          <a:p>
            <a:r>
              <a:rPr lang="en-US" dirty="0"/>
              <a:t>Initial area boundary creation and User and Taxi registration</a:t>
            </a:r>
          </a:p>
          <a:p>
            <a:r>
              <a:rPr lang="en-US" dirty="0"/>
              <a:t>Taxi and user simulation code for 50 taxis and 5 users</a:t>
            </a:r>
          </a:p>
          <a:p>
            <a:r>
              <a:rPr lang="en-US" dirty="0"/>
              <a:t>Per minute taxi location update</a:t>
            </a:r>
          </a:p>
          <a:p>
            <a:r>
              <a:rPr lang="en-US" dirty="0"/>
              <a:t>Handle user request for booking a taxi</a:t>
            </a:r>
          </a:p>
          <a:p>
            <a:r>
              <a:rPr lang="en-US" dirty="0"/>
              <a:t>Scalable architecture which can handle large volume of customer requests, shift changes</a:t>
            </a:r>
          </a:p>
          <a:p>
            <a:r>
              <a:rPr lang="en-US" dirty="0"/>
              <a:t>Geo aware database – Document DB</a:t>
            </a:r>
          </a:p>
          <a:p>
            <a:r>
              <a:rPr lang="en-US" dirty="0"/>
              <a:t>Visualize the location of taxi and users in UI</a:t>
            </a:r>
          </a:p>
        </p:txBody>
      </p:sp>
    </p:spTree>
    <p:extLst>
      <p:ext uri="{BB962C8B-B14F-4D97-AF65-F5344CB8AC3E}">
        <p14:creationId xmlns:p14="http://schemas.microsoft.com/office/powerpoint/2010/main" val="11117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A97F-8DA1-4D41-9953-BC51F18926EA}"/>
              </a:ext>
            </a:extLst>
          </p:cNvPr>
          <p:cNvSpPr>
            <a:spLocks noGrp="1"/>
          </p:cNvSpPr>
          <p:nvPr>
            <p:ph type="title"/>
          </p:nvPr>
        </p:nvSpPr>
        <p:spPr>
          <a:xfrm>
            <a:off x="207841" y="95790"/>
            <a:ext cx="6589199" cy="1280890"/>
          </a:xfrm>
        </p:spPr>
        <p:txBody>
          <a:bodyPr/>
          <a:lstStyle/>
          <a:p>
            <a:r>
              <a:rPr lang="en-IN" b="1" dirty="0"/>
              <a:t>Advanced Features</a:t>
            </a:r>
          </a:p>
        </p:txBody>
      </p:sp>
      <p:sp>
        <p:nvSpPr>
          <p:cNvPr id="3" name="Content Placeholder 2">
            <a:extLst>
              <a:ext uri="{FF2B5EF4-FFF2-40B4-BE49-F238E27FC236}">
                <a16:creationId xmlns:a16="http://schemas.microsoft.com/office/drawing/2014/main" id="{B2A6A2E7-6D59-449D-9E11-8ABA44A7F322}"/>
              </a:ext>
            </a:extLst>
          </p:cNvPr>
          <p:cNvSpPr>
            <a:spLocks noGrp="1"/>
          </p:cNvSpPr>
          <p:nvPr>
            <p:ph idx="1"/>
          </p:nvPr>
        </p:nvSpPr>
        <p:spPr>
          <a:xfrm>
            <a:off x="296495" y="843280"/>
            <a:ext cx="8542705" cy="5618480"/>
          </a:xfrm>
        </p:spPr>
        <p:txBody>
          <a:bodyPr>
            <a:normAutofit/>
          </a:bodyPr>
          <a:lstStyle/>
          <a:p>
            <a:pPr lvl="1"/>
            <a:r>
              <a:rPr lang="en-US" dirty="0"/>
              <a:t>Sending notifications to the selected taxis and selection based on first response</a:t>
            </a:r>
          </a:p>
          <a:p>
            <a:pPr lvl="1"/>
            <a:r>
              <a:rPr lang="en-US" dirty="0"/>
              <a:t>Sending notification to the user with the selected taxi details</a:t>
            </a:r>
          </a:p>
          <a:p>
            <a:pPr lvl="1"/>
            <a:r>
              <a:rPr lang="en-US" dirty="0"/>
              <a:t>API for trip start and end from the taxi</a:t>
            </a:r>
          </a:p>
          <a:p>
            <a:pPr lvl="1"/>
            <a:r>
              <a:rPr lang="en-US" dirty="0"/>
              <a:t>Marking the taxi unavailable for other requests during the trip</a:t>
            </a:r>
            <a:br>
              <a:rPr lang="en-US" dirty="0"/>
            </a:br>
            <a:br>
              <a:rPr lang="en-US" dirty="0"/>
            </a:br>
            <a:endParaRPr lang="en-US" dirty="0"/>
          </a:p>
        </p:txBody>
      </p:sp>
    </p:spTree>
    <p:extLst>
      <p:ext uri="{BB962C8B-B14F-4D97-AF65-F5344CB8AC3E}">
        <p14:creationId xmlns:p14="http://schemas.microsoft.com/office/powerpoint/2010/main" val="5348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Architecture</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2174240"/>
          </a:xfrm>
        </p:spPr>
        <p:txBody>
          <a:bodyPr>
            <a:normAutofit/>
          </a:bodyPr>
          <a:lstStyle/>
          <a:p>
            <a:pPr marL="0" indent="0">
              <a:buNone/>
            </a:pPr>
            <a:endParaRPr lang="en-IN" dirty="0"/>
          </a:p>
        </p:txBody>
      </p:sp>
      <p:pic>
        <p:nvPicPr>
          <p:cNvPr id="5" name="Picture 4">
            <a:extLst>
              <a:ext uri="{FF2B5EF4-FFF2-40B4-BE49-F238E27FC236}">
                <a16:creationId xmlns:a16="http://schemas.microsoft.com/office/drawing/2014/main" id="{94D74499-8E84-46E3-B6EC-6F3170DEE96B}"/>
              </a:ext>
            </a:extLst>
          </p:cNvPr>
          <p:cNvPicPr>
            <a:picLocks noChangeAspect="1"/>
          </p:cNvPicPr>
          <p:nvPr/>
        </p:nvPicPr>
        <p:blipFill>
          <a:blip r:embed="rId3"/>
          <a:stretch>
            <a:fillRect/>
          </a:stretch>
        </p:blipFill>
        <p:spPr>
          <a:xfrm>
            <a:off x="0" y="780104"/>
            <a:ext cx="9144000" cy="4824668"/>
          </a:xfrm>
          <a:prstGeom prst="rect">
            <a:avLst/>
          </a:prstGeom>
        </p:spPr>
      </p:pic>
    </p:spTree>
    <p:extLst>
      <p:ext uri="{BB962C8B-B14F-4D97-AF65-F5344CB8AC3E}">
        <p14:creationId xmlns:p14="http://schemas.microsoft.com/office/powerpoint/2010/main" val="46465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2761" y="175562"/>
            <a:ext cx="6299639" cy="666210"/>
          </a:xfrm>
        </p:spPr>
        <p:txBody>
          <a:bodyPr>
            <a:normAutofit/>
          </a:bodyPr>
          <a:lstStyle/>
          <a:p>
            <a:r>
              <a:rPr lang="en-US" b="1" dirty="0">
                <a:latin typeface="Times New Roman" panose="02020603050405020304" pitchFamily="18" charset="0"/>
                <a:cs typeface="Times New Roman" panose="02020603050405020304" pitchFamily="18" charset="0"/>
              </a:rPr>
              <a:t>Software Specification</a:t>
            </a:r>
          </a:p>
        </p:txBody>
      </p:sp>
      <p:sp>
        <p:nvSpPr>
          <p:cNvPr id="3" name="Content Placeholder 2"/>
          <p:cNvSpPr>
            <a:spLocks noGrp="1"/>
          </p:cNvSpPr>
          <p:nvPr>
            <p:ph idx="1"/>
          </p:nvPr>
        </p:nvSpPr>
        <p:spPr>
          <a:xfrm>
            <a:off x="202761" y="841772"/>
            <a:ext cx="8738478" cy="5406628"/>
          </a:xfrm>
        </p:spPr>
        <p:txBody>
          <a:bodyPr>
            <a:normAutofit/>
          </a:bodyPr>
          <a:lstStyle/>
          <a:p>
            <a:r>
              <a:rPr lang="en-US" sz="2400" dirty="0">
                <a:latin typeface="Times New Roman" panose="02020603050405020304" pitchFamily="18" charset="0"/>
                <a:cs typeface="Times New Roman" panose="02020603050405020304" pitchFamily="18" charset="0"/>
              </a:rPr>
              <a:t>AWS Services ( SES, Lambda,  Document DB, API Gateway, IAM, VPC Subnets and security groups for Lambda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Python Programing for simulation code, Lambda, Geospatial Library</a:t>
            </a:r>
          </a:p>
          <a:p>
            <a:pPr>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Angular frontend browser-based application</a:t>
            </a:r>
          </a:p>
        </p:txBody>
      </p:sp>
      <p:sp>
        <p:nvSpPr>
          <p:cNvPr id="4" name="TextBox 3">
            <a:extLst>
              <a:ext uri="{FF2B5EF4-FFF2-40B4-BE49-F238E27FC236}">
                <a16:creationId xmlns:a16="http://schemas.microsoft.com/office/drawing/2014/main" id="{2EB38DA1-F999-40AC-A356-2734A669E0E3}"/>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17625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230" y="44284"/>
            <a:ext cx="6589199" cy="671290"/>
          </a:xfrm>
        </p:spPr>
        <p:txBody>
          <a:bodyPr/>
          <a:lstStyle/>
          <a:p>
            <a:r>
              <a:rPr lang="en-US" b="1" dirty="0">
                <a:latin typeface="Times New Roman" panose="02020603050405020304" pitchFamily="18" charset="0"/>
                <a:cs typeface="Times New Roman" panose="02020603050405020304" pitchFamily="18" charset="0"/>
              </a:rPr>
              <a:t>Data Model</a:t>
            </a:r>
          </a:p>
        </p:txBody>
      </p:sp>
      <p:sp>
        <p:nvSpPr>
          <p:cNvPr id="8" name="TextBox 7">
            <a:extLst>
              <a:ext uri="{FF2B5EF4-FFF2-40B4-BE49-F238E27FC236}">
                <a16:creationId xmlns:a16="http://schemas.microsoft.com/office/drawing/2014/main" id="{8861BFAD-8A68-475D-80B8-92E3456F9952}"/>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grpSp>
        <p:nvGrpSpPr>
          <p:cNvPr id="7" name="Group 6">
            <a:extLst>
              <a:ext uri="{FF2B5EF4-FFF2-40B4-BE49-F238E27FC236}">
                <a16:creationId xmlns:a16="http://schemas.microsoft.com/office/drawing/2014/main" id="{6994F12C-66EE-4116-8A3B-6B96A163C5FB}"/>
              </a:ext>
            </a:extLst>
          </p:cNvPr>
          <p:cNvGrpSpPr/>
          <p:nvPr/>
        </p:nvGrpSpPr>
        <p:grpSpPr>
          <a:xfrm>
            <a:off x="107639" y="2922374"/>
            <a:ext cx="3075296" cy="1550961"/>
            <a:chOff x="2761397" y="1023581"/>
            <a:chExt cx="1542197" cy="1558713"/>
          </a:xfrm>
        </p:grpSpPr>
        <p:sp>
          <p:nvSpPr>
            <p:cNvPr id="3" name="Rectangle 2">
              <a:extLst>
                <a:ext uri="{FF2B5EF4-FFF2-40B4-BE49-F238E27FC236}">
                  <a16:creationId xmlns:a16="http://schemas.microsoft.com/office/drawing/2014/main" id="{063C04E7-9409-4C37-9ACD-39FC17ADBCEF}"/>
                </a:ext>
              </a:extLst>
            </p:cNvPr>
            <p:cNvSpPr/>
            <p:nvPr/>
          </p:nvSpPr>
          <p:spPr>
            <a:xfrm>
              <a:off x="2761397" y="1023581"/>
              <a:ext cx="1542197" cy="15587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p:txBody>
        </p:sp>
        <p:sp>
          <p:nvSpPr>
            <p:cNvPr id="4" name="Rectangle 3">
              <a:extLst>
                <a:ext uri="{FF2B5EF4-FFF2-40B4-BE49-F238E27FC236}">
                  <a16:creationId xmlns:a16="http://schemas.microsoft.com/office/drawing/2014/main" id="{A9D4EE92-E9D2-4B66-A87E-988BF61A973F}"/>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Taxi</a:t>
              </a:r>
            </a:p>
          </p:txBody>
        </p:sp>
      </p:grpSp>
      <p:grpSp>
        <p:nvGrpSpPr>
          <p:cNvPr id="9" name="Group 8">
            <a:extLst>
              <a:ext uri="{FF2B5EF4-FFF2-40B4-BE49-F238E27FC236}">
                <a16:creationId xmlns:a16="http://schemas.microsoft.com/office/drawing/2014/main" id="{1CB93D28-6AE8-4CB5-8993-D45067652163}"/>
              </a:ext>
            </a:extLst>
          </p:cNvPr>
          <p:cNvGrpSpPr/>
          <p:nvPr/>
        </p:nvGrpSpPr>
        <p:grpSpPr>
          <a:xfrm>
            <a:off x="5883854" y="2845729"/>
            <a:ext cx="3075296" cy="1779901"/>
            <a:chOff x="2761397" y="1023582"/>
            <a:chExt cx="1542197" cy="1311710"/>
          </a:xfrm>
        </p:grpSpPr>
        <p:sp>
          <p:nvSpPr>
            <p:cNvPr id="10" name="Rectangle 9">
              <a:extLst>
                <a:ext uri="{FF2B5EF4-FFF2-40B4-BE49-F238E27FC236}">
                  <a16:creationId xmlns:a16="http://schemas.microsoft.com/office/drawing/2014/main" id="{A429287D-9340-42EE-9463-B4BDE58DA92A}"/>
                </a:ext>
              </a:extLst>
            </p:cNvPr>
            <p:cNvSpPr/>
            <p:nvPr/>
          </p:nvSpPr>
          <p:spPr>
            <a:xfrm>
              <a:off x="2761397" y="1023582"/>
              <a:ext cx="1542197" cy="1311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name: string</a:t>
              </a:r>
            </a:p>
            <a:p>
              <a:r>
                <a:rPr lang="en-US" sz="1400" dirty="0">
                  <a:solidFill>
                    <a:schemeClr val="tx2"/>
                  </a:solidFill>
                </a:rPr>
                <a:t>location: Point</a:t>
              </a:r>
            </a:p>
            <a:p>
              <a:r>
                <a:rPr lang="en-US" sz="1400" dirty="0">
                  <a:solidFill>
                    <a:schemeClr val="tx2"/>
                  </a:solidFill>
                </a:rPr>
                <a:t>timestamp: Timestamp</a:t>
              </a:r>
            </a:p>
            <a:p>
              <a:r>
                <a:rPr lang="en-US" sz="1400" dirty="0">
                  <a:solidFill>
                    <a:schemeClr val="tx2"/>
                  </a:solidFill>
                </a:rPr>
                <a:t>email: string</a:t>
              </a:r>
            </a:p>
          </p:txBody>
        </p:sp>
        <p:sp>
          <p:nvSpPr>
            <p:cNvPr id="11" name="Rectangle 10">
              <a:extLst>
                <a:ext uri="{FF2B5EF4-FFF2-40B4-BE49-F238E27FC236}">
                  <a16:creationId xmlns:a16="http://schemas.microsoft.com/office/drawing/2014/main" id="{B3627616-B5A2-4CEE-9143-2368E04425FD}"/>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grpSp>
      <p:grpSp>
        <p:nvGrpSpPr>
          <p:cNvPr id="12" name="Group 11">
            <a:extLst>
              <a:ext uri="{FF2B5EF4-FFF2-40B4-BE49-F238E27FC236}">
                <a16:creationId xmlns:a16="http://schemas.microsoft.com/office/drawing/2014/main" id="{1A8CEA7A-0760-49DF-A7D9-80B7BF727426}"/>
              </a:ext>
            </a:extLst>
          </p:cNvPr>
          <p:cNvGrpSpPr/>
          <p:nvPr/>
        </p:nvGrpSpPr>
        <p:grpSpPr>
          <a:xfrm>
            <a:off x="2968086" y="259799"/>
            <a:ext cx="3207827" cy="2383810"/>
            <a:chOff x="2761397" y="1023582"/>
            <a:chExt cx="1542197" cy="1498613"/>
          </a:xfrm>
        </p:grpSpPr>
        <p:sp>
          <p:nvSpPr>
            <p:cNvPr id="13" name="Rectangle 12">
              <a:extLst>
                <a:ext uri="{FF2B5EF4-FFF2-40B4-BE49-F238E27FC236}">
                  <a16:creationId xmlns:a16="http://schemas.microsoft.com/office/drawing/2014/main" id="{F5E465CD-3159-40FE-96E4-763B4F141DBA}"/>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2"/>
                </a:solidFill>
              </a:endParaRPr>
            </a:p>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customer_id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a:solidFill>
                    <a:schemeClr val="tx2"/>
                  </a:solidFill>
                </a:rPr>
                <a:t>location: Point</a:t>
              </a:r>
            </a:p>
            <a:p>
              <a:r>
                <a:rPr lang="en-US" sz="1400" dirty="0">
                  <a:solidFill>
                    <a:schemeClr val="tx2"/>
                  </a:solidFill>
                </a:rPr>
                <a:t>timestamp: Timestamp</a:t>
              </a:r>
            </a:p>
            <a:p>
              <a:r>
                <a:rPr lang="en-US" sz="1400" dirty="0" err="1">
                  <a:solidFill>
                    <a:schemeClr val="tx2"/>
                  </a:solidFill>
                </a:rPr>
                <a:t>booking_accepted</a:t>
              </a:r>
              <a:r>
                <a:rPr lang="en-US" sz="1400" dirty="0">
                  <a:solidFill>
                    <a:schemeClr val="tx2"/>
                  </a:solidFill>
                </a:rPr>
                <a:t>: string</a:t>
              </a:r>
            </a:p>
            <a:p>
              <a:r>
                <a:rPr lang="en-US" sz="1400" dirty="0" err="1">
                  <a:solidFill>
                    <a:schemeClr val="tx2"/>
                  </a:solidFill>
                </a:rPr>
                <a:t>booking_active</a:t>
              </a:r>
              <a:r>
                <a:rPr lang="en-US" sz="1400" dirty="0">
                  <a:solidFill>
                    <a:schemeClr val="tx2"/>
                  </a:solidFill>
                </a:rPr>
                <a:t>: string</a:t>
              </a:r>
            </a:p>
            <a:p>
              <a:r>
                <a:rPr lang="en-US" sz="1400" dirty="0" err="1">
                  <a:solidFill>
                    <a:schemeClr val="tx2"/>
                  </a:solidFill>
                </a:rPr>
                <a:t>taxi_id</a:t>
              </a:r>
              <a:r>
                <a:rPr lang="en-US" sz="1400" dirty="0">
                  <a:solidFill>
                    <a:schemeClr val="tx2"/>
                  </a:solidFill>
                </a:rPr>
                <a:t>: </a:t>
              </a:r>
              <a:r>
                <a:rPr lang="en-US" sz="1400" dirty="0" err="1">
                  <a:solidFill>
                    <a:schemeClr val="tx2"/>
                  </a:solidFill>
                </a:rPr>
                <a:t>ObjectId</a:t>
              </a:r>
              <a:endParaRPr lang="en-US" sz="1400" dirty="0">
                <a:solidFill>
                  <a:schemeClr val="tx2"/>
                </a:solidFill>
              </a:endParaRPr>
            </a:p>
          </p:txBody>
        </p:sp>
        <p:sp>
          <p:nvSpPr>
            <p:cNvPr id="14" name="Rectangle 13">
              <a:extLst>
                <a:ext uri="{FF2B5EF4-FFF2-40B4-BE49-F238E27FC236}">
                  <a16:creationId xmlns:a16="http://schemas.microsoft.com/office/drawing/2014/main" id="{B5B52D71-897B-4B99-AEE7-83B245A99D92}"/>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Bookings</a:t>
              </a:r>
            </a:p>
          </p:txBody>
        </p:sp>
      </p:grpSp>
      <p:grpSp>
        <p:nvGrpSpPr>
          <p:cNvPr id="15" name="Group 14">
            <a:extLst>
              <a:ext uri="{FF2B5EF4-FFF2-40B4-BE49-F238E27FC236}">
                <a16:creationId xmlns:a16="http://schemas.microsoft.com/office/drawing/2014/main" id="{B95A440E-C1B1-4E47-A2CD-88D12602EE09}"/>
              </a:ext>
            </a:extLst>
          </p:cNvPr>
          <p:cNvGrpSpPr/>
          <p:nvPr/>
        </p:nvGrpSpPr>
        <p:grpSpPr>
          <a:xfrm>
            <a:off x="3034351" y="4780200"/>
            <a:ext cx="3075296" cy="2033516"/>
            <a:chOff x="2761397" y="1023582"/>
            <a:chExt cx="1542197" cy="1498613"/>
          </a:xfrm>
        </p:grpSpPr>
        <p:sp>
          <p:nvSpPr>
            <p:cNvPr id="16" name="Rectangle 15">
              <a:extLst>
                <a:ext uri="{FF2B5EF4-FFF2-40B4-BE49-F238E27FC236}">
                  <a16:creationId xmlns:a16="http://schemas.microsoft.com/office/drawing/2014/main" id="{0FAA422F-B527-479E-A00C-70AB91FE1735}"/>
                </a:ext>
              </a:extLst>
            </p:cNvPr>
            <p:cNvSpPr/>
            <p:nvPr/>
          </p:nvSpPr>
          <p:spPr>
            <a:xfrm>
              <a:off x="2761397" y="1023582"/>
              <a:ext cx="1542197" cy="14986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_id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booking_id</a:t>
              </a:r>
              <a:r>
                <a:rPr lang="en-US" sz="1400" dirty="0">
                  <a:solidFill>
                    <a:schemeClr val="tx2"/>
                  </a:solidFill>
                </a:rPr>
                <a:t> : </a:t>
              </a:r>
              <a:r>
                <a:rPr lang="en-US" sz="1400" dirty="0" err="1">
                  <a:solidFill>
                    <a:schemeClr val="tx2"/>
                  </a:solidFill>
                </a:rPr>
                <a:t>ObjectId</a:t>
              </a:r>
              <a:endParaRPr lang="en-US" sz="1400" dirty="0">
                <a:solidFill>
                  <a:schemeClr val="tx2"/>
                </a:solidFill>
              </a:endParaRPr>
            </a:p>
            <a:p>
              <a:r>
                <a:rPr lang="en-US" sz="1400" dirty="0" err="1">
                  <a:solidFill>
                    <a:schemeClr val="tx2"/>
                  </a:solidFill>
                </a:rPr>
                <a:t>trip_start</a:t>
              </a:r>
              <a:r>
                <a:rPr lang="en-US" sz="1400" dirty="0">
                  <a:solidFill>
                    <a:schemeClr val="tx2"/>
                  </a:solidFill>
                </a:rPr>
                <a:t>: Timestamp</a:t>
              </a:r>
            </a:p>
            <a:p>
              <a:r>
                <a:rPr lang="en-US" sz="1400" dirty="0" err="1">
                  <a:solidFill>
                    <a:schemeClr val="tx2"/>
                  </a:solidFill>
                </a:rPr>
                <a:t>trip_end</a:t>
              </a:r>
              <a:r>
                <a:rPr lang="en-US" sz="1400" dirty="0">
                  <a:solidFill>
                    <a:schemeClr val="tx2"/>
                  </a:solidFill>
                </a:rPr>
                <a:t>: Timestamp</a:t>
              </a:r>
            </a:p>
          </p:txBody>
        </p:sp>
        <p:sp>
          <p:nvSpPr>
            <p:cNvPr id="17" name="Rectangle 16">
              <a:extLst>
                <a:ext uri="{FF2B5EF4-FFF2-40B4-BE49-F238E27FC236}">
                  <a16:creationId xmlns:a16="http://schemas.microsoft.com/office/drawing/2014/main" id="{B225A5D6-6606-4934-BE22-39F6D2C59F10}"/>
                </a:ext>
              </a:extLst>
            </p:cNvPr>
            <p:cNvSpPr/>
            <p:nvPr/>
          </p:nvSpPr>
          <p:spPr>
            <a:xfrm>
              <a:off x="2761397" y="1023582"/>
              <a:ext cx="1542197" cy="332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Trips</a:t>
              </a:r>
            </a:p>
          </p:txBody>
        </p:sp>
      </p:grpSp>
      <p:cxnSp>
        <p:nvCxnSpPr>
          <p:cNvPr id="27" name="Connector: Elbow 26">
            <a:extLst>
              <a:ext uri="{FF2B5EF4-FFF2-40B4-BE49-F238E27FC236}">
                <a16:creationId xmlns:a16="http://schemas.microsoft.com/office/drawing/2014/main" id="{A17C6D43-5B3D-44DB-B926-04D7F330BF04}"/>
              </a:ext>
            </a:extLst>
          </p:cNvPr>
          <p:cNvCxnSpPr>
            <a:stCxn id="13" idx="3"/>
            <a:endCxn id="11" idx="0"/>
          </p:cNvCxnSpPr>
          <p:nvPr/>
        </p:nvCxnSpPr>
        <p:spPr>
          <a:xfrm>
            <a:off x="6175913" y="1451704"/>
            <a:ext cx="1245589" cy="13940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FCB47F5-9E8D-47CC-BF54-F3BEC1FE3867}"/>
              </a:ext>
            </a:extLst>
          </p:cNvPr>
          <p:cNvCxnSpPr>
            <a:cxnSpLocks/>
            <a:stCxn id="13" idx="1"/>
            <a:endCxn id="4" idx="0"/>
          </p:cNvCxnSpPr>
          <p:nvPr/>
        </p:nvCxnSpPr>
        <p:spPr>
          <a:xfrm rot="10800000" flipV="1">
            <a:off x="1645288" y="1451703"/>
            <a:ext cx="1322799" cy="1470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34B4B52-36C7-41BC-B393-7F50113BD7F4}"/>
              </a:ext>
            </a:extLst>
          </p:cNvPr>
          <p:cNvCxnSpPr>
            <a:cxnSpLocks/>
            <a:stCxn id="17" idx="0"/>
            <a:endCxn id="13" idx="2"/>
          </p:cNvCxnSpPr>
          <p:nvPr/>
        </p:nvCxnSpPr>
        <p:spPr>
          <a:xfrm flipV="1">
            <a:off x="4571999" y="2643609"/>
            <a:ext cx="1" cy="213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30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36" y="174370"/>
            <a:ext cx="7701565" cy="68399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API Interfaces</a:t>
            </a:r>
            <a:endParaRPr lang="en-US" dirty="0">
              <a:solidFill>
                <a:schemeClr val="tx1"/>
              </a:solidFill>
            </a:endParaRPr>
          </a:p>
        </p:txBody>
      </p:sp>
      <p:sp>
        <p:nvSpPr>
          <p:cNvPr id="10" name="Content Placeholder 2"/>
          <p:cNvSpPr>
            <a:spLocks noGrp="1"/>
          </p:cNvSpPr>
          <p:nvPr>
            <p:ph idx="1"/>
          </p:nvPr>
        </p:nvSpPr>
        <p:spPr>
          <a:xfrm>
            <a:off x="200236" y="858360"/>
            <a:ext cx="8411501" cy="868257"/>
          </a:xfrm>
        </p:spPr>
        <p:txBody>
          <a:bodyPr>
            <a:noAutofit/>
          </a:bodyPr>
          <a:lstStyle/>
          <a:p>
            <a:r>
              <a:rPr lang="en-US" sz="1400" dirty="0">
                <a:latin typeface="Times New Roman" panose="02020603050405020304" pitchFamily="18" charset="0"/>
                <a:cs typeface="Times New Roman" panose="02020603050405020304" pitchFamily="18" charset="0"/>
              </a:rPr>
              <a:t>Customer Registration</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Taxi/Driver Registration</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Taxi details</a:t>
            </a:r>
          </a:p>
          <a:p>
            <a:pPr lvl="1"/>
            <a:r>
              <a:rPr lang="en-US" sz="1100" dirty="0">
                <a:latin typeface="Times New Roman" panose="02020603050405020304" pitchFamily="18" charset="0"/>
                <a:cs typeface="Times New Roman" panose="02020603050405020304" pitchFamily="18" charset="0"/>
                <a:hlinkClick r:id="rId3"/>
              </a:rPr>
              <a:t>https://3598y3s21l.execute-api.us-east-1.amazonaws.com/api/taxi</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Customer details</a:t>
            </a:r>
          </a:p>
          <a:p>
            <a:pPr lvl="1"/>
            <a:r>
              <a:rPr lang="en-US" sz="1100" dirty="0">
                <a:latin typeface="Times New Roman" panose="02020603050405020304" pitchFamily="18" charset="0"/>
                <a:cs typeface="Times New Roman" panose="02020603050405020304" pitchFamily="18" charset="0"/>
                <a:hlinkClick r:id="rId2"/>
              </a:rPr>
              <a:t>https://3598y3s21l.execute-api.us-east-1.amazonaws.com/api/customer</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a:t>
            </a:r>
          </a:p>
          <a:p>
            <a:pPr lvl="1"/>
            <a:r>
              <a:rPr lang="en-US" sz="1100" dirty="0">
                <a:latin typeface="Times New Roman" panose="02020603050405020304" pitchFamily="18" charset="0"/>
                <a:cs typeface="Times New Roman" panose="02020603050405020304" pitchFamily="18" charset="0"/>
                <a:hlinkClick r:id="rId4"/>
              </a:rPr>
              <a:t>https://3598y3s21l.execute-api.us-east-1.amazonaws.com/api/booktaxi?userid=62a0f27ad25399bc7a1403e5</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acceptance</a:t>
            </a:r>
          </a:p>
          <a:p>
            <a:pPr lvl="1"/>
            <a:r>
              <a:rPr lang="en-US" sz="1100" dirty="0">
                <a:latin typeface="Times New Roman" panose="02020603050405020304" pitchFamily="18" charset="0"/>
                <a:cs typeface="Times New Roman" panose="02020603050405020304" pitchFamily="18" charset="0"/>
                <a:hlinkClick r:id="rId5"/>
              </a:rPr>
              <a:t>https://3598y3s21l.execute-api.us-east-1.amazonaws.com/api/bookingresponse?bookingid=62a0b9e5d8de0010df60905b&amp;taxiid=62a0b25a9e531b402a65119e&amp;accept=Y</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Booking details</a:t>
            </a:r>
          </a:p>
          <a:p>
            <a:pPr lvl="1"/>
            <a:r>
              <a:rPr lang="en-US" sz="1100" dirty="0">
                <a:latin typeface="Times New Roman" panose="02020603050405020304" pitchFamily="18" charset="0"/>
                <a:cs typeface="Times New Roman" panose="02020603050405020304" pitchFamily="18" charset="0"/>
                <a:hlinkClick r:id="rId6"/>
              </a:rPr>
              <a:t>https://3598y3s21l.execute-api.us-east-1.amazonaws.com/api/bookingdetails</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start and end</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Trip details</a:t>
            </a:r>
          </a:p>
          <a:p>
            <a:pPr lvl="1"/>
            <a:r>
              <a:rPr lang="en-US" sz="1100" dirty="0">
                <a:latin typeface="Times New Roman" panose="02020603050405020304" pitchFamily="18" charset="0"/>
                <a:cs typeface="Times New Roman" panose="02020603050405020304" pitchFamily="18" charset="0"/>
                <a:hlinkClick r:id="rId7"/>
              </a:rPr>
              <a:t>https://3598y3s21l.execute-api.us-east-1.amazonaws.com/api/trip</a:t>
            </a: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1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269D6B-4448-451D-A10E-3414C2DAB115}"/>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1435049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4531</TotalTime>
  <Words>770</Words>
  <Application>Microsoft Office PowerPoint</Application>
  <PresentationFormat>On-screen Show (4:3)</PresentationFormat>
  <Paragraphs>119</Paragraphs>
  <Slides>16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 3</vt:lpstr>
      <vt:lpstr>Wisp</vt:lpstr>
      <vt:lpstr>Microsoft Word Document</vt:lpstr>
      <vt:lpstr>PowerPoint Presentation</vt:lpstr>
      <vt:lpstr>Project Outline </vt:lpstr>
      <vt:lpstr>Project Overview</vt:lpstr>
      <vt:lpstr>Basic Features</vt:lpstr>
      <vt:lpstr>Advanced Features</vt:lpstr>
      <vt:lpstr>Architecture</vt:lpstr>
      <vt:lpstr>Software Specification</vt:lpstr>
      <vt:lpstr>Data Model</vt:lpstr>
      <vt:lpstr>API Interfaces</vt:lpstr>
      <vt:lpstr>Location of customers vs taxis</vt:lpstr>
      <vt:lpstr>Taxi list and customer list </vt:lpstr>
      <vt:lpstr>API Payload</vt:lpstr>
      <vt:lpstr>PowerPoint Presentation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Me A Taxi</dc:title>
  <dc:creator>فتحي الهندي</dc:creator>
  <cp:lastModifiedBy>Rajagopalan, Balaji</cp:lastModifiedBy>
  <cp:revision>188</cp:revision>
  <dcterms:created xsi:type="dcterms:W3CDTF">2013-12-07T08:51:11Z</dcterms:created>
  <dcterms:modified xsi:type="dcterms:W3CDTF">2022-06-11T06:06:43Z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744d05-bb34-4b7a-90cc-132cbdb578be_Enabled">
    <vt:lpwstr>true</vt:lpwstr>
  </property>
  <property fmtid="{D5CDD505-2E9C-101B-9397-08002B2CF9AE}" pid="3" name="MSIP_Label_80744d05-bb34-4b7a-90cc-132cbdb578be_SetDate">
    <vt:lpwstr>2022-06-11T06:06:43Z</vt:lpwstr>
  </property>
  <property fmtid="{D5CDD505-2E9C-101B-9397-08002B2CF9AE}" pid="4" name="MSIP_Label_80744d05-bb34-4b7a-90cc-132cbdb578be_Method">
    <vt:lpwstr>Privileged</vt:lpwstr>
  </property>
  <property fmtid="{D5CDD505-2E9C-101B-9397-08002B2CF9AE}" pid="5" name="MSIP_Label_80744d05-bb34-4b7a-90cc-132cbdb578be_Name">
    <vt:lpwstr>No Protection (Label Only)</vt:lpwstr>
  </property>
  <property fmtid="{D5CDD505-2E9C-101B-9397-08002B2CF9AE}" pid="6" name="MSIP_Label_80744d05-bb34-4b7a-90cc-132cbdb578be_SiteId">
    <vt:lpwstr>945c199a-83a2-4e80-9f8c-5a91be5752dd</vt:lpwstr>
  </property>
  <property fmtid="{D5CDD505-2E9C-101B-9397-08002B2CF9AE}" pid="7" name="MSIP_Label_80744d05-bb34-4b7a-90cc-132cbdb578be_ActionId">
    <vt:lpwstr>ab62bbb6-344e-4335-acbc-c07b4dceb262</vt:lpwstr>
  </property>
  <property fmtid="{D5CDD505-2E9C-101B-9397-08002B2CF9AE}" pid="8" name="MSIP_Label_80744d05-bb34-4b7a-90cc-132cbdb578be_ContentBits">
    <vt:lpwstr>1</vt:lpwstr>
  </property>
</Properties>
</file>