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7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23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3817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90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08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152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7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2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2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3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18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6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8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5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2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8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9DAF-AD25-E9DF-D2E2-7B4426C38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1958010"/>
            <a:ext cx="10113134" cy="1073425"/>
          </a:xfrm>
        </p:spPr>
        <p:txBody>
          <a:bodyPr>
            <a:normAutofit/>
          </a:bodyPr>
          <a:lstStyle/>
          <a:p>
            <a:r>
              <a:rPr lang="en-IN" sz="48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3" pitchFamily="34" charset="0"/>
              </a:rPr>
              <a:t>BANK LOAN ANALYSIS PROJECT </a:t>
            </a:r>
            <a:endParaRPr lang="en-IN" sz="13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8" name="Picture 4" descr="Logo Mysql PNG Images, Free Download - Free Transparent PNG Logos">
            <a:extLst>
              <a:ext uri="{FF2B5EF4-FFF2-40B4-BE49-F238E27FC236}">
                <a16:creationId xmlns:a16="http://schemas.microsoft.com/office/drawing/2014/main" id="{F62A72C3-38F3-7D7B-359E-869069B3F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19" y="4420272"/>
            <a:ext cx="1901978" cy="19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 server - Free logo icons">
            <a:extLst>
              <a:ext uri="{FF2B5EF4-FFF2-40B4-BE49-F238E27FC236}">
                <a16:creationId xmlns:a16="http://schemas.microsoft.com/office/drawing/2014/main" id="{F278960D-31C0-6BD5-454D-41F6B1EF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083" y="4542839"/>
            <a:ext cx="1995276" cy="199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ugs connection outline symbol in a circle - Free interface icons">
            <a:extLst>
              <a:ext uri="{FF2B5EF4-FFF2-40B4-BE49-F238E27FC236}">
                <a16:creationId xmlns:a16="http://schemas.microsoft.com/office/drawing/2014/main" id="{4F325C02-E0D3-BE2F-F629-636375F5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59" y="4204519"/>
            <a:ext cx="2579739" cy="25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DB5A464-5A47-2BBC-0396-4BF82CDE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261" y="4604962"/>
            <a:ext cx="2579739" cy="186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1543CF-CDA8-D537-8FC4-E07584859E6D}"/>
              </a:ext>
            </a:extLst>
          </p:cNvPr>
          <p:cNvSpPr txBox="1"/>
          <p:nvPr/>
        </p:nvSpPr>
        <p:spPr>
          <a:xfrm>
            <a:off x="487017" y="4810539"/>
            <a:ext cx="190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Tools Used : </a:t>
            </a:r>
          </a:p>
        </p:txBody>
      </p:sp>
    </p:spTree>
    <p:extLst>
      <p:ext uri="{BB962C8B-B14F-4D97-AF65-F5344CB8AC3E}">
        <p14:creationId xmlns:p14="http://schemas.microsoft.com/office/powerpoint/2010/main" val="2718447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B74E-7D07-3504-7A08-E332ECAE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7725"/>
          </a:xfrm>
        </p:spPr>
        <p:txBody>
          <a:bodyPr/>
          <a:lstStyle/>
          <a:p>
            <a:r>
              <a:rPr lang="en-IN" sz="3200" dirty="0"/>
              <a:t>Page 3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03D6-F1A8-6B53-77BB-11B28041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79104"/>
            <a:ext cx="9404723" cy="4469296"/>
          </a:xfrm>
        </p:spPr>
        <p:txBody>
          <a:bodyPr/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F4B081"/>
                </a:solidFill>
                <a:effectLst/>
                <a:latin typeface="Calibri" panose="020F0502020204030204" pitchFamily="34" charset="0"/>
              </a:rPr>
              <a:t>GRID</a:t>
            </a:r>
            <a:endParaRPr lang="en-US" b="0" dirty="0">
              <a:effectLst/>
            </a:endParaRPr>
          </a:p>
          <a:p>
            <a:pPr algn="just" rtl="0"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buNone/>
            </a:pPr>
            <a:r>
              <a:rPr lang="en-US" sz="1800" b="1" i="1" u="none" strike="noStrike" dirty="0">
                <a:solidFill>
                  <a:srgbClr val="F7CAAC"/>
                </a:solidFill>
                <a:effectLst/>
                <a:latin typeface="Calibri" panose="020F0502020204030204" pitchFamily="34" charset="0"/>
              </a:rPr>
              <a:t>Objective: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buNone/>
            </a:pPr>
            <a:r>
              <a:rPr lang="en-US" sz="1800" b="0" i="1" u="none" strike="noStrike" dirty="0">
                <a:solidFill>
                  <a:srgbClr val="F7CAAC"/>
                </a:solidFill>
                <a:effectLst/>
                <a:latin typeface="Calibri" panose="020F0502020204030204" pitchFamily="34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68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60000"/>
                <a:lumOff val="40000"/>
              </a:schemeClr>
            </a:gs>
            <a:gs pos="66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8CCA-283E-33F9-7234-35AB19FE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and creating DB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CB04DA-F6A5-06A1-6EBA-2632EC1AC0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62" y="1671167"/>
            <a:ext cx="4381262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ta Import / Export through files — CMDBuild">
            <a:extLst>
              <a:ext uri="{FF2B5EF4-FFF2-40B4-BE49-F238E27FC236}">
                <a16:creationId xmlns:a16="http://schemas.microsoft.com/office/drawing/2014/main" id="{0CB412F5-B0B2-EFD9-B59F-66D4852CE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97" y="1568030"/>
            <a:ext cx="19050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2054" name="Picture 6" descr="Add, create, database, hd, new, plus, server icon - Download on Iconfinder">
            <a:extLst>
              <a:ext uri="{FF2B5EF4-FFF2-40B4-BE49-F238E27FC236}">
                <a16:creationId xmlns:a16="http://schemas.microsoft.com/office/drawing/2014/main" id="{51CB8285-E228-E969-B0F7-B0114BE00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21" y="3723103"/>
            <a:ext cx="1905000" cy="190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636F5-8E31-DD25-5C2C-168431F38592}"/>
              </a:ext>
            </a:extLst>
          </p:cNvPr>
          <p:cNvSpPr txBox="1"/>
          <p:nvPr/>
        </p:nvSpPr>
        <p:spPr>
          <a:xfrm>
            <a:off x="3361563" y="2337438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077B2-7D0D-B9BC-974D-65FB8D24AB3E}"/>
              </a:ext>
            </a:extLst>
          </p:cNvPr>
          <p:cNvSpPr txBox="1"/>
          <p:nvPr/>
        </p:nvSpPr>
        <p:spPr>
          <a:xfrm>
            <a:off x="3399333" y="4306271"/>
            <a:ext cx="16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creating DB</a:t>
            </a:r>
          </a:p>
        </p:txBody>
      </p:sp>
    </p:spTree>
    <p:extLst>
      <p:ext uri="{BB962C8B-B14F-4D97-AF65-F5344CB8AC3E}">
        <p14:creationId xmlns:p14="http://schemas.microsoft.com/office/powerpoint/2010/main" val="31956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8ACF-961F-05CA-15FA-60C398BF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1500"/>
            <a:ext cx="8911687" cy="723480"/>
          </a:xfrm>
        </p:spPr>
        <p:txBody>
          <a:bodyPr/>
          <a:lstStyle/>
          <a:p>
            <a:r>
              <a:rPr lang="en-IN" dirty="0"/>
              <a:t>Writing queries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512C1C-6D3F-1607-9BAC-24A34C9EE0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2525985"/>
            <a:ext cx="8947150" cy="324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4FBED9-F476-C800-1EDF-3B8C38E572C3}"/>
              </a:ext>
            </a:extLst>
          </p:cNvPr>
          <p:cNvSpPr txBox="1"/>
          <p:nvPr/>
        </p:nvSpPr>
        <p:spPr>
          <a:xfrm>
            <a:off x="2592925" y="1396181"/>
            <a:ext cx="866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</a:rPr>
              <a:t>FIRING SQL QUERIES TO SOLVE THE BUSINESS PROBLEMS </a:t>
            </a:r>
            <a:r>
              <a:rPr lang="en-US" sz="18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COMPARING RESULTS WITH POWER BI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61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C58F-3322-8B31-A195-C9996A90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1567"/>
          </a:xfrm>
        </p:spPr>
        <p:txBody>
          <a:bodyPr/>
          <a:lstStyle/>
          <a:p>
            <a:r>
              <a:rPr lang="en-IN" dirty="0"/>
              <a:t>Bank lone analysis project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49B15-F108-2E92-D9BB-CF4BD4367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225" y="1709529"/>
            <a:ext cx="9328000" cy="4750905"/>
          </a:xfrm>
        </p:spPr>
      </p:pic>
    </p:spTree>
    <p:extLst>
      <p:ext uri="{BB962C8B-B14F-4D97-AF65-F5344CB8AC3E}">
        <p14:creationId xmlns:p14="http://schemas.microsoft.com/office/powerpoint/2010/main" val="40023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D0BB-D0B3-89A3-316F-F9675FEF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113" y="550606"/>
            <a:ext cx="10434500" cy="786581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5F861-52A2-6752-4EBD-F2A68B249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78" y="1237981"/>
            <a:ext cx="10187609" cy="5307589"/>
          </a:xfrm>
        </p:spPr>
      </p:pic>
    </p:spTree>
    <p:extLst>
      <p:ext uri="{BB962C8B-B14F-4D97-AF65-F5344CB8AC3E}">
        <p14:creationId xmlns:p14="http://schemas.microsoft.com/office/powerpoint/2010/main" val="226262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87B1A-8A39-136B-857D-40CE16D2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2460-19D4-4EFB-7AD7-30FDB9922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826" y="1570383"/>
            <a:ext cx="10366513" cy="4959626"/>
          </a:xfrm>
        </p:spPr>
      </p:pic>
    </p:spTree>
    <p:extLst>
      <p:ext uri="{BB962C8B-B14F-4D97-AF65-F5344CB8AC3E}">
        <p14:creationId xmlns:p14="http://schemas.microsoft.com/office/powerpoint/2010/main" val="331426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DE77-0873-BBB5-F4E5-46B2F3BB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07117"/>
          </a:xfrm>
        </p:spPr>
        <p:txBody>
          <a:bodyPr/>
          <a:lstStyle/>
          <a:p>
            <a:r>
              <a:rPr lang="en-US" sz="4400" b="1" i="0" u="none" strike="noStrike" dirty="0">
                <a:solidFill>
                  <a:srgbClr val="F4B081"/>
                </a:solidFill>
                <a:effectLst/>
                <a:latin typeface="Calibri" panose="020F0502020204030204" pitchFamily="34" charset="0"/>
              </a:rPr>
              <a:t>Key Performance Indicators (KPIs)</a:t>
            </a: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40C9B-22EE-4374-6D61-FFC602D82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9836"/>
            <a:ext cx="8947522" cy="4588564"/>
          </a:xfrm>
        </p:spPr>
        <p:txBody>
          <a:bodyPr>
            <a:normAutofit lnSpcReduction="10000"/>
          </a:bodyPr>
          <a:lstStyle/>
          <a:p>
            <a:pPr algn="just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Total Loan Applications:</a:t>
            </a:r>
            <a:r>
              <a:rPr lang="en-US" sz="1800" b="0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 lang="en-US" sz="1800" b="1" i="0" u="none" strike="noStrike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Total Funded Amount: 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Understanding the total amount of funds disbursed as loans is crucial. We also want to keep an eye on the MTD Total Funded Amount and </a:t>
            </a:r>
            <a:r>
              <a:rPr lang="en-US" sz="1800" b="0" i="0" u="none" strike="noStrike" dirty="0" err="1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analyse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 the Month-over-Month (MoM) changes in this metric.</a:t>
            </a:r>
            <a:endParaRPr lang="en-US" sz="1800" b="1" i="0" u="none" strike="noStrike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Total Amount Received: 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Tracking the total amount received from borrowers is essential for assessing the bank's cash flow and loan repayment. We should </a:t>
            </a:r>
            <a:r>
              <a:rPr lang="en-US" sz="1800" b="0" i="0" u="none" strike="noStrike" dirty="0" err="1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analyse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 the Month-to-Date (MTD) Total Amount Received and observe the Month-over-Month (MoM) changes.</a:t>
            </a:r>
            <a:endParaRPr lang="en-US" sz="1800" b="1" i="0" u="none" strike="noStrike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Average Interest Rate: 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 lang="en-US" sz="1800" b="1" i="0" u="none" strike="noStrike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pPr algn="just"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Average Debt-to-Income Ratio (DTI): </a:t>
            </a:r>
            <a:r>
              <a:rPr lang="en-US" sz="1800" b="0" i="0" u="none" strike="noStrike" dirty="0">
                <a:solidFill>
                  <a:srgbClr val="D8E2F3"/>
                </a:solidFill>
                <a:effectLst/>
                <a:latin typeface="Calibri" panose="020F0502020204030204" pitchFamily="34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en-US" sz="1800" b="1" i="0" u="none" strike="noStrike" dirty="0">
              <a:solidFill>
                <a:srgbClr val="FFFF00"/>
              </a:solidFill>
              <a:effectLst/>
              <a:latin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48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4716-48E7-630F-5359-07B6A9AE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186"/>
          </a:xfrm>
        </p:spPr>
        <p:txBody>
          <a:bodyPr/>
          <a:lstStyle/>
          <a:p>
            <a:r>
              <a:rPr lang="en-IN" sz="3200" dirty="0"/>
              <a:t>Report page 1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55BF-8967-BE80-05E6-6DCD9524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1639957"/>
            <a:ext cx="4396339" cy="3041373"/>
          </a:xfrm>
        </p:spPr>
        <p:txBody>
          <a:bodyPr/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F4B081"/>
                </a:solidFill>
                <a:effectLst/>
                <a:latin typeface="Calibri" panose="020F0502020204030204" pitchFamily="34" charset="0"/>
              </a:rPr>
              <a:t>Good Loan v Bad Loan KPI’s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Good Loan:</a:t>
            </a:r>
            <a:endParaRPr lang="en-US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Good Loan Application Percentage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Good Loan Applications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Good Loan Funded Amount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Good Loan Total Received Amount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B9833-3844-F1AB-A08C-4212B7FD9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54495" y="1639958"/>
            <a:ext cx="4396339" cy="2872408"/>
          </a:xfrm>
        </p:spPr>
        <p:txBody>
          <a:bodyPr/>
          <a:lstStyle/>
          <a:p>
            <a:pPr rtl="0">
              <a:buNone/>
            </a:pPr>
            <a:endParaRPr lang="en-US" sz="1800" b="1" i="0" u="none" strike="noStrike" dirty="0">
              <a:solidFill>
                <a:srgbClr val="00B0F0"/>
              </a:solidFill>
              <a:effectLst/>
              <a:latin typeface="Calibri" panose="020F0502020204030204" pitchFamily="34" charset="0"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B0F0"/>
                </a:solidFill>
                <a:effectLst/>
                <a:latin typeface="Calibri" panose="020F0502020204030204" pitchFamily="34" charset="0"/>
              </a:rPr>
              <a:t>Bad Loan</a:t>
            </a:r>
            <a:endParaRPr lang="en-US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Bad Loan Application Percentage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Bad Loan Applications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Bad Loan Funded Amount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Bad Loan Total Received Amount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8B605-C0C7-0C7E-51A8-6325CB613347}"/>
              </a:ext>
            </a:extLst>
          </p:cNvPr>
          <p:cNvSpPr txBox="1"/>
          <p:nvPr/>
        </p:nvSpPr>
        <p:spPr>
          <a:xfrm>
            <a:off x="646111" y="4512365"/>
            <a:ext cx="10207419" cy="2687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buNone/>
            </a:pPr>
            <a:r>
              <a:rPr lang="en-US" sz="1800" b="1" i="0" u="none" strike="noStrike" dirty="0">
                <a:solidFill>
                  <a:srgbClr val="F4B081"/>
                </a:solidFill>
                <a:effectLst/>
                <a:latin typeface="Calibri" panose="020F0502020204030204" pitchFamily="34" charset="0"/>
              </a:rPr>
              <a:t>Loan Status Grid View</a:t>
            </a:r>
            <a:endParaRPr lang="en-US" b="0" dirty="0">
              <a:effectLst/>
            </a:endParaRPr>
          </a:p>
          <a:p>
            <a:pPr algn="just" rtl="0">
              <a:spcBef>
                <a:spcPts val="800"/>
              </a:spcBef>
              <a:buNone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5E3E-9685-3FD0-1B04-8D6E8B4E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9856"/>
          </a:xfrm>
        </p:spPr>
        <p:txBody>
          <a:bodyPr/>
          <a:lstStyle/>
          <a:p>
            <a:r>
              <a:rPr lang="en-IN" sz="2800" dirty="0"/>
              <a:t>Page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0395-3BEC-7EC2-96C5-CAC2D6BB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0930"/>
            <a:ext cx="8946541" cy="4767469"/>
          </a:xfrm>
        </p:spPr>
        <p:txBody>
          <a:bodyPr>
            <a:normAutofit fontScale="85000" lnSpcReduction="20000"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F4B081"/>
                </a:solidFill>
                <a:effectLst/>
                <a:latin typeface="Calibri" panose="020F0502020204030204" pitchFamily="34" charset="0"/>
              </a:rPr>
              <a:t>CHARTS</a:t>
            </a:r>
            <a:endParaRPr lang="en-US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Monthly Trends by Issue Date (Line Chart):  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 identify seasonality and long-term trends in lending activities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Regional Analysis by State (Filled Map):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 To identify regions with significant lending activity and assess regional disparities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Loan Term Analysis (Donut Chart): 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To allow the client to understand the distribution of loans across various term lengths.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Employee Length Analysis (Bar Chart): 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How lending metrics are distributed among borrowers with different employment lengths, helping us assess the impact of employment history on loan applications.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Loan Purpose Breakdown (Bar Chart): </a:t>
            </a:r>
            <a:r>
              <a:rPr lang="en-US" sz="1900" b="1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W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ill provide a visual breakdown of loan metrics based on the stated purposes of loans, aiding in the understanding of the primary reasons borrowers seek financing.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US" sz="1900" b="1" i="0" u="none" strike="noStrike" dirty="0">
                <a:solidFill>
                  <a:srgbClr val="FFD966"/>
                </a:solidFill>
                <a:effectLst/>
                <a:latin typeface="Calibri" panose="020F0502020204030204" pitchFamily="34" charset="0"/>
              </a:rPr>
              <a:t>Home Ownership Analysis (Tree Map): </a:t>
            </a:r>
            <a:r>
              <a:rPr lang="en-US" sz="19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For a hierarchical view of how home ownership impacts loan applications and disbursements.</a:t>
            </a:r>
            <a:endParaRPr lang="en-US" sz="1900" b="1" i="0" u="none" strike="noStrike" dirty="0">
              <a:solidFill>
                <a:srgbClr val="FFD966"/>
              </a:solidFill>
              <a:effectLst/>
              <a:latin typeface="Calibri" panose="020F0502020204030204" pitchFamily="34" charset="0"/>
            </a:endParaRPr>
          </a:p>
          <a:p>
            <a:pPr rtl="0">
              <a:buNone/>
            </a:pPr>
            <a:r>
              <a:rPr lang="en-US" sz="1800" b="1" i="1" u="sng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Metrics to be shown: 'Total Loan Applications,' 'Total Funded Amount,' and 'Total Amount Received'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2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657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Lato</vt:lpstr>
      <vt:lpstr>Wingdings 3</vt:lpstr>
      <vt:lpstr>Ion</vt:lpstr>
      <vt:lpstr>BANK LOAN ANALYSIS PROJECT </vt:lpstr>
      <vt:lpstr>Import data and creating DB </vt:lpstr>
      <vt:lpstr>Writing queries</vt:lpstr>
      <vt:lpstr>Bank lone analysis project </vt:lpstr>
      <vt:lpstr>Overview</vt:lpstr>
      <vt:lpstr>Summary</vt:lpstr>
      <vt:lpstr>Key Performance Indicators (KPIs) </vt:lpstr>
      <vt:lpstr>Report page 1 Summary</vt:lpstr>
      <vt:lpstr>Page 2 Overview</vt:lpstr>
      <vt:lpstr>Page 3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smita kesapure</dc:creator>
  <cp:lastModifiedBy>smita kesapure</cp:lastModifiedBy>
  <cp:revision>1</cp:revision>
  <dcterms:created xsi:type="dcterms:W3CDTF">2025-03-28T09:42:33Z</dcterms:created>
  <dcterms:modified xsi:type="dcterms:W3CDTF">2025-03-28T11:03:01Z</dcterms:modified>
</cp:coreProperties>
</file>