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atasquirrel.ai/" TargetMode="External"/><Relationship Id="rId3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atasquirrel.ai/" TargetMode="External"/><Relationship Id="rId3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" y="182880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3600">
                <a:latin typeface="Arial"/>
              </a:defRPr>
            </a:pPr>
            <a:r>
              <a:t>HR_Analytics_Dataset_DS_1 Project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182880" y="649224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6C757D"/>
                </a:solidFill>
                <a:hlinkClick r:id="rId2"/>
              </a:rPr>
              <a:t>https://datasquirrel.ai/</a:t>
            </a:r>
          </a:p>
        </p:txBody>
      </p:sp>
      <p:pic>
        <p:nvPicPr>
          <p:cNvPr id="4" name="Picture 3" descr="d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6400800"/>
            <a:ext cx="1828800" cy="2645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800">
                <a:latin typeface="Arial"/>
              </a:defRPr>
            </a:pPr>
            <a:r>
              <a:t>Created by: smitakesapure33@gmail.com</a:t>
            </a:r>
          </a:p>
          <a:p>
            <a:pPr algn="l">
              <a:defRPr sz="1800">
                <a:latin typeface="Arial"/>
              </a:defRPr>
            </a:pPr>
            <a:r>
              <a:t>Created at: 2024-05-27 07:50:03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649224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6C757D"/>
                </a:solidFill>
                <a:hlinkClick r:id="rId2"/>
              </a:rPr>
              <a:t>https://datasquirrel.ai/</a:t>
            </a:r>
          </a:p>
        </p:txBody>
      </p:sp>
      <p:pic>
        <p:nvPicPr>
          <p:cNvPr id="4" name="Picture 3" descr="d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6400800"/>
            <a:ext cx="1828800" cy="2645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500">
                <a:latin typeface="Arial"/>
              </a:defRPr>
            </a:pPr>
            <a:r>
              <a:t>Visualizing the distribution of monthly income by attrition</a:t>
            </a:r>
          </a:p>
          <a:p>
            <a:pPr algn="l">
              <a:defRPr sz="1400">
                <a:latin typeface="Arial"/>
              </a:defRPr>
            </a:pPr>
            <a:r>
              <a:t>MonthlyIncome per Attrition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57784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1005840" y="621792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>
                <a:solidFill>
                  <a:srgbClr val="6C757D"/>
                </a:solidFill>
                <a:latin typeface="Arial"/>
              </a:defRPr>
            </a:pPr>
            <a:r>
              <a:t>HR_Analytics_Dataset_DS_1_Proj_20240527_075003.pptx</a:t>
            </a:r>
            <a:br/>
          </a:p>
        </p:txBody>
      </p:sp>
      <p:sp>
        <p:nvSpPr>
          <p:cNvPr id="6" name="TextBox 5"/>
          <p:cNvSpPr txBox="1"/>
          <p:nvPr/>
        </p:nvSpPr>
        <p:spPr>
          <a:xfrm>
            <a:off x="841248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>
                <a:solidFill>
                  <a:srgbClr val="6C757D"/>
                </a:solidFill>
                <a:latin typeface="Arial"/>
              </a:defRPr>
            </a:pPr>
            <a:r>
              <a:t>2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500">
                <a:latin typeface="Arial"/>
              </a:defRPr>
            </a:pPr>
            <a:r>
              <a:t>Tracking monthly income over time grouped per attrition</a:t>
            </a:r>
          </a:p>
          <a:p>
            <a:pPr algn="l">
              <a:defRPr sz="1400">
                <a:latin typeface="Arial"/>
              </a:defRPr>
            </a:pPr>
            <a:r>
              <a:t>MonthlyIncome per EmpID (MYR), grouped by Attrition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57784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1005840" y="621792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>
                <a:solidFill>
                  <a:srgbClr val="6C757D"/>
                </a:solidFill>
                <a:latin typeface="Arial"/>
              </a:defRPr>
            </a:pPr>
            <a:r>
              <a:t>HR_Analytics_Dataset_DS_1_Proj_20240527_075003.pptx</a:t>
            </a:r>
            <a:br/>
          </a:p>
        </p:txBody>
      </p:sp>
      <p:sp>
        <p:nvSpPr>
          <p:cNvPr id="6" name="TextBox 5"/>
          <p:cNvSpPr txBox="1"/>
          <p:nvPr/>
        </p:nvSpPr>
        <p:spPr>
          <a:xfrm>
            <a:off x="841248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>
                <a:solidFill>
                  <a:srgbClr val="6C757D"/>
                </a:solidFill>
                <a:latin typeface="Arial"/>
              </a:defRPr>
            </a:pPr>
            <a:r>
              <a:t>3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500">
                <a:latin typeface="Arial"/>
              </a:defRPr>
            </a:pPr>
            <a:r>
              <a:t>EmpID (MYR) per Age, grouped by Attrition</a:t>
            </a:r>
          </a:p>
          <a:p>
            <a:pPr algn="l">
              <a:defRPr sz="1400">
                <a:latin typeface="Arial"/>
              </a:defRPr>
            </a:pPr>
            <a:r>
              <a:t>EmpID (MYR) per MonthlyIncome, grouped by Attrition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57784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1005840" y="621792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>
                <a:solidFill>
                  <a:srgbClr val="6C757D"/>
                </a:solidFill>
                <a:latin typeface="Arial"/>
              </a:defRPr>
            </a:pPr>
            <a:r>
              <a:t>HR_Analytics_Dataset_DS_1_Proj_20240527_075003.pptx</a:t>
            </a:r>
            <a:br/>
          </a:p>
        </p:txBody>
      </p:sp>
      <p:sp>
        <p:nvSpPr>
          <p:cNvPr id="6" name="TextBox 5"/>
          <p:cNvSpPr txBox="1"/>
          <p:nvPr/>
        </p:nvSpPr>
        <p:spPr>
          <a:xfrm>
            <a:off x="841248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>
                <a:solidFill>
                  <a:srgbClr val="6C757D"/>
                </a:solidFill>
                <a:latin typeface="Arial"/>
              </a:defRPr>
            </a:pPr>
            <a:r>
              <a:t>4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500">
                <a:latin typeface="Arial"/>
              </a:defRPr>
            </a:pPr>
            <a:r>
              <a:t>MonthlyIncome per Gender, grouped by MaritalStatus</a:t>
            </a:r>
          </a:p>
          <a:p>
            <a:pPr algn="l">
              <a:defRPr sz="1400">
                <a:latin typeface="Arial"/>
              </a:defRPr>
            </a:pPr>
            <a:r>
              <a:t>MonthlyIncome per EmpID (MYR), grouped by Gender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57784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1005840" y="621792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>
                <a:solidFill>
                  <a:srgbClr val="6C757D"/>
                </a:solidFill>
                <a:latin typeface="Arial"/>
              </a:defRPr>
            </a:pPr>
            <a:r>
              <a:t>HR_Analytics_Dataset_DS_1_Proj_20240527_075003.pptx</a:t>
            </a:r>
            <a:br/>
          </a:p>
        </p:txBody>
      </p:sp>
      <p:sp>
        <p:nvSpPr>
          <p:cNvPr id="6" name="TextBox 5"/>
          <p:cNvSpPr txBox="1"/>
          <p:nvPr/>
        </p:nvSpPr>
        <p:spPr>
          <a:xfrm>
            <a:off x="841248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>
                <a:solidFill>
                  <a:srgbClr val="6C757D"/>
                </a:solidFill>
                <a:latin typeface="Arial"/>
              </a:defRPr>
            </a:pPr>
            <a:r>
              <a:t>5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500">
                <a:latin typeface="Arial"/>
              </a:defRPr>
            </a:pPr>
            <a:r>
              <a:t>MonthlyIncome per Department</a:t>
            </a:r>
          </a:p>
          <a:p>
            <a:pPr algn="l">
              <a:defRPr sz="1400">
                <a:latin typeface="Arial"/>
              </a:defRPr>
            </a:pPr>
            <a:r>
              <a:t>MonthlyIncome per EmpID (MYR), grouped by JobRole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57784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1005840" y="621792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>
                <a:solidFill>
                  <a:srgbClr val="6C757D"/>
                </a:solidFill>
                <a:latin typeface="Arial"/>
              </a:defRPr>
            </a:pPr>
            <a:r>
              <a:t>HR_Analytics_Dataset_DS_1_Proj_20240527_075003.pptx</a:t>
            </a:r>
            <a:br/>
          </a:p>
        </p:txBody>
      </p:sp>
      <p:sp>
        <p:nvSpPr>
          <p:cNvPr id="6" name="TextBox 5"/>
          <p:cNvSpPr txBox="1"/>
          <p:nvPr/>
        </p:nvSpPr>
        <p:spPr>
          <a:xfrm>
            <a:off x="841248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>
                <a:solidFill>
                  <a:srgbClr val="6C757D"/>
                </a:solidFill>
                <a:latin typeface="Arial"/>
              </a:defRPr>
            </a:pPr>
            <a:r>
              <a:t>6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500">
                <a:latin typeface="Arial"/>
              </a:defRPr>
            </a:pPr>
            <a:r>
              <a:t>JobSatisfaction per Age</a:t>
            </a:r>
          </a:p>
          <a:p>
            <a:pPr algn="l">
              <a:defRPr sz="1400">
                <a:latin typeface="Arial"/>
              </a:defRPr>
            </a:pPr>
            <a:r>
              <a:t>EmpID (MYR) per MonthlyIncome, grouped by JobRole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57784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1005840" y="621792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>
                <a:solidFill>
                  <a:srgbClr val="6C757D"/>
                </a:solidFill>
                <a:latin typeface="Arial"/>
              </a:defRPr>
            </a:pPr>
            <a:r>
              <a:t>HR_Analytics_Dataset_DS_1_Proj_20240527_075003.pptx</a:t>
            </a:r>
            <a:br/>
          </a:p>
        </p:txBody>
      </p:sp>
      <p:sp>
        <p:nvSpPr>
          <p:cNvPr id="6" name="TextBox 5"/>
          <p:cNvSpPr txBox="1"/>
          <p:nvPr/>
        </p:nvSpPr>
        <p:spPr>
          <a:xfrm>
            <a:off x="841248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>
                <a:solidFill>
                  <a:srgbClr val="6C757D"/>
                </a:solidFill>
                <a:latin typeface="Arial"/>
              </a:defRPr>
            </a:pPr>
            <a:r>
              <a:t>7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500">
                <a:latin typeface="Arial"/>
              </a:defRPr>
            </a:pPr>
            <a:r>
              <a:t>PercentSalaryHike per OverTime, grouped by JobSatisfaction</a:t>
            </a:r>
          </a:p>
          <a:p>
            <a:pPr algn="l">
              <a:defRPr sz="1400">
                <a:latin typeface="Arial"/>
              </a:defRPr>
            </a:pPr>
            <a:r>
              <a:t>EmpID (MYR) per MonthlyIncome, grouped by JobSatisfaction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57784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1005840" y="621792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>
                <a:solidFill>
                  <a:srgbClr val="6C757D"/>
                </a:solidFill>
                <a:latin typeface="Arial"/>
              </a:defRPr>
            </a:pPr>
            <a:r>
              <a:t>HR_Analytics_Dataset_DS_1_Proj_20240527_075003.pptx</a:t>
            </a:r>
            <a:br/>
          </a:p>
        </p:txBody>
      </p:sp>
      <p:sp>
        <p:nvSpPr>
          <p:cNvPr id="6" name="TextBox 5"/>
          <p:cNvSpPr txBox="1"/>
          <p:nvPr/>
        </p:nvSpPr>
        <p:spPr>
          <a:xfrm>
            <a:off x="841248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>
                <a:solidFill>
                  <a:srgbClr val="6C757D"/>
                </a:solidFill>
                <a:latin typeface="Arial"/>
              </a:defRPr>
            </a:pPr>
            <a:r>
              <a:t>8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500">
                <a:latin typeface="Arial"/>
              </a:defRPr>
            </a:pPr>
            <a:r>
              <a:t>Tracking monthly income over time grouped per salary slab</a:t>
            </a:r>
          </a:p>
          <a:p>
            <a:pPr algn="l">
              <a:defRPr sz="1400">
                <a:latin typeface="Arial"/>
              </a:defRPr>
            </a:pPr>
            <a:r>
              <a:t>MonthlyIncome per EmpID (MYR), grouped by SalarySlab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57784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1005840" y="621792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>
                <a:solidFill>
                  <a:srgbClr val="6C757D"/>
                </a:solidFill>
                <a:latin typeface="Arial"/>
              </a:defRPr>
            </a:pPr>
            <a:r>
              <a:t>HR_Analytics_Dataset_DS_1_Proj_20240527_075003.pptx</a:t>
            </a:r>
            <a:br/>
          </a:p>
        </p:txBody>
      </p:sp>
      <p:sp>
        <p:nvSpPr>
          <p:cNvPr id="6" name="TextBox 5"/>
          <p:cNvSpPr txBox="1"/>
          <p:nvPr/>
        </p:nvSpPr>
        <p:spPr>
          <a:xfrm>
            <a:off x="841248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>
                <a:solidFill>
                  <a:srgbClr val="6C757D"/>
                </a:solidFill>
                <a:latin typeface="Arial"/>
              </a:defRPr>
            </a:pPr>
            <a:r>
              <a:t>9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