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1" r:id="rId1"/>
  </p:sldMasterIdLst>
  <p:sldIdLst>
    <p:sldId id="262" r:id="rId2"/>
    <p:sldId id="263" r:id="rId3"/>
    <p:sldId id="264" r:id="rId4"/>
    <p:sldId id="271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27A96-4213-48F1-B26C-F7036F7B32DE}" v="30" dt="2024-07-05T05:01:55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ita suravajjala" userId="88a75f83428af9c4" providerId="LiveId" clId="{CE127A96-4213-48F1-B26C-F7036F7B32DE}"/>
    <pc:docChg chg="undo custSel addSld modSld sldOrd">
      <pc:chgData name="snehita suravajjala" userId="88a75f83428af9c4" providerId="LiveId" clId="{CE127A96-4213-48F1-B26C-F7036F7B32DE}" dt="2024-07-05T05:02:05.565" v="851" actId="20577"/>
      <pc:docMkLst>
        <pc:docMk/>
      </pc:docMkLst>
      <pc:sldChg chg="addSp delSp modSp mod">
        <pc:chgData name="snehita suravajjala" userId="88a75f83428af9c4" providerId="LiveId" clId="{CE127A96-4213-48F1-B26C-F7036F7B32DE}" dt="2024-07-04T07:00:14.605" v="822" actId="1076"/>
        <pc:sldMkLst>
          <pc:docMk/>
          <pc:sldMk cId="3056349774" sldId="264"/>
        </pc:sldMkLst>
        <pc:spChg chg="add del mod">
          <ac:chgData name="snehita suravajjala" userId="88a75f83428af9c4" providerId="LiveId" clId="{CE127A96-4213-48F1-B26C-F7036F7B32DE}" dt="2024-07-04T06:42:52.863" v="656" actId="21"/>
          <ac:spMkLst>
            <pc:docMk/>
            <pc:sldMk cId="3056349774" sldId="264"/>
            <ac:spMk id="2" creationId="{F0E7AB94-F002-FFB1-B590-3F77196C4C5E}"/>
          </ac:spMkLst>
        </pc:spChg>
        <pc:spChg chg="mod">
          <ac:chgData name="snehita suravajjala" userId="88a75f83428af9c4" providerId="LiveId" clId="{CE127A96-4213-48F1-B26C-F7036F7B32DE}" dt="2024-07-04T06:44:33.289" v="675" actId="1076"/>
          <ac:spMkLst>
            <pc:docMk/>
            <pc:sldMk cId="3056349774" sldId="264"/>
            <ac:spMk id="5" creationId="{36825FD3-1BF9-A97B-4E7F-9CDECA7DA997}"/>
          </ac:spMkLst>
        </pc:spChg>
        <pc:spChg chg="mod">
          <ac:chgData name="snehita suravajjala" userId="88a75f83428af9c4" providerId="LiveId" clId="{CE127A96-4213-48F1-B26C-F7036F7B32DE}" dt="2024-07-04T07:00:14.605" v="822" actId="1076"/>
          <ac:spMkLst>
            <pc:docMk/>
            <pc:sldMk cId="3056349774" sldId="264"/>
            <ac:spMk id="6" creationId="{D27AE358-24F3-CE46-CAF3-E004C682B354}"/>
          </ac:spMkLst>
        </pc:spChg>
      </pc:sldChg>
      <pc:sldChg chg="addSp delSp modSp new mod">
        <pc:chgData name="snehita suravajjala" userId="88a75f83428af9c4" providerId="LiveId" clId="{CE127A96-4213-48F1-B26C-F7036F7B32DE}" dt="2024-07-03T13:19:13.458" v="653" actId="20577"/>
        <pc:sldMkLst>
          <pc:docMk/>
          <pc:sldMk cId="2441472143" sldId="265"/>
        </pc:sldMkLst>
        <pc:spChg chg="add del mod">
          <ac:chgData name="snehita suravajjala" userId="88a75f83428af9c4" providerId="LiveId" clId="{CE127A96-4213-48F1-B26C-F7036F7B32DE}" dt="2024-07-03T06:04:00.162" v="329"/>
          <ac:spMkLst>
            <pc:docMk/>
            <pc:sldMk cId="2441472143" sldId="265"/>
            <ac:spMk id="2" creationId="{D67410AB-CA10-0FC2-1EC3-A2C1B5FD3EFD}"/>
          </ac:spMkLst>
        </pc:spChg>
        <pc:spChg chg="add del mod">
          <ac:chgData name="snehita suravajjala" userId="88a75f83428af9c4" providerId="LiveId" clId="{CE127A96-4213-48F1-B26C-F7036F7B32DE}" dt="2024-07-03T06:04:00.162" v="331"/>
          <ac:spMkLst>
            <pc:docMk/>
            <pc:sldMk cId="2441472143" sldId="265"/>
            <ac:spMk id="3" creationId="{943BBF07-3892-48FC-2C45-C22492743534}"/>
          </ac:spMkLst>
        </pc:spChg>
        <pc:spChg chg="add mod">
          <ac:chgData name="snehita suravajjala" userId="88a75f83428af9c4" providerId="LiveId" clId="{CE127A96-4213-48F1-B26C-F7036F7B32DE}" dt="2024-07-03T06:04:18.869" v="334" actId="14100"/>
          <ac:spMkLst>
            <pc:docMk/>
            <pc:sldMk cId="2441472143" sldId="265"/>
            <ac:spMk id="4" creationId="{5877CA70-879B-0BAA-0476-D6067891F68B}"/>
          </ac:spMkLst>
        </pc:spChg>
        <pc:spChg chg="add mod">
          <ac:chgData name="snehita suravajjala" userId="88a75f83428af9c4" providerId="LiveId" clId="{CE127A96-4213-48F1-B26C-F7036F7B32DE}" dt="2024-07-03T13:18:21.246" v="646" actId="1076"/>
          <ac:spMkLst>
            <pc:docMk/>
            <pc:sldMk cId="2441472143" sldId="265"/>
            <ac:spMk id="5" creationId="{1DCD7DE7-0243-5C6D-CB9B-F3BBD0F3F268}"/>
          </ac:spMkLst>
        </pc:spChg>
        <pc:spChg chg="add mod">
          <ac:chgData name="snehita suravajjala" userId="88a75f83428af9c4" providerId="LiveId" clId="{CE127A96-4213-48F1-B26C-F7036F7B32DE}" dt="2024-07-03T13:19:13.458" v="653" actId="20577"/>
          <ac:spMkLst>
            <pc:docMk/>
            <pc:sldMk cId="2441472143" sldId="265"/>
            <ac:spMk id="6" creationId="{3115DE6D-93BD-4D9D-2437-1DCE0AA5140C}"/>
          </ac:spMkLst>
        </pc:spChg>
      </pc:sldChg>
      <pc:sldChg chg="addSp modSp new mod">
        <pc:chgData name="snehita suravajjala" userId="88a75f83428af9c4" providerId="LiveId" clId="{CE127A96-4213-48F1-B26C-F7036F7B32DE}" dt="2024-07-03T12:54:05.612" v="561" actId="108"/>
        <pc:sldMkLst>
          <pc:docMk/>
          <pc:sldMk cId="3129892446" sldId="266"/>
        </pc:sldMkLst>
        <pc:spChg chg="add mod">
          <ac:chgData name="snehita suravajjala" userId="88a75f83428af9c4" providerId="LiveId" clId="{CE127A96-4213-48F1-B26C-F7036F7B32DE}" dt="2024-07-03T12:54:05.612" v="561" actId="108"/>
          <ac:spMkLst>
            <pc:docMk/>
            <pc:sldMk cId="3129892446" sldId="266"/>
            <ac:spMk id="2" creationId="{627187B3-3657-1B75-E3E4-8C3A50342983}"/>
          </ac:spMkLst>
        </pc:spChg>
        <pc:picChg chg="add mod">
          <ac:chgData name="snehita suravajjala" userId="88a75f83428af9c4" providerId="LiveId" clId="{CE127A96-4213-48F1-B26C-F7036F7B32DE}" dt="2024-07-03T07:38:57.364" v="532" actId="14100"/>
          <ac:picMkLst>
            <pc:docMk/>
            <pc:sldMk cId="3129892446" sldId="266"/>
            <ac:picMk id="4" creationId="{BE919682-90AC-632A-DEE3-D3830EE4BE31}"/>
          </ac:picMkLst>
        </pc:picChg>
      </pc:sldChg>
      <pc:sldChg chg="addSp modSp new mod ord">
        <pc:chgData name="snehita suravajjala" userId="88a75f83428af9c4" providerId="LiveId" clId="{CE127A96-4213-48F1-B26C-F7036F7B32DE}" dt="2024-07-03T13:03:27.136" v="572" actId="14100"/>
        <pc:sldMkLst>
          <pc:docMk/>
          <pc:sldMk cId="108754555" sldId="267"/>
        </pc:sldMkLst>
        <pc:spChg chg="add mod">
          <ac:chgData name="snehita suravajjala" userId="88a75f83428af9c4" providerId="LiveId" clId="{CE127A96-4213-48F1-B26C-F7036F7B32DE}" dt="2024-07-03T13:03:23.425" v="571" actId="1076"/>
          <ac:spMkLst>
            <pc:docMk/>
            <pc:sldMk cId="108754555" sldId="267"/>
            <ac:spMk id="2" creationId="{4F71A0B7-0070-58E3-ADB3-F82E9A2CDBCF}"/>
          </ac:spMkLst>
        </pc:spChg>
        <pc:picChg chg="add mod">
          <ac:chgData name="snehita suravajjala" userId="88a75f83428af9c4" providerId="LiveId" clId="{CE127A96-4213-48F1-B26C-F7036F7B32DE}" dt="2024-07-03T13:03:27.136" v="572" actId="14100"/>
          <ac:picMkLst>
            <pc:docMk/>
            <pc:sldMk cId="108754555" sldId="267"/>
            <ac:picMk id="4" creationId="{8FFADB45-7B54-BC99-6A95-1E0FFDF7E5E4}"/>
          </ac:picMkLst>
        </pc:picChg>
      </pc:sldChg>
      <pc:sldChg chg="addSp modSp new mod">
        <pc:chgData name="snehita suravajjala" userId="88a75f83428af9c4" providerId="LiveId" clId="{CE127A96-4213-48F1-B26C-F7036F7B32DE}" dt="2024-07-03T13:04:23.806" v="577" actId="14100"/>
        <pc:sldMkLst>
          <pc:docMk/>
          <pc:sldMk cId="1465792809" sldId="268"/>
        </pc:sldMkLst>
        <pc:picChg chg="add mod">
          <ac:chgData name="snehita suravajjala" userId="88a75f83428af9c4" providerId="LiveId" clId="{CE127A96-4213-48F1-B26C-F7036F7B32DE}" dt="2024-07-03T13:04:23.806" v="577" actId="14100"/>
          <ac:picMkLst>
            <pc:docMk/>
            <pc:sldMk cId="1465792809" sldId="268"/>
            <ac:picMk id="3" creationId="{F7ED466C-45D4-F4D3-7361-DC977CB766A7}"/>
          </ac:picMkLst>
        </pc:picChg>
      </pc:sldChg>
      <pc:sldChg chg="addSp modSp new mod">
        <pc:chgData name="snehita suravajjala" userId="88a75f83428af9c4" providerId="LiveId" clId="{CE127A96-4213-48F1-B26C-F7036F7B32DE}" dt="2024-07-03T13:13:16.591" v="598" actId="1076"/>
        <pc:sldMkLst>
          <pc:docMk/>
          <pc:sldMk cId="181187426" sldId="269"/>
        </pc:sldMkLst>
        <pc:spChg chg="add mod">
          <ac:chgData name="snehita suravajjala" userId="88a75f83428af9c4" providerId="LiveId" clId="{CE127A96-4213-48F1-B26C-F7036F7B32DE}" dt="2024-07-03T13:05:00.199" v="589" actId="20577"/>
          <ac:spMkLst>
            <pc:docMk/>
            <pc:sldMk cId="181187426" sldId="269"/>
            <ac:spMk id="2" creationId="{280D3BD2-7594-1465-ABEE-9BB3ECF6B1ED}"/>
          </ac:spMkLst>
        </pc:spChg>
        <pc:picChg chg="add mod">
          <ac:chgData name="snehita suravajjala" userId="88a75f83428af9c4" providerId="LiveId" clId="{CE127A96-4213-48F1-B26C-F7036F7B32DE}" dt="2024-07-03T13:13:16.591" v="598" actId="1076"/>
          <ac:picMkLst>
            <pc:docMk/>
            <pc:sldMk cId="181187426" sldId="269"/>
            <ac:picMk id="4" creationId="{781D1397-7904-9EFC-EFE3-CCA58EC13663}"/>
          </ac:picMkLst>
        </pc:picChg>
      </pc:sldChg>
      <pc:sldChg chg="addSp modSp new mod">
        <pc:chgData name="snehita suravajjala" userId="88a75f83428af9c4" providerId="LiveId" clId="{CE127A96-4213-48F1-B26C-F7036F7B32DE}" dt="2024-07-03T13:13:47.937" v="603" actId="1076"/>
        <pc:sldMkLst>
          <pc:docMk/>
          <pc:sldMk cId="463828756" sldId="270"/>
        </pc:sldMkLst>
        <pc:picChg chg="add mod">
          <ac:chgData name="snehita suravajjala" userId="88a75f83428af9c4" providerId="LiveId" clId="{CE127A96-4213-48F1-B26C-F7036F7B32DE}" dt="2024-07-03T13:13:47.937" v="603" actId="1076"/>
          <ac:picMkLst>
            <pc:docMk/>
            <pc:sldMk cId="463828756" sldId="270"/>
            <ac:picMk id="3" creationId="{E50969AC-C7DD-FA4E-CC3C-35B27D27C304}"/>
          </ac:picMkLst>
        </pc:picChg>
      </pc:sldChg>
      <pc:sldChg chg="addSp delSp modSp new mod">
        <pc:chgData name="snehita suravajjala" userId="88a75f83428af9c4" providerId="LiveId" clId="{CE127A96-4213-48F1-B26C-F7036F7B32DE}" dt="2024-07-04T06:50:37.418" v="789" actId="1076"/>
        <pc:sldMkLst>
          <pc:docMk/>
          <pc:sldMk cId="1863764961" sldId="271"/>
        </pc:sldMkLst>
        <pc:spChg chg="add mod">
          <ac:chgData name="snehita suravajjala" userId="88a75f83428af9c4" providerId="LiveId" clId="{CE127A96-4213-48F1-B26C-F7036F7B32DE}" dt="2024-07-04T06:50:37.418" v="789" actId="1076"/>
          <ac:spMkLst>
            <pc:docMk/>
            <pc:sldMk cId="1863764961" sldId="271"/>
            <ac:spMk id="2" creationId="{F0E7AB94-F002-FFB1-B590-3F77196C4C5E}"/>
          </ac:spMkLst>
        </pc:spChg>
        <pc:spChg chg="add del mod">
          <ac:chgData name="snehita suravajjala" userId="88a75f83428af9c4" providerId="LiveId" clId="{CE127A96-4213-48F1-B26C-F7036F7B32DE}" dt="2024-07-04T06:47:57.114" v="724" actId="21"/>
          <ac:spMkLst>
            <pc:docMk/>
            <pc:sldMk cId="1863764961" sldId="271"/>
            <ac:spMk id="3" creationId="{2B603A3D-B7EB-CEF6-3A42-D8FD6CE690FE}"/>
          </ac:spMkLst>
        </pc:spChg>
        <pc:spChg chg="add mod">
          <ac:chgData name="snehita suravajjala" userId="88a75f83428af9c4" providerId="LiveId" clId="{CE127A96-4213-48F1-B26C-F7036F7B32DE}" dt="2024-07-04T06:50:32.447" v="788" actId="1076"/>
          <ac:spMkLst>
            <pc:docMk/>
            <pc:sldMk cId="1863764961" sldId="271"/>
            <ac:spMk id="4" creationId="{87A10F40-4F94-1BEE-8821-BE7F213F949E}"/>
          </ac:spMkLst>
        </pc:spChg>
        <pc:spChg chg="add del mod">
          <ac:chgData name="snehita suravajjala" userId="88a75f83428af9c4" providerId="LiveId" clId="{CE127A96-4213-48F1-B26C-F7036F7B32DE}" dt="2024-07-04T06:48:28.220" v="744" actId="478"/>
          <ac:spMkLst>
            <pc:docMk/>
            <pc:sldMk cId="1863764961" sldId="271"/>
            <ac:spMk id="5" creationId="{2B603A3D-B7EB-CEF6-3A42-D8FD6CE690FE}"/>
          </ac:spMkLst>
        </pc:spChg>
      </pc:sldChg>
      <pc:sldChg chg="addSp modSp new mod">
        <pc:chgData name="snehita suravajjala" userId="88a75f83428af9c4" providerId="LiveId" clId="{CE127A96-4213-48F1-B26C-F7036F7B32DE}" dt="2024-07-05T05:00:59.985" v="836" actId="20577"/>
        <pc:sldMkLst>
          <pc:docMk/>
          <pc:sldMk cId="587048187" sldId="272"/>
        </pc:sldMkLst>
        <pc:spChg chg="add mod">
          <ac:chgData name="snehita suravajjala" userId="88a75f83428af9c4" providerId="LiveId" clId="{CE127A96-4213-48F1-B26C-F7036F7B32DE}" dt="2024-07-05T05:00:59.985" v="836" actId="20577"/>
          <ac:spMkLst>
            <pc:docMk/>
            <pc:sldMk cId="587048187" sldId="272"/>
            <ac:spMk id="4" creationId="{0C17BF02-CED1-ACC3-9CA5-39E498716824}"/>
          </ac:spMkLst>
        </pc:spChg>
        <pc:picChg chg="add mod">
          <ac:chgData name="snehita suravajjala" userId="88a75f83428af9c4" providerId="LiveId" clId="{CE127A96-4213-48F1-B26C-F7036F7B32DE}" dt="2024-07-05T05:00:44.921" v="823" actId="14100"/>
          <ac:picMkLst>
            <pc:docMk/>
            <pc:sldMk cId="587048187" sldId="272"/>
            <ac:picMk id="3" creationId="{6F3DCFED-2EF9-7BDD-88FA-69D37EA21E41}"/>
          </ac:picMkLst>
        </pc:picChg>
      </pc:sldChg>
      <pc:sldChg chg="addSp modSp new mod">
        <pc:chgData name="snehita suravajjala" userId="88a75f83428af9c4" providerId="LiveId" clId="{CE127A96-4213-48F1-B26C-F7036F7B32DE}" dt="2024-07-04T06:55:30.195" v="821" actId="1076"/>
        <pc:sldMkLst>
          <pc:docMk/>
          <pc:sldMk cId="824867406" sldId="273"/>
        </pc:sldMkLst>
        <pc:picChg chg="add mod">
          <ac:chgData name="snehita suravajjala" userId="88a75f83428af9c4" providerId="LiveId" clId="{CE127A96-4213-48F1-B26C-F7036F7B32DE}" dt="2024-07-04T06:55:30.195" v="821" actId="1076"/>
          <ac:picMkLst>
            <pc:docMk/>
            <pc:sldMk cId="824867406" sldId="273"/>
            <ac:picMk id="3" creationId="{A9B2930A-BCF4-B69A-030E-A40E29D8705E}"/>
          </ac:picMkLst>
        </pc:picChg>
        <pc:picChg chg="add mod">
          <ac:chgData name="snehita suravajjala" userId="88a75f83428af9c4" providerId="LiveId" clId="{CE127A96-4213-48F1-B26C-F7036F7B32DE}" dt="2024-07-04T06:55:15.546" v="818" actId="1076"/>
          <ac:picMkLst>
            <pc:docMk/>
            <pc:sldMk cId="824867406" sldId="273"/>
            <ac:picMk id="5" creationId="{B7703513-F61D-795D-D9FE-6E3F246C3EE1}"/>
          </ac:picMkLst>
        </pc:picChg>
      </pc:sldChg>
      <pc:sldChg chg="addSp modSp new mod">
        <pc:chgData name="snehita suravajjala" userId="88a75f83428af9c4" providerId="LiveId" clId="{CE127A96-4213-48F1-B26C-F7036F7B32DE}" dt="2024-07-05T05:02:05.565" v="851" actId="20577"/>
        <pc:sldMkLst>
          <pc:docMk/>
          <pc:sldMk cId="197541835" sldId="274"/>
        </pc:sldMkLst>
        <pc:spChg chg="add mod">
          <ac:chgData name="snehita suravajjala" userId="88a75f83428af9c4" providerId="LiveId" clId="{CE127A96-4213-48F1-B26C-F7036F7B32DE}" dt="2024-07-05T05:02:05.565" v="851" actId="20577"/>
          <ac:spMkLst>
            <pc:docMk/>
            <pc:sldMk cId="197541835" sldId="274"/>
            <ac:spMk id="2" creationId="{A3354512-B9D7-5452-7FA4-29B22134CD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6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91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87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6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2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6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3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0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3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2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2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9D8746B-8F25-4941-891D-66D7440947A2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2CB5176-4845-4406-B92A-22F20C0966A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63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C0C4-62CF-383A-9366-60FBFFD35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297858"/>
            <a:ext cx="10993549" cy="757084"/>
          </a:xfrm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156572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969AC-C7DD-FA4E-CC3C-35B27D27C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2" y="668593"/>
            <a:ext cx="11611897" cy="60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2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DCFED-2EF9-7BDD-88FA-69D37EA21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" y="1435509"/>
            <a:ext cx="8207999" cy="4634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17BF02-CED1-ACC3-9CA5-39E498716824}"/>
              </a:ext>
            </a:extLst>
          </p:cNvPr>
          <p:cNvSpPr txBox="1"/>
          <p:nvPr/>
        </p:nvSpPr>
        <p:spPr>
          <a:xfrm>
            <a:off x="3765755" y="698092"/>
            <a:ext cx="494562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IN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58704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2930A-BCF4-B69A-030E-A40E29D87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2" y="737419"/>
            <a:ext cx="6489289" cy="269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03513-F61D-795D-D9FE-6E3F246C3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38" y="3541572"/>
            <a:ext cx="7391399" cy="30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354512-B9D7-5452-7FA4-29B22134CD2C}"/>
              </a:ext>
            </a:extLst>
          </p:cNvPr>
          <p:cNvSpPr txBox="1"/>
          <p:nvPr/>
        </p:nvSpPr>
        <p:spPr>
          <a:xfrm>
            <a:off x="3765755" y="698092"/>
            <a:ext cx="494562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IN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7644A2-5828-F696-6107-AA67F868C26E}"/>
              </a:ext>
            </a:extLst>
          </p:cNvPr>
          <p:cNvSpPr txBox="1"/>
          <p:nvPr/>
        </p:nvSpPr>
        <p:spPr>
          <a:xfrm>
            <a:off x="427703" y="1278193"/>
            <a:ext cx="113365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Excel Dashboard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Percentage of Hospital Discharge by Payer Source: This KPI helps in understanding which payer sources contribute most to hospital discharges.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Trend: A clear visualization of how revenue has changed over time, indicating periods of growth or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Tableau Dashboard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Patient Days: Insights into the number of patient days, providing an understanding of hospital utilization.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Net Patient Revenue by Type of Hospitals: Comparison of revenue generated by different types of hospitals, highlighting the most profitable ones.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Gross Inpatient and Outpatient Revenue over Time: Tracking revenue streams from inpatient and outpatient services, showing trends and seasonal variations.</a:t>
            </a:r>
          </a:p>
          <a:p>
            <a:endParaRPr lang="en-US" dirty="0"/>
          </a:p>
          <a:p>
            <a:r>
              <a:rPr lang="en-US" b="1" dirty="0"/>
              <a:t>Power BI Dashboard</a:t>
            </a:r>
            <a:r>
              <a:rPr lang="en-US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Average Length of Stay by Type of Hospital: This KPI is crucial for operational efficiency, indicating how long patients stay in different types of hospitals.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Capital Expenditure by Year: Understanding the investment in hospital infrastructure and its impact on services and outcomes.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4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8E43D-7641-CEB5-0BF4-928D5770DD1A}"/>
              </a:ext>
            </a:extLst>
          </p:cNvPr>
          <p:cNvSpPr txBox="1"/>
          <p:nvPr/>
        </p:nvSpPr>
        <p:spPr>
          <a:xfrm>
            <a:off x="3684478" y="717758"/>
            <a:ext cx="494562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2D5BA-7838-6BFB-F3A9-505725A990BC}"/>
              </a:ext>
            </a:extLst>
          </p:cNvPr>
          <p:cNvSpPr txBox="1"/>
          <p:nvPr/>
        </p:nvSpPr>
        <p:spPr>
          <a:xfrm>
            <a:off x="678426" y="1669773"/>
            <a:ext cx="10579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Excel, Tableau, and Power BI dashboards provides a holistic view of healthcare data, combining detailed analysis with high-level </a:t>
            </a:r>
            <a:r>
              <a:rPr lang="en-US" dirty="0" err="1"/>
              <a:t>summaries.The</a:t>
            </a:r>
            <a:r>
              <a:rPr lang="en-US" dirty="0"/>
              <a:t> dashboards provide real-time insights into key performance metrics, enabling better decision-</a:t>
            </a:r>
            <a:r>
              <a:rPr lang="en-US" dirty="0" err="1"/>
              <a:t>making.By</a:t>
            </a:r>
            <a:r>
              <a:rPr lang="en-US" dirty="0"/>
              <a:t> analyzing financial data and utilization metrics, hospitals can identify areas for improvement .</a:t>
            </a:r>
          </a:p>
          <a:p>
            <a:r>
              <a:rPr lang="en-US" dirty="0"/>
              <a:t>Tracking revenue trends and financial metrics helps in understanding the financial health of the hospitals and identifying profitable </a:t>
            </a:r>
            <a:r>
              <a:rPr lang="en-US" dirty="0" err="1"/>
              <a:t>areas.These</a:t>
            </a:r>
            <a:r>
              <a:rPr lang="en-US" dirty="0"/>
              <a:t> insights and KPIs will provide a clear and comprehensive overview of the healthcare analysis project.</a:t>
            </a:r>
          </a:p>
        </p:txBody>
      </p:sp>
    </p:spTree>
    <p:extLst>
      <p:ext uri="{BB962C8B-B14F-4D97-AF65-F5344CB8AC3E}">
        <p14:creationId xmlns:p14="http://schemas.microsoft.com/office/powerpoint/2010/main" val="3756340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C54E7-04D5-0EA5-FD11-E0D41C7C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4" y="1484672"/>
            <a:ext cx="5855556" cy="35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1BE81-4A18-AA6B-6B49-81AC083E3999}"/>
              </a:ext>
            </a:extLst>
          </p:cNvPr>
          <p:cNvSpPr txBox="1"/>
          <p:nvPr/>
        </p:nvSpPr>
        <p:spPr>
          <a:xfrm>
            <a:off x="1147096" y="727587"/>
            <a:ext cx="890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GROUP DETAILS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2FF1E8-8B2B-88AC-D75C-C9326AD2C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1894"/>
              </p:ext>
            </p:extLst>
          </p:nvPr>
        </p:nvGraphicFramePr>
        <p:xfrm>
          <a:off x="471948" y="1526436"/>
          <a:ext cx="10258323" cy="400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36">
                  <a:extLst>
                    <a:ext uri="{9D8B030D-6E8A-4147-A177-3AD203B41FA5}">
                      <a16:colId xmlns:a16="http://schemas.microsoft.com/office/drawing/2014/main" val="161995465"/>
                    </a:ext>
                  </a:extLst>
                </a:gridCol>
                <a:gridCol w="3480619">
                  <a:extLst>
                    <a:ext uri="{9D8B030D-6E8A-4147-A177-3AD203B41FA5}">
                      <a16:colId xmlns:a16="http://schemas.microsoft.com/office/drawing/2014/main" val="4059287697"/>
                    </a:ext>
                  </a:extLst>
                </a:gridCol>
                <a:gridCol w="5273368">
                  <a:extLst>
                    <a:ext uri="{9D8B030D-6E8A-4147-A177-3AD203B41FA5}">
                      <a16:colId xmlns:a16="http://schemas.microsoft.com/office/drawing/2014/main" val="1083574716"/>
                    </a:ext>
                  </a:extLst>
                </a:gridCol>
              </a:tblGrid>
              <a:tr h="56026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b="0" dirty="0" err="1"/>
                        <a:t>S.No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Email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62773"/>
                  </a:ext>
                </a:extLst>
              </a:tr>
              <a:tr h="56026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 err="1"/>
                        <a:t>Gandam</a:t>
                      </a:r>
                      <a:r>
                        <a:rPr lang="en-IN" dirty="0"/>
                        <a:t> Pranay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pranayyash000@gmail.com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35403"/>
                  </a:ext>
                </a:extLst>
              </a:tr>
              <a:tr h="800380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Suravajjala Snehita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suravajjalasnehita2000@gmail.com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87917"/>
                  </a:ext>
                </a:extLst>
              </a:tr>
              <a:tr h="56026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 err="1"/>
                        <a:t>Anyam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Sahithi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anyamsahithi30@gmail.com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93483"/>
                  </a:ext>
                </a:extLst>
              </a:tr>
              <a:tr h="56026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Mule Soma Sundar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sundarreddymule06@gmail.com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79525"/>
                  </a:ext>
                </a:extLst>
              </a:tr>
              <a:tr h="56026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Smita Sunil </a:t>
                      </a:r>
                      <a:r>
                        <a:rPr lang="en-IN" dirty="0" err="1"/>
                        <a:t>Kesapure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smitakesapure33@gmail.com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1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96719B-DC71-D660-F1D1-F8BB67DFC43A}"/>
              </a:ext>
            </a:extLst>
          </p:cNvPr>
          <p:cNvSpPr txBox="1"/>
          <p:nvPr/>
        </p:nvSpPr>
        <p:spPr>
          <a:xfrm>
            <a:off x="2585884" y="734184"/>
            <a:ext cx="681375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KEY PERFORMANCE INDICATOR(KPI)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25FD3-1BF9-A97B-4E7F-9CDECA7DA997}"/>
              </a:ext>
            </a:extLst>
          </p:cNvPr>
          <p:cNvSpPr txBox="1"/>
          <p:nvPr/>
        </p:nvSpPr>
        <p:spPr>
          <a:xfrm>
            <a:off x="235972" y="1670519"/>
            <a:ext cx="53487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dashboard</a:t>
            </a:r>
          </a:p>
          <a:p>
            <a:pPr algn="ctr"/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Percentage of Hospital Discharge by payer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Number of Patient Days by Payer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Hospital </a:t>
            </a:r>
            <a:r>
              <a:rPr lang="en-IN" sz="2000" dirty="0" err="1"/>
              <a:t>Baddebts</a:t>
            </a:r>
            <a:r>
              <a:rPr lang="en-IN" sz="2000" dirty="0"/>
              <a:t> and Charity care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Revenue Trend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Change in Net Patient Revenue by Payer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AE358-24F3-CE46-CAF3-E004C682B354}"/>
              </a:ext>
            </a:extLst>
          </p:cNvPr>
          <p:cNvSpPr txBox="1"/>
          <p:nvPr/>
        </p:nvSpPr>
        <p:spPr>
          <a:xfrm>
            <a:off x="5992761" y="1670519"/>
            <a:ext cx="53487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 dashboard</a:t>
            </a:r>
          </a:p>
          <a:p>
            <a:pPr algn="ctr"/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Patient Days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Net Patient Revenue by Type of Hospitals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Total Discharge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City wise Count of Hospitals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Gross Inpatient and Outpatient Revenue over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Revenue Trend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Total net patient revenue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Financial Metrics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Net profit margin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34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E7AB94-F002-FFB1-B590-3F77196C4C5E}"/>
              </a:ext>
            </a:extLst>
          </p:cNvPr>
          <p:cNvSpPr txBox="1"/>
          <p:nvPr/>
        </p:nvSpPr>
        <p:spPr>
          <a:xfrm>
            <a:off x="353964" y="1268361"/>
            <a:ext cx="583544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Dashboard</a:t>
            </a:r>
          </a:p>
          <a:p>
            <a:pPr algn="ctr"/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Revenue trend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Net patient revenue by year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Total patient days by payer source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Total discharges by year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Count of available beds by type of hospital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Average length of stay by type of hospital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Capital expenditure by year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Inpatient and outpatient revenue by type of hospital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0F40-4F94-1BEE-8821-BE7F213F949E}"/>
              </a:ext>
            </a:extLst>
          </p:cNvPr>
          <p:cNvSpPr txBox="1"/>
          <p:nvPr/>
        </p:nvSpPr>
        <p:spPr>
          <a:xfrm>
            <a:off x="6331973" y="1268361"/>
            <a:ext cx="55060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IN" dirty="0"/>
              <a:t> </a:t>
            </a: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QUERIES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Total discharge&gt;=500 for type of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sum of total discharge for type of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city wise patient days where patient days is &gt;=0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76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7CA70-879B-0BAA-0476-D6067891F68B}"/>
              </a:ext>
            </a:extLst>
          </p:cNvPr>
          <p:cNvSpPr txBox="1"/>
          <p:nvPr/>
        </p:nvSpPr>
        <p:spPr>
          <a:xfrm>
            <a:off x="3864077" y="678426"/>
            <a:ext cx="478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D7DE7-0243-5C6D-CB9B-F3BBD0F3F268}"/>
              </a:ext>
            </a:extLst>
          </p:cNvPr>
          <p:cNvSpPr txBox="1"/>
          <p:nvPr/>
        </p:nvSpPr>
        <p:spPr>
          <a:xfrm>
            <a:off x="3829664" y="582726"/>
            <a:ext cx="453267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SUMMARY OF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5DE6D-93BD-4D9D-2437-1DCE0AA5140C}"/>
              </a:ext>
            </a:extLst>
          </p:cNvPr>
          <p:cNvSpPr txBox="1"/>
          <p:nvPr/>
        </p:nvSpPr>
        <p:spPr>
          <a:xfrm>
            <a:off x="167147" y="856357"/>
            <a:ext cx="118577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healthcare analysis dashboard for 2016(Q4)-2020(Q2) provides a comprehensive overview of hospital performance, focusing on inpatient and outpatient outcomes, financial metrics, and resource utilization. This summary highlights the </a:t>
            </a:r>
            <a:r>
              <a:rPr lang="en-US" sz="1600" dirty="0" err="1"/>
              <a:t>keyfindings</a:t>
            </a:r>
            <a:r>
              <a:rPr lang="en-US" sz="1600" dirty="0"/>
              <a:t>, insights, and recommendations based on the data.</a:t>
            </a:r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objective of our healthcare analysis dashboards is to enhance decision-making and operational efficiency by providing real-time insights into key performance metrics.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 To create a comprehensive healthcare dashboard using Excel, Tableau, and Power BI for data-driven insights into financial and operational performance. </a:t>
            </a:r>
          </a:p>
          <a:p>
            <a:endParaRPr lang="en-US" sz="1600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Findings: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Net Patient Revenue by Type of Hospitals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revenue trend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patients days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gross inpatient and outpatient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total discharges</a:t>
            </a:r>
          </a:p>
          <a:p>
            <a:endParaRPr lang="en-US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Analyzing financial data, utilization metrics, cost and revenue breakdowns, and operational efficiency.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4147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187B3-3657-1B75-E3E4-8C3A50342983}"/>
              </a:ext>
            </a:extLst>
          </p:cNvPr>
          <p:cNvSpPr txBox="1"/>
          <p:nvPr/>
        </p:nvSpPr>
        <p:spPr>
          <a:xfrm>
            <a:off x="3765755" y="698092"/>
            <a:ext cx="494562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IN" dirty="0"/>
              <a:t>EXCEL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19682-90AC-632A-DEE3-D3830EE4B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1347019"/>
            <a:ext cx="11425085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1A0B7-0070-58E3-ADB3-F82E9A2CDBCF}"/>
              </a:ext>
            </a:extLst>
          </p:cNvPr>
          <p:cNvSpPr txBox="1"/>
          <p:nvPr/>
        </p:nvSpPr>
        <p:spPr>
          <a:xfrm>
            <a:off x="4050890" y="619433"/>
            <a:ext cx="444418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TABLEAU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ADB45-7B54-BC99-6A95-1E0FFDF7E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3" y="1170039"/>
            <a:ext cx="1119633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ED466C-45D4-F4D3-7361-DC977CB76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812576"/>
            <a:ext cx="11405419" cy="59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9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D3BD2-7594-1465-ABEE-9BB3ECF6B1ED}"/>
              </a:ext>
            </a:extLst>
          </p:cNvPr>
          <p:cNvSpPr txBox="1"/>
          <p:nvPr/>
        </p:nvSpPr>
        <p:spPr>
          <a:xfrm>
            <a:off x="3765755" y="698092"/>
            <a:ext cx="4945625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lgerian" panose="04020705040A02060702" pitchFamily="82" charset="0"/>
              </a:defRPr>
            </a:lvl1pPr>
          </a:lstStyle>
          <a:p>
            <a:r>
              <a:rPr lang="en-IN" dirty="0"/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D1397-7904-9EFC-EFE3-CCA58EC13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1" y="1288026"/>
            <a:ext cx="11062907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74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2510</TotalTime>
  <Words>614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Gill Sans MT</vt:lpstr>
      <vt:lpstr>Wingdings</vt:lpstr>
      <vt:lpstr>Wingdings 2</vt:lpstr>
      <vt:lpstr>Dividend</vt:lpstr>
      <vt:lpstr>HEALTHCARE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snehita suravajjala</dc:creator>
  <cp:lastModifiedBy>snehita suravajjala</cp:lastModifiedBy>
  <cp:revision>4</cp:revision>
  <dcterms:created xsi:type="dcterms:W3CDTF">2024-07-02T09:11:01Z</dcterms:created>
  <dcterms:modified xsi:type="dcterms:W3CDTF">2024-07-05T16:05:16Z</dcterms:modified>
</cp:coreProperties>
</file>