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2" r:id="rId1"/>
  </p:sldMasterIdLst>
  <p:notesMasterIdLst>
    <p:notesMasterId r:id="rId4"/>
  </p:notesMasterIdLst>
  <p:sldIdLst>
    <p:sldId id="307" r:id="rId2"/>
    <p:sldId id="308" r:id="rId3"/>
  </p:sldIdLst>
  <p:sldSz cx="9906000" cy="6858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130"/>
    <a:srgbClr val="F8ADA0"/>
    <a:srgbClr val="DE8A6C"/>
    <a:srgbClr val="F9E4CF"/>
    <a:srgbClr val="EFA799"/>
    <a:srgbClr val="856451"/>
    <a:srgbClr val="ECBDAC"/>
    <a:srgbClr val="E2987E"/>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84455" autoAdjust="0"/>
  </p:normalViewPr>
  <p:slideViewPr>
    <p:cSldViewPr snapToGrid="0" snapToObjects="1">
      <p:cViewPr>
        <p:scale>
          <a:sx n="91" d="100"/>
          <a:sy n="91" d="100"/>
        </p:scale>
        <p:origin x="1480" y="152"/>
      </p:cViewPr>
      <p:guideLst>
        <p:guide orient="horz" pos="2160"/>
        <p:guide pos="312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0AC38-CE17-4288-89BE-0BB9ABE679FC}" type="doc">
      <dgm:prSet loTypeId="urn:microsoft.com/office/officeart/2005/8/layout/radial1" loCatId="cycle" qsTypeId="urn:microsoft.com/office/officeart/2005/8/quickstyle/simple1" qsCatId="simple" csTypeId="urn:microsoft.com/office/officeart/2005/8/colors/colorful4" csCatId="colorful" phldr="1"/>
      <dgm:spPr/>
      <dgm:t>
        <a:bodyPr/>
        <a:lstStyle/>
        <a:p>
          <a:endParaRPr lang="en-AU"/>
        </a:p>
      </dgm:t>
    </dgm:pt>
    <dgm:pt modelId="{429BD94A-3A7A-4CB4-978B-225536F8863C}">
      <dgm:prSet phldrT="[Text]" custT="1"/>
      <dgm:spPr>
        <a:solidFill>
          <a:srgbClr val="DE8A6C"/>
        </a:solidFill>
      </dgm:spPr>
      <dgm:t>
        <a:bodyPr/>
        <a:lstStyle/>
        <a:p>
          <a:r>
            <a:rPr lang="en-AU" sz="1000" b="1" dirty="0" smtClean="0"/>
            <a:t>Culture &amp; Values</a:t>
          </a:r>
          <a:endParaRPr lang="en-AU" sz="1000" b="1" dirty="0"/>
        </a:p>
      </dgm:t>
    </dgm:pt>
    <dgm:pt modelId="{80208A64-F53A-45B8-B393-F87C6B1ECC1F}" type="parTrans" cxnId="{D9BC5E01-E1DF-412A-9CA4-33B566233948}">
      <dgm:prSet/>
      <dgm:spPr/>
      <dgm:t>
        <a:bodyPr/>
        <a:lstStyle/>
        <a:p>
          <a:endParaRPr lang="en-AU"/>
        </a:p>
      </dgm:t>
    </dgm:pt>
    <dgm:pt modelId="{CCADB2ED-F107-4AA5-8C47-5285DCD88568}" type="sibTrans" cxnId="{D9BC5E01-E1DF-412A-9CA4-33B566233948}">
      <dgm:prSet/>
      <dgm:spPr/>
      <dgm:t>
        <a:bodyPr/>
        <a:lstStyle/>
        <a:p>
          <a:endParaRPr lang="en-AU"/>
        </a:p>
      </dgm:t>
    </dgm:pt>
    <dgm:pt modelId="{42386DA0-FD35-476A-82AA-2318D31F1B96}">
      <dgm:prSet phldrT="[Text]" custT="1"/>
      <dgm:spPr>
        <a:solidFill>
          <a:srgbClr val="EFA799"/>
        </a:solidFill>
      </dgm:spPr>
      <dgm:t>
        <a:bodyPr/>
        <a:lstStyle/>
        <a:p>
          <a:r>
            <a:rPr lang="en-AU" sz="1000" b="1" dirty="0" smtClean="0"/>
            <a:t>Structure</a:t>
          </a:r>
          <a:endParaRPr lang="en-AU" sz="1000" b="1" dirty="0"/>
        </a:p>
      </dgm:t>
    </dgm:pt>
    <dgm:pt modelId="{0EB4BD88-3FBB-4877-9B4D-12789102D35F}" type="parTrans" cxnId="{CFECC6FC-037E-47D8-A86D-59CC981EFA55}">
      <dgm:prSet/>
      <dgm:spPr>
        <a:ln>
          <a:solidFill>
            <a:srgbClr val="856451"/>
          </a:solidFill>
        </a:ln>
      </dgm:spPr>
      <dgm:t>
        <a:bodyPr/>
        <a:lstStyle/>
        <a:p>
          <a:endParaRPr lang="en-AU"/>
        </a:p>
      </dgm:t>
    </dgm:pt>
    <dgm:pt modelId="{10F52E5A-D084-4E9D-8E47-3C54D2C73E7D}" type="sibTrans" cxnId="{CFECC6FC-037E-47D8-A86D-59CC981EFA55}">
      <dgm:prSet/>
      <dgm:spPr/>
      <dgm:t>
        <a:bodyPr/>
        <a:lstStyle/>
        <a:p>
          <a:endParaRPr lang="en-AU"/>
        </a:p>
      </dgm:t>
    </dgm:pt>
    <dgm:pt modelId="{654D94FC-EB8A-469C-9AA6-0A2539773637}">
      <dgm:prSet phldrT="[Text]" custT="1"/>
      <dgm:spPr>
        <a:solidFill>
          <a:srgbClr val="EFA799"/>
        </a:solidFill>
      </dgm:spPr>
      <dgm:t>
        <a:bodyPr/>
        <a:lstStyle/>
        <a:p>
          <a:r>
            <a:rPr lang="en-AU" sz="1000" b="1" dirty="0" smtClean="0"/>
            <a:t>Roles &amp; Responsibilities </a:t>
          </a:r>
          <a:endParaRPr lang="en-AU" sz="1000" b="1" dirty="0"/>
        </a:p>
      </dgm:t>
    </dgm:pt>
    <dgm:pt modelId="{FF324D51-903D-4D2B-AF5C-20EB7F88AC95}" type="parTrans" cxnId="{31F01C8D-BA3E-449D-A595-C52D79080CF1}">
      <dgm:prSet/>
      <dgm:spPr>
        <a:ln>
          <a:solidFill>
            <a:srgbClr val="856451"/>
          </a:solidFill>
        </a:ln>
      </dgm:spPr>
      <dgm:t>
        <a:bodyPr/>
        <a:lstStyle/>
        <a:p>
          <a:endParaRPr lang="en-AU"/>
        </a:p>
      </dgm:t>
    </dgm:pt>
    <dgm:pt modelId="{3B7B1C54-4519-4779-8F77-24DC394E5685}" type="sibTrans" cxnId="{31F01C8D-BA3E-449D-A595-C52D79080CF1}">
      <dgm:prSet/>
      <dgm:spPr/>
      <dgm:t>
        <a:bodyPr/>
        <a:lstStyle/>
        <a:p>
          <a:endParaRPr lang="en-AU"/>
        </a:p>
      </dgm:t>
    </dgm:pt>
    <dgm:pt modelId="{8AFF1872-B8D4-43FA-A4C8-4C97A93BD475}">
      <dgm:prSet phldrT="[Text]" custT="1"/>
      <dgm:spPr>
        <a:solidFill>
          <a:srgbClr val="EFA799"/>
        </a:solidFill>
      </dgm:spPr>
      <dgm:t>
        <a:bodyPr/>
        <a:lstStyle/>
        <a:p>
          <a:r>
            <a:rPr lang="en-AU" sz="1000" b="1" dirty="0" smtClean="0"/>
            <a:t>Strategy</a:t>
          </a:r>
          <a:endParaRPr lang="en-AU" sz="1000" b="1" dirty="0"/>
        </a:p>
      </dgm:t>
    </dgm:pt>
    <dgm:pt modelId="{D12880AE-3716-490A-B123-9F5D2E9304AA}" type="parTrans" cxnId="{3C751AF2-0B38-407C-8975-5851D20F1AE7}">
      <dgm:prSet/>
      <dgm:spPr>
        <a:ln>
          <a:solidFill>
            <a:srgbClr val="856451"/>
          </a:solidFill>
        </a:ln>
      </dgm:spPr>
      <dgm:t>
        <a:bodyPr/>
        <a:lstStyle/>
        <a:p>
          <a:endParaRPr lang="en-AU"/>
        </a:p>
      </dgm:t>
    </dgm:pt>
    <dgm:pt modelId="{C33D3B28-2C5A-482E-86F4-09343A01F73C}" type="sibTrans" cxnId="{3C751AF2-0B38-407C-8975-5851D20F1AE7}">
      <dgm:prSet/>
      <dgm:spPr/>
      <dgm:t>
        <a:bodyPr/>
        <a:lstStyle/>
        <a:p>
          <a:endParaRPr lang="en-AU"/>
        </a:p>
      </dgm:t>
    </dgm:pt>
    <dgm:pt modelId="{50BF832F-5C04-4C21-9F9C-B13B136EC9E8}">
      <dgm:prSet phldrT="[Text]" custT="1"/>
      <dgm:spPr>
        <a:solidFill>
          <a:srgbClr val="EFA799"/>
        </a:solidFill>
      </dgm:spPr>
      <dgm:t>
        <a:bodyPr/>
        <a:lstStyle/>
        <a:p>
          <a:r>
            <a:rPr lang="en-AU" sz="1000" b="1" dirty="0" smtClean="0"/>
            <a:t>Systems &amp; Processes</a:t>
          </a:r>
          <a:endParaRPr lang="en-AU" sz="1000" b="1" dirty="0"/>
        </a:p>
      </dgm:t>
    </dgm:pt>
    <dgm:pt modelId="{1A7CB12F-5B5D-42F4-ABF5-F3874433E258}" type="parTrans" cxnId="{76690780-6A97-4D72-9ABF-573CB4DCA8E5}">
      <dgm:prSet/>
      <dgm:spPr>
        <a:ln>
          <a:solidFill>
            <a:srgbClr val="856451"/>
          </a:solidFill>
        </a:ln>
      </dgm:spPr>
      <dgm:t>
        <a:bodyPr/>
        <a:lstStyle/>
        <a:p>
          <a:endParaRPr lang="en-AU"/>
        </a:p>
      </dgm:t>
    </dgm:pt>
    <dgm:pt modelId="{FF299C77-C914-4CEC-8EA7-E1886A969704}" type="sibTrans" cxnId="{76690780-6A97-4D72-9ABF-573CB4DCA8E5}">
      <dgm:prSet/>
      <dgm:spPr/>
      <dgm:t>
        <a:bodyPr/>
        <a:lstStyle/>
        <a:p>
          <a:endParaRPr lang="en-AU"/>
        </a:p>
      </dgm:t>
    </dgm:pt>
    <dgm:pt modelId="{531460C1-D998-4446-B302-15C6D28E3AAE}">
      <dgm:prSet custT="1"/>
      <dgm:spPr>
        <a:solidFill>
          <a:srgbClr val="EFA799"/>
        </a:solidFill>
      </dgm:spPr>
      <dgm:t>
        <a:bodyPr/>
        <a:lstStyle/>
        <a:p>
          <a:r>
            <a:rPr lang="en-AU" sz="1000" b="1" dirty="0" smtClean="0"/>
            <a:t>Skills</a:t>
          </a:r>
          <a:endParaRPr lang="en-AU" sz="1000" b="1" dirty="0"/>
        </a:p>
      </dgm:t>
    </dgm:pt>
    <dgm:pt modelId="{BCD8DC6A-6131-46DB-B324-0233BC2E3389}" type="parTrans" cxnId="{3707F442-705B-4EAD-9AA0-55916160BF1D}">
      <dgm:prSet/>
      <dgm:spPr>
        <a:ln>
          <a:solidFill>
            <a:srgbClr val="856451"/>
          </a:solidFill>
        </a:ln>
      </dgm:spPr>
      <dgm:t>
        <a:bodyPr/>
        <a:lstStyle/>
        <a:p>
          <a:endParaRPr lang="en-AU"/>
        </a:p>
      </dgm:t>
    </dgm:pt>
    <dgm:pt modelId="{C2F11825-7F48-4A03-A319-F73AE876CDA5}" type="sibTrans" cxnId="{3707F442-705B-4EAD-9AA0-55916160BF1D}">
      <dgm:prSet/>
      <dgm:spPr/>
      <dgm:t>
        <a:bodyPr/>
        <a:lstStyle/>
        <a:p>
          <a:endParaRPr lang="en-AU"/>
        </a:p>
      </dgm:t>
    </dgm:pt>
    <dgm:pt modelId="{B9C8CE6C-8034-40DA-A14D-1E6E7AB61755}" type="pres">
      <dgm:prSet presAssocID="{1470AC38-CE17-4288-89BE-0BB9ABE679FC}" presName="cycle" presStyleCnt="0">
        <dgm:presLayoutVars>
          <dgm:chMax val="1"/>
          <dgm:dir/>
          <dgm:animLvl val="ctr"/>
          <dgm:resizeHandles val="exact"/>
        </dgm:presLayoutVars>
      </dgm:prSet>
      <dgm:spPr/>
      <dgm:t>
        <a:bodyPr/>
        <a:lstStyle/>
        <a:p>
          <a:endParaRPr lang="en-AU"/>
        </a:p>
      </dgm:t>
    </dgm:pt>
    <dgm:pt modelId="{DA076373-5F24-453D-AC3F-019A346EF61A}" type="pres">
      <dgm:prSet presAssocID="{429BD94A-3A7A-4CB4-978B-225536F8863C}" presName="centerShape" presStyleLbl="node0" presStyleIdx="0" presStyleCnt="1"/>
      <dgm:spPr/>
      <dgm:t>
        <a:bodyPr/>
        <a:lstStyle/>
        <a:p>
          <a:endParaRPr lang="en-AU"/>
        </a:p>
      </dgm:t>
    </dgm:pt>
    <dgm:pt modelId="{21614B2E-225B-4B43-917A-747B66643131}" type="pres">
      <dgm:prSet presAssocID="{0EB4BD88-3FBB-4877-9B4D-12789102D35F}" presName="Name9" presStyleLbl="parChTrans1D2" presStyleIdx="0" presStyleCnt="5"/>
      <dgm:spPr/>
      <dgm:t>
        <a:bodyPr/>
        <a:lstStyle/>
        <a:p>
          <a:endParaRPr lang="en-AU"/>
        </a:p>
      </dgm:t>
    </dgm:pt>
    <dgm:pt modelId="{AE62BB44-F249-4C3C-B351-37AF5733FF5B}" type="pres">
      <dgm:prSet presAssocID="{0EB4BD88-3FBB-4877-9B4D-12789102D35F}" presName="connTx" presStyleLbl="parChTrans1D2" presStyleIdx="0" presStyleCnt="5"/>
      <dgm:spPr/>
      <dgm:t>
        <a:bodyPr/>
        <a:lstStyle/>
        <a:p>
          <a:endParaRPr lang="en-AU"/>
        </a:p>
      </dgm:t>
    </dgm:pt>
    <dgm:pt modelId="{0C2DAD00-537E-4041-8460-17EFE87594A2}" type="pres">
      <dgm:prSet presAssocID="{42386DA0-FD35-476A-82AA-2318D31F1B96}" presName="node" presStyleLbl="node1" presStyleIdx="0" presStyleCnt="5">
        <dgm:presLayoutVars>
          <dgm:bulletEnabled val="1"/>
        </dgm:presLayoutVars>
      </dgm:prSet>
      <dgm:spPr/>
      <dgm:t>
        <a:bodyPr/>
        <a:lstStyle/>
        <a:p>
          <a:endParaRPr lang="en-AU"/>
        </a:p>
      </dgm:t>
    </dgm:pt>
    <dgm:pt modelId="{1356ED84-5F10-4633-B152-68E1B93AC816}" type="pres">
      <dgm:prSet presAssocID="{FF324D51-903D-4D2B-AF5C-20EB7F88AC95}" presName="Name9" presStyleLbl="parChTrans1D2" presStyleIdx="1" presStyleCnt="5"/>
      <dgm:spPr/>
      <dgm:t>
        <a:bodyPr/>
        <a:lstStyle/>
        <a:p>
          <a:endParaRPr lang="en-AU"/>
        </a:p>
      </dgm:t>
    </dgm:pt>
    <dgm:pt modelId="{92CE9810-8DC0-473B-AD08-7196B03A6051}" type="pres">
      <dgm:prSet presAssocID="{FF324D51-903D-4D2B-AF5C-20EB7F88AC95}" presName="connTx" presStyleLbl="parChTrans1D2" presStyleIdx="1" presStyleCnt="5"/>
      <dgm:spPr/>
      <dgm:t>
        <a:bodyPr/>
        <a:lstStyle/>
        <a:p>
          <a:endParaRPr lang="en-AU"/>
        </a:p>
      </dgm:t>
    </dgm:pt>
    <dgm:pt modelId="{96A1B4DB-BBB3-4435-8E11-E01A50AF8373}" type="pres">
      <dgm:prSet presAssocID="{654D94FC-EB8A-469C-9AA6-0A2539773637}" presName="node" presStyleLbl="node1" presStyleIdx="1" presStyleCnt="5">
        <dgm:presLayoutVars>
          <dgm:bulletEnabled val="1"/>
        </dgm:presLayoutVars>
      </dgm:prSet>
      <dgm:spPr/>
      <dgm:t>
        <a:bodyPr/>
        <a:lstStyle/>
        <a:p>
          <a:endParaRPr lang="en-AU"/>
        </a:p>
      </dgm:t>
    </dgm:pt>
    <dgm:pt modelId="{45F15B46-418F-42D7-B08C-DE55A873D858}" type="pres">
      <dgm:prSet presAssocID="{BCD8DC6A-6131-46DB-B324-0233BC2E3389}" presName="Name9" presStyleLbl="parChTrans1D2" presStyleIdx="2" presStyleCnt="5"/>
      <dgm:spPr/>
      <dgm:t>
        <a:bodyPr/>
        <a:lstStyle/>
        <a:p>
          <a:endParaRPr lang="en-AU"/>
        </a:p>
      </dgm:t>
    </dgm:pt>
    <dgm:pt modelId="{9C150C85-C6CD-428B-AF57-DCB17B691781}" type="pres">
      <dgm:prSet presAssocID="{BCD8DC6A-6131-46DB-B324-0233BC2E3389}" presName="connTx" presStyleLbl="parChTrans1D2" presStyleIdx="2" presStyleCnt="5"/>
      <dgm:spPr/>
      <dgm:t>
        <a:bodyPr/>
        <a:lstStyle/>
        <a:p>
          <a:endParaRPr lang="en-AU"/>
        </a:p>
      </dgm:t>
    </dgm:pt>
    <dgm:pt modelId="{0FD1F6E6-A5DE-47D5-AB79-019F16425D65}" type="pres">
      <dgm:prSet presAssocID="{531460C1-D998-4446-B302-15C6D28E3AAE}" presName="node" presStyleLbl="node1" presStyleIdx="2" presStyleCnt="5">
        <dgm:presLayoutVars>
          <dgm:bulletEnabled val="1"/>
        </dgm:presLayoutVars>
      </dgm:prSet>
      <dgm:spPr/>
      <dgm:t>
        <a:bodyPr/>
        <a:lstStyle/>
        <a:p>
          <a:endParaRPr lang="en-AU"/>
        </a:p>
      </dgm:t>
    </dgm:pt>
    <dgm:pt modelId="{D6421685-AAB7-480B-9B14-2EB8F04E8117}" type="pres">
      <dgm:prSet presAssocID="{D12880AE-3716-490A-B123-9F5D2E9304AA}" presName="Name9" presStyleLbl="parChTrans1D2" presStyleIdx="3" presStyleCnt="5"/>
      <dgm:spPr/>
      <dgm:t>
        <a:bodyPr/>
        <a:lstStyle/>
        <a:p>
          <a:endParaRPr lang="en-AU"/>
        </a:p>
      </dgm:t>
    </dgm:pt>
    <dgm:pt modelId="{C60FBEB6-E88B-43F0-B306-A7D56F792C77}" type="pres">
      <dgm:prSet presAssocID="{D12880AE-3716-490A-B123-9F5D2E9304AA}" presName="connTx" presStyleLbl="parChTrans1D2" presStyleIdx="3" presStyleCnt="5"/>
      <dgm:spPr/>
      <dgm:t>
        <a:bodyPr/>
        <a:lstStyle/>
        <a:p>
          <a:endParaRPr lang="en-AU"/>
        </a:p>
      </dgm:t>
    </dgm:pt>
    <dgm:pt modelId="{1588CB68-859B-4956-A6B9-35BEFC17B981}" type="pres">
      <dgm:prSet presAssocID="{8AFF1872-B8D4-43FA-A4C8-4C97A93BD475}" presName="node" presStyleLbl="node1" presStyleIdx="3" presStyleCnt="5">
        <dgm:presLayoutVars>
          <dgm:bulletEnabled val="1"/>
        </dgm:presLayoutVars>
      </dgm:prSet>
      <dgm:spPr/>
      <dgm:t>
        <a:bodyPr/>
        <a:lstStyle/>
        <a:p>
          <a:endParaRPr lang="en-AU"/>
        </a:p>
      </dgm:t>
    </dgm:pt>
    <dgm:pt modelId="{B8A72771-617C-42A5-AA2E-7FAF654A57D9}" type="pres">
      <dgm:prSet presAssocID="{1A7CB12F-5B5D-42F4-ABF5-F3874433E258}" presName="Name9" presStyleLbl="parChTrans1D2" presStyleIdx="4" presStyleCnt="5"/>
      <dgm:spPr/>
      <dgm:t>
        <a:bodyPr/>
        <a:lstStyle/>
        <a:p>
          <a:endParaRPr lang="en-AU"/>
        </a:p>
      </dgm:t>
    </dgm:pt>
    <dgm:pt modelId="{3A55B438-BB5D-4C75-AFF8-788D5A666AE6}" type="pres">
      <dgm:prSet presAssocID="{1A7CB12F-5B5D-42F4-ABF5-F3874433E258}" presName="connTx" presStyleLbl="parChTrans1D2" presStyleIdx="4" presStyleCnt="5"/>
      <dgm:spPr/>
      <dgm:t>
        <a:bodyPr/>
        <a:lstStyle/>
        <a:p>
          <a:endParaRPr lang="en-AU"/>
        </a:p>
      </dgm:t>
    </dgm:pt>
    <dgm:pt modelId="{194827EC-16D4-480C-A383-44C4D0AF213C}" type="pres">
      <dgm:prSet presAssocID="{50BF832F-5C04-4C21-9F9C-B13B136EC9E8}" presName="node" presStyleLbl="node1" presStyleIdx="4" presStyleCnt="5">
        <dgm:presLayoutVars>
          <dgm:bulletEnabled val="1"/>
        </dgm:presLayoutVars>
      </dgm:prSet>
      <dgm:spPr/>
      <dgm:t>
        <a:bodyPr/>
        <a:lstStyle/>
        <a:p>
          <a:endParaRPr lang="en-AU"/>
        </a:p>
      </dgm:t>
    </dgm:pt>
  </dgm:ptLst>
  <dgm:cxnLst>
    <dgm:cxn modelId="{71344E25-601B-4CA3-9CAB-F5865188085B}" type="presOf" srcId="{FF324D51-903D-4D2B-AF5C-20EB7F88AC95}" destId="{1356ED84-5F10-4633-B152-68E1B93AC816}" srcOrd="0" destOrd="0" presId="urn:microsoft.com/office/officeart/2005/8/layout/radial1"/>
    <dgm:cxn modelId="{CFECC6FC-037E-47D8-A86D-59CC981EFA55}" srcId="{429BD94A-3A7A-4CB4-978B-225536F8863C}" destId="{42386DA0-FD35-476A-82AA-2318D31F1B96}" srcOrd="0" destOrd="0" parTransId="{0EB4BD88-3FBB-4877-9B4D-12789102D35F}" sibTransId="{10F52E5A-D084-4E9D-8E47-3C54D2C73E7D}"/>
    <dgm:cxn modelId="{3C751AF2-0B38-407C-8975-5851D20F1AE7}" srcId="{429BD94A-3A7A-4CB4-978B-225536F8863C}" destId="{8AFF1872-B8D4-43FA-A4C8-4C97A93BD475}" srcOrd="3" destOrd="0" parTransId="{D12880AE-3716-490A-B123-9F5D2E9304AA}" sibTransId="{C33D3B28-2C5A-482E-86F4-09343A01F73C}"/>
    <dgm:cxn modelId="{FAF7E8C2-7659-46D6-BF3A-81658431DFFB}" type="presOf" srcId="{D12880AE-3716-490A-B123-9F5D2E9304AA}" destId="{D6421685-AAB7-480B-9B14-2EB8F04E8117}" srcOrd="0" destOrd="0" presId="urn:microsoft.com/office/officeart/2005/8/layout/radial1"/>
    <dgm:cxn modelId="{31F01C8D-BA3E-449D-A595-C52D79080CF1}" srcId="{429BD94A-3A7A-4CB4-978B-225536F8863C}" destId="{654D94FC-EB8A-469C-9AA6-0A2539773637}" srcOrd="1" destOrd="0" parTransId="{FF324D51-903D-4D2B-AF5C-20EB7F88AC95}" sibTransId="{3B7B1C54-4519-4779-8F77-24DC394E5685}"/>
    <dgm:cxn modelId="{FAF5BF4E-51F0-4973-9F76-B1EF007050D9}" type="presOf" srcId="{BCD8DC6A-6131-46DB-B324-0233BC2E3389}" destId="{9C150C85-C6CD-428B-AF57-DCB17B691781}" srcOrd="1" destOrd="0" presId="urn:microsoft.com/office/officeart/2005/8/layout/radial1"/>
    <dgm:cxn modelId="{4AEDEAFD-EC33-4DBD-AB8F-169EF4B3E236}" type="presOf" srcId="{531460C1-D998-4446-B302-15C6D28E3AAE}" destId="{0FD1F6E6-A5DE-47D5-AB79-019F16425D65}" srcOrd="0" destOrd="0" presId="urn:microsoft.com/office/officeart/2005/8/layout/radial1"/>
    <dgm:cxn modelId="{3B23E2F0-7F2A-4663-8DDA-043CE5D59D0B}" type="presOf" srcId="{50BF832F-5C04-4C21-9F9C-B13B136EC9E8}" destId="{194827EC-16D4-480C-A383-44C4D0AF213C}" srcOrd="0" destOrd="0" presId="urn:microsoft.com/office/officeart/2005/8/layout/radial1"/>
    <dgm:cxn modelId="{95F12B73-8E16-433C-92B6-9A06DCFDA3B7}" type="presOf" srcId="{654D94FC-EB8A-469C-9AA6-0A2539773637}" destId="{96A1B4DB-BBB3-4435-8E11-E01A50AF8373}" srcOrd="0" destOrd="0" presId="urn:microsoft.com/office/officeart/2005/8/layout/radial1"/>
    <dgm:cxn modelId="{156DA4A3-1311-4139-B7D3-40F5B6E32718}" type="presOf" srcId="{1A7CB12F-5B5D-42F4-ABF5-F3874433E258}" destId="{3A55B438-BB5D-4C75-AFF8-788D5A666AE6}" srcOrd="1" destOrd="0" presId="urn:microsoft.com/office/officeart/2005/8/layout/radial1"/>
    <dgm:cxn modelId="{8DC72148-0ADE-4D43-BEA1-F15197008AC2}" type="presOf" srcId="{429BD94A-3A7A-4CB4-978B-225536F8863C}" destId="{DA076373-5F24-453D-AC3F-019A346EF61A}" srcOrd="0" destOrd="0" presId="urn:microsoft.com/office/officeart/2005/8/layout/radial1"/>
    <dgm:cxn modelId="{76690780-6A97-4D72-9ABF-573CB4DCA8E5}" srcId="{429BD94A-3A7A-4CB4-978B-225536F8863C}" destId="{50BF832F-5C04-4C21-9F9C-B13B136EC9E8}" srcOrd="4" destOrd="0" parTransId="{1A7CB12F-5B5D-42F4-ABF5-F3874433E258}" sibTransId="{FF299C77-C914-4CEC-8EA7-E1886A969704}"/>
    <dgm:cxn modelId="{C4BD3DB4-D77E-4739-BB23-4D0F8415B4DA}" type="presOf" srcId="{0EB4BD88-3FBB-4877-9B4D-12789102D35F}" destId="{AE62BB44-F249-4C3C-B351-37AF5733FF5B}" srcOrd="1" destOrd="0" presId="urn:microsoft.com/office/officeart/2005/8/layout/radial1"/>
    <dgm:cxn modelId="{5C324F4A-86B7-45E6-B3DA-0A6FD99C4BBF}" type="presOf" srcId="{FF324D51-903D-4D2B-AF5C-20EB7F88AC95}" destId="{92CE9810-8DC0-473B-AD08-7196B03A6051}" srcOrd="1" destOrd="0" presId="urn:microsoft.com/office/officeart/2005/8/layout/radial1"/>
    <dgm:cxn modelId="{3707F442-705B-4EAD-9AA0-55916160BF1D}" srcId="{429BD94A-3A7A-4CB4-978B-225536F8863C}" destId="{531460C1-D998-4446-B302-15C6D28E3AAE}" srcOrd="2" destOrd="0" parTransId="{BCD8DC6A-6131-46DB-B324-0233BC2E3389}" sibTransId="{C2F11825-7F48-4A03-A319-F73AE876CDA5}"/>
    <dgm:cxn modelId="{F37BEB3B-ECA9-4F43-A61B-A562EE9F8D7D}" type="presOf" srcId="{8AFF1872-B8D4-43FA-A4C8-4C97A93BD475}" destId="{1588CB68-859B-4956-A6B9-35BEFC17B981}" srcOrd="0" destOrd="0" presId="urn:microsoft.com/office/officeart/2005/8/layout/radial1"/>
    <dgm:cxn modelId="{811F2C4F-2065-482B-9222-BE2863D2DDAA}" type="presOf" srcId="{1A7CB12F-5B5D-42F4-ABF5-F3874433E258}" destId="{B8A72771-617C-42A5-AA2E-7FAF654A57D9}" srcOrd="0" destOrd="0" presId="urn:microsoft.com/office/officeart/2005/8/layout/radial1"/>
    <dgm:cxn modelId="{D9BC5E01-E1DF-412A-9CA4-33B566233948}" srcId="{1470AC38-CE17-4288-89BE-0BB9ABE679FC}" destId="{429BD94A-3A7A-4CB4-978B-225536F8863C}" srcOrd="0" destOrd="0" parTransId="{80208A64-F53A-45B8-B393-F87C6B1ECC1F}" sibTransId="{CCADB2ED-F107-4AA5-8C47-5285DCD88568}"/>
    <dgm:cxn modelId="{BACD3A57-FE24-4387-92FD-9D78A2350802}" type="presOf" srcId="{0EB4BD88-3FBB-4877-9B4D-12789102D35F}" destId="{21614B2E-225B-4B43-917A-747B66643131}" srcOrd="0" destOrd="0" presId="urn:microsoft.com/office/officeart/2005/8/layout/radial1"/>
    <dgm:cxn modelId="{E69100DC-C591-4710-8EE5-77CD518BF025}" type="presOf" srcId="{1470AC38-CE17-4288-89BE-0BB9ABE679FC}" destId="{B9C8CE6C-8034-40DA-A14D-1E6E7AB61755}" srcOrd="0" destOrd="0" presId="urn:microsoft.com/office/officeart/2005/8/layout/radial1"/>
    <dgm:cxn modelId="{62D4CC7C-A79B-4F5F-98DE-DC92C68D5714}" type="presOf" srcId="{BCD8DC6A-6131-46DB-B324-0233BC2E3389}" destId="{45F15B46-418F-42D7-B08C-DE55A873D858}" srcOrd="0" destOrd="0" presId="urn:microsoft.com/office/officeart/2005/8/layout/radial1"/>
    <dgm:cxn modelId="{30F8F70B-338D-4A3A-8DE0-1A57B351ACE7}" type="presOf" srcId="{D12880AE-3716-490A-B123-9F5D2E9304AA}" destId="{C60FBEB6-E88B-43F0-B306-A7D56F792C77}" srcOrd="1" destOrd="0" presId="urn:microsoft.com/office/officeart/2005/8/layout/radial1"/>
    <dgm:cxn modelId="{3F53EA7A-ACE6-48C2-923E-F55E4DFF3142}" type="presOf" srcId="{42386DA0-FD35-476A-82AA-2318D31F1B96}" destId="{0C2DAD00-537E-4041-8460-17EFE87594A2}" srcOrd="0" destOrd="0" presId="urn:microsoft.com/office/officeart/2005/8/layout/radial1"/>
    <dgm:cxn modelId="{552F21CF-E43A-476E-B43B-3E3AF5A1F73F}" type="presParOf" srcId="{B9C8CE6C-8034-40DA-A14D-1E6E7AB61755}" destId="{DA076373-5F24-453D-AC3F-019A346EF61A}" srcOrd="0" destOrd="0" presId="urn:microsoft.com/office/officeart/2005/8/layout/radial1"/>
    <dgm:cxn modelId="{4F4D9D4F-E260-43EF-9A7B-27160637A095}" type="presParOf" srcId="{B9C8CE6C-8034-40DA-A14D-1E6E7AB61755}" destId="{21614B2E-225B-4B43-917A-747B66643131}" srcOrd="1" destOrd="0" presId="urn:microsoft.com/office/officeart/2005/8/layout/radial1"/>
    <dgm:cxn modelId="{2F6D7402-5DDA-4084-91D8-5925BB37A840}" type="presParOf" srcId="{21614B2E-225B-4B43-917A-747B66643131}" destId="{AE62BB44-F249-4C3C-B351-37AF5733FF5B}" srcOrd="0" destOrd="0" presId="urn:microsoft.com/office/officeart/2005/8/layout/radial1"/>
    <dgm:cxn modelId="{487D5EDD-F332-4788-B898-1432C6163818}" type="presParOf" srcId="{B9C8CE6C-8034-40DA-A14D-1E6E7AB61755}" destId="{0C2DAD00-537E-4041-8460-17EFE87594A2}" srcOrd="2" destOrd="0" presId="urn:microsoft.com/office/officeart/2005/8/layout/radial1"/>
    <dgm:cxn modelId="{C0AF9C33-F66F-4908-AEFB-BE119743F873}" type="presParOf" srcId="{B9C8CE6C-8034-40DA-A14D-1E6E7AB61755}" destId="{1356ED84-5F10-4633-B152-68E1B93AC816}" srcOrd="3" destOrd="0" presId="urn:microsoft.com/office/officeart/2005/8/layout/radial1"/>
    <dgm:cxn modelId="{31F5BD39-CA95-4A02-B72D-DAE5143CBE49}" type="presParOf" srcId="{1356ED84-5F10-4633-B152-68E1B93AC816}" destId="{92CE9810-8DC0-473B-AD08-7196B03A6051}" srcOrd="0" destOrd="0" presId="urn:microsoft.com/office/officeart/2005/8/layout/radial1"/>
    <dgm:cxn modelId="{6F424CB6-ACD6-4D94-A829-5C6C93B0CE0C}" type="presParOf" srcId="{B9C8CE6C-8034-40DA-A14D-1E6E7AB61755}" destId="{96A1B4DB-BBB3-4435-8E11-E01A50AF8373}" srcOrd="4" destOrd="0" presId="urn:microsoft.com/office/officeart/2005/8/layout/radial1"/>
    <dgm:cxn modelId="{D9486CB7-C3BE-4A9E-853C-C70689C704D4}" type="presParOf" srcId="{B9C8CE6C-8034-40DA-A14D-1E6E7AB61755}" destId="{45F15B46-418F-42D7-B08C-DE55A873D858}" srcOrd="5" destOrd="0" presId="urn:microsoft.com/office/officeart/2005/8/layout/radial1"/>
    <dgm:cxn modelId="{6462055C-87CA-4DCF-ABA3-2AD372050AA2}" type="presParOf" srcId="{45F15B46-418F-42D7-B08C-DE55A873D858}" destId="{9C150C85-C6CD-428B-AF57-DCB17B691781}" srcOrd="0" destOrd="0" presId="urn:microsoft.com/office/officeart/2005/8/layout/radial1"/>
    <dgm:cxn modelId="{079FF6F4-4A62-4499-8C9A-16AA235ADF1D}" type="presParOf" srcId="{B9C8CE6C-8034-40DA-A14D-1E6E7AB61755}" destId="{0FD1F6E6-A5DE-47D5-AB79-019F16425D65}" srcOrd="6" destOrd="0" presId="urn:microsoft.com/office/officeart/2005/8/layout/radial1"/>
    <dgm:cxn modelId="{8991ACC8-6683-4C4F-8BDE-0B5453C86C11}" type="presParOf" srcId="{B9C8CE6C-8034-40DA-A14D-1E6E7AB61755}" destId="{D6421685-AAB7-480B-9B14-2EB8F04E8117}" srcOrd="7" destOrd="0" presId="urn:microsoft.com/office/officeart/2005/8/layout/radial1"/>
    <dgm:cxn modelId="{DEB1D3D1-E30C-4B8F-A399-706CF75793B9}" type="presParOf" srcId="{D6421685-AAB7-480B-9B14-2EB8F04E8117}" destId="{C60FBEB6-E88B-43F0-B306-A7D56F792C77}" srcOrd="0" destOrd="0" presId="urn:microsoft.com/office/officeart/2005/8/layout/radial1"/>
    <dgm:cxn modelId="{E18A4284-786C-4D45-9774-62C4B512FAFD}" type="presParOf" srcId="{B9C8CE6C-8034-40DA-A14D-1E6E7AB61755}" destId="{1588CB68-859B-4956-A6B9-35BEFC17B981}" srcOrd="8" destOrd="0" presId="urn:microsoft.com/office/officeart/2005/8/layout/radial1"/>
    <dgm:cxn modelId="{032399FC-E3EC-4CFE-B737-5B5747A7B05A}" type="presParOf" srcId="{B9C8CE6C-8034-40DA-A14D-1E6E7AB61755}" destId="{B8A72771-617C-42A5-AA2E-7FAF654A57D9}" srcOrd="9" destOrd="0" presId="urn:microsoft.com/office/officeart/2005/8/layout/radial1"/>
    <dgm:cxn modelId="{FFB4BD72-E2EB-451D-9DCA-FDAEA49C797A}" type="presParOf" srcId="{B8A72771-617C-42A5-AA2E-7FAF654A57D9}" destId="{3A55B438-BB5D-4C75-AFF8-788D5A666AE6}" srcOrd="0" destOrd="0" presId="urn:microsoft.com/office/officeart/2005/8/layout/radial1"/>
    <dgm:cxn modelId="{BA284B99-46A9-4F71-8021-90CD9E3DA215}" type="presParOf" srcId="{B9C8CE6C-8034-40DA-A14D-1E6E7AB61755}" destId="{194827EC-16D4-480C-A383-44C4D0AF213C}" srcOrd="10"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76373-5F24-453D-AC3F-019A346EF61A}">
      <dsp:nvSpPr>
        <dsp:cNvPr id="0" name=""/>
        <dsp:cNvSpPr/>
      </dsp:nvSpPr>
      <dsp:spPr>
        <a:xfrm>
          <a:off x="2144671" y="1644751"/>
          <a:ext cx="1250735" cy="1250735"/>
        </a:xfrm>
        <a:prstGeom prst="ellipse">
          <a:avLst/>
        </a:prstGeom>
        <a:solidFill>
          <a:srgbClr val="DE8A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AU" sz="1000" b="1" kern="1200" dirty="0" smtClean="0"/>
            <a:t>Culture &amp; Values</a:t>
          </a:r>
          <a:endParaRPr lang="en-AU" sz="1000" b="1" kern="1200" dirty="0"/>
        </a:p>
      </dsp:txBody>
      <dsp:txXfrm>
        <a:off x="2327837" y="1827917"/>
        <a:ext cx="884403" cy="884403"/>
      </dsp:txXfrm>
    </dsp:sp>
    <dsp:sp modelId="{21614B2E-225B-4B43-917A-747B66643131}">
      <dsp:nvSpPr>
        <dsp:cNvPr id="0" name=""/>
        <dsp:cNvSpPr/>
      </dsp:nvSpPr>
      <dsp:spPr>
        <a:xfrm rot="16200000">
          <a:off x="2580836" y="1435230"/>
          <a:ext cx="378405" cy="40637"/>
        </a:xfrm>
        <a:custGeom>
          <a:avLst/>
          <a:gdLst/>
          <a:ahLst/>
          <a:cxnLst/>
          <a:rect l="0" t="0" r="0" b="0"/>
          <a:pathLst>
            <a:path>
              <a:moveTo>
                <a:pt x="0" y="20318"/>
              </a:moveTo>
              <a:lnTo>
                <a:pt x="378405" y="20318"/>
              </a:lnTo>
            </a:path>
          </a:pathLst>
        </a:custGeom>
        <a:noFill/>
        <a:ln w="12700" cap="flat" cmpd="sng" algn="ctr">
          <a:solidFill>
            <a:srgbClr val="85645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2760578" y="1446088"/>
        <a:ext cx="18920" cy="18920"/>
      </dsp:txXfrm>
    </dsp:sp>
    <dsp:sp modelId="{0C2DAD00-537E-4041-8460-17EFE87594A2}">
      <dsp:nvSpPr>
        <dsp:cNvPr id="0" name=""/>
        <dsp:cNvSpPr/>
      </dsp:nvSpPr>
      <dsp:spPr>
        <a:xfrm>
          <a:off x="2144671" y="15610"/>
          <a:ext cx="1250735" cy="1250735"/>
        </a:xfrm>
        <a:prstGeom prst="ellipse">
          <a:avLst/>
        </a:prstGeom>
        <a:solidFill>
          <a:srgbClr val="EFA7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AU" sz="1000" b="1" kern="1200" dirty="0" smtClean="0"/>
            <a:t>Structure</a:t>
          </a:r>
          <a:endParaRPr lang="en-AU" sz="1000" b="1" kern="1200" dirty="0"/>
        </a:p>
      </dsp:txBody>
      <dsp:txXfrm>
        <a:off x="2327837" y="198776"/>
        <a:ext cx="884403" cy="884403"/>
      </dsp:txXfrm>
    </dsp:sp>
    <dsp:sp modelId="{1356ED84-5F10-4633-B152-68E1B93AC816}">
      <dsp:nvSpPr>
        <dsp:cNvPr id="0" name=""/>
        <dsp:cNvSpPr/>
      </dsp:nvSpPr>
      <dsp:spPr>
        <a:xfrm rot="20520000">
          <a:off x="3355539" y="1998084"/>
          <a:ext cx="378405" cy="40637"/>
        </a:xfrm>
        <a:custGeom>
          <a:avLst/>
          <a:gdLst/>
          <a:ahLst/>
          <a:cxnLst/>
          <a:rect l="0" t="0" r="0" b="0"/>
          <a:pathLst>
            <a:path>
              <a:moveTo>
                <a:pt x="0" y="20318"/>
              </a:moveTo>
              <a:lnTo>
                <a:pt x="378405" y="20318"/>
              </a:lnTo>
            </a:path>
          </a:pathLst>
        </a:custGeom>
        <a:noFill/>
        <a:ln w="12700" cap="flat" cmpd="sng" algn="ctr">
          <a:solidFill>
            <a:srgbClr val="85645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3535281" y="2008942"/>
        <a:ext cx="18920" cy="18920"/>
      </dsp:txXfrm>
    </dsp:sp>
    <dsp:sp modelId="{96A1B4DB-BBB3-4435-8E11-E01A50AF8373}">
      <dsp:nvSpPr>
        <dsp:cNvPr id="0" name=""/>
        <dsp:cNvSpPr/>
      </dsp:nvSpPr>
      <dsp:spPr>
        <a:xfrm>
          <a:off x="3694076" y="1141318"/>
          <a:ext cx="1250735" cy="1250735"/>
        </a:xfrm>
        <a:prstGeom prst="ellipse">
          <a:avLst/>
        </a:prstGeom>
        <a:solidFill>
          <a:srgbClr val="EFA7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AU" sz="1000" b="1" kern="1200" dirty="0" smtClean="0"/>
            <a:t>Roles &amp; Responsibilities </a:t>
          </a:r>
          <a:endParaRPr lang="en-AU" sz="1000" b="1" kern="1200" dirty="0"/>
        </a:p>
      </dsp:txBody>
      <dsp:txXfrm>
        <a:off x="3877242" y="1324484"/>
        <a:ext cx="884403" cy="884403"/>
      </dsp:txXfrm>
    </dsp:sp>
    <dsp:sp modelId="{45F15B46-418F-42D7-B08C-DE55A873D858}">
      <dsp:nvSpPr>
        <dsp:cNvPr id="0" name=""/>
        <dsp:cNvSpPr/>
      </dsp:nvSpPr>
      <dsp:spPr>
        <a:xfrm rot="3240000">
          <a:off x="3059628" y="2908801"/>
          <a:ext cx="378405" cy="40637"/>
        </a:xfrm>
        <a:custGeom>
          <a:avLst/>
          <a:gdLst/>
          <a:ahLst/>
          <a:cxnLst/>
          <a:rect l="0" t="0" r="0" b="0"/>
          <a:pathLst>
            <a:path>
              <a:moveTo>
                <a:pt x="0" y="20318"/>
              </a:moveTo>
              <a:lnTo>
                <a:pt x="378405" y="20318"/>
              </a:lnTo>
            </a:path>
          </a:pathLst>
        </a:custGeom>
        <a:noFill/>
        <a:ln w="12700" cap="flat" cmpd="sng" algn="ctr">
          <a:solidFill>
            <a:srgbClr val="85645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3239371" y="2919660"/>
        <a:ext cx="18920" cy="18920"/>
      </dsp:txXfrm>
    </dsp:sp>
    <dsp:sp modelId="{0FD1F6E6-A5DE-47D5-AB79-019F16425D65}">
      <dsp:nvSpPr>
        <dsp:cNvPr id="0" name=""/>
        <dsp:cNvSpPr/>
      </dsp:nvSpPr>
      <dsp:spPr>
        <a:xfrm>
          <a:off x="3102256" y="2962753"/>
          <a:ext cx="1250735" cy="1250735"/>
        </a:xfrm>
        <a:prstGeom prst="ellipse">
          <a:avLst/>
        </a:prstGeom>
        <a:solidFill>
          <a:srgbClr val="EFA7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AU" sz="1000" b="1" kern="1200" dirty="0" smtClean="0"/>
            <a:t>Skills</a:t>
          </a:r>
          <a:endParaRPr lang="en-AU" sz="1000" b="1" kern="1200" dirty="0"/>
        </a:p>
      </dsp:txBody>
      <dsp:txXfrm>
        <a:off x="3285422" y="3145919"/>
        <a:ext cx="884403" cy="884403"/>
      </dsp:txXfrm>
    </dsp:sp>
    <dsp:sp modelId="{D6421685-AAB7-480B-9B14-2EB8F04E8117}">
      <dsp:nvSpPr>
        <dsp:cNvPr id="0" name=""/>
        <dsp:cNvSpPr/>
      </dsp:nvSpPr>
      <dsp:spPr>
        <a:xfrm rot="7560000">
          <a:off x="2102043" y="2908801"/>
          <a:ext cx="378405" cy="40637"/>
        </a:xfrm>
        <a:custGeom>
          <a:avLst/>
          <a:gdLst/>
          <a:ahLst/>
          <a:cxnLst/>
          <a:rect l="0" t="0" r="0" b="0"/>
          <a:pathLst>
            <a:path>
              <a:moveTo>
                <a:pt x="0" y="20318"/>
              </a:moveTo>
              <a:lnTo>
                <a:pt x="378405" y="20318"/>
              </a:lnTo>
            </a:path>
          </a:pathLst>
        </a:custGeom>
        <a:noFill/>
        <a:ln w="12700" cap="flat" cmpd="sng" algn="ctr">
          <a:solidFill>
            <a:srgbClr val="85645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rot="10800000">
        <a:off x="2281786" y="2919660"/>
        <a:ext cx="18920" cy="18920"/>
      </dsp:txXfrm>
    </dsp:sp>
    <dsp:sp modelId="{1588CB68-859B-4956-A6B9-35BEFC17B981}">
      <dsp:nvSpPr>
        <dsp:cNvPr id="0" name=""/>
        <dsp:cNvSpPr/>
      </dsp:nvSpPr>
      <dsp:spPr>
        <a:xfrm>
          <a:off x="1187086" y="2962753"/>
          <a:ext cx="1250735" cy="1250735"/>
        </a:xfrm>
        <a:prstGeom prst="ellipse">
          <a:avLst/>
        </a:prstGeom>
        <a:solidFill>
          <a:srgbClr val="EFA7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AU" sz="1000" b="1" kern="1200" dirty="0" smtClean="0"/>
            <a:t>Strategy</a:t>
          </a:r>
          <a:endParaRPr lang="en-AU" sz="1000" b="1" kern="1200" dirty="0"/>
        </a:p>
      </dsp:txBody>
      <dsp:txXfrm>
        <a:off x="1370252" y="3145919"/>
        <a:ext cx="884403" cy="884403"/>
      </dsp:txXfrm>
    </dsp:sp>
    <dsp:sp modelId="{B8A72771-617C-42A5-AA2E-7FAF654A57D9}">
      <dsp:nvSpPr>
        <dsp:cNvPr id="0" name=""/>
        <dsp:cNvSpPr/>
      </dsp:nvSpPr>
      <dsp:spPr>
        <a:xfrm rot="11880000">
          <a:off x="1806133" y="1998084"/>
          <a:ext cx="378405" cy="40637"/>
        </a:xfrm>
        <a:custGeom>
          <a:avLst/>
          <a:gdLst/>
          <a:ahLst/>
          <a:cxnLst/>
          <a:rect l="0" t="0" r="0" b="0"/>
          <a:pathLst>
            <a:path>
              <a:moveTo>
                <a:pt x="0" y="20318"/>
              </a:moveTo>
              <a:lnTo>
                <a:pt x="378405" y="20318"/>
              </a:lnTo>
            </a:path>
          </a:pathLst>
        </a:custGeom>
        <a:noFill/>
        <a:ln w="12700" cap="flat" cmpd="sng" algn="ctr">
          <a:solidFill>
            <a:srgbClr val="85645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rot="10800000">
        <a:off x="1985876" y="2008942"/>
        <a:ext cx="18920" cy="18920"/>
      </dsp:txXfrm>
    </dsp:sp>
    <dsp:sp modelId="{194827EC-16D4-480C-A383-44C4D0AF213C}">
      <dsp:nvSpPr>
        <dsp:cNvPr id="0" name=""/>
        <dsp:cNvSpPr/>
      </dsp:nvSpPr>
      <dsp:spPr>
        <a:xfrm>
          <a:off x="595266" y="1141318"/>
          <a:ext cx="1250735" cy="1250735"/>
        </a:xfrm>
        <a:prstGeom prst="ellipse">
          <a:avLst/>
        </a:prstGeom>
        <a:solidFill>
          <a:srgbClr val="EFA7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AU" sz="1000" b="1" kern="1200" dirty="0" smtClean="0"/>
            <a:t>Systems &amp; Processes</a:t>
          </a:r>
          <a:endParaRPr lang="en-AU" sz="1000" b="1" kern="1200" dirty="0"/>
        </a:p>
      </dsp:txBody>
      <dsp:txXfrm>
        <a:off x="778432" y="1324484"/>
        <a:ext cx="884403" cy="88440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982663" y="1243013"/>
            <a:ext cx="484505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1243013"/>
            <a:ext cx="4845050" cy="33559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337122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1243013"/>
            <a:ext cx="4845050" cy="33559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228908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71983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232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3298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476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87357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09519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3572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103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1938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28408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563559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4268150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jpeg"/><Relationship Id="rId10"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4" y="167563"/>
            <a:ext cx="7481756" cy="431623"/>
          </a:xfrm>
        </p:spPr>
        <p:txBody>
          <a:bodyPr>
            <a:normAutofit/>
          </a:bodyPr>
          <a:lstStyle/>
          <a:p>
            <a:r>
              <a:rPr lang="en-AU" sz="2400" dirty="0" smtClean="0">
                <a:solidFill>
                  <a:srgbClr val="856451"/>
                </a:solidFill>
                <a:latin typeface="MillerBanner Roman" panose="02000503080000020003" pitchFamily="2" charset="0"/>
              </a:rPr>
              <a:t>Six Dimensions of Organisational </a:t>
            </a:r>
            <a:r>
              <a:rPr lang="en-AU" sz="2400" dirty="0">
                <a:solidFill>
                  <a:srgbClr val="856451"/>
                </a:solidFill>
                <a:latin typeface="MillerBanner Roman" panose="02000503080000020003" pitchFamily="2" charset="0"/>
              </a:rPr>
              <a:t>C</a:t>
            </a:r>
            <a:r>
              <a:rPr lang="en-AU" sz="2400" dirty="0" smtClean="0">
                <a:solidFill>
                  <a:srgbClr val="856451"/>
                </a:solidFill>
                <a:latin typeface="MillerBanner Roman" panose="02000503080000020003" pitchFamily="2" charset="0"/>
              </a:rPr>
              <a:t>hange</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049" y="6513532"/>
            <a:ext cx="857904" cy="245116"/>
          </a:xfrm>
          <a:prstGeom prst="rect">
            <a:avLst/>
          </a:prstGeom>
        </p:spPr>
      </p:pic>
      <p:sp>
        <p:nvSpPr>
          <p:cNvPr id="37" name="TextBox 36"/>
          <p:cNvSpPr txBox="1"/>
          <p:nvPr/>
        </p:nvSpPr>
        <p:spPr>
          <a:xfrm>
            <a:off x="4488107" y="4968560"/>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8" name="TextBox 37"/>
          <p:cNvSpPr txBox="1"/>
          <p:nvPr/>
        </p:nvSpPr>
        <p:spPr>
          <a:xfrm>
            <a:off x="5853113" y="4985045"/>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9" name="TextBox 38"/>
          <p:cNvSpPr txBox="1"/>
          <p:nvPr/>
        </p:nvSpPr>
        <p:spPr>
          <a:xfrm>
            <a:off x="6664203" y="5278488"/>
            <a:ext cx="283552" cy="284052"/>
          </a:xfrm>
          <a:prstGeom prst="rect">
            <a:avLst/>
          </a:prstGeom>
          <a:noFill/>
        </p:spPr>
        <p:txBody>
          <a:bodyPr wrap="square" rtlCol="0" anchor="ctr">
            <a:spAutoFit/>
          </a:bodyPr>
          <a:lstStyle/>
          <a:p>
            <a:pPr algn="ctr"/>
            <a:r>
              <a:rPr lang="en-AU" sz="1246" dirty="0">
                <a:solidFill>
                  <a:schemeClr val="bg1"/>
                </a:solidFill>
                <a:latin typeface="MillerBanner Black" panose="02000504090000020003" pitchFamily="2" charset="0"/>
              </a:rPr>
              <a:t>-</a:t>
            </a:r>
          </a:p>
        </p:txBody>
      </p:sp>
      <p:sp>
        <p:nvSpPr>
          <p:cNvPr id="9" name="Rectangle 8"/>
          <p:cNvSpPr/>
          <p:nvPr/>
        </p:nvSpPr>
        <p:spPr>
          <a:xfrm>
            <a:off x="360967" y="718520"/>
            <a:ext cx="9273571" cy="769441"/>
          </a:xfrm>
          <a:prstGeom prst="rect">
            <a:avLst/>
          </a:prstGeom>
        </p:spPr>
        <p:txBody>
          <a:bodyPr wrap="square">
            <a:spAutoFit/>
          </a:bodyPr>
          <a:lstStyle/>
          <a:p>
            <a:pPr algn="just"/>
            <a:r>
              <a:rPr lang="en-AU" sz="1100" dirty="0" smtClean="0"/>
              <a:t>Change comes in all different shapes and sizes. Some changes people transition easily through, while other changes may take longer to adjust to. To help you ‘size up’ a change, and to determine the level of support that others are likely to require of you as a leader, consider the six dimensions of organisational change outlined below. The more significant the change, the more dimensions that are likely to be impacted. Understanding the extent of the impact on each of these dimensions will help you plan your leadership response. </a:t>
            </a:r>
            <a:endParaRPr lang="en-AU" sz="1100" dirty="0"/>
          </a:p>
        </p:txBody>
      </p:sp>
      <p:graphicFrame>
        <p:nvGraphicFramePr>
          <p:cNvPr id="10" name="Table 9"/>
          <p:cNvGraphicFramePr>
            <a:graphicFrameLocks noGrp="1"/>
          </p:cNvGraphicFramePr>
          <p:nvPr>
            <p:extLst>
              <p:ext uri="{D42A27DB-BD31-4B8C-83A1-F6EECF244321}">
                <p14:modId xmlns:p14="http://schemas.microsoft.com/office/powerpoint/2010/main" val="872372103"/>
              </p:ext>
            </p:extLst>
          </p:nvPr>
        </p:nvGraphicFramePr>
        <p:xfrm>
          <a:off x="5264150" y="1676832"/>
          <a:ext cx="4267198" cy="4654116"/>
        </p:xfrm>
        <a:graphic>
          <a:graphicData uri="http://schemas.openxmlformats.org/drawingml/2006/table">
            <a:tbl>
              <a:tblPr firstCol="1" bandRow="1">
                <a:tableStyleId>{5940675A-B579-460E-94D1-54222C63F5DA}</a:tableStyleId>
              </a:tblPr>
              <a:tblGrid>
                <a:gridCol w="1369484">
                  <a:extLst>
                    <a:ext uri="{9D8B030D-6E8A-4147-A177-3AD203B41FA5}">
                      <a16:colId xmlns:a16="http://schemas.microsoft.com/office/drawing/2014/main" xmlns="" val="20000"/>
                    </a:ext>
                  </a:extLst>
                </a:gridCol>
                <a:gridCol w="2897714">
                  <a:extLst>
                    <a:ext uri="{9D8B030D-6E8A-4147-A177-3AD203B41FA5}">
                      <a16:colId xmlns:a16="http://schemas.microsoft.com/office/drawing/2014/main" xmlns="" val="20001"/>
                    </a:ext>
                  </a:extLst>
                </a:gridCol>
              </a:tblGrid>
              <a:tr h="775686">
                <a:tc>
                  <a:txBody>
                    <a:bodyPr/>
                    <a:lstStyle/>
                    <a:p>
                      <a:pPr algn="l">
                        <a:lnSpc>
                          <a:spcPct val="115000"/>
                        </a:lnSpc>
                        <a:spcAft>
                          <a:spcPts val="1000"/>
                        </a:spcAft>
                      </a:pPr>
                      <a:r>
                        <a:rPr lang="en-AU" sz="1200" b="1" dirty="0">
                          <a:solidFill>
                            <a:schemeClr val="bg1"/>
                          </a:solidFill>
                          <a:effectLst/>
                        </a:rPr>
                        <a:t>Culture &amp; Values</a:t>
                      </a:r>
                      <a:endParaRPr lang="en-AU" sz="1200" b="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nSpc>
                          <a:spcPct val="115000"/>
                        </a:lnSpc>
                        <a:spcBef>
                          <a:spcPts val="600"/>
                        </a:spcBef>
                        <a:spcAft>
                          <a:spcPts val="600"/>
                        </a:spcAft>
                      </a:pPr>
                      <a:r>
                        <a:rPr lang="en-AU" sz="1100" dirty="0">
                          <a:effectLst/>
                        </a:rPr>
                        <a:t>The core values and embedded</a:t>
                      </a:r>
                      <a:r>
                        <a:rPr lang="en-AU" sz="1100" baseline="0" dirty="0">
                          <a:effectLst/>
                        </a:rPr>
                        <a:t> </a:t>
                      </a:r>
                      <a:r>
                        <a:rPr lang="en-AU" sz="1100" dirty="0">
                          <a:effectLst/>
                        </a:rPr>
                        <a:t>cultural norms of the organisation – do they support or challenge the</a:t>
                      </a:r>
                      <a:r>
                        <a:rPr lang="en-AU" sz="1100" baseline="0" dirty="0">
                          <a:effectLst/>
                        </a:rPr>
                        <a:t> desired change? If they are not aligned the change will not ‘stick’.</a:t>
                      </a:r>
                      <a:endParaRPr lang="en-AU" sz="11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0"/>
                  </a:ext>
                </a:extLst>
              </a:tr>
              <a:tr h="775686">
                <a:tc>
                  <a:txBody>
                    <a:bodyPr/>
                    <a:lstStyle/>
                    <a:p>
                      <a:pPr algn="l">
                        <a:lnSpc>
                          <a:spcPct val="115000"/>
                        </a:lnSpc>
                        <a:spcAft>
                          <a:spcPts val="1000"/>
                        </a:spcAft>
                      </a:pPr>
                      <a:r>
                        <a:rPr lang="en-AU" sz="1200" b="1" kern="1200" dirty="0">
                          <a:solidFill>
                            <a:schemeClr val="bg1"/>
                          </a:solidFill>
                          <a:effectLst/>
                        </a:rPr>
                        <a:t>Strategy</a:t>
                      </a:r>
                      <a:endParaRPr lang="en-AU" sz="1200" b="1" kern="1200" dirty="0">
                        <a:solidFill>
                          <a:schemeClr val="bg1"/>
                        </a:solidFill>
                        <a:effectLst/>
                        <a:latin typeface="Calibri"/>
                        <a:ea typeface="Times New Roman"/>
                        <a:cs typeface="Calibri"/>
                      </a:endParaRPr>
                    </a:p>
                  </a:txBody>
                  <a:tcPr marL="72756" marR="72756" marT="0" marB="0" anchor="ctr">
                    <a:solidFill>
                      <a:srgbClr val="DE8A6C"/>
                    </a:solidFill>
                  </a:tcPr>
                </a:tc>
                <a:tc>
                  <a:txBody>
                    <a:bodyPr/>
                    <a:lstStyle/>
                    <a:p>
                      <a:pPr>
                        <a:lnSpc>
                          <a:spcPct val="115000"/>
                        </a:lnSpc>
                        <a:spcBef>
                          <a:spcPts val="600"/>
                        </a:spcBef>
                        <a:spcAft>
                          <a:spcPts val="600"/>
                        </a:spcAft>
                      </a:pPr>
                      <a:r>
                        <a:rPr lang="en-AU" sz="1100" kern="1200" baseline="0" dirty="0">
                          <a:effectLst/>
                        </a:rPr>
                        <a:t>The defined direction and business plan for the organisation – if the change is not aligned to this it will be a hard ‘sell’.</a:t>
                      </a:r>
                      <a:endParaRPr lang="en-AU" sz="1100" i="1" kern="1200" baseline="0" dirty="0">
                        <a:solidFill>
                          <a:schemeClr val="tx1"/>
                        </a:solidFill>
                        <a:effectLst/>
                        <a:latin typeface="Calibri"/>
                        <a:ea typeface="Times New Roman"/>
                        <a:cs typeface="Calibri"/>
                      </a:endParaRPr>
                    </a:p>
                  </a:txBody>
                  <a:tcPr marL="72756" marR="72756" marT="0" marB="0" anchor="ctr"/>
                </a:tc>
                <a:extLst>
                  <a:ext uri="{0D108BD9-81ED-4DB2-BD59-A6C34878D82A}">
                    <a16:rowId xmlns:a16="http://schemas.microsoft.com/office/drawing/2014/main" xmlns="" val="10001"/>
                  </a:ext>
                </a:extLst>
              </a:tr>
              <a:tr h="775686">
                <a:tc>
                  <a:txBody>
                    <a:bodyPr/>
                    <a:lstStyle/>
                    <a:p>
                      <a:pPr algn="l">
                        <a:lnSpc>
                          <a:spcPct val="115000"/>
                        </a:lnSpc>
                        <a:spcAft>
                          <a:spcPts val="1000"/>
                        </a:spcAft>
                      </a:pPr>
                      <a:r>
                        <a:rPr lang="en-AU" sz="1200" b="1" dirty="0">
                          <a:solidFill>
                            <a:schemeClr val="bg1"/>
                          </a:solidFill>
                          <a:effectLst/>
                        </a:rPr>
                        <a:t>Structure</a:t>
                      </a:r>
                      <a:endParaRPr lang="en-AU" sz="1200" b="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nSpc>
                          <a:spcPct val="115000"/>
                        </a:lnSpc>
                        <a:spcBef>
                          <a:spcPts val="600"/>
                        </a:spcBef>
                        <a:spcAft>
                          <a:spcPts val="600"/>
                        </a:spcAft>
                      </a:pPr>
                      <a:r>
                        <a:rPr lang="en-AU" sz="1100" dirty="0">
                          <a:effectLst/>
                        </a:rPr>
                        <a:t>The way the organisation/business</a:t>
                      </a:r>
                      <a:r>
                        <a:rPr lang="en-AU" sz="1100" baseline="0" dirty="0">
                          <a:effectLst/>
                        </a:rPr>
                        <a:t> unit/team is structured –  who reports to who and how can impact the implementation and success of the change .</a:t>
                      </a:r>
                      <a:endParaRPr lang="en-AU" sz="11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2"/>
                  </a:ext>
                </a:extLst>
              </a:tr>
              <a:tr h="775686">
                <a:tc>
                  <a:txBody>
                    <a:bodyPr/>
                    <a:lstStyle/>
                    <a:p>
                      <a:pPr algn="l">
                        <a:lnSpc>
                          <a:spcPct val="115000"/>
                        </a:lnSpc>
                        <a:spcAft>
                          <a:spcPts val="1000"/>
                        </a:spcAft>
                      </a:pPr>
                      <a:r>
                        <a:rPr lang="en-AU" sz="1200" b="1" dirty="0" smtClean="0">
                          <a:solidFill>
                            <a:schemeClr val="bg1"/>
                          </a:solidFill>
                          <a:effectLst/>
                        </a:rPr>
                        <a:t>Roles</a:t>
                      </a:r>
                      <a:r>
                        <a:rPr lang="en-AU" sz="1200" b="1" baseline="0" dirty="0" smtClean="0">
                          <a:solidFill>
                            <a:schemeClr val="bg1"/>
                          </a:solidFill>
                          <a:effectLst/>
                        </a:rPr>
                        <a:t> &amp; </a:t>
                      </a:r>
                      <a:r>
                        <a:rPr lang="en-AU" sz="1200" b="1" dirty="0" smtClean="0">
                          <a:solidFill>
                            <a:schemeClr val="bg1"/>
                          </a:solidFill>
                          <a:effectLst/>
                        </a:rPr>
                        <a:t>Responsibilities</a:t>
                      </a:r>
                      <a:endParaRPr lang="en-AU" sz="1200" b="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nSpc>
                          <a:spcPct val="115000"/>
                        </a:lnSpc>
                        <a:spcBef>
                          <a:spcPts val="600"/>
                        </a:spcBef>
                        <a:spcAft>
                          <a:spcPts val="600"/>
                        </a:spcAft>
                      </a:pPr>
                      <a:r>
                        <a:rPr lang="en-AU" sz="1100" dirty="0">
                          <a:effectLst/>
                        </a:rPr>
                        <a:t>The clarity and scope of roles</a:t>
                      </a:r>
                      <a:r>
                        <a:rPr lang="en-AU" sz="1100" baseline="0" dirty="0">
                          <a:effectLst/>
                        </a:rPr>
                        <a:t> and accountabilities – do these need to be addressed in order to achieve change?</a:t>
                      </a:r>
                      <a:endParaRPr lang="en-AU" sz="11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3"/>
                  </a:ext>
                </a:extLst>
              </a:tr>
              <a:tr h="775686">
                <a:tc>
                  <a:txBody>
                    <a:bodyPr/>
                    <a:lstStyle/>
                    <a:p>
                      <a:pPr algn="l">
                        <a:lnSpc>
                          <a:spcPct val="115000"/>
                        </a:lnSpc>
                        <a:spcAft>
                          <a:spcPts val="1000"/>
                        </a:spcAft>
                      </a:pPr>
                      <a:r>
                        <a:rPr lang="en-AU" sz="1200" b="1" dirty="0">
                          <a:solidFill>
                            <a:schemeClr val="bg1"/>
                          </a:solidFill>
                          <a:effectLst/>
                        </a:rPr>
                        <a:t>Skills</a:t>
                      </a:r>
                      <a:endParaRPr lang="en-AU" sz="1200" b="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nSpc>
                          <a:spcPct val="115000"/>
                        </a:lnSpc>
                        <a:spcBef>
                          <a:spcPts val="600"/>
                        </a:spcBef>
                        <a:spcAft>
                          <a:spcPts val="600"/>
                        </a:spcAft>
                      </a:pPr>
                      <a:r>
                        <a:rPr lang="en-AU" sz="1100" dirty="0">
                          <a:effectLst/>
                        </a:rPr>
                        <a:t>The actual skills and competencies of employees – do they have the skills needed</a:t>
                      </a:r>
                      <a:r>
                        <a:rPr lang="en-AU" sz="1100" baseline="0" dirty="0">
                          <a:effectLst/>
                        </a:rPr>
                        <a:t> to embed the change? </a:t>
                      </a:r>
                      <a:endParaRPr lang="en-AU" sz="11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4"/>
                  </a:ext>
                </a:extLst>
              </a:tr>
              <a:tr h="775686">
                <a:tc>
                  <a:txBody>
                    <a:bodyPr/>
                    <a:lstStyle/>
                    <a:p>
                      <a:pPr algn="l">
                        <a:lnSpc>
                          <a:spcPct val="115000"/>
                        </a:lnSpc>
                        <a:spcAft>
                          <a:spcPts val="1000"/>
                        </a:spcAft>
                      </a:pPr>
                      <a:r>
                        <a:rPr lang="en-AU" sz="1200" b="1" dirty="0">
                          <a:solidFill>
                            <a:schemeClr val="bg1"/>
                          </a:solidFill>
                          <a:effectLst/>
                        </a:rPr>
                        <a:t>Systems &amp;</a:t>
                      </a:r>
                      <a:r>
                        <a:rPr lang="en-AU" sz="1200" b="1" baseline="0" dirty="0">
                          <a:solidFill>
                            <a:schemeClr val="bg1"/>
                          </a:solidFill>
                          <a:effectLst/>
                        </a:rPr>
                        <a:t> Processes</a:t>
                      </a:r>
                      <a:endParaRPr lang="en-AU" sz="1200" b="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nSpc>
                          <a:spcPct val="115000"/>
                        </a:lnSpc>
                        <a:spcBef>
                          <a:spcPts val="600"/>
                        </a:spcBef>
                        <a:spcAft>
                          <a:spcPts val="600"/>
                        </a:spcAft>
                      </a:pPr>
                      <a:r>
                        <a:rPr lang="en-AU" sz="1100" dirty="0">
                          <a:effectLst/>
                        </a:rPr>
                        <a:t>The procedures</a:t>
                      </a:r>
                      <a:r>
                        <a:rPr lang="en-AU" sz="1100" baseline="0" dirty="0">
                          <a:effectLst/>
                        </a:rPr>
                        <a:t> and architecture that support the ways of working – are the right systems and processes in place to support the change?</a:t>
                      </a:r>
                      <a:endParaRPr lang="en-AU" sz="11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5"/>
                  </a:ext>
                </a:extLst>
              </a:tr>
            </a:tbl>
          </a:graphicData>
        </a:graphic>
      </p:graphicFrame>
      <p:graphicFrame>
        <p:nvGraphicFramePr>
          <p:cNvPr id="11" name="Diagram 10"/>
          <p:cNvGraphicFramePr/>
          <p:nvPr>
            <p:extLst>
              <p:ext uri="{D42A27DB-BD31-4B8C-83A1-F6EECF244321}">
                <p14:modId xmlns:p14="http://schemas.microsoft.com/office/powerpoint/2010/main" val="2127705448"/>
              </p:ext>
            </p:extLst>
          </p:nvPr>
        </p:nvGraphicFramePr>
        <p:xfrm>
          <a:off x="-79078" y="1854200"/>
          <a:ext cx="5540078" cy="4229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p:cNvPicPr/>
          <p:nvPr/>
        </p:nvPicPr>
        <p:blipFill>
          <a:blip r:embed="rId9">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5895" y="-462"/>
            <a:ext cx="840105" cy="705485"/>
          </a:xfrm>
          <a:prstGeom prst="rect">
            <a:avLst/>
          </a:prstGeom>
        </p:spPr>
      </p:pic>
    </p:spTree>
    <p:extLst>
      <p:ext uri="{BB962C8B-B14F-4D97-AF65-F5344CB8AC3E}">
        <p14:creationId xmlns:p14="http://schemas.microsoft.com/office/powerpoint/2010/main" val="1197249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4" y="167563"/>
            <a:ext cx="7481756" cy="431623"/>
          </a:xfrm>
        </p:spPr>
        <p:txBody>
          <a:bodyPr>
            <a:normAutofit/>
          </a:bodyPr>
          <a:lstStyle/>
          <a:p>
            <a:r>
              <a:rPr lang="en-AU" sz="2400" dirty="0" smtClean="0">
                <a:solidFill>
                  <a:srgbClr val="856451"/>
                </a:solidFill>
                <a:latin typeface="MillerBanner Roman" panose="02000503080000020003" pitchFamily="2" charset="0"/>
              </a:rPr>
              <a:t>Change Impact Assessment </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049" y="6513532"/>
            <a:ext cx="857904" cy="245116"/>
          </a:xfrm>
          <a:prstGeom prst="rect">
            <a:avLst/>
          </a:prstGeom>
        </p:spPr>
      </p:pic>
      <p:sp>
        <p:nvSpPr>
          <p:cNvPr id="37" name="TextBox 36"/>
          <p:cNvSpPr txBox="1"/>
          <p:nvPr/>
        </p:nvSpPr>
        <p:spPr>
          <a:xfrm>
            <a:off x="4488107" y="4968560"/>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8" name="TextBox 37"/>
          <p:cNvSpPr txBox="1"/>
          <p:nvPr/>
        </p:nvSpPr>
        <p:spPr>
          <a:xfrm>
            <a:off x="5853113" y="4985045"/>
            <a:ext cx="283552" cy="284052"/>
          </a:xfrm>
          <a:prstGeom prst="rect">
            <a:avLst/>
          </a:prstGeom>
          <a:noFill/>
        </p:spPr>
        <p:txBody>
          <a:bodyPr wrap="square" rtlCol="0" anchor="ctr">
            <a:spAutoFit/>
          </a:bodyPr>
          <a:lstStyle/>
          <a:p>
            <a:r>
              <a:rPr lang="en-AU" sz="1246" dirty="0">
                <a:solidFill>
                  <a:schemeClr val="bg1"/>
                </a:solidFill>
                <a:latin typeface="MillerBanner Black" panose="02000504090000020003" pitchFamily="2" charset="0"/>
              </a:rPr>
              <a:t>+</a:t>
            </a:r>
          </a:p>
        </p:txBody>
      </p:sp>
      <p:sp>
        <p:nvSpPr>
          <p:cNvPr id="39" name="TextBox 38"/>
          <p:cNvSpPr txBox="1"/>
          <p:nvPr/>
        </p:nvSpPr>
        <p:spPr>
          <a:xfrm>
            <a:off x="6664203" y="5278488"/>
            <a:ext cx="283552" cy="284052"/>
          </a:xfrm>
          <a:prstGeom prst="rect">
            <a:avLst/>
          </a:prstGeom>
          <a:noFill/>
        </p:spPr>
        <p:txBody>
          <a:bodyPr wrap="square" rtlCol="0" anchor="ctr">
            <a:spAutoFit/>
          </a:bodyPr>
          <a:lstStyle/>
          <a:p>
            <a:pPr algn="ctr"/>
            <a:r>
              <a:rPr lang="en-AU" sz="1246" dirty="0">
                <a:solidFill>
                  <a:schemeClr val="bg1"/>
                </a:solidFill>
                <a:latin typeface="MillerBanner Black" panose="02000504090000020003" pitchFamily="2" charset="0"/>
              </a:rPr>
              <a:t>-</a:t>
            </a:r>
          </a:p>
        </p:txBody>
      </p:sp>
      <p:sp>
        <p:nvSpPr>
          <p:cNvPr id="9" name="Rectangle 8"/>
          <p:cNvSpPr/>
          <p:nvPr/>
        </p:nvSpPr>
        <p:spPr>
          <a:xfrm>
            <a:off x="360967" y="599186"/>
            <a:ext cx="9273571" cy="430887"/>
          </a:xfrm>
          <a:prstGeom prst="rect">
            <a:avLst/>
          </a:prstGeom>
        </p:spPr>
        <p:txBody>
          <a:bodyPr wrap="square">
            <a:spAutoFit/>
          </a:bodyPr>
          <a:lstStyle/>
          <a:p>
            <a:pPr algn="just"/>
            <a:r>
              <a:rPr lang="en-AU" sz="1100" dirty="0" smtClean="0"/>
              <a:t>Drawing on what you know about he change, assess its likely impact on the following six dimensions. Based on the likely impact, what type of support and resources are your team likely to need from you in order to transition successfully through the change?</a:t>
            </a:r>
            <a:endParaRPr lang="en-AU" sz="1100" dirty="0"/>
          </a:p>
        </p:txBody>
      </p:sp>
      <p:graphicFrame>
        <p:nvGraphicFramePr>
          <p:cNvPr id="12" name="Table 11"/>
          <p:cNvGraphicFramePr>
            <a:graphicFrameLocks noGrp="1"/>
          </p:cNvGraphicFramePr>
          <p:nvPr>
            <p:extLst>
              <p:ext uri="{D42A27DB-BD31-4B8C-83A1-F6EECF244321}">
                <p14:modId xmlns:p14="http://schemas.microsoft.com/office/powerpoint/2010/main" val="2369720659"/>
              </p:ext>
            </p:extLst>
          </p:nvPr>
        </p:nvGraphicFramePr>
        <p:xfrm>
          <a:off x="480058" y="1126485"/>
          <a:ext cx="9154480" cy="5160015"/>
        </p:xfrm>
        <a:graphic>
          <a:graphicData uri="http://schemas.openxmlformats.org/drawingml/2006/table">
            <a:tbl>
              <a:tblPr firstCol="1" bandRow="1">
                <a:tableStyleId>{5940675A-B579-460E-94D1-54222C63F5DA}</a:tableStyleId>
              </a:tblPr>
              <a:tblGrid>
                <a:gridCol w="4603692">
                  <a:extLst>
                    <a:ext uri="{9D8B030D-6E8A-4147-A177-3AD203B41FA5}">
                      <a16:colId xmlns:a16="http://schemas.microsoft.com/office/drawing/2014/main" xmlns="" val="20000"/>
                    </a:ext>
                  </a:extLst>
                </a:gridCol>
                <a:gridCol w="1137697">
                  <a:extLst>
                    <a:ext uri="{9D8B030D-6E8A-4147-A177-3AD203B41FA5}">
                      <a16:colId xmlns:a16="http://schemas.microsoft.com/office/drawing/2014/main" xmlns="" val="20001"/>
                    </a:ext>
                  </a:extLst>
                </a:gridCol>
                <a:gridCol w="1137697">
                  <a:extLst>
                    <a:ext uri="{9D8B030D-6E8A-4147-A177-3AD203B41FA5}">
                      <a16:colId xmlns:a16="http://schemas.microsoft.com/office/drawing/2014/main" xmlns="" val="20002"/>
                    </a:ext>
                  </a:extLst>
                </a:gridCol>
                <a:gridCol w="1137697">
                  <a:extLst>
                    <a:ext uri="{9D8B030D-6E8A-4147-A177-3AD203B41FA5}">
                      <a16:colId xmlns:a16="http://schemas.microsoft.com/office/drawing/2014/main" xmlns="" val="20003"/>
                    </a:ext>
                  </a:extLst>
                </a:gridCol>
                <a:gridCol w="1137697">
                  <a:extLst>
                    <a:ext uri="{9D8B030D-6E8A-4147-A177-3AD203B41FA5}">
                      <a16:colId xmlns:a16="http://schemas.microsoft.com/office/drawing/2014/main" xmlns="" val="20004"/>
                    </a:ext>
                  </a:extLst>
                </a:gridCol>
              </a:tblGrid>
              <a:tr h="504448">
                <a:tc>
                  <a:txBody>
                    <a:bodyPr/>
                    <a:lstStyle/>
                    <a:p>
                      <a:pPr algn="ctr">
                        <a:lnSpc>
                          <a:spcPct val="115000"/>
                        </a:lnSpc>
                        <a:spcAft>
                          <a:spcPts val="1000"/>
                        </a:spcAft>
                      </a:pPr>
                      <a:r>
                        <a:rPr lang="en-AU" sz="1200" b="1" dirty="0" smtClean="0">
                          <a:solidFill>
                            <a:schemeClr val="bg1"/>
                          </a:solidFill>
                          <a:effectLst/>
                        </a:rPr>
                        <a:t>Dimension of Organisational</a:t>
                      </a:r>
                      <a:r>
                        <a:rPr lang="en-AU" sz="1200" b="1" baseline="0" dirty="0" smtClean="0">
                          <a:solidFill>
                            <a:schemeClr val="bg1"/>
                          </a:solidFill>
                          <a:effectLst/>
                        </a:rPr>
                        <a:t> Change </a:t>
                      </a:r>
                      <a:endParaRPr lang="en-AU" sz="1200" b="1" i="1" dirty="0">
                        <a:solidFill>
                          <a:schemeClr val="bg1"/>
                        </a:solidFill>
                        <a:effectLst/>
                      </a:endParaRPr>
                    </a:p>
                  </a:txBody>
                  <a:tcPr marL="72756" marR="72756" marT="0" marB="0" anchor="ctr">
                    <a:solidFill>
                      <a:srgbClr val="DE8A6C"/>
                    </a:solidFill>
                  </a:tcPr>
                </a:tc>
                <a:tc>
                  <a:txBody>
                    <a:bodyPr/>
                    <a:lstStyle/>
                    <a:p>
                      <a:pPr algn="ctr">
                        <a:lnSpc>
                          <a:spcPct val="115000"/>
                        </a:lnSpc>
                        <a:spcBef>
                          <a:spcPts val="600"/>
                        </a:spcBef>
                        <a:spcAft>
                          <a:spcPts val="600"/>
                        </a:spcAft>
                      </a:pPr>
                      <a:r>
                        <a:rPr lang="en-AU" sz="1000" b="1" dirty="0">
                          <a:solidFill>
                            <a:schemeClr val="bg1"/>
                          </a:solidFill>
                          <a:effectLst/>
                        </a:rPr>
                        <a:t>No</a:t>
                      </a:r>
                      <a:r>
                        <a:rPr lang="en-AU" sz="1000" b="1" baseline="0" dirty="0">
                          <a:solidFill>
                            <a:schemeClr val="bg1"/>
                          </a:solidFill>
                          <a:effectLst/>
                        </a:rPr>
                        <a:t> </a:t>
                      </a:r>
                      <a:r>
                        <a:rPr lang="en-AU" sz="1000" b="1" baseline="0" dirty="0" smtClean="0">
                          <a:solidFill>
                            <a:schemeClr val="bg1"/>
                          </a:solidFill>
                          <a:effectLst/>
                        </a:rPr>
                        <a:t>Impact</a:t>
                      </a:r>
                      <a:endParaRPr lang="en-AU" sz="1000" b="1" baseline="0" dirty="0">
                        <a:solidFill>
                          <a:schemeClr val="bg1"/>
                        </a:solidFill>
                        <a:effectLst/>
                      </a:endParaRPr>
                    </a:p>
                    <a:p>
                      <a:pPr algn="ctr">
                        <a:lnSpc>
                          <a:spcPct val="115000"/>
                        </a:lnSpc>
                        <a:spcBef>
                          <a:spcPts val="600"/>
                        </a:spcBef>
                        <a:spcAft>
                          <a:spcPts val="600"/>
                        </a:spcAft>
                      </a:pPr>
                      <a:endParaRPr lang="en-AU" sz="1000" b="1" baseline="0" dirty="0" smtClean="0">
                        <a:solidFill>
                          <a:schemeClr val="bg1"/>
                        </a:solidFill>
                        <a:effectLst/>
                      </a:endParaRPr>
                    </a:p>
                  </a:txBody>
                  <a:tcPr marL="72756" marR="72756" marT="0" marB="0" anchor="ctr">
                    <a:solidFill>
                      <a:srgbClr val="DE8A6C"/>
                    </a:solidFill>
                  </a:tcPr>
                </a:tc>
                <a:tc>
                  <a:txBody>
                    <a:bodyPr/>
                    <a:lstStyle/>
                    <a:p>
                      <a:pPr algn="ctr">
                        <a:lnSpc>
                          <a:spcPct val="115000"/>
                        </a:lnSpc>
                        <a:spcBef>
                          <a:spcPts val="600"/>
                        </a:spcBef>
                        <a:spcAft>
                          <a:spcPts val="600"/>
                        </a:spcAft>
                      </a:pPr>
                      <a:r>
                        <a:rPr lang="en-AU" sz="1000" b="1" dirty="0">
                          <a:solidFill>
                            <a:schemeClr val="bg1"/>
                          </a:solidFill>
                          <a:effectLst/>
                        </a:rPr>
                        <a:t>Minimal</a:t>
                      </a:r>
                      <a:r>
                        <a:rPr lang="en-AU" sz="1000" b="1" baseline="0" dirty="0">
                          <a:solidFill>
                            <a:schemeClr val="bg1"/>
                          </a:solidFill>
                          <a:effectLst/>
                        </a:rPr>
                        <a:t> Impact</a:t>
                      </a:r>
                    </a:p>
                    <a:p>
                      <a:pPr algn="ctr">
                        <a:lnSpc>
                          <a:spcPct val="115000"/>
                        </a:lnSpc>
                        <a:spcBef>
                          <a:spcPts val="600"/>
                        </a:spcBef>
                        <a:spcAft>
                          <a:spcPts val="600"/>
                        </a:spcAft>
                      </a:pPr>
                      <a:endParaRPr lang="en-AU" sz="1000" b="1" i="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gn="ctr">
                        <a:lnSpc>
                          <a:spcPct val="115000"/>
                        </a:lnSpc>
                        <a:spcBef>
                          <a:spcPts val="600"/>
                        </a:spcBef>
                        <a:spcAft>
                          <a:spcPts val="600"/>
                        </a:spcAft>
                      </a:pPr>
                      <a:r>
                        <a:rPr lang="en-AU" sz="1000" b="1" dirty="0">
                          <a:solidFill>
                            <a:schemeClr val="bg1"/>
                          </a:solidFill>
                          <a:effectLst/>
                        </a:rPr>
                        <a:t>Moderate Impact</a:t>
                      </a:r>
                    </a:p>
                    <a:p>
                      <a:pPr algn="ctr">
                        <a:lnSpc>
                          <a:spcPct val="115000"/>
                        </a:lnSpc>
                        <a:spcBef>
                          <a:spcPts val="600"/>
                        </a:spcBef>
                        <a:spcAft>
                          <a:spcPts val="600"/>
                        </a:spcAft>
                      </a:pPr>
                      <a:endParaRPr lang="en-AU" sz="1000" b="1" i="1" dirty="0">
                        <a:solidFill>
                          <a:schemeClr val="bg1"/>
                        </a:solidFill>
                        <a:effectLst/>
                        <a:latin typeface="Calibri"/>
                        <a:ea typeface="Times New Roman"/>
                        <a:cs typeface="Times New Roman"/>
                      </a:endParaRPr>
                    </a:p>
                  </a:txBody>
                  <a:tcPr marL="72756" marR="72756" marT="0" marB="0" anchor="ctr">
                    <a:solidFill>
                      <a:srgbClr val="DE8A6C"/>
                    </a:solidFill>
                  </a:tcPr>
                </a:tc>
                <a:tc>
                  <a:txBody>
                    <a:bodyPr/>
                    <a:lstStyle/>
                    <a:p>
                      <a:pPr algn="ctr">
                        <a:lnSpc>
                          <a:spcPct val="115000"/>
                        </a:lnSpc>
                        <a:spcBef>
                          <a:spcPts val="600"/>
                        </a:spcBef>
                        <a:spcAft>
                          <a:spcPts val="600"/>
                        </a:spcAft>
                      </a:pPr>
                      <a:r>
                        <a:rPr lang="en-AU" sz="1000" b="1" dirty="0">
                          <a:solidFill>
                            <a:schemeClr val="bg1"/>
                          </a:solidFill>
                          <a:effectLst/>
                        </a:rPr>
                        <a:t>Significant</a:t>
                      </a:r>
                      <a:r>
                        <a:rPr lang="en-AU" sz="1000" b="1" baseline="0" dirty="0">
                          <a:solidFill>
                            <a:schemeClr val="bg1"/>
                          </a:solidFill>
                          <a:effectLst/>
                        </a:rPr>
                        <a:t> Impact</a:t>
                      </a:r>
                    </a:p>
                    <a:p>
                      <a:pPr algn="ctr">
                        <a:lnSpc>
                          <a:spcPct val="115000"/>
                        </a:lnSpc>
                        <a:spcBef>
                          <a:spcPts val="600"/>
                        </a:spcBef>
                        <a:spcAft>
                          <a:spcPts val="600"/>
                        </a:spcAft>
                      </a:pPr>
                      <a:endParaRPr lang="en-AU" sz="1000" b="1" i="1" dirty="0">
                        <a:solidFill>
                          <a:schemeClr val="bg1"/>
                        </a:solidFill>
                        <a:effectLst/>
                        <a:latin typeface="Calibri"/>
                        <a:ea typeface="Times New Roman"/>
                        <a:cs typeface="Times New Roman"/>
                      </a:endParaRPr>
                    </a:p>
                  </a:txBody>
                  <a:tcPr marL="72756" marR="72756" marT="0" marB="0" anchor="ctr">
                    <a:solidFill>
                      <a:srgbClr val="DE8A6C"/>
                    </a:solidFill>
                  </a:tcPr>
                </a:tc>
                <a:extLst>
                  <a:ext uri="{0D108BD9-81ED-4DB2-BD59-A6C34878D82A}">
                    <a16:rowId xmlns:a16="http://schemas.microsoft.com/office/drawing/2014/main" xmlns="" val="10000"/>
                  </a:ext>
                </a:extLst>
              </a:tr>
              <a:tr h="794952">
                <a:tc>
                  <a:txBody>
                    <a:bodyPr/>
                    <a:lstStyle/>
                    <a:p>
                      <a:pPr>
                        <a:lnSpc>
                          <a:spcPct val="100000"/>
                        </a:lnSpc>
                        <a:spcAft>
                          <a:spcPts val="200"/>
                        </a:spcAft>
                      </a:pPr>
                      <a:r>
                        <a:rPr lang="en-AU" sz="1100" b="1" dirty="0">
                          <a:solidFill>
                            <a:srgbClr val="EFA799"/>
                          </a:solidFill>
                          <a:effectLst/>
                        </a:rPr>
                        <a:t>Culture &amp; </a:t>
                      </a:r>
                      <a:r>
                        <a:rPr lang="en-AU" sz="1100" b="1" dirty="0" smtClean="0">
                          <a:solidFill>
                            <a:srgbClr val="EFA799"/>
                          </a:solidFill>
                          <a:effectLst/>
                        </a:rPr>
                        <a:t>Values</a:t>
                      </a:r>
                    </a:p>
                    <a:p>
                      <a:pPr>
                        <a:lnSpc>
                          <a:spcPct val="100000"/>
                        </a:lnSpc>
                        <a:spcAft>
                          <a:spcPts val="400"/>
                        </a:spcAft>
                      </a:pPr>
                      <a:r>
                        <a:rPr lang="en-AU" sz="1100" dirty="0" smtClean="0">
                          <a:solidFill>
                            <a:schemeClr val="tx1"/>
                          </a:solidFill>
                          <a:effectLst/>
                        </a:rPr>
                        <a:t>The</a:t>
                      </a:r>
                      <a:r>
                        <a:rPr lang="en-AU" sz="1100" baseline="0" dirty="0" smtClean="0">
                          <a:solidFill>
                            <a:schemeClr val="tx1"/>
                          </a:solidFill>
                          <a:effectLst/>
                        </a:rPr>
                        <a:t> </a:t>
                      </a:r>
                      <a:r>
                        <a:rPr lang="en-AU" sz="1100" baseline="0" dirty="0">
                          <a:solidFill>
                            <a:schemeClr val="tx1"/>
                          </a:solidFill>
                          <a:effectLst/>
                        </a:rPr>
                        <a:t>core values ad embedded cultural norms of the organisation – do they support or challenge the desired change? If these are not aligned, the change won’t ‘stick’</a:t>
                      </a:r>
                      <a:endParaRPr lang="en-AU" sz="1100" b="0" i="1" dirty="0">
                        <a:solidFill>
                          <a:schemeClr val="tx1"/>
                        </a:solidFill>
                        <a:effectLst/>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1"/>
                  </a:ext>
                </a:extLst>
              </a:tr>
              <a:tr h="603467">
                <a:tc>
                  <a:txBody>
                    <a:bodyPr/>
                    <a:lstStyle/>
                    <a:p>
                      <a:pPr>
                        <a:lnSpc>
                          <a:spcPct val="100000"/>
                        </a:lnSpc>
                        <a:spcAft>
                          <a:spcPts val="200"/>
                        </a:spcAft>
                      </a:pPr>
                      <a:r>
                        <a:rPr lang="en-AU" sz="1100" b="1" kern="1200" dirty="0" smtClean="0">
                          <a:solidFill>
                            <a:srgbClr val="EFA799"/>
                          </a:solidFill>
                          <a:effectLst/>
                        </a:rPr>
                        <a:t>Strategy</a:t>
                      </a:r>
                    </a:p>
                    <a:p>
                      <a:pPr>
                        <a:lnSpc>
                          <a:spcPct val="100000"/>
                        </a:lnSpc>
                        <a:spcAft>
                          <a:spcPts val="400"/>
                        </a:spcAft>
                      </a:pPr>
                      <a:r>
                        <a:rPr lang="en-AU" sz="1100" kern="1200" baseline="0" dirty="0" smtClean="0">
                          <a:solidFill>
                            <a:schemeClr val="tx1"/>
                          </a:solidFill>
                          <a:effectLst/>
                        </a:rPr>
                        <a:t>The </a:t>
                      </a:r>
                      <a:r>
                        <a:rPr lang="en-AU" sz="1100" kern="1200" baseline="0" dirty="0">
                          <a:solidFill>
                            <a:schemeClr val="tx1"/>
                          </a:solidFill>
                          <a:effectLst/>
                        </a:rPr>
                        <a:t>defined direction and business plan for the organisation – if the change is not aligned to this it will be a hard ‘sell</a:t>
                      </a:r>
                      <a:r>
                        <a:rPr lang="en-AU" sz="1100" kern="1200" dirty="0">
                          <a:solidFill>
                            <a:schemeClr val="tx1"/>
                          </a:solidFill>
                          <a:effectLst/>
                        </a:rPr>
                        <a:t>’.</a:t>
                      </a:r>
                      <a:endParaRPr lang="en-AU" sz="1100" b="0" i="1" kern="1200" dirty="0">
                        <a:solidFill>
                          <a:schemeClr val="tx1"/>
                        </a:solidFill>
                        <a:effectLst/>
                        <a:latin typeface="+mn-lt"/>
                        <a:ea typeface="+mn-ea"/>
                        <a:cs typeface="+mn-cs"/>
                      </a:endParaRPr>
                    </a:p>
                  </a:txBody>
                  <a:tcPr marL="72756" marR="72756" marT="0" marB="0" anchor="ctr"/>
                </a:tc>
                <a:tc>
                  <a:txBody>
                    <a:bodyPr/>
                    <a:lstStyle/>
                    <a:p>
                      <a:pPr>
                        <a:lnSpc>
                          <a:spcPct val="115000"/>
                        </a:lnSpc>
                        <a:spcBef>
                          <a:spcPts val="600"/>
                        </a:spcBef>
                        <a:spcAft>
                          <a:spcPts val="600"/>
                        </a:spcAft>
                      </a:pPr>
                      <a:endParaRPr lang="en-AU" sz="700" i="1" kern="1200" baseline="0" dirty="0">
                        <a:solidFill>
                          <a:schemeClr val="tx1"/>
                        </a:solidFill>
                        <a:effectLst/>
                        <a:latin typeface="Calibri"/>
                        <a:ea typeface="Times New Roman"/>
                        <a:cs typeface="Calibri"/>
                      </a:endParaRPr>
                    </a:p>
                  </a:txBody>
                  <a:tcPr marL="72756" marR="72756" marT="0" marB="0" anchor="ctr"/>
                </a:tc>
                <a:tc>
                  <a:txBody>
                    <a:bodyPr/>
                    <a:lstStyle/>
                    <a:p>
                      <a:pPr>
                        <a:lnSpc>
                          <a:spcPct val="115000"/>
                        </a:lnSpc>
                        <a:spcBef>
                          <a:spcPts val="600"/>
                        </a:spcBef>
                        <a:spcAft>
                          <a:spcPts val="600"/>
                        </a:spcAft>
                      </a:pPr>
                      <a:endParaRPr lang="en-AU" sz="700" i="1" kern="1200" baseline="0" dirty="0">
                        <a:solidFill>
                          <a:schemeClr val="tx1"/>
                        </a:solidFill>
                        <a:effectLst/>
                        <a:latin typeface="Calibri"/>
                        <a:ea typeface="Times New Roman"/>
                        <a:cs typeface="Calibri"/>
                      </a:endParaRPr>
                    </a:p>
                  </a:txBody>
                  <a:tcPr marL="72756" marR="72756" marT="0" marB="0" anchor="ctr"/>
                </a:tc>
                <a:tc>
                  <a:txBody>
                    <a:bodyPr/>
                    <a:lstStyle/>
                    <a:p>
                      <a:pPr>
                        <a:lnSpc>
                          <a:spcPct val="115000"/>
                        </a:lnSpc>
                        <a:spcBef>
                          <a:spcPts val="600"/>
                        </a:spcBef>
                        <a:spcAft>
                          <a:spcPts val="600"/>
                        </a:spcAft>
                      </a:pPr>
                      <a:endParaRPr lang="en-AU" sz="700" i="1" kern="1200" baseline="0" dirty="0">
                        <a:solidFill>
                          <a:schemeClr val="tx1"/>
                        </a:solidFill>
                        <a:effectLst/>
                        <a:latin typeface="Calibri"/>
                        <a:ea typeface="Times New Roman"/>
                        <a:cs typeface="Calibri"/>
                      </a:endParaRPr>
                    </a:p>
                  </a:txBody>
                  <a:tcPr marL="72756" marR="72756" marT="0" marB="0" anchor="ctr"/>
                </a:tc>
                <a:tc>
                  <a:txBody>
                    <a:bodyPr/>
                    <a:lstStyle/>
                    <a:p>
                      <a:pPr>
                        <a:lnSpc>
                          <a:spcPct val="115000"/>
                        </a:lnSpc>
                        <a:spcBef>
                          <a:spcPts val="600"/>
                        </a:spcBef>
                        <a:spcAft>
                          <a:spcPts val="600"/>
                        </a:spcAft>
                      </a:pPr>
                      <a:endParaRPr lang="en-AU" sz="700" i="1" kern="1200" baseline="0" dirty="0">
                        <a:solidFill>
                          <a:schemeClr val="tx1"/>
                        </a:solidFill>
                        <a:effectLst/>
                        <a:latin typeface="Calibri"/>
                        <a:ea typeface="Times New Roman"/>
                        <a:cs typeface="Calibri"/>
                      </a:endParaRPr>
                    </a:p>
                  </a:txBody>
                  <a:tcPr marL="72756" marR="72756" marT="0" marB="0" anchor="ctr"/>
                </a:tc>
                <a:extLst>
                  <a:ext uri="{0D108BD9-81ED-4DB2-BD59-A6C34878D82A}">
                    <a16:rowId xmlns:a16="http://schemas.microsoft.com/office/drawing/2014/main" xmlns="" val="10002"/>
                  </a:ext>
                </a:extLst>
              </a:tr>
              <a:tr h="603467">
                <a:tc>
                  <a:txBody>
                    <a:bodyPr/>
                    <a:lstStyle/>
                    <a:p>
                      <a:pPr>
                        <a:lnSpc>
                          <a:spcPct val="100000"/>
                        </a:lnSpc>
                        <a:spcAft>
                          <a:spcPts val="200"/>
                        </a:spcAft>
                      </a:pPr>
                      <a:r>
                        <a:rPr lang="en-AU" sz="1100" b="1" dirty="0" smtClean="0">
                          <a:solidFill>
                            <a:srgbClr val="EFA799"/>
                          </a:solidFill>
                          <a:effectLst/>
                        </a:rPr>
                        <a:t>Structure</a:t>
                      </a:r>
                    </a:p>
                    <a:p>
                      <a:pPr>
                        <a:lnSpc>
                          <a:spcPct val="100000"/>
                        </a:lnSpc>
                        <a:spcAft>
                          <a:spcPts val="400"/>
                        </a:spcAft>
                      </a:pPr>
                      <a:r>
                        <a:rPr lang="en-AU" sz="1100" dirty="0" smtClean="0">
                          <a:solidFill>
                            <a:schemeClr val="tx1"/>
                          </a:solidFill>
                          <a:effectLst/>
                        </a:rPr>
                        <a:t>The </a:t>
                      </a:r>
                      <a:r>
                        <a:rPr lang="en-AU" sz="1100" dirty="0">
                          <a:solidFill>
                            <a:schemeClr val="tx1"/>
                          </a:solidFill>
                          <a:effectLst/>
                        </a:rPr>
                        <a:t>way the organisation/business</a:t>
                      </a:r>
                      <a:r>
                        <a:rPr lang="en-AU" sz="1100" baseline="0" dirty="0">
                          <a:solidFill>
                            <a:schemeClr val="tx1"/>
                          </a:solidFill>
                          <a:effectLst/>
                        </a:rPr>
                        <a:t> unit/team is structured –  who reports to who and how can impact the implementation and success of the change.</a:t>
                      </a:r>
                      <a:endParaRPr lang="en-AU" sz="1100" b="0" i="1" dirty="0">
                        <a:solidFill>
                          <a:schemeClr val="tx1"/>
                        </a:solidFill>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3"/>
                  </a:ext>
                </a:extLst>
              </a:tr>
              <a:tr h="603467">
                <a:tc>
                  <a:txBody>
                    <a:bodyPr/>
                    <a:lstStyle/>
                    <a:p>
                      <a:pPr>
                        <a:lnSpc>
                          <a:spcPct val="100000"/>
                        </a:lnSpc>
                        <a:spcAft>
                          <a:spcPts val="200"/>
                        </a:spcAft>
                      </a:pPr>
                      <a:r>
                        <a:rPr lang="en-AU" sz="1100" b="1" dirty="0">
                          <a:solidFill>
                            <a:srgbClr val="EFA799"/>
                          </a:solidFill>
                          <a:effectLst/>
                        </a:rPr>
                        <a:t>Roles and </a:t>
                      </a:r>
                      <a:r>
                        <a:rPr lang="en-AU" sz="1100" b="1" dirty="0" smtClean="0">
                          <a:solidFill>
                            <a:srgbClr val="EFA799"/>
                          </a:solidFill>
                          <a:effectLst/>
                        </a:rPr>
                        <a:t>Responsibilities</a:t>
                      </a:r>
                    </a:p>
                    <a:p>
                      <a:pPr>
                        <a:lnSpc>
                          <a:spcPct val="100000"/>
                        </a:lnSpc>
                        <a:spcAft>
                          <a:spcPts val="400"/>
                        </a:spcAft>
                      </a:pPr>
                      <a:r>
                        <a:rPr lang="en-AU" sz="1100" kern="1200" dirty="0" smtClean="0">
                          <a:solidFill>
                            <a:schemeClr val="tx1"/>
                          </a:solidFill>
                          <a:effectLst/>
                        </a:rPr>
                        <a:t>The </a:t>
                      </a:r>
                      <a:r>
                        <a:rPr lang="en-AU" sz="1100" kern="1200" dirty="0">
                          <a:solidFill>
                            <a:schemeClr val="tx1"/>
                          </a:solidFill>
                          <a:effectLst/>
                        </a:rPr>
                        <a:t>clarity and scope of roles and accountabilities – do these need to be addressed in order to achieve change?</a:t>
                      </a:r>
                      <a:endParaRPr lang="en-AU" sz="1100" b="0" i="1" kern="1200" dirty="0">
                        <a:solidFill>
                          <a:schemeClr val="tx1"/>
                        </a:solidFill>
                        <a:effectLst/>
                        <a:latin typeface="+mn-lt"/>
                        <a:ea typeface="+mn-ea"/>
                        <a:cs typeface="+mn-cs"/>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4"/>
                  </a:ext>
                </a:extLst>
              </a:tr>
              <a:tr h="603467">
                <a:tc>
                  <a:txBody>
                    <a:bodyPr/>
                    <a:lstStyle/>
                    <a:p>
                      <a:pPr>
                        <a:lnSpc>
                          <a:spcPct val="100000"/>
                        </a:lnSpc>
                        <a:spcAft>
                          <a:spcPts val="200"/>
                        </a:spcAft>
                      </a:pPr>
                      <a:r>
                        <a:rPr lang="en-AU" sz="1100" b="1" dirty="0" smtClean="0">
                          <a:solidFill>
                            <a:srgbClr val="EFA799"/>
                          </a:solidFill>
                          <a:effectLst/>
                        </a:rPr>
                        <a:t>Skills</a:t>
                      </a:r>
                    </a:p>
                    <a:p>
                      <a:pPr>
                        <a:lnSpc>
                          <a:spcPct val="100000"/>
                        </a:lnSpc>
                        <a:spcAft>
                          <a:spcPts val="400"/>
                        </a:spcAft>
                      </a:pPr>
                      <a:r>
                        <a:rPr lang="en-AU" sz="1100" kern="1200" dirty="0" smtClean="0">
                          <a:solidFill>
                            <a:schemeClr val="tx1"/>
                          </a:solidFill>
                          <a:effectLst/>
                        </a:rPr>
                        <a:t>The </a:t>
                      </a:r>
                      <a:r>
                        <a:rPr lang="en-AU" sz="1100" kern="1200" dirty="0">
                          <a:solidFill>
                            <a:schemeClr val="tx1"/>
                          </a:solidFill>
                          <a:effectLst/>
                        </a:rPr>
                        <a:t>actual skills and competencies of employees – do they have the skills needed to embed the change? </a:t>
                      </a:r>
                      <a:endParaRPr lang="en-AU" sz="1100" b="0" i="1" kern="1200" dirty="0">
                        <a:solidFill>
                          <a:schemeClr val="tx1"/>
                        </a:solidFill>
                        <a:effectLst/>
                        <a:latin typeface="+mn-lt"/>
                        <a:ea typeface="+mn-ea"/>
                        <a:cs typeface="+mn-cs"/>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5"/>
                  </a:ext>
                </a:extLst>
              </a:tr>
              <a:tr h="603467">
                <a:tc>
                  <a:txBody>
                    <a:bodyPr/>
                    <a:lstStyle/>
                    <a:p>
                      <a:pPr>
                        <a:lnSpc>
                          <a:spcPct val="100000"/>
                        </a:lnSpc>
                        <a:spcAft>
                          <a:spcPts val="200"/>
                        </a:spcAft>
                      </a:pPr>
                      <a:r>
                        <a:rPr lang="en-AU" sz="1100" b="1" dirty="0">
                          <a:solidFill>
                            <a:srgbClr val="EFA799"/>
                          </a:solidFill>
                          <a:effectLst/>
                        </a:rPr>
                        <a:t>Systems &amp;</a:t>
                      </a:r>
                      <a:r>
                        <a:rPr lang="en-AU" sz="1100" b="1" baseline="0" dirty="0">
                          <a:solidFill>
                            <a:srgbClr val="EFA799"/>
                          </a:solidFill>
                          <a:effectLst/>
                        </a:rPr>
                        <a:t> </a:t>
                      </a:r>
                      <a:r>
                        <a:rPr lang="en-AU" sz="1100" b="1" baseline="0" dirty="0" smtClean="0">
                          <a:solidFill>
                            <a:srgbClr val="EFA799"/>
                          </a:solidFill>
                          <a:effectLst/>
                        </a:rPr>
                        <a:t>Processes</a:t>
                      </a:r>
                    </a:p>
                    <a:p>
                      <a:pPr>
                        <a:lnSpc>
                          <a:spcPct val="100000"/>
                        </a:lnSpc>
                        <a:spcAft>
                          <a:spcPts val="400"/>
                        </a:spcAft>
                      </a:pPr>
                      <a:r>
                        <a:rPr lang="en-AU" sz="1100" dirty="0" smtClean="0">
                          <a:solidFill>
                            <a:schemeClr val="tx1"/>
                          </a:solidFill>
                          <a:effectLst/>
                        </a:rPr>
                        <a:t>The </a:t>
                      </a:r>
                      <a:r>
                        <a:rPr lang="en-AU" sz="1100" dirty="0">
                          <a:solidFill>
                            <a:schemeClr val="tx1"/>
                          </a:solidFill>
                          <a:effectLst/>
                        </a:rPr>
                        <a:t>procedures</a:t>
                      </a:r>
                      <a:r>
                        <a:rPr lang="en-AU" sz="1100" baseline="0" dirty="0">
                          <a:solidFill>
                            <a:schemeClr val="tx1"/>
                          </a:solidFill>
                          <a:effectLst/>
                        </a:rPr>
                        <a:t> and architecture that support the ways of working – are the right systems and processes in place to support the change?</a:t>
                      </a:r>
                      <a:endParaRPr lang="en-AU" sz="1100" b="0" i="1" dirty="0">
                        <a:solidFill>
                          <a:schemeClr val="tx1"/>
                        </a:solidFill>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extLst>
                  <a:ext uri="{0D108BD9-81ED-4DB2-BD59-A6C34878D82A}">
                    <a16:rowId xmlns:a16="http://schemas.microsoft.com/office/drawing/2014/main" xmlns="" val="10006"/>
                  </a:ext>
                </a:extLst>
              </a:tr>
              <a:tr h="843280">
                <a:tc gridSpan="5">
                  <a:txBody>
                    <a:bodyPr/>
                    <a:lstStyle/>
                    <a:p>
                      <a:pPr>
                        <a:lnSpc>
                          <a:spcPct val="100000"/>
                        </a:lnSpc>
                        <a:spcAft>
                          <a:spcPts val="400"/>
                        </a:spcAft>
                      </a:pPr>
                      <a:endParaRPr lang="en-AU" sz="800" b="0" i="1" dirty="0" smtClean="0">
                        <a:solidFill>
                          <a:schemeClr val="tx1"/>
                        </a:solidFill>
                        <a:effectLst/>
                        <a:latin typeface="Calibri"/>
                        <a:ea typeface="Times New Roman"/>
                        <a:cs typeface="Times New Roman"/>
                      </a:endParaRPr>
                    </a:p>
                    <a:p>
                      <a:pPr>
                        <a:lnSpc>
                          <a:spcPct val="100000"/>
                        </a:lnSpc>
                        <a:spcAft>
                          <a:spcPts val="400"/>
                        </a:spcAft>
                      </a:pPr>
                      <a:r>
                        <a:rPr lang="en-AU" sz="1100" b="0" i="1" dirty="0" smtClean="0">
                          <a:solidFill>
                            <a:schemeClr val="tx1"/>
                          </a:solidFill>
                          <a:effectLst/>
                          <a:latin typeface="Calibri"/>
                          <a:ea typeface="Times New Roman"/>
                          <a:cs typeface="Times New Roman"/>
                        </a:rPr>
                        <a:t>My</a:t>
                      </a:r>
                      <a:r>
                        <a:rPr lang="en-AU" sz="1100" b="0" i="1" baseline="0" dirty="0" smtClean="0">
                          <a:solidFill>
                            <a:schemeClr val="tx1"/>
                          </a:solidFill>
                          <a:effectLst/>
                          <a:latin typeface="Calibri"/>
                          <a:ea typeface="Times New Roman"/>
                          <a:cs typeface="Times New Roman"/>
                        </a:rPr>
                        <a:t> leadership response based on the assessed impact of the change:</a:t>
                      </a:r>
                    </a:p>
                    <a:p>
                      <a:pPr>
                        <a:lnSpc>
                          <a:spcPct val="100000"/>
                        </a:lnSpc>
                        <a:spcAft>
                          <a:spcPts val="400"/>
                        </a:spcAft>
                      </a:pPr>
                      <a:endParaRPr lang="en-AU" sz="1100" b="0" i="1" baseline="0" dirty="0" smtClean="0">
                        <a:solidFill>
                          <a:schemeClr val="tx1"/>
                        </a:solidFill>
                        <a:effectLst/>
                        <a:latin typeface="Calibri"/>
                        <a:ea typeface="Times New Roman"/>
                        <a:cs typeface="Times New Roman"/>
                      </a:endParaRPr>
                    </a:p>
                    <a:p>
                      <a:pPr>
                        <a:lnSpc>
                          <a:spcPct val="100000"/>
                        </a:lnSpc>
                        <a:spcAft>
                          <a:spcPts val="400"/>
                        </a:spcAft>
                      </a:pPr>
                      <a:endParaRPr lang="en-AU" sz="1100" b="0" i="1" baseline="0" dirty="0" smtClean="0">
                        <a:solidFill>
                          <a:schemeClr val="tx1"/>
                        </a:solidFill>
                        <a:effectLst/>
                        <a:latin typeface="Calibri"/>
                        <a:ea typeface="Times New Roman"/>
                        <a:cs typeface="Times New Roman"/>
                      </a:endParaRPr>
                    </a:p>
                  </a:txBody>
                  <a:tcPr marL="72756" marR="72756" marT="0" marB="0" anchor="ctr"/>
                </a:tc>
                <a:tc hMerge="1">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hMerge="1">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hMerge="1">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c hMerge="1">
                  <a:txBody>
                    <a:bodyPr/>
                    <a:lstStyle/>
                    <a:p>
                      <a:pPr>
                        <a:lnSpc>
                          <a:spcPct val="115000"/>
                        </a:lnSpc>
                        <a:spcBef>
                          <a:spcPts val="600"/>
                        </a:spcBef>
                        <a:spcAft>
                          <a:spcPts val="600"/>
                        </a:spcAft>
                      </a:pPr>
                      <a:endParaRPr lang="en-AU" sz="700" i="1" dirty="0">
                        <a:effectLst/>
                        <a:latin typeface="Calibri"/>
                        <a:ea typeface="Times New Roman"/>
                        <a:cs typeface="Times New Roman"/>
                      </a:endParaRPr>
                    </a:p>
                  </a:txBody>
                  <a:tcPr marL="72756" marR="72756" marT="0" marB="0" anchor="ctr"/>
                </a:tc>
              </a:tr>
            </a:tbl>
          </a:graphicData>
        </a:graphic>
      </p:graphicFrame>
      <p:sp>
        <p:nvSpPr>
          <p:cNvPr id="13" name="Oval 12"/>
          <p:cNvSpPr/>
          <p:nvPr/>
        </p:nvSpPr>
        <p:spPr>
          <a:xfrm>
            <a:off x="5535331" y="1358761"/>
            <a:ext cx="228552" cy="204425"/>
          </a:xfrm>
          <a:prstGeom prst="ellipse">
            <a:avLst/>
          </a:prstGeom>
          <a:solidFill>
            <a:srgbClr val="F9E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6719203" y="1361914"/>
            <a:ext cx="228552" cy="20442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7804800" y="1374377"/>
            <a:ext cx="228552" cy="204425"/>
          </a:xfrm>
          <a:prstGeom prst="ellipse">
            <a:avLst/>
          </a:prstGeom>
          <a:solidFill>
            <a:srgbClr val="E95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8981268" y="1374377"/>
            <a:ext cx="228552" cy="2044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95593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10509</TotalTime>
  <Words>516</Words>
  <Application>Microsoft Macintosh PowerPoint</Application>
  <PresentationFormat>A4 Paper (210x297 mm)</PresentationFormat>
  <Paragraphs>49</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MillerBanner Black</vt:lpstr>
      <vt:lpstr>MillerBanner Roman</vt:lpstr>
      <vt:lpstr>Times New Roman</vt:lpstr>
      <vt:lpstr>Arial</vt:lpstr>
      <vt:lpstr>Office Theme</vt:lpstr>
      <vt:lpstr>Six Dimensions of Organisational Change</vt:lpstr>
      <vt:lpstr>Change Impact Assessment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188</cp:revision>
  <cp:lastPrinted>2017-08-25T02:46:47Z</cp:lastPrinted>
  <dcterms:created xsi:type="dcterms:W3CDTF">2016-04-06T11:41:11Z</dcterms:created>
  <dcterms:modified xsi:type="dcterms:W3CDTF">2017-09-26T01:40:42Z</dcterms:modified>
</cp:coreProperties>
</file>