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05" r:id="rId2"/>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A6C"/>
    <a:srgbClr val="F9C9B8"/>
    <a:srgbClr val="DE8D72"/>
    <a:srgbClr val="F6B69F"/>
    <a:srgbClr val="856451"/>
    <a:srgbClr val="ECBDAC"/>
    <a:srgbClr val="E95130"/>
    <a:srgbClr val="E2987E"/>
    <a:srgbClr val="F9E4CF"/>
    <a:srgbClr val="F8A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autoAdjust="0"/>
    <p:restoredTop sz="93590" autoAdjust="0"/>
  </p:normalViewPr>
  <p:slideViewPr>
    <p:cSldViewPr snapToGrid="0" snapToObjects="1">
      <p:cViewPr>
        <p:scale>
          <a:sx n="111" d="100"/>
          <a:sy n="111" d="100"/>
        </p:scale>
        <p:origin x="168" y="144"/>
      </p:cViewPr>
      <p:guideLst>
        <p:guide orient="horz" pos="3120"/>
        <p:guide pos="216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image" Target="../media/image2.jpeg"/><Relationship Id="rId7"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434" y="262370"/>
            <a:ext cx="6307455" cy="623455"/>
          </a:xfrm>
        </p:spPr>
        <p:txBody>
          <a:bodyPr>
            <a:normAutofit/>
          </a:bodyPr>
          <a:lstStyle/>
          <a:p>
            <a:r>
              <a:rPr lang="en-AU" sz="2400" dirty="0" smtClean="0">
                <a:solidFill>
                  <a:srgbClr val="856451"/>
                </a:solidFill>
                <a:latin typeface="MillerBanner Roman" panose="02000503080000020003" pitchFamily="2" charset="0"/>
              </a:rPr>
              <a:t>Change Readiness assessment</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graphicFrame>
        <p:nvGraphicFramePr>
          <p:cNvPr id="21" name="Chart 20"/>
          <p:cNvGraphicFramePr/>
          <p:nvPr>
            <p:extLst>
              <p:ext uri="{D42A27DB-BD31-4B8C-83A1-F6EECF244321}">
                <p14:modId xmlns:p14="http://schemas.microsoft.com/office/powerpoint/2010/main" val="692637996"/>
              </p:ext>
            </p:extLst>
          </p:nvPr>
        </p:nvGraphicFramePr>
        <p:xfrm>
          <a:off x="3458843" y="6842385"/>
          <a:ext cx="1852930" cy="1191260"/>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p:cNvSpPr txBox="1"/>
          <p:nvPr/>
        </p:nvSpPr>
        <p:spPr>
          <a:xfrm>
            <a:off x="313434" y="753271"/>
            <a:ext cx="6393179" cy="938719"/>
          </a:xfrm>
          <a:prstGeom prst="rect">
            <a:avLst/>
          </a:prstGeom>
          <a:noFill/>
        </p:spPr>
        <p:txBody>
          <a:bodyPr wrap="square" rtlCol="0">
            <a:spAutoFit/>
          </a:bodyPr>
          <a:lstStyle/>
          <a:p>
            <a:pPr>
              <a:spcAft>
                <a:spcPts val="600"/>
              </a:spcAft>
            </a:pPr>
            <a:r>
              <a:rPr lang="en-AU" sz="1100" dirty="0" smtClean="0">
                <a:latin typeface="Calibri" charset="0"/>
                <a:ea typeface="Calibri" charset="0"/>
                <a:cs typeface="Calibri" charset="0"/>
              </a:rPr>
              <a:t>This activity is designed to help you understand how ready you and your team are for any upcoming changes at Myer. While most accept that change is a constant in today’s world, few leaders recognise that change is a process that can be managed. The focus of this activity is to help you consider some of the elements related to change you might need to consider and assess.  Complete the assessment below with a specific change project in mind. </a:t>
            </a:r>
          </a:p>
        </p:txBody>
      </p:sp>
      <p:graphicFrame>
        <p:nvGraphicFramePr>
          <p:cNvPr id="33" name="Chart 32"/>
          <p:cNvGraphicFramePr/>
          <p:nvPr>
            <p:extLst>
              <p:ext uri="{D42A27DB-BD31-4B8C-83A1-F6EECF244321}">
                <p14:modId xmlns:p14="http://schemas.microsoft.com/office/powerpoint/2010/main" val="1462792228"/>
              </p:ext>
            </p:extLst>
          </p:nvPr>
        </p:nvGraphicFramePr>
        <p:xfrm>
          <a:off x="4974272" y="6826065"/>
          <a:ext cx="1852930" cy="1191260"/>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467651510"/>
              </p:ext>
            </p:extLst>
          </p:nvPr>
        </p:nvGraphicFramePr>
        <p:xfrm>
          <a:off x="313434" y="1691990"/>
          <a:ext cx="6230240" cy="7706580"/>
        </p:xfrm>
        <a:graphic>
          <a:graphicData uri="http://schemas.openxmlformats.org/drawingml/2006/table">
            <a:tbl>
              <a:tblPr/>
              <a:tblGrid>
                <a:gridCol w="581826"/>
                <a:gridCol w="4991537"/>
                <a:gridCol w="656877"/>
              </a:tblGrid>
              <a:tr h="346343">
                <a:tc>
                  <a:txBody>
                    <a:bodyPr/>
                    <a:lstStyle/>
                    <a:p>
                      <a:pPr>
                        <a:spcAft>
                          <a:spcPts val="0"/>
                        </a:spcAft>
                      </a:pPr>
                      <a:r>
                        <a:rPr lang="en-GB" sz="900" dirty="0">
                          <a:solidFill>
                            <a:srgbClr val="FFFFFF"/>
                          </a:solidFill>
                          <a:effectLst/>
                          <a:latin typeface="MillerBanner Roman" charset="0"/>
                          <a:ea typeface="Calibri" charset="0"/>
                          <a:cs typeface="Times New Roman" charset="0"/>
                        </a:rPr>
                        <a:t> </a:t>
                      </a:r>
                      <a:endParaRPr lang="en-GB" sz="900" dirty="0">
                        <a:effectLst/>
                        <a:latin typeface="Calibri" charset="0"/>
                        <a:ea typeface="Calibri" charset="0"/>
                        <a:cs typeface="Times New Roman" charset="0"/>
                      </a:endParaRPr>
                    </a:p>
                  </a:txBody>
                  <a:tcPr marL="49941" marR="49941" marT="0" marB="0" anchor="ctr">
                    <a:lnL>
                      <a:noFill/>
                    </a:lnL>
                    <a:lnR>
                      <a:noFill/>
                    </a:lnR>
                    <a:lnT>
                      <a:noFill/>
                    </a:lnT>
                    <a:lnB>
                      <a:noFill/>
                    </a:lnB>
                    <a:solidFill>
                      <a:srgbClr val="D47659"/>
                    </a:solidFill>
                  </a:tcPr>
                </a:tc>
                <a:tc>
                  <a:txBody>
                    <a:bodyPr/>
                    <a:lstStyle/>
                    <a:p>
                      <a:pPr algn="ctr">
                        <a:spcAft>
                          <a:spcPts val="0"/>
                        </a:spcAft>
                      </a:pPr>
                      <a:endParaRPr lang="en-GB" sz="900" dirty="0" smtClean="0">
                        <a:solidFill>
                          <a:srgbClr val="FFFFFF"/>
                        </a:solidFill>
                        <a:effectLst/>
                        <a:latin typeface="MillerBanner Roman" charset="0"/>
                        <a:ea typeface="Calibri" charset="0"/>
                        <a:cs typeface="Times New Roman" charset="0"/>
                      </a:endParaRPr>
                    </a:p>
                    <a:p>
                      <a:pPr algn="ctr">
                        <a:spcAft>
                          <a:spcPts val="0"/>
                        </a:spcAft>
                      </a:pPr>
                      <a:r>
                        <a:rPr lang="en-GB" sz="1300" dirty="0" smtClean="0">
                          <a:solidFill>
                            <a:srgbClr val="FFFFFF"/>
                          </a:solidFill>
                          <a:effectLst/>
                          <a:latin typeface="MillerBanner Roman" charset="0"/>
                          <a:ea typeface="Calibri" charset="0"/>
                          <a:cs typeface="Times New Roman" charset="0"/>
                        </a:rPr>
                        <a:t>Assessing my capability to lead through change</a:t>
                      </a:r>
                    </a:p>
                    <a:p>
                      <a:pPr algn="ctr">
                        <a:spcAft>
                          <a:spcPts val="0"/>
                        </a:spcAft>
                      </a:pPr>
                      <a:endParaRPr lang="en-GB" sz="900" dirty="0">
                        <a:effectLst/>
                        <a:latin typeface="Calibri" charset="0"/>
                        <a:ea typeface="Calibri" charset="0"/>
                        <a:cs typeface="Times New Roman" charset="0"/>
                      </a:endParaRPr>
                    </a:p>
                  </a:txBody>
                  <a:tcPr marL="49941" marR="49941" marT="0" marB="0" anchor="ctr">
                    <a:lnL>
                      <a:noFill/>
                    </a:lnL>
                    <a:lnR>
                      <a:noFill/>
                    </a:lnR>
                    <a:lnT>
                      <a:noFill/>
                    </a:lnT>
                    <a:lnB>
                      <a:noFill/>
                    </a:lnB>
                    <a:solidFill>
                      <a:srgbClr val="D47659"/>
                    </a:solidFill>
                  </a:tcPr>
                </a:tc>
                <a:tc>
                  <a:txBody>
                    <a:bodyPr/>
                    <a:lstStyle/>
                    <a:p>
                      <a:pPr algn="ctr">
                        <a:spcAft>
                          <a:spcPts val="0"/>
                        </a:spcAft>
                      </a:pPr>
                      <a:r>
                        <a:rPr lang="en-GB" sz="900" dirty="0">
                          <a:solidFill>
                            <a:srgbClr val="FFFFFF"/>
                          </a:solidFill>
                          <a:effectLst/>
                          <a:latin typeface="MS Mincho" charset="-128"/>
                          <a:ea typeface="Calibri" charset="0"/>
                          <a:cs typeface="MS Mincho" charset="-128"/>
                        </a:rPr>
                        <a:t>✓</a:t>
                      </a:r>
                      <a:endParaRPr lang="en-GB" sz="900" dirty="0">
                        <a:effectLst/>
                        <a:latin typeface="Calibri" charset="0"/>
                        <a:ea typeface="Calibri" charset="0"/>
                        <a:cs typeface="Times New Roman" charset="0"/>
                      </a:endParaRPr>
                    </a:p>
                  </a:txBody>
                  <a:tcPr marL="49941" marR="49941" marT="0" marB="0" anchor="ctr">
                    <a:lnL>
                      <a:noFill/>
                    </a:lnL>
                    <a:lnR>
                      <a:noFill/>
                    </a:lnR>
                    <a:lnT>
                      <a:noFill/>
                    </a:lnT>
                    <a:lnB>
                      <a:noFill/>
                    </a:lnB>
                    <a:solidFill>
                      <a:srgbClr val="D47659"/>
                    </a:solidFill>
                  </a:tcPr>
                </a:tc>
              </a:tr>
              <a:tr h="281172">
                <a:tc>
                  <a:txBody>
                    <a:bodyPr/>
                    <a:lstStyle/>
                    <a:p>
                      <a:pPr>
                        <a:lnSpc>
                          <a:spcPct val="115000"/>
                        </a:lnSpc>
                        <a:spcAft>
                          <a:spcPts val="0"/>
                        </a:spcAft>
                      </a:pPr>
                      <a:r>
                        <a:rPr lang="en-GB" sz="1100" b="0" dirty="0">
                          <a:effectLst/>
                          <a:latin typeface="Calibri" charset="0"/>
                          <a:ea typeface="Calibri" charset="0"/>
                          <a:cs typeface="Times New Roman" charset="0"/>
                        </a:rPr>
                        <a:t>Level 1</a:t>
                      </a:r>
                    </a:p>
                  </a:txBody>
                  <a:tcPr marL="49941" marR="49941"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GB" sz="1100" smtClean="0">
                          <a:effectLst/>
                          <a:latin typeface="Calibri" charset="0"/>
                          <a:ea typeface="Calibri" charset="0"/>
                          <a:cs typeface="Times New Roman" charset="0"/>
                        </a:rPr>
                        <a:t>I am against the new change.</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dirty="0">
                          <a:effectLst/>
                          <a:latin typeface="Calibri" charset="0"/>
                          <a:ea typeface="Calibri" charset="0"/>
                          <a:cs typeface="Times New Roman" charset="0"/>
                        </a:rPr>
                        <a:t> </a:t>
                      </a:r>
                      <a:endParaRPr lang="en-GB" sz="900" dirty="0">
                        <a:effectLst/>
                        <a:latin typeface="Calibri" charset="0"/>
                        <a:ea typeface="Calibri" charset="0"/>
                        <a:cs typeface="Times New Roman" charset="0"/>
                      </a:endParaRPr>
                    </a:p>
                  </a:txBody>
                  <a:tcPr marL="49941" marR="4994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r>
              <a:tr h="281172">
                <a:tc>
                  <a:txBody>
                    <a:bodyPr/>
                    <a:lstStyle/>
                    <a:p>
                      <a:pPr>
                        <a:lnSpc>
                          <a:spcPct val="115000"/>
                        </a:lnSpc>
                        <a:spcAft>
                          <a:spcPts val="0"/>
                        </a:spcAft>
                      </a:pPr>
                      <a:r>
                        <a:rPr lang="en-GB" sz="1100" b="0">
                          <a:effectLst/>
                          <a:latin typeface="Calibri" charset="0"/>
                          <a:ea typeface="Calibri" charset="0"/>
                          <a:cs typeface="Times New Roman" charset="0"/>
                        </a:rPr>
                        <a:t>Level 2</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GB" sz="1100" smtClean="0">
                          <a:effectLst/>
                          <a:latin typeface="Calibri" charset="0"/>
                          <a:ea typeface="Calibri" charset="0"/>
                          <a:cs typeface="Times New Roman" charset="0"/>
                        </a:rPr>
                        <a:t>I am neither for or against the change.</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1172">
                <a:tc>
                  <a:txBody>
                    <a:bodyPr/>
                    <a:lstStyle/>
                    <a:p>
                      <a:pPr>
                        <a:lnSpc>
                          <a:spcPct val="115000"/>
                        </a:lnSpc>
                        <a:spcAft>
                          <a:spcPts val="0"/>
                        </a:spcAft>
                      </a:pPr>
                      <a:r>
                        <a:rPr lang="en-GB" sz="1100" b="0">
                          <a:effectLst/>
                          <a:latin typeface="Calibri" charset="0"/>
                          <a:ea typeface="Calibri" charset="0"/>
                          <a:cs typeface="Times New Roman" charset="0"/>
                        </a:rPr>
                        <a:t>Level 3</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GB" sz="1100" smtClean="0">
                          <a:effectLst/>
                          <a:latin typeface="Calibri" charset="0"/>
                          <a:ea typeface="Calibri" charset="0"/>
                          <a:cs typeface="Times New Roman" charset="0"/>
                        </a:rPr>
                        <a:t>I am advocating for the change; however, I have no tools or frameworks to use.</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2661">
                <a:tc>
                  <a:txBody>
                    <a:bodyPr/>
                    <a:lstStyle/>
                    <a:p>
                      <a:pPr>
                        <a:lnSpc>
                          <a:spcPct val="115000"/>
                        </a:lnSpc>
                        <a:spcAft>
                          <a:spcPts val="0"/>
                        </a:spcAft>
                      </a:pPr>
                      <a:r>
                        <a:rPr lang="en-GB" sz="1100" b="0">
                          <a:effectLst/>
                          <a:latin typeface="Calibri" charset="0"/>
                          <a:ea typeface="Calibri" charset="0"/>
                          <a:cs typeface="Times New Roman" charset="0"/>
                        </a:rPr>
                        <a:t>Level 4</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GB" sz="1100" smtClean="0">
                          <a:effectLst/>
                          <a:latin typeface="Calibri" charset="0"/>
                          <a:ea typeface="Calibri" charset="0"/>
                          <a:cs typeface="Times New Roman" charset="0"/>
                        </a:rPr>
                        <a:t>I am advocating for the change, with tools to use, however I’m not sure how the change relates to our strategy.</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23991">
                <a:tc>
                  <a:txBody>
                    <a:bodyPr/>
                    <a:lstStyle/>
                    <a:p>
                      <a:pPr>
                        <a:lnSpc>
                          <a:spcPct val="115000"/>
                        </a:lnSpc>
                        <a:spcAft>
                          <a:spcPts val="0"/>
                        </a:spcAft>
                      </a:pPr>
                      <a:r>
                        <a:rPr lang="en-GB" sz="1100" b="0" dirty="0">
                          <a:effectLst/>
                          <a:latin typeface="Calibri" charset="0"/>
                          <a:ea typeface="Calibri" charset="0"/>
                          <a:cs typeface="Times New Roman" charset="0"/>
                        </a:rPr>
                        <a:t>Level 5</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GB" sz="1100" smtClean="0">
                          <a:effectLst/>
                          <a:latin typeface="Calibri" charset="0"/>
                          <a:ea typeface="Calibri" charset="0"/>
                          <a:cs typeface="Times New Roman" charset="0"/>
                        </a:rPr>
                        <a:t>My leadership actions regarding change directly relate to the organisation’s long-term strategy. I am committed, actively sponsoring and communicating change, with my vision matching other change sponsors. </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dirty="0">
                          <a:effectLst/>
                          <a:latin typeface="Calibri" charset="0"/>
                          <a:ea typeface="Calibri" charset="0"/>
                          <a:cs typeface="Times New Roman" charset="0"/>
                        </a:rPr>
                        <a:t> </a:t>
                      </a:r>
                      <a:endParaRPr lang="en-GB" sz="900" dirty="0">
                        <a:effectLst/>
                        <a:latin typeface="Calibri" charset="0"/>
                        <a:ea typeface="Calibri" charset="0"/>
                        <a:cs typeface="Times New Roman" charset="0"/>
                      </a:endParaRPr>
                    </a:p>
                  </a:txBody>
                  <a:tcPr marL="49941" marR="4994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1172">
                <a:tc gridSpan="2">
                  <a:txBody>
                    <a:bodyPr/>
                    <a:lstStyle/>
                    <a:p>
                      <a:pPr>
                        <a:spcAft>
                          <a:spcPts val="0"/>
                        </a:spcAft>
                      </a:pPr>
                      <a:r>
                        <a:rPr lang="en-GB" sz="1100" smtClean="0">
                          <a:solidFill>
                            <a:srgbClr val="DE8A6C"/>
                          </a:solidFill>
                          <a:effectLst/>
                          <a:latin typeface="MillerBanner Roman" charset="0"/>
                          <a:ea typeface="MillerBanner Roman" charset="0"/>
                          <a:cs typeface="MillerBanner Roman" charset="0"/>
                        </a:rPr>
                        <a:t>Comments:</a:t>
                      </a:r>
                      <a:endParaRPr lang="en-GB" sz="1100" dirty="0">
                        <a:solidFill>
                          <a:srgbClr val="DE8A6C"/>
                        </a:solidFill>
                        <a:effectLst/>
                        <a:latin typeface="MillerBanner Roman" charset="0"/>
                        <a:ea typeface="MillerBanner Roman" charset="0"/>
                        <a:cs typeface="MillerBanner Roman" charset="0"/>
                      </a:endParaRPr>
                    </a:p>
                  </a:txBody>
                  <a:tcPr marL="49941" marR="49941"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pPr algn="ctr">
                        <a:spcAft>
                          <a:spcPts val="0"/>
                        </a:spcAft>
                      </a:pPr>
                      <a:endParaRPr lang="en-GB" sz="900" dirty="0">
                        <a:effectLst/>
                        <a:latin typeface="Calibri" charset="0"/>
                        <a:ea typeface="Calibri" charset="0"/>
                        <a:cs typeface="Times New Roman" charset="0"/>
                      </a:endParaRPr>
                    </a:p>
                  </a:txBody>
                  <a:tcPr marL="49941" marR="49941"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endParaRPr lang="en-GB" sz="900" dirty="0">
                        <a:effectLst/>
                        <a:latin typeface="Calibri" charset="0"/>
                        <a:ea typeface="Calibri" charset="0"/>
                        <a:cs typeface="Times New Roman" charset="0"/>
                      </a:endParaRPr>
                    </a:p>
                  </a:txBody>
                  <a:tcPr marL="49941" marR="49941"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475200">
                <a:tc>
                  <a:txBody>
                    <a:bodyPr/>
                    <a:lstStyle/>
                    <a:p>
                      <a:pPr algn="ctr">
                        <a:spcAft>
                          <a:spcPts val="0"/>
                        </a:spcAft>
                      </a:pPr>
                      <a:r>
                        <a:rPr lang="en-GB" sz="900">
                          <a:solidFill>
                            <a:srgbClr val="FFFFFF"/>
                          </a:solidFill>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lnL>
                      <a:noFill/>
                    </a:lnL>
                    <a:lnR>
                      <a:noFill/>
                    </a:lnR>
                    <a:lnT>
                      <a:noFill/>
                    </a:lnT>
                    <a:lnB>
                      <a:noFill/>
                    </a:lnB>
                    <a:solidFill>
                      <a:srgbClr val="D57559"/>
                    </a:solidFill>
                  </a:tcPr>
                </a:tc>
                <a:tc>
                  <a:txBody>
                    <a:bodyPr/>
                    <a:lstStyle/>
                    <a:p>
                      <a:pPr algn="ctr">
                        <a:spcAft>
                          <a:spcPts val="0"/>
                        </a:spcAft>
                      </a:pPr>
                      <a:r>
                        <a:rPr lang="en-GB" sz="1300" smtClean="0">
                          <a:solidFill>
                            <a:srgbClr val="FFFFFF"/>
                          </a:solidFill>
                          <a:effectLst/>
                          <a:latin typeface="MillerBanner Roman" charset="0"/>
                          <a:ea typeface="Calibri" charset="0"/>
                          <a:cs typeface="Times New Roman" charset="0"/>
                        </a:rPr>
                        <a:t>Assessing the level of adoption to change</a:t>
                      </a:r>
                      <a:endParaRPr lang="en-GB" sz="1300" dirty="0">
                        <a:effectLst/>
                        <a:latin typeface="Calibri" charset="0"/>
                        <a:ea typeface="Calibri" charset="0"/>
                        <a:cs typeface="Times New Roman" charset="0"/>
                      </a:endParaRPr>
                    </a:p>
                  </a:txBody>
                  <a:tcPr marL="49941" marR="49941" marT="0" marB="0" anchor="ctr">
                    <a:lnL>
                      <a:noFill/>
                    </a:lnL>
                    <a:lnR>
                      <a:noFill/>
                    </a:lnR>
                    <a:lnT>
                      <a:noFill/>
                    </a:lnT>
                    <a:lnB>
                      <a:noFill/>
                    </a:lnB>
                    <a:solidFill>
                      <a:srgbClr val="D57559"/>
                    </a:solidFill>
                  </a:tcPr>
                </a:tc>
                <a:tc>
                  <a:txBody>
                    <a:bodyPr/>
                    <a:lstStyle/>
                    <a:p>
                      <a:pPr algn="ctr">
                        <a:spcAft>
                          <a:spcPts val="0"/>
                        </a:spcAft>
                      </a:pPr>
                      <a:r>
                        <a:rPr lang="en-GB" sz="900" dirty="0">
                          <a:solidFill>
                            <a:srgbClr val="FFFFFF"/>
                          </a:solidFill>
                          <a:effectLst/>
                          <a:latin typeface="MS Mincho" charset="-128"/>
                          <a:ea typeface="Calibri" charset="0"/>
                          <a:cs typeface="MS Mincho" charset="-128"/>
                        </a:rPr>
                        <a:t>✓</a:t>
                      </a:r>
                      <a:endParaRPr lang="en-GB" sz="900" dirty="0">
                        <a:effectLst/>
                        <a:latin typeface="Calibri" charset="0"/>
                        <a:ea typeface="Calibri" charset="0"/>
                        <a:cs typeface="Times New Roman" charset="0"/>
                      </a:endParaRPr>
                    </a:p>
                  </a:txBody>
                  <a:tcPr marL="49941" marR="49941" marT="0" marB="0" anchor="ctr">
                    <a:lnL>
                      <a:noFill/>
                    </a:lnL>
                    <a:lnR>
                      <a:noFill/>
                    </a:lnR>
                    <a:lnT>
                      <a:noFill/>
                    </a:lnT>
                    <a:lnB>
                      <a:noFill/>
                    </a:lnB>
                    <a:solidFill>
                      <a:srgbClr val="D57559"/>
                    </a:solidFill>
                  </a:tcPr>
                </a:tc>
              </a:tr>
              <a:tr h="281172">
                <a:tc>
                  <a:txBody>
                    <a:bodyPr/>
                    <a:lstStyle/>
                    <a:p>
                      <a:pPr>
                        <a:spcAft>
                          <a:spcPts val="0"/>
                        </a:spcAft>
                      </a:pPr>
                      <a:r>
                        <a:rPr lang="en-GB" sz="1100" b="0">
                          <a:effectLst/>
                          <a:latin typeface="Calibri" charset="0"/>
                          <a:ea typeface="Calibri" charset="0"/>
                          <a:cs typeface="Times New Roman" charset="0"/>
                        </a:rPr>
                        <a:t>Level 1</a:t>
                      </a:r>
                    </a:p>
                  </a:txBody>
                  <a:tcPr marL="49941" marR="49941"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dirty="0" smtClean="0">
                          <a:effectLst/>
                          <a:latin typeface="Calibri" charset="0"/>
                          <a:ea typeface="Calibri" charset="0"/>
                          <a:cs typeface="Times New Roman" charset="0"/>
                        </a:rPr>
                        <a:t> My team is explicitly opposed to the adoption of the programme. </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r>
              <a:tr h="281172">
                <a:tc>
                  <a:txBody>
                    <a:bodyPr/>
                    <a:lstStyle/>
                    <a:p>
                      <a:pPr>
                        <a:spcAft>
                          <a:spcPts val="0"/>
                        </a:spcAft>
                      </a:pPr>
                      <a:r>
                        <a:rPr lang="en-GB" sz="1100" b="0">
                          <a:effectLst/>
                          <a:latin typeface="Calibri" charset="0"/>
                          <a:ea typeface="Calibri" charset="0"/>
                          <a:cs typeface="Times New Roman" charset="0"/>
                        </a:rPr>
                        <a:t>Level 2</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Calibri" charset="0"/>
                          <a:cs typeface="Times New Roman" charset="0"/>
                        </a:rPr>
                        <a:t>The implementation is not completely finished yet and is not in use by my team.</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1172">
                <a:tc>
                  <a:txBody>
                    <a:bodyPr/>
                    <a:lstStyle/>
                    <a:p>
                      <a:pPr>
                        <a:spcAft>
                          <a:spcPts val="0"/>
                        </a:spcAft>
                      </a:pPr>
                      <a:r>
                        <a:rPr lang="en-GB" sz="1100" b="0">
                          <a:effectLst/>
                          <a:latin typeface="Calibri" charset="0"/>
                          <a:ea typeface="Calibri" charset="0"/>
                          <a:cs typeface="Times New Roman" charset="0"/>
                        </a:rPr>
                        <a:t>Level 3</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Calibri" charset="0"/>
                          <a:cs typeface="Times New Roman" charset="0"/>
                        </a:rPr>
                        <a:t>I have implemented the solution previously but it is not practised by all relevant team members.</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1172">
                <a:tc>
                  <a:txBody>
                    <a:bodyPr/>
                    <a:lstStyle/>
                    <a:p>
                      <a:pPr>
                        <a:spcAft>
                          <a:spcPts val="0"/>
                        </a:spcAft>
                      </a:pPr>
                      <a:r>
                        <a:rPr lang="en-GB" sz="1100" b="0">
                          <a:effectLst/>
                          <a:latin typeface="Calibri" charset="0"/>
                          <a:ea typeface="Calibri" charset="0"/>
                          <a:cs typeface="Times New Roman" charset="0"/>
                        </a:rPr>
                        <a:t>Level 4</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Calibri" charset="0"/>
                          <a:cs typeface="Times New Roman" charset="0"/>
                        </a:rPr>
                        <a:t>My team has actively integrated the change into daily operations and has recognised the benefits.</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1172">
                <a:tc>
                  <a:txBody>
                    <a:bodyPr/>
                    <a:lstStyle/>
                    <a:p>
                      <a:pPr>
                        <a:spcAft>
                          <a:spcPts val="0"/>
                        </a:spcAft>
                      </a:pPr>
                      <a:r>
                        <a:rPr lang="en-GB" sz="1100" b="0" dirty="0">
                          <a:effectLst/>
                          <a:latin typeface="Calibri" charset="0"/>
                          <a:ea typeface="Calibri" charset="0"/>
                          <a:cs typeface="Times New Roman" charset="0"/>
                        </a:rPr>
                        <a:t>Level 5</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Calibri" charset="0"/>
                          <a:cs typeface="Times New Roman" charset="0"/>
                        </a:rPr>
                        <a:t>My team benefits from the daily use or effects of the change.</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1172">
                <a:tc gridSpan="3">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100" smtClean="0">
                          <a:solidFill>
                            <a:srgbClr val="DE8A6C"/>
                          </a:solidFill>
                          <a:effectLst/>
                          <a:latin typeface="MillerBanner Roman" charset="0"/>
                          <a:ea typeface="MillerBanner Roman" charset="0"/>
                          <a:cs typeface="MillerBanner Roman" charset="0"/>
                        </a:rPr>
                        <a:t>Comments</a:t>
                      </a:r>
                      <a:r>
                        <a:rPr lang="en-GB" sz="900" smtClean="0">
                          <a:solidFill>
                            <a:srgbClr val="DE8A6C"/>
                          </a:solidFill>
                          <a:effectLst/>
                          <a:latin typeface="MillerBanner Roman" charset="0"/>
                          <a:ea typeface="MillerBanner Roman" charset="0"/>
                          <a:cs typeface="MillerBanner Roman" charset="0"/>
                        </a:rPr>
                        <a:t>:</a:t>
                      </a:r>
                      <a:endParaRPr lang="en-GB" sz="900" smtClean="0">
                        <a:effectLst/>
                        <a:latin typeface="Calibri" charset="0"/>
                        <a:ea typeface="Calibri" charset="0"/>
                        <a:cs typeface="Times New Roman" charset="0"/>
                      </a:endParaRPr>
                    </a:p>
                    <a:p>
                      <a:pPr>
                        <a:spcAft>
                          <a:spcPts val="0"/>
                        </a:spcAft>
                      </a:pPr>
                      <a:r>
                        <a:rPr lang="en-GB" sz="900" smtClean="0">
                          <a:effectLst/>
                          <a:latin typeface="Calibri" charset="0"/>
                          <a:ea typeface="Calibri" charset="0"/>
                          <a:cs typeface="Times New Roman" charset="0"/>
                        </a:rPr>
                        <a:t> </a:t>
                      </a:r>
                      <a:endParaRPr lang="en-GB" sz="900" dirty="0">
                        <a:effectLst/>
                        <a:latin typeface="Calibri" charset="0"/>
                        <a:ea typeface="Calibri" charset="0"/>
                        <a:cs typeface="Times New Roman" charset="0"/>
                      </a:endParaRP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spcAft>
                          <a:spcPts val="0"/>
                        </a:spcAft>
                      </a:pPr>
                      <a:endParaRPr lang="en-GB" sz="900" dirty="0">
                        <a:effectLst/>
                        <a:latin typeface="Calibri" charset="0"/>
                        <a:ea typeface="Calibri" charset="0"/>
                        <a:cs typeface="Times New Roman" charset="0"/>
                      </a:endParaRPr>
                    </a:p>
                  </a:txBody>
                  <a:tcPr marL="49941" marR="49941"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475200">
                <a:tc>
                  <a:txBody>
                    <a:bodyPr/>
                    <a:lstStyle/>
                    <a:p>
                      <a:pPr algn="ctr">
                        <a:spcAft>
                          <a:spcPts val="0"/>
                        </a:spcAft>
                      </a:pPr>
                      <a:r>
                        <a:rPr lang="en-GB" sz="700" dirty="0">
                          <a:solidFill>
                            <a:srgbClr val="FFFFFF"/>
                          </a:solidFill>
                          <a:effectLst/>
                          <a:latin typeface="MillerBanner Roman" charset="0"/>
                          <a:ea typeface="Calibri" charset="0"/>
                          <a:cs typeface="Times New Roman" charset="0"/>
                        </a:rPr>
                        <a:t> </a:t>
                      </a:r>
                      <a:endParaRPr lang="en-GB" sz="900" dirty="0">
                        <a:effectLst/>
                        <a:latin typeface="Calibri" charset="0"/>
                        <a:ea typeface="Calibri" charset="0"/>
                        <a:cs typeface="Times New Roman" charset="0"/>
                      </a:endParaRPr>
                    </a:p>
                  </a:txBody>
                  <a:tcPr marL="49941" marR="49941" marT="0" marB="0">
                    <a:lnL>
                      <a:noFill/>
                    </a:lnL>
                    <a:lnR>
                      <a:noFill/>
                    </a:lnR>
                    <a:lnT w="12700" cap="flat" cmpd="sng" algn="ctr">
                      <a:solidFill>
                        <a:srgbClr val="000000"/>
                      </a:solidFill>
                      <a:prstDash val="solid"/>
                      <a:round/>
                      <a:headEnd type="none" w="med" len="med"/>
                      <a:tailEnd type="none" w="med" len="med"/>
                    </a:lnT>
                    <a:lnB>
                      <a:noFill/>
                    </a:lnB>
                    <a:solidFill>
                      <a:srgbClr val="D57559"/>
                    </a:solidFill>
                  </a:tcPr>
                </a:tc>
                <a:tc>
                  <a:txBody>
                    <a:bodyPr/>
                    <a:lstStyle/>
                    <a:p>
                      <a:pPr algn="ctr">
                        <a:spcAft>
                          <a:spcPts val="0"/>
                        </a:spcAft>
                      </a:pPr>
                      <a:r>
                        <a:rPr lang="en-GB" sz="1300" dirty="0" smtClean="0">
                          <a:solidFill>
                            <a:srgbClr val="FFFFFF"/>
                          </a:solidFill>
                          <a:effectLst/>
                          <a:latin typeface="MillerBanner Roman" charset="0"/>
                          <a:ea typeface="Times New Roman" charset="0"/>
                          <a:cs typeface="Arial" charset="0"/>
                        </a:rPr>
                        <a:t>Assessing team capability to perform in line with the change</a:t>
                      </a:r>
                      <a:endParaRPr lang="en-GB" sz="1300" dirty="0">
                        <a:effectLst/>
                        <a:latin typeface="Calibri" charset="0"/>
                        <a:ea typeface="Calibri" charset="0"/>
                        <a:cs typeface="Times New Roman" charset="0"/>
                      </a:endParaRPr>
                    </a:p>
                  </a:txBody>
                  <a:tcPr marL="49941" marR="49941" marT="0" marB="0" anchor="ctr">
                    <a:lnL>
                      <a:noFill/>
                    </a:lnL>
                    <a:lnR>
                      <a:noFill/>
                    </a:lnR>
                    <a:lnT w="12700" cap="flat" cmpd="sng" algn="ctr">
                      <a:solidFill>
                        <a:srgbClr val="000000"/>
                      </a:solidFill>
                      <a:prstDash val="solid"/>
                      <a:round/>
                      <a:headEnd type="none" w="med" len="med"/>
                      <a:tailEnd type="none" w="med" len="med"/>
                    </a:lnT>
                    <a:lnB>
                      <a:noFill/>
                    </a:lnB>
                    <a:solidFill>
                      <a:srgbClr val="D57559"/>
                    </a:solidFill>
                  </a:tcPr>
                </a:tc>
                <a:tc>
                  <a:txBody>
                    <a:bodyPr/>
                    <a:lstStyle/>
                    <a:p>
                      <a:pPr algn="ctr">
                        <a:spcAft>
                          <a:spcPts val="0"/>
                        </a:spcAft>
                      </a:pPr>
                      <a:r>
                        <a:rPr lang="en-GB" sz="900" dirty="0">
                          <a:solidFill>
                            <a:srgbClr val="FFFFFF"/>
                          </a:solidFill>
                          <a:effectLst/>
                          <a:latin typeface="MS Mincho" charset="-128"/>
                          <a:ea typeface="Calibri" charset="0"/>
                          <a:cs typeface="MS Mincho" charset="-128"/>
                        </a:rPr>
                        <a:t>✓</a:t>
                      </a:r>
                      <a:endParaRPr lang="en-GB" sz="900" dirty="0">
                        <a:effectLst/>
                        <a:latin typeface="Calibri" charset="0"/>
                        <a:ea typeface="Calibri" charset="0"/>
                        <a:cs typeface="Times New Roman" charset="0"/>
                      </a:endParaRPr>
                    </a:p>
                  </a:txBody>
                  <a:tcPr marL="49941" marR="49941" marT="0" marB="0" anchor="ctr">
                    <a:lnL>
                      <a:noFill/>
                    </a:lnL>
                    <a:lnR>
                      <a:noFill/>
                    </a:lnR>
                    <a:lnT w="12700" cap="flat" cmpd="sng" algn="ctr">
                      <a:solidFill>
                        <a:srgbClr val="000000"/>
                      </a:solidFill>
                      <a:prstDash val="solid"/>
                      <a:round/>
                      <a:headEnd type="none" w="med" len="med"/>
                      <a:tailEnd type="none" w="med" len="med"/>
                    </a:lnT>
                    <a:lnB>
                      <a:noFill/>
                    </a:lnB>
                    <a:solidFill>
                      <a:srgbClr val="D57559"/>
                    </a:solidFill>
                  </a:tcPr>
                </a:tc>
              </a:tr>
              <a:tr h="356850">
                <a:tc>
                  <a:txBody>
                    <a:bodyPr/>
                    <a:lstStyle/>
                    <a:p>
                      <a:pPr>
                        <a:spcAft>
                          <a:spcPts val="0"/>
                        </a:spcAft>
                      </a:pPr>
                      <a:r>
                        <a:rPr lang="en-GB" sz="1100" b="0" dirty="0">
                          <a:effectLst/>
                          <a:latin typeface="Calibri" charset="0"/>
                          <a:ea typeface="Calibri" charset="0"/>
                          <a:cs typeface="Times New Roman" charset="0"/>
                        </a:rPr>
                        <a:t>Level 1</a:t>
                      </a:r>
                    </a:p>
                  </a:txBody>
                  <a:tcPr marL="49941" marR="49941" marT="0" marB="0" anchor="ctr">
                    <a:lnL>
                      <a:noFill/>
                    </a:lnL>
                    <a:lnR>
                      <a:noFill/>
                    </a:lnR>
                    <a:lnT>
                      <a:noFill/>
                    </a:lnT>
                    <a:lnB w="12700" cap="flat" cmpd="sng" algn="ctr">
                      <a:solidFill>
                        <a:schemeClr val="tx1">
                          <a:lumMod val="85000"/>
                          <a:lumOff val="15000"/>
                        </a:schemeClr>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Times New Roman" charset="0"/>
                          <a:cs typeface="Arial" charset="0"/>
                        </a:rPr>
                        <a:t>No training materials and documentation in place.</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a:noFill/>
                    </a:lnT>
                    <a:lnB w="12700" cap="flat" cmpd="sng" algn="ctr">
                      <a:solidFill>
                        <a:schemeClr val="tx1">
                          <a:lumMod val="85000"/>
                          <a:lumOff val="15000"/>
                        </a:schemeClr>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a:noFill/>
                    </a:lnT>
                    <a:lnB w="12700" cap="flat" cmpd="sng" algn="ctr">
                      <a:solidFill>
                        <a:schemeClr val="tx1">
                          <a:lumMod val="85000"/>
                          <a:lumOff val="15000"/>
                        </a:schemeClr>
                      </a:solidFill>
                      <a:prstDash val="solid"/>
                      <a:round/>
                      <a:headEnd type="none" w="med" len="med"/>
                      <a:tailEnd type="none" w="med" len="med"/>
                    </a:lnB>
                    <a:solidFill>
                      <a:srgbClr val="FFFFFF"/>
                    </a:solidFill>
                  </a:tcPr>
                </a:tc>
              </a:tr>
              <a:tr h="502920">
                <a:tc>
                  <a:txBody>
                    <a:bodyPr/>
                    <a:lstStyle/>
                    <a:p>
                      <a:pPr>
                        <a:spcAft>
                          <a:spcPts val="0"/>
                        </a:spcAft>
                      </a:pPr>
                      <a:r>
                        <a:rPr lang="en-GB" sz="1100" b="0">
                          <a:effectLst/>
                          <a:latin typeface="Calibri" charset="0"/>
                          <a:ea typeface="Calibri" charset="0"/>
                          <a:cs typeface="Times New Roman" charset="0"/>
                        </a:rPr>
                        <a:t>Level 2</a:t>
                      </a:r>
                    </a:p>
                  </a:txBody>
                  <a:tcPr marL="49941" marR="49941" marT="0" marB="0" anchor="ctr">
                    <a:lnL>
                      <a:noFill/>
                    </a:lnL>
                    <a:lnR>
                      <a:noFill/>
                    </a:lnR>
                    <a:lnT w="12700" cap="flat" cmpd="sng" algn="ctr">
                      <a:solidFill>
                        <a:schemeClr val="tx1">
                          <a:lumMod val="85000"/>
                          <a:lumOff val="15000"/>
                        </a:schemeClr>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Times New Roman" charset="0"/>
                          <a:cs typeface="Arial" charset="0"/>
                        </a:rPr>
                        <a:t>Systems documentation in place and systems training delivered on adhoc basis without analysis or process knowledge.</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rgbClr val="FFFFFF"/>
                    </a:solidFill>
                  </a:tcPr>
                </a:tc>
              </a:tr>
              <a:tr h="365181">
                <a:tc>
                  <a:txBody>
                    <a:bodyPr/>
                    <a:lstStyle/>
                    <a:p>
                      <a:pPr>
                        <a:spcAft>
                          <a:spcPts val="0"/>
                        </a:spcAft>
                      </a:pPr>
                      <a:r>
                        <a:rPr lang="en-GB" sz="1100" b="0">
                          <a:effectLst/>
                          <a:latin typeface="Calibri" charset="0"/>
                          <a:ea typeface="Calibri" charset="0"/>
                          <a:cs typeface="Times New Roman" charset="0"/>
                        </a:rPr>
                        <a:t>Level 3</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Times New Roman" charset="0"/>
                          <a:cs typeface="Arial" charset="0"/>
                        </a:rPr>
                        <a:t>Training needs analysis designed; process education defined and systems training delivered.</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rgbClr val="FFFFFF"/>
                    </a:solidFill>
                  </a:tcPr>
                </a:tc>
              </a:tr>
              <a:tr h="358815">
                <a:tc>
                  <a:txBody>
                    <a:bodyPr/>
                    <a:lstStyle/>
                    <a:p>
                      <a:pPr>
                        <a:spcAft>
                          <a:spcPts val="0"/>
                        </a:spcAft>
                      </a:pPr>
                      <a:r>
                        <a:rPr lang="en-GB" sz="1100" b="0">
                          <a:effectLst/>
                          <a:latin typeface="Calibri" charset="0"/>
                          <a:ea typeface="Calibri" charset="0"/>
                          <a:cs typeface="Times New Roman" charset="0"/>
                        </a:rPr>
                        <a:t>Level 4</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Times New Roman" charset="0"/>
                          <a:cs typeface="Arial" charset="0"/>
                        </a:rPr>
                        <a:t>Training needs analysis completed; process education and systems education delivered.</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rgbClr val="FFFFFF"/>
                    </a:solidFill>
                  </a:tcPr>
                </a:tc>
              </a:tr>
              <a:tr h="502920">
                <a:tc>
                  <a:txBody>
                    <a:bodyPr/>
                    <a:lstStyle/>
                    <a:p>
                      <a:pPr>
                        <a:spcAft>
                          <a:spcPts val="0"/>
                        </a:spcAft>
                      </a:pPr>
                      <a:r>
                        <a:rPr lang="en-GB" sz="1100" b="0" dirty="0">
                          <a:effectLst/>
                          <a:latin typeface="Calibri" charset="0"/>
                          <a:ea typeface="Calibri" charset="0"/>
                          <a:cs typeface="Times New Roman" charset="0"/>
                        </a:rPr>
                        <a:t>Level 5</a:t>
                      </a: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1100" smtClean="0">
                          <a:effectLst/>
                          <a:latin typeface="Calibri" charset="0"/>
                          <a:ea typeface="Times New Roman" charset="0"/>
                          <a:cs typeface="Arial" charset="0"/>
                        </a:rPr>
                        <a:t>Training needs analysis completed; systems training and process education designed and delivered; support materials provided; post training assessment complete.  Linked to the change vision, benefits, performance measures and ways of working.</a:t>
                      </a:r>
                      <a:endParaRPr lang="en-GB" sz="1100" dirty="0">
                        <a:effectLst/>
                        <a:latin typeface="Calibri" charset="0"/>
                        <a:ea typeface="Calibri" charset="0"/>
                        <a:cs typeface="Times New Roman" charset="0"/>
                      </a:endParaRPr>
                    </a:p>
                  </a:txBody>
                  <a:tcPr marL="49941" marR="49941" marT="0" marB="0" anchor="ctr">
                    <a:lnL>
                      <a:noFill/>
                    </a:lnL>
                    <a:lnR w="12700" cap="flat" cmpd="sng" algn="ctr">
                      <a:solidFill>
                        <a:srgbClr val="000000"/>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GB" sz="800">
                          <a:effectLst/>
                          <a:latin typeface="Calibri" charset="0"/>
                          <a:ea typeface="Calibri" charset="0"/>
                          <a:cs typeface="Times New Roman" charset="0"/>
                        </a:rPr>
                        <a:t> </a:t>
                      </a:r>
                      <a:endParaRPr lang="en-GB" sz="900">
                        <a:effectLst/>
                        <a:latin typeface="Calibri" charset="0"/>
                        <a:ea typeface="Calibri" charset="0"/>
                        <a:cs typeface="Times New Roman" charset="0"/>
                      </a:endParaRPr>
                    </a:p>
                  </a:txBody>
                  <a:tcPr marL="49941" marR="49941" marT="0" marB="0" anchor="b">
                    <a:lnL w="12700" cap="flat" cmpd="sng" algn="ctr">
                      <a:solidFill>
                        <a:srgbClr val="000000"/>
                      </a:solidFill>
                      <a:prstDash val="solid"/>
                      <a:round/>
                      <a:headEnd type="none" w="med" len="med"/>
                      <a:tailEnd type="none" w="med" len="med"/>
                    </a:lnL>
                    <a:lnR>
                      <a:noFill/>
                    </a:lnR>
                    <a:lnT w="12700" cap="flat" cmpd="sng" algn="ctr">
                      <a:solidFill>
                        <a:schemeClr val="tx1">
                          <a:lumMod val="85000"/>
                          <a:lumOff val="15000"/>
                        </a:schemeClr>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8758">
                <a:tc gridSpan="3">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100" dirty="0" smtClean="0">
                          <a:solidFill>
                            <a:srgbClr val="DE8A6C"/>
                          </a:solidFill>
                          <a:effectLst/>
                          <a:latin typeface="MillerBanner Roman" charset="0"/>
                          <a:ea typeface="MillerBanner Roman" charset="0"/>
                          <a:cs typeface="MillerBanner Roman" charset="0"/>
                        </a:rPr>
                        <a:t>Comments</a:t>
                      </a:r>
                      <a:r>
                        <a:rPr lang="en-GB" sz="800" dirty="0" smtClean="0">
                          <a:solidFill>
                            <a:srgbClr val="DE8A6C"/>
                          </a:solidFill>
                          <a:effectLst/>
                          <a:latin typeface="MillerBanner Roman" charset="0"/>
                          <a:ea typeface="MillerBanner Roman" charset="0"/>
                          <a:cs typeface="MillerBanner Roman" charset="0"/>
                        </a:rPr>
                        <a:t>:</a:t>
                      </a:r>
                    </a:p>
                    <a:p>
                      <a:pPr>
                        <a:spcAft>
                          <a:spcPts val="0"/>
                        </a:spcAft>
                      </a:pPr>
                      <a:r>
                        <a:rPr lang="en-GB" sz="800" dirty="0" smtClean="0">
                          <a:effectLst/>
                          <a:latin typeface="Calibri" charset="0"/>
                          <a:ea typeface="Calibri" charset="0"/>
                          <a:cs typeface="Times New Roman" charset="0"/>
                        </a:rPr>
                        <a:t> </a:t>
                      </a:r>
                      <a:endParaRPr lang="en-GB" sz="900" dirty="0">
                        <a:effectLst/>
                        <a:latin typeface="Calibri" charset="0"/>
                        <a:ea typeface="Calibri" charset="0"/>
                        <a:cs typeface="Times New Roman" charset="0"/>
                      </a:endParaRPr>
                    </a:p>
                  </a:txBody>
                  <a:tcPr marL="49941" marR="4994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spcAft>
                          <a:spcPts val="0"/>
                        </a:spcAft>
                      </a:pPr>
                      <a:endParaRPr lang="en-GB" sz="900" dirty="0">
                        <a:effectLst/>
                        <a:latin typeface="Calibri" charset="0"/>
                        <a:ea typeface="Calibri" charset="0"/>
                        <a:cs typeface="Times New Roman" charset="0"/>
                      </a:endParaRPr>
                    </a:p>
                  </a:txBody>
                  <a:tcPr marL="49941" marR="49941"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bl>
          </a:graphicData>
        </a:graphic>
      </p:graphicFrame>
      <p:pic>
        <p:nvPicPr>
          <p:cNvPr id="11" name="Picture 10"/>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987097" y="47786"/>
            <a:ext cx="840105" cy="705485"/>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10568</TotalTime>
  <Words>393</Words>
  <Application>Microsoft Macintosh PowerPoint</Application>
  <PresentationFormat>A4 Paper (210x297 mm)</PresentationFormat>
  <Paragraphs>66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MillerBanner Black</vt:lpstr>
      <vt:lpstr>MillerBanner Roman</vt:lpstr>
      <vt:lpstr>MS Mincho</vt:lpstr>
      <vt:lpstr>Times New Roman</vt:lpstr>
      <vt:lpstr>Arial</vt:lpstr>
      <vt:lpstr>Office Theme</vt:lpstr>
      <vt:lpstr>Change Readiness assessment</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191</cp:revision>
  <cp:lastPrinted>2017-06-22T03:29:12Z</cp:lastPrinted>
  <dcterms:created xsi:type="dcterms:W3CDTF">2016-04-06T11:41:11Z</dcterms:created>
  <dcterms:modified xsi:type="dcterms:W3CDTF">2017-09-26T01:43:16Z</dcterms:modified>
</cp:coreProperties>
</file>