
<file path=[Content_Types].xml><?xml version="1.0" encoding="utf-8"?>
<Types xmlns="http://schemas.openxmlformats.org/package/2006/content-types">
  <Default Extension="xml" ContentType="application/xml"/>
  <Default Extension="jpeg" ContentType="image/jpe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72" r:id="rId1"/>
  </p:sldMasterIdLst>
  <p:notesMasterIdLst>
    <p:notesMasterId r:id="rId4"/>
  </p:notesMasterIdLst>
  <p:sldIdLst>
    <p:sldId id="308" r:id="rId2"/>
    <p:sldId id="307" r:id="rId3"/>
  </p:sldIdLst>
  <p:sldSz cx="9906000" cy="6858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6451"/>
    <a:srgbClr val="DE8A6C"/>
    <a:srgbClr val="ECBDAC"/>
    <a:srgbClr val="E95130"/>
    <a:srgbClr val="E2987E"/>
    <a:srgbClr val="F9E4CF"/>
    <a:srgbClr val="F8ADA0"/>
    <a:srgbClr val="EFA799"/>
    <a:srgbClr val="7F7F7F"/>
    <a:srgbClr val="E26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4455" autoAdjust="0"/>
  </p:normalViewPr>
  <p:slideViewPr>
    <p:cSldViewPr snapToGrid="0" snapToObjects="1">
      <p:cViewPr>
        <p:scale>
          <a:sx n="90" d="100"/>
          <a:sy n="90" d="100"/>
        </p:scale>
        <p:origin x="-1400" y="184"/>
      </p:cViewPr>
      <p:guideLst>
        <p:guide orient="horz" pos="2160"/>
        <p:guide pos="3120"/>
      </p:guideLst>
    </p:cSldViewPr>
  </p:slideViewPr>
  <p:notesTextViewPr>
    <p:cViewPr>
      <p:scale>
        <a:sx n="1" d="1"/>
        <a:sy n="1" d="1"/>
      </p:scale>
      <p:origin x="0" y="0"/>
    </p:cViewPr>
  </p:notesTextViewPr>
  <p:sorterViewPr>
    <p:cViewPr>
      <p:scale>
        <a:sx n="170" d="100"/>
        <a:sy n="17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982663" y="1243013"/>
            <a:ext cx="484505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2663" y="1243013"/>
            <a:ext cx="4845050" cy="3355975"/>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189216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2663" y="1243013"/>
            <a:ext cx="4845050" cy="3355975"/>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2</a:t>
            </a:fld>
            <a:endParaRPr lang="en-US"/>
          </a:p>
        </p:txBody>
      </p:sp>
    </p:spTree>
    <p:extLst>
      <p:ext uri="{BB962C8B-B14F-4D97-AF65-F5344CB8AC3E}">
        <p14:creationId xmlns:p14="http://schemas.microsoft.com/office/powerpoint/2010/main" val="3371224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71983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232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3298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4762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87357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09519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3572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103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19385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28408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5635592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42681504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44" y="213283"/>
            <a:ext cx="9022556" cy="431623"/>
          </a:xfrm>
        </p:spPr>
        <p:txBody>
          <a:bodyPr>
            <a:normAutofit/>
          </a:bodyPr>
          <a:lstStyle/>
          <a:p>
            <a:r>
              <a:rPr lang="en-AU" sz="2400" dirty="0" smtClean="0">
                <a:solidFill>
                  <a:srgbClr val="856451"/>
                </a:solidFill>
                <a:latin typeface="MillerBanner Roman" panose="02000503080000020003" pitchFamily="2" charset="0"/>
              </a:rPr>
              <a:t>Principles of Everyday Conversations Team Activity </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049" y="6513532"/>
            <a:ext cx="857904" cy="245116"/>
          </a:xfrm>
          <a:prstGeom prst="rect">
            <a:avLst/>
          </a:prstGeom>
        </p:spPr>
      </p:pic>
      <p:sp>
        <p:nvSpPr>
          <p:cNvPr id="37" name="TextBox 36"/>
          <p:cNvSpPr txBox="1"/>
          <p:nvPr/>
        </p:nvSpPr>
        <p:spPr>
          <a:xfrm>
            <a:off x="4488107" y="4968560"/>
            <a:ext cx="283552" cy="284052"/>
          </a:xfrm>
          <a:prstGeom prst="rect">
            <a:avLst/>
          </a:prstGeom>
          <a:noFill/>
        </p:spPr>
        <p:txBody>
          <a:bodyPr wrap="square" rtlCol="0" anchor="ctr">
            <a:spAutoFit/>
          </a:bodyPr>
          <a:lstStyle/>
          <a:p>
            <a:r>
              <a:rPr lang="en-AU" sz="1246" dirty="0">
                <a:solidFill>
                  <a:schemeClr val="bg1"/>
                </a:solidFill>
                <a:latin typeface="MillerBanner Black" panose="02000504090000020003" pitchFamily="2" charset="0"/>
              </a:rPr>
              <a:t>=</a:t>
            </a:r>
          </a:p>
        </p:txBody>
      </p:sp>
      <p:sp>
        <p:nvSpPr>
          <p:cNvPr id="38" name="TextBox 37"/>
          <p:cNvSpPr txBox="1"/>
          <p:nvPr/>
        </p:nvSpPr>
        <p:spPr>
          <a:xfrm>
            <a:off x="5853113" y="4985045"/>
            <a:ext cx="283552" cy="284052"/>
          </a:xfrm>
          <a:prstGeom prst="rect">
            <a:avLst/>
          </a:prstGeom>
          <a:noFill/>
        </p:spPr>
        <p:txBody>
          <a:bodyPr wrap="square" rtlCol="0" anchor="ctr">
            <a:spAutoFit/>
          </a:bodyPr>
          <a:lstStyle/>
          <a:p>
            <a:r>
              <a:rPr lang="en-AU" sz="1246" dirty="0">
                <a:solidFill>
                  <a:schemeClr val="bg1"/>
                </a:solidFill>
                <a:latin typeface="MillerBanner Black" panose="02000504090000020003" pitchFamily="2" charset="0"/>
              </a:rPr>
              <a:t>+</a:t>
            </a:r>
          </a:p>
        </p:txBody>
      </p:sp>
      <p:sp>
        <p:nvSpPr>
          <p:cNvPr id="8" name="Rounded Rectangle 7"/>
          <p:cNvSpPr/>
          <p:nvPr/>
        </p:nvSpPr>
        <p:spPr>
          <a:xfrm>
            <a:off x="432465" y="838571"/>
            <a:ext cx="3103216" cy="5497830"/>
          </a:xfrm>
          <a:prstGeom prst="roundRect">
            <a:avLst/>
          </a:prstGeom>
          <a:solidFill>
            <a:srgbClr val="DE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602040" y="1092859"/>
            <a:ext cx="2743140" cy="5024452"/>
          </a:xfrm>
          <a:prstGeom prst="rect">
            <a:avLst/>
          </a:prstGeom>
          <a:noFill/>
        </p:spPr>
        <p:txBody>
          <a:bodyPr wrap="square" rtlCol="0">
            <a:spAutoFit/>
          </a:bodyPr>
          <a:lstStyle/>
          <a:p>
            <a:pPr algn="just">
              <a:spcAft>
                <a:spcPts val="600"/>
              </a:spcAft>
            </a:pPr>
            <a:r>
              <a:rPr lang="en-AU" sz="1400" dirty="0" smtClean="0">
                <a:solidFill>
                  <a:schemeClr val="bg1"/>
                </a:solidFill>
                <a:latin typeface="MillerBanner Roman" panose="02000503080000020003" pitchFamily="2" charset="0"/>
              </a:rPr>
              <a:t>WHY Do It?</a:t>
            </a:r>
          </a:p>
          <a:p>
            <a:pPr algn="just">
              <a:spcAft>
                <a:spcPts val="600"/>
              </a:spcAft>
            </a:pPr>
            <a:r>
              <a:rPr lang="en-AU" sz="1150" dirty="0" smtClean="0">
                <a:solidFill>
                  <a:schemeClr val="bg1"/>
                </a:solidFill>
              </a:rPr>
              <a:t>To enhance the quality of the everyday conversations that occur within the team.</a:t>
            </a:r>
          </a:p>
          <a:p>
            <a:pPr algn="just">
              <a:spcAft>
                <a:spcPts val="600"/>
              </a:spcAft>
            </a:pPr>
            <a:endParaRPr lang="en-AU" sz="1150" dirty="0">
              <a:solidFill>
                <a:schemeClr val="bg1"/>
              </a:solidFill>
            </a:endParaRPr>
          </a:p>
          <a:p>
            <a:pPr algn="just">
              <a:spcAft>
                <a:spcPts val="600"/>
              </a:spcAft>
            </a:pPr>
            <a:r>
              <a:rPr lang="en-AU" sz="1400" dirty="0" smtClean="0">
                <a:solidFill>
                  <a:schemeClr val="bg1"/>
                </a:solidFill>
                <a:latin typeface="MillerBanner Roman" panose="02000503080000020003" pitchFamily="2" charset="0"/>
              </a:rPr>
              <a:t>WHAT You Need</a:t>
            </a:r>
          </a:p>
          <a:p>
            <a:pPr marL="171450" indent="-171450" algn="just">
              <a:spcAft>
                <a:spcPts val="300"/>
              </a:spcAft>
              <a:buFont typeface="Wingdings" panose="05000000000000000000" pitchFamily="2" charset="2"/>
              <a:buChar char="q"/>
            </a:pPr>
            <a:r>
              <a:rPr lang="en-AU" sz="1150" dirty="0" smtClean="0">
                <a:solidFill>
                  <a:schemeClr val="bg1"/>
                </a:solidFill>
              </a:rPr>
              <a:t>Up to 30 minutes together as a team to complete and discuss the activity </a:t>
            </a:r>
          </a:p>
          <a:p>
            <a:pPr marL="171450" indent="-171450" algn="just">
              <a:spcAft>
                <a:spcPts val="300"/>
              </a:spcAft>
              <a:buFont typeface="Wingdings" panose="05000000000000000000" pitchFamily="2" charset="2"/>
              <a:buChar char="q"/>
            </a:pPr>
            <a:r>
              <a:rPr lang="en-AU" sz="1150" dirty="0" smtClean="0">
                <a:solidFill>
                  <a:schemeClr val="bg1"/>
                </a:solidFill>
              </a:rPr>
              <a:t>A whiteboard, flipchart or large print out of the assessment template on the following page</a:t>
            </a:r>
          </a:p>
          <a:p>
            <a:pPr marL="171450" indent="-171450" algn="just">
              <a:spcAft>
                <a:spcPts val="300"/>
              </a:spcAft>
              <a:buFont typeface="Wingdings" panose="05000000000000000000" pitchFamily="2" charset="2"/>
              <a:buChar char="q"/>
            </a:pPr>
            <a:r>
              <a:rPr lang="en-AU" sz="1150" dirty="0" smtClean="0">
                <a:solidFill>
                  <a:schemeClr val="bg1"/>
                </a:solidFill>
              </a:rPr>
              <a:t>Sticky dots, whiteboard markers or </a:t>
            </a:r>
            <a:r>
              <a:rPr lang="en-AU" sz="1150" dirty="0" err="1" smtClean="0">
                <a:solidFill>
                  <a:schemeClr val="bg1"/>
                </a:solidFill>
              </a:rPr>
              <a:t>textas</a:t>
            </a:r>
            <a:r>
              <a:rPr lang="en-AU" sz="1150" dirty="0" smtClean="0">
                <a:solidFill>
                  <a:schemeClr val="bg1"/>
                </a:solidFill>
              </a:rPr>
              <a:t> for team members to mark their assessment on the template</a:t>
            </a:r>
          </a:p>
          <a:p>
            <a:pPr algn="just">
              <a:spcAft>
                <a:spcPts val="600"/>
              </a:spcAft>
            </a:pPr>
            <a:endParaRPr lang="en-AU" sz="1150" dirty="0" smtClean="0">
              <a:solidFill>
                <a:schemeClr val="bg1"/>
              </a:solidFill>
            </a:endParaRPr>
          </a:p>
          <a:p>
            <a:pPr algn="just">
              <a:spcAft>
                <a:spcPts val="600"/>
              </a:spcAft>
            </a:pPr>
            <a:r>
              <a:rPr lang="en-AU" sz="1400" dirty="0" smtClean="0">
                <a:solidFill>
                  <a:schemeClr val="bg1"/>
                </a:solidFill>
                <a:latin typeface="MillerBanner Roman" panose="02000503080000020003" pitchFamily="2" charset="0"/>
              </a:rPr>
              <a:t>WHEN To Try It</a:t>
            </a:r>
          </a:p>
          <a:p>
            <a:pPr marL="171450" indent="-171450" algn="just">
              <a:spcAft>
                <a:spcPts val="600"/>
              </a:spcAft>
              <a:buFont typeface="Wingdings" panose="05000000000000000000" pitchFamily="2" charset="2"/>
              <a:buChar char="q"/>
            </a:pPr>
            <a:r>
              <a:rPr lang="en-AU" sz="1150" dirty="0" smtClean="0">
                <a:solidFill>
                  <a:schemeClr val="bg1"/>
                </a:solidFill>
              </a:rPr>
              <a:t>Before or after a team meeting</a:t>
            </a:r>
          </a:p>
          <a:p>
            <a:pPr marL="171450" indent="-171450" algn="just">
              <a:spcAft>
                <a:spcPts val="600"/>
              </a:spcAft>
              <a:buFont typeface="Wingdings" panose="05000000000000000000" pitchFamily="2" charset="2"/>
              <a:buChar char="q"/>
            </a:pPr>
            <a:r>
              <a:rPr lang="en-AU" sz="1150" dirty="0" smtClean="0">
                <a:solidFill>
                  <a:schemeClr val="bg1"/>
                </a:solidFill>
              </a:rPr>
              <a:t>As a working lunch session</a:t>
            </a:r>
          </a:p>
          <a:p>
            <a:pPr marL="171450" indent="-171450" algn="just">
              <a:spcAft>
                <a:spcPts val="600"/>
              </a:spcAft>
              <a:buFont typeface="Wingdings" panose="05000000000000000000" pitchFamily="2" charset="2"/>
              <a:buChar char="q"/>
            </a:pPr>
            <a:r>
              <a:rPr lang="en-AU" sz="1150" dirty="0" smtClean="0">
                <a:solidFill>
                  <a:schemeClr val="bg1"/>
                </a:solidFill>
              </a:rPr>
              <a:t>As part of a team day or offsite</a:t>
            </a:r>
          </a:p>
          <a:p>
            <a:pPr algn="just">
              <a:spcAft>
                <a:spcPts val="600"/>
              </a:spcAft>
            </a:pPr>
            <a:endParaRPr lang="en-AU" sz="1150" dirty="0">
              <a:solidFill>
                <a:schemeClr val="bg1"/>
              </a:solidFill>
            </a:endParaRPr>
          </a:p>
          <a:p>
            <a:pPr algn="just">
              <a:spcAft>
                <a:spcPts val="600"/>
              </a:spcAft>
            </a:pPr>
            <a:r>
              <a:rPr lang="en-AU" sz="1150" dirty="0" smtClean="0">
                <a:solidFill>
                  <a:schemeClr val="bg1"/>
                </a:solidFill>
                <a:latin typeface="MillerBanner Roman" panose="02000503080000020003" pitchFamily="2" charset="0"/>
              </a:rPr>
              <a:t>WHO Is Involved?</a:t>
            </a:r>
          </a:p>
          <a:p>
            <a:pPr algn="just">
              <a:spcAft>
                <a:spcPts val="600"/>
              </a:spcAft>
            </a:pPr>
            <a:r>
              <a:rPr lang="en-AU" sz="1150" dirty="0" smtClean="0">
                <a:solidFill>
                  <a:schemeClr val="bg1"/>
                </a:solidFill>
              </a:rPr>
              <a:t>All members of an intact team or a project team.</a:t>
            </a:r>
          </a:p>
        </p:txBody>
      </p:sp>
      <p:sp>
        <p:nvSpPr>
          <p:cNvPr id="5" name="TextBox 4"/>
          <p:cNvSpPr txBox="1"/>
          <p:nvPr/>
        </p:nvSpPr>
        <p:spPr>
          <a:xfrm>
            <a:off x="3848100" y="813716"/>
            <a:ext cx="5737860" cy="4839786"/>
          </a:xfrm>
          <a:prstGeom prst="rect">
            <a:avLst/>
          </a:prstGeom>
          <a:noFill/>
        </p:spPr>
        <p:txBody>
          <a:bodyPr wrap="square" rtlCol="0">
            <a:spAutoFit/>
          </a:bodyPr>
          <a:lstStyle/>
          <a:p>
            <a:pPr algn="just">
              <a:spcAft>
                <a:spcPts val="600"/>
              </a:spcAft>
            </a:pPr>
            <a:r>
              <a:rPr lang="en-AU" sz="1400" dirty="0" smtClean="0">
                <a:solidFill>
                  <a:srgbClr val="DE8A6C"/>
                </a:solidFill>
                <a:latin typeface="MillerBanner Roman" panose="02000503080000020003" pitchFamily="2" charset="0"/>
              </a:rPr>
              <a:t>Activity Steps</a:t>
            </a:r>
          </a:p>
          <a:p>
            <a:pPr marL="228600" indent="-228600" algn="just">
              <a:spcBef>
                <a:spcPts val="600"/>
              </a:spcBef>
              <a:spcAft>
                <a:spcPts val="600"/>
              </a:spcAft>
              <a:buAutoNum type="arabicPeriod"/>
            </a:pPr>
            <a:r>
              <a:rPr lang="en-AU" sz="1150" dirty="0" smtClean="0"/>
              <a:t>Before completing this activity you may like to encourage your team members to complete the </a:t>
            </a:r>
            <a:r>
              <a:rPr lang="en-AU" sz="1150" i="1" dirty="0" smtClean="0"/>
              <a:t>Everyday Conversations </a:t>
            </a:r>
            <a:r>
              <a:rPr lang="en-AU" sz="1150" dirty="0" smtClean="0"/>
              <a:t>Learning Moment available via the Myer Academy.</a:t>
            </a:r>
          </a:p>
          <a:p>
            <a:pPr marL="228600" indent="-228600" algn="just">
              <a:spcBef>
                <a:spcPts val="600"/>
              </a:spcBef>
              <a:spcAft>
                <a:spcPts val="600"/>
              </a:spcAft>
              <a:buAutoNum type="arabicPeriod"/>
            </a:pPr>
            <a:r>
              <a:rPr lang="en-AU" sz="1150" dirty="0" smtClean="0"/>
              <a:t>Position or recap with the team the seven principles of everyday conversations: Be Courageous, Be Empathetic, Be Present, Be Aware and Be Silent (you can refer to the template on the following page which includes behavioural examples for each).</a:t>
            </a:r>
          </a:p>
          <a:p>
            <a:pPr marL="228600" indent="-228600" algn="just">
              <a:spcBef>
                <a:spcPts val="600"/>
              </a:spcBef>
              <a:spcAft>
                <a:spcPts val="600"/>
              </a:spcAft>
              <a:buAutoNum type="arabicPeriod"/>
            </a:pPr>
            <a:r>
              <a:rPr lang="en-AU" sz="1150" dirty="0" smtClean="0"/>
              <a:t>Invite members to consider the nature and quality of conversations that are held within the team. Based on each team member’s experience, invite them to place an ‘x’ on the rating scale, reflecting the extent to which they think this principle is ‘lived’ by the team (Rarely, Sometimes, Often, Almost Always).</a:t>
            </a:r>
          </a:p>
          <a:p>
            <a:pPr marL="228600" indent="-228600" algn="just">
              <a:spcBef>
                <a:spcPts val="600"/>
              </a:spcBef>
              <a:spcAft>
                <a:spcPts val="600"/>
              </a:spcAft>
              <a:buAutoNum type="arabicPeriod"/>
            </a:pPr>
            <a:r>
              <a:rPr lang="en-AU" sz="1150" dirty="0" smtClean="0"/>
              <a:t>Reflect on the results. As a team discuss the following:</a:t>
            </a:r>
          </a:p>
          <a:p>
            <a:pPr marL="628650" lvl="1" indent="-171450" algn="just">
              <a:spcAft>
                <a:spcPts val="600"/>
              </a:spcAft>
              <a:buFont typeface="Arial" panose="020B0604020202020204" pitchFamily="34" charset="0"/>
              <a:buChar char="•"/>
            </a:pPr>
            <a:r>
              <a:rPr lang="en-AU" sz="1150" dirty="0" smtClean="0"/>
              <a:t>Which principle(s) do we ‘live’ the most? </a:t>
            </a:r>
          </a:p>
          <a:p>
            <a:pPr marL="628650" lvl="1" indent="-171450" algn="just">
              <a:spcAft>
                <a:spcPts val="600"/>
              </a:spcAft>
              <a:buFont typeface="Arial" panose="020B0604020202020204" pitchFamily="34" charset="0"/>
              <a:buChar char="•"/>
            </a:pPr>
            <a:r>
              <a:rPr lang="en-AU" sz="1150" dirty="0" smtClean="0"/>
              <a:t>What is the impact of this on our conversations?</a:t>
            </a:r>
          </a:p>
          <a:p>
            <a:pPr marL="628650" lvl="1" indent="-171450" algn="just">
              <a:spcAft>
                <a:spcPts val="600"/>
              </a:spcAft>
              <a:buFont typeface="Arial" panose="020B0604020202020204" pitchFamily="34" charset="0"/>
              <a:buChar char="•"/>
            </a:pPr>
            <a:r>
              <a:rPr lang="en-AU" sz="1150" dirty="0" smtClean="0"/>
              <a:t>Which principle(s) do we ‘live’ the least?</a:t>
            </a:r>
          </a:p>
          <a:p>
            <a:pPr marL="628650" lvl="1" indent="-171450" algn="just">
              <a:spcAft>
                <a:spcPts val="600"/>
              </a:spcAft>
              <a:buFont typeface="Arial" panose="020B0604020202020204" pitchFamily="34" charset="0"/>
              <a:buChar char="•"/>
            </a:pPr>
            <a:r>
              <a:rPr lang="en-AU" sz="1150" dirty="0" smtClean="0"/>
              <a:t>What is the impact of this on our conversations?</a:t>
            </a:r>
          </a:p>
          <a:p>
            <a:pPr marL="628650" lvl="1" indent="-171450" algn="just">
              <a:spcAft>
                <a:spcPts val="600"/>
              </a:spcAft>
              <a:buFont typeface="Arial" panose="020B0604020202020204" pitchFamily="34" charset="0"/>
              <a:buChar char="•"/>
            </a:pPr>
            <a:r>
              <a:rPr lang="en-AU" sz="1150" dirty="0" smtClean="0"/>
              <a:t>What three commitments will we make as a team to more fully embrace these principles in order to improve the quality of our conversations everyday?</a:t>
            </a:r>
          </a:p>
          <a:p>
            <a:pPr marL="628650" lvl="1" indent="-171450" algn="just">
              <a:spcAft>
                <a:spcPts val="600"/>
              </a:spcAft>
              <a:buFont typeface="Arial" panose="020B0604020202020204" pitchFamily="34" charset="0"/>
              <a:buChar char="•"/>
            </a:pPr>
            <a:endParaRPr lang="en-AU" sz="1200" dirty="0" smtClean="0"/>
          </a:p>
          <a:p>
            <a:pPr marL="628650" lvl="1" indent="-171450" algn="just">
              <a:spcAft>
                <a:spcPts val="600"/>
              </a:spcAft>
              <a:buFont typeface="Arial" panose="020B0604020202020204" pitchFamily="34" charset="0"/>
              <a:buChar char="•"/>
            </a:pPr>
            <a:endParaRPr lang="en-AU" sz="1200" dirty="0"/>
          </a:p>
        </p:txBody>
      </p:sp>
      <p:sp>
        <p:nvSpPr>
          <p:cNvPr id="6" name="Rounded Rectangle 5"/>
          <p:cNvSpPr/>
          <p:nvPr/>
        </p:nvSpPr>
        <p:spPr>
          <a:xfrm>
            <a:off x="4038600" y="5090160"/>
            <a:ext cx="5547360" cy="1173480"/>
          </a:xfrm>
          <a:prstGeom prst="roundRect">
            <a:avLst/>
          </a:prstGeom>
          <a:noFill/>
          <a:ln w="19050">
            <a:solidFill>
              <a:srgbClr val="8564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4152900" y="5184032"/>
            <a:ext cx="4591380" cy="276999"/>
          </a:xfrm>
          <a:prstGeom prst="rect">
            <a:avLst/>
          </a:prstGeom>
          <a:noFill/>
        </p:spPr>
        <p:txBody>
          <a:bodyPr wrap="square" rtlCol="0">
            <a:spAutoFit/>
          </a:bodyPr>
          <a:lstStyle/>
          <a:p>
            <a:r>
              <a:rPr lang="en-AU" sz="1200" dirty="0" smtClean="0">
                <a:solidFill>
                  <a:srgbClr val="856451"/>
                </a:solidFill>
                <a:latin typeface="MillerBanner Roman" panose="02000503080000020003" pitchFamily="2" charset="0"/>
              </a:rPr>
              <a:t>Our Everyday Conversations Team Commitments:</a:t>
            </a:r>
            <a:endParaRPr lang="en-AU" sz="1200" dirty="0">
              <a:solidFill>
                <a:srgbClr val="856451"/>
              </a:solidFill>
              <a:latin typeface="MillerBanner Roman" panose="02000503080000020003" pitchFamily="2" charset="0"/>
            </a:endParaRPr>
          </a:p>
        </p:txBody>
      </p:sp>
      <p:pic>
        <p:nvPicPr>
          <p:cNvPr id="11" name="Picture 10"/>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935707" y="85559"/>
            <a:ext cx="819785" cy="687070"/>
          </a:xfrm>
          <a:prstGeom prst="rect">
            <a:avLst/>
          </a:prstGeom>
        </p:spPr>
      </p:pic>
    </p:spTree>
    <p:extLst>
      <p:ext uri="{BB962C8B-B14F-4D97-AF65-F5344CB8AC3E}">
        <p14:creationId xmlns:p14="http://schemas.microsoft.com/office/powerpoint/2010/main" val="699240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44" y="182803"/>
            <a:ext cx="9022556" cy="431623"/>
          </a:xfrm>
        </p:spPr>
        <p:txBody>
          <a:bodyPr>
            <a:normAutofit/>
          </a:bodyPr>
          <a:lstStyle/>
          <a:p>
            <a:r>
              <a:rPr lang="en-AU" sz="2400" dirty="0" smtClean="0">
                <a:solidFill>
                  <a:srgbClr val="856451"/>
                </a:solidFill>
                <a:latin typeface="MillerBanner Roman" panose="02000503080000020003" pitchFamily="2" charset="0"/>
              </a:rPr>
              <a:t>Principles of Everyday Conversations Team Activity </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049" y="6513532"/>
            <a:ext cx="857904" cy="245116"/>
          </a:xfrm>
          <a:prstGeom prst="rect">
            <a:avLst/>
          </a:prstGeom>
        </p:spPr>
      </p:pic>
      <p:sp>
        <p:nvSpPr>
          <p:cNvPr id="37" name="TextBox 36"/>
          <p:cNvSpPr txBox="1"/>
          <p:nvPr/>
        </p:nvSpPr>
        <p:spPr>
          <a:xfrm>
            <a:off x="4488107" y="4968560"/>
            <a:ext cx="283552" cy="284052"/>
          </a:xfrm>
          <a:prstGeom prst="rect">
            <a:avLst/>
          </a:prstGeom>
          <a:noFill/>
        </p:spPr>
        <p:txBody>
          <a:bodyPr wrap="square" rtlCol="0" anchor="ctr">
            <a:spAutoFit/>
          </a:bodyPr>
          <a:lstStyle/>
          <a:p>
            <a:r>
              <a:rPr lang="en-AU" sz="1246" dirty="0">
                <a:solidFill>
                  <a:schemeClr val="bg1"/>
                </a:solidFill>
                <a:latin typeface="MillerBanner Black" panose="02000504090000020003" pitchFamily="2" charset="0"/>
              </a:rPr>
              <a:t>=</a:t>
            </a:r>
          </a:p>
        </p:txBody>
      </p:sp>
      <p:sp>
        <p:nvSpPr>
          <p:cNvPr id="38" name="TextBox 37"/>
          <p:cNvSpPr txBox="1"/>
          <p:nvPr/>
        </p:nvSpPr>
        <p:spPr>
          <a:xfrm>
            <a:off x="5853113" y="4985045"/>
            <a:ext cx="283552" cy="284052"/>
          </a:xfrm>
          <a:prstGeom prst="rect">
            <a:avLst/>
          </a:prstGeom>
          <a:noFill/>
        </p:spPr>
        <p:txBody>
          <a:bodyPr wrap="square" rtlCol="0" anchor="ctr">
            <a:spAutoFit/>
          </a:bodyPr>
          <a:lstStyle/>
          <a:p>
            <a:r>
              <a:rPr lang="en-AU" sz="1246" dirty="0">
                <a:solidFill>
                  <a:schemeClr val="bg1"/>
                </a:solidFill>
                <a:latin typeface="MillerBanner Black" panose="02000504090000020003" pitchFamily="2" charset="0"/>
              </a:rPr>
              <a:t>+</a:t>
            </a:r>
          </a:p>
        </p:txBody>
      </p:sp>
      <p:sp>
        <p:nvSpPr>
          <p:cNvPr id="39" name="TextBox 38"/>
          <p:cNvSpPr txBox="1"/>
          <p:nvPr/>
        </p:nvSpPr>
        <p:spPr>
          <a:xfrm>
            <a:off x="6664203" y="5278488"/>
            <a:ext cx="283552" cy="284052"/>
          </a:xfrm>
          <a:prstGeom prst="rect">
            <a:avLst/>
          </a:prstGeom>
          <a:noFill/>
        </p:spPr>
        <p:txBody>
          <a:bodyPr wrap="square" rtlCol="0" anchor="ctr">
            <a:spAutoFit/>
          </a:bodyPr>
          <a:lstStyle/>
          <a:p>
            <a:pPr algn="ctr"/>
            <a:r>
              <a:rPr lang="en-AU" sz="1246" dirty="0">
                <a:solidFill>
                  <a:schemeClr val="bg1"/>
                </a:solidFill>
                <a:latin typeface="MillerBanner Black" panose="02000504090000020003" pitchFamily="2"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905787880"/>
              </p:ext>
            </p:extLst>
          </p:nvPr>
        </p:nvGraphicFramePr>
        <p:xfrm>
          <a:off x="456354" y="746761"/>
          <a:ext cx="9205805" cy="5609961"/>
        </p:xfrm>
        <a:graphic>
          <a:graphicData uri="http://schemas.openxmlformats.org/drawingml/2006/table">
            <a:tbl>
              <a:tblPr firstRow="1" bandRow="1">
                <a:tableStyleId>{5940675A-B579-460E-94D1-54222C63F5DA}</a:tableStyleId>
              </a:tblPr>
              <a:tblGrid>
                <a:gridCol w="3813589"/>
                <a:gridCol w="1348054"/>
                <a:gridCol w="1348054"/>
                <a:gridCol w="1348054"/>
                <a:gridCol w="1348054"/>
              </a:tblGrid>
              <a:tr h="456233">
                <a:tc>
                  <a:txBody>
                    <a:bodyPr/>
                    <a:lstStyle/>
                    <a:p>
                      <a:pPr algn="ctr"/>
                      <a:endParaRPr lang="en-AU" sz="1400" dirty="0">
                        <a:solidFill>
                          <a:schemeClr val="bg1"/>
                        </a:solidFill>
                        <a:latin typeface="MillerBanner Roman" panose="02000503080000020003" pitchFamily="2" charset="0"/>
                      </a:endParaRPr>
                    </a:p>
                  </a:txBody>
                  <a:tcPr marL="63305" marR="63305" marT="31652" marB="31652"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tc gridSpan="4">
                  <a:txBody>
                    <a:bodyPr/>
                    <a:lstStyle/>
                    <a:p>
                      <a:pPr algn="ctr"/>
                      <a:r>
                        <a:rPr lang="en-AU" sz="1000" dirty="0" smtClean="0">
                          <a:solidFill>
                            <a:schemeClr val="bg1"/>
                          </a:solidFill>
                          <a:latin typeface="MillerBanner Roman" panose="02000503080000020003" pitchFamily="2" charset="0"/>
                        </a:rPr>
                        <a:t>In the </a:t>
                      </a:r>
                      <a:r>
                        <a:rPr lang="en-AU" sz="900" dirty="0" smtClean="0">
                          <a:solidFill>
                            <a:schemeClr val="bg1"/>
                          </a:solidFill>
                          <a:latin typeface="MillerBanner Roman" panose="02000503080000020003" pitchFamily="2" charset="0"/>
                        </a:rPr>
                        <a:t>conversations that happen within our team,</a:t>
                      </a:r>
                      <a:r>
                        <a:rPr lang="en-AU" sz="900" baseline="0" dirty="0" smtClean="0">
                          <a:solidFill>
                            <a:schemeClr val="bg1"/>
                          </a:solidFill>
                          <a:latin typeface="MillerBanner Roman" panose="02000503080000020003" pitchFamily="2" charset="0"/>
                        </a:rPr>
                        <a:t> t</a:t>
                      </a:r>
                      <a:r>
                        <a:rPr lang="en-AU" sz="900" dirty="0" smtClean="0">
                          <a:solidFill>
                            <a:schemeClr val="bg1"/>
                          </a:solidFill>
                          <a:latin typeface="MillerBanner Roman" panose="02000503080000020003" pitchFamily="2" charset="0"/>
                        </a:rPr>
                        <a:t>o</a:t>
                      </a:r>
                      <a:r>
                        <a:rPr lang="en-AU" sz="900" baseline="0" dirty="0" smtClean="0">
                          <a:solidFill>
                            <a:schemeClr val="bg1"/>
                          </a:solidFill>
                          <a:latin typeface="MillerBanner Roman" panose="02000503080000020003" pitchFamily="2" charset="0"/>
                        </a:rPr>
                        <a:t> what extent are the following principles evident? </a:t>
                      </a:r>
                    </a:p>
                    <a:p>
                      <a:pPr algn="ctr"/>
                      <a:r>
                        <a:rPr lang="en-AU" sz="900" baseline="0" dirty="0" smtClean="0">
                          <a:solidFill>
                            <a:schemeClr val="bg1"/>
                          </a:solidFill>
                          <a:latin typeface="MillerBanner Roman" panose="02000503080000020003" pitchFamily="2" charset="0"/>
                        </a:rPr>
                        <a:t>Each team member to place an ‘x’ reflecting their assessment in the appropriate place per principle. </a:t>
                      </a:r>
                      <a:endParaRPr lang="en-AU" sz="900" dirty="0">
                        <a:solidFill>
                          <a:schemeClr val="bg1"/>
                        </a:solidFill>
                        <a:latin typeface="MillerBanner Roman" panose="02000503080000020003" pitchFamily="2" charset="0"/>
                      </a:endParaRPr>
                    </a:p>
                  </a:txBody>
                  <a:tcPr marL="63305" marR="63305" marT="31652" marB="31652" anchor="ctr">
                    <a:solidFill>
                      <a:srgbClr val="DE8A6C"/>
                    </a:solidFill>
                  </a:tcPr>
                </a:tc>
                <a:tc hMerge="1">
                  <a:txBody>
                    <a:bodyPr/>
                    <a:lstStyle/>
                    <a:p>
                      <a:pPr algn="ctr"/>
                      <a:endParaRPr lang="en-AU" sz="1400" dirty="0">
                        <a:solidFill>
                          <a:schemeClr val="bg1"/>
                        </a:solidFill>
                        <a:latin typeface="MillerBanner Roman" panose="02000503080000020003" pitchFamily="2" charset="0"/>
                      </a:endParaRPr>
                    </a:p>
                  </a:txBody>
                  <a:tcPr marL="63305" marR="63305" marT="31652" marB="31652" anchor="ctr">
                    <a:solidFill>
                      <a:srgbClr val="DE8A6C"/>
                    </a:solidFill>
                  </a:tcPr>
                </a:tc>
                <a:tc hMerge="1">
                  <a:txBody>
                    <a:bodyPr/>
                    <a:lstStyle/>
                    <a:p>
                      <a:pPr algn="ctr"/>
                      <a:endParaRPr lang="en-AU" sz="1400" dirty="0">
                        <a:solidFill>
                          <a:schemeClr val="bg1"/>
                        </a:solidFill>
                        <a:latin typeface="MillerBanner Roman" panose="02000503080000020003" pitchFamily="2" charset="0"/>
                      </a:endParaRPr>
                    </a:p>
                  </a:txBody>
                  <a:tcPr marL="63305" marR="63305" marT="31652" marB="31652" anchor="ctr">
                    <a:solidFill>
                      <a:srgbClr val="DE8A6C"/>
                    </a:solidFill>
                  </a:tcPr>
                </a:tc>
                <a:tc hMerge="1">
                  <a:txBody>
                    <a:bodyPr/>
                    <a:lstStyle/>
                    <a:p>
                      <a:pPr algn="ctr"/>
                      <a:endParaRPr lang="en-AU" sz="1400" dirty="0">
                        <a:solidFill>
                          <a:schemeClr val="bg1"/>
                        </a:solidFill>
                        <a:latin typeface="MillerBanner Roman" panose="02000503080000020003" pitchFamily="2" charset="0"/>
                      </a:endParaRPr>
                    </a:p>
                  </a:txBody>
                  <a:tcPr marL="63305" marR="63305" marT="31652" marB="31652" anchor="ctr">
                    <a:solidFill>
                      <a:srgbClr val="DE8A6C"/>
                    </a:solidFill>
                  </a:tcPr>
                </a:tc>
              </a:tr>
              <a:tr h="261654">
                <a:tc>
                  <a:txBody>
                    <a:bodyPr/>
                    <a:lstStyle/>
                    <a:p>
                      <a:pPr algn="l"/>
                      <a:r>
                        <a:rPr lang="en-AU" sz="1200" dirty="0" smtClean="0">
                          <a:solidFill>
                            <a:schemeClr val="bg1"/>
                          </a:solidFill>
                          <a:latin typeface="MillerBanner Roman" panose="02000503080000020003" pitchFamily="2" charset="0"/>
                        </a:rPr>
                        <a:t>Principle</a:t>
                      </a:r>
                      <a:endParaRPr lang="en-AU" sz="1200" dirty="0">
                        <a:solidFill>
                          <a:schemeClr val="bg1"/>
                        </a:solidFill>
                        <a:latin typeface="MillerBanner Roman" panose="02000503080000020003" pitchFamily="2" charset="0"/>
                      </a:endParaRPr>
                    </a:p>
                  </a:txBody>
                  <a:tcPr marL="63305" marR="63305" marT="31652" marB="31652" anchor="ctr">
                    <a:solidFill>
                      <a:srgbClr val="DE8A6C"/>
                    </a:solidFill>
                  </a:tcPr>
                </a:tc>
                <a:tc>
                  <a:txBody>
                    <a:bodyPr/>
                    <a:lstStyle/>
                    <a:p>
                      <a:pPr algn="ctr"/>
                      <a:r>
                        <a:rPr lang="en-AU" sz="1050" b="1" i="1" dirty="0" smtClean="0">
                          <a:solidFill>
                            <a:srgbClr val="856451"/>
                          </a:solidFill>
                        </a:rPr>
                        <a:t>Rarely</a:t>
                      </a:r>
                      <a:endParaRPr lang="en-AU" sz="1050" b="1" i="1" dirty="0">
                        <a:solidFill>
                          <a:srgbClr val="856451"/>
                        </a:solidFill>
                      </a:endParaRPr>
                    </a:p>
                  </a:txBody>
                  <a:tcPr marL="63305" marR="63305" marT="31652" marB="31652" anchor="ctr"/>
                </a:tc>
                <a:tc>
                  <a:txBody>
                    <a:bodyPr/>
                    <a:lstStyle/>
                    <a:p>
                      <a:pPr algn="ctr"/>
                      <a:r>
                        <a:rPr lang="en-AU" sz="1050" b="1" i="1" dirty="0" smtClean="0">
                          <a:solidFill>
                            <a:srgbClr val="856451"/>
                          </a:solidFill>
                        </a:rPr>
                        <a:t>Sometimes</a:t>
                      </a:r>
                      <a:endParaRPr lang="en-AU" sz="1050" b="1" i="1" dirty="0">
                        <a:solidFill>
                          <a:srgbClr val="856451"/>
                        </a:solidFill>
                      </a:endParaRPr>
                    </a:p>
                  </a:txBody>
                  <a:tcPr marL="63305" marR="63305" marT="31652" marB="31652" anchor="ctr"/>
                </a:tc>
                <a:tc>
                  <a:txBody>
                    <a:bodyPr/>
                    <a:lstStyle/>
                    <a:p>
                      <a:pPr algn="ctr"/>
                      <a:r>
                        <a:rPr lang="en-AU" sz="1050" b="1" i="1" dirty="0" smtClean="0">
                          <a:solidFill>
                            <a:srgbClr val="856451"/>
                          </a:solidFill>
                        </a:rPr>
                        <a:t>Often </a:t>
                      </a:r>
                      <a:endParaRPr lang="en-AU" sz="1050" b="1" i="1" dirty="0">
                        <a:solidFill>
                          <a:srgbClr val="856451"/>
                        </a:solidFill>
                      </a:endParaRPr>
                    </a:p>
                  </a:txBody>
                  <a:tcPr marL="63305" marR="63305" marT="31652" marB="31652" anchor="ctr"/>
                </a:tc>
                <a:tc>
                  <a:txBody>
                    <a:bodyPr/>
                    <a:lstStyle/>
                    <a:p>
                      <a:pPr algn="ctr"/>
                      <a:r>
                        <a:rPr lang="en-AU" sz="1050" b="1" i="1" dirty="0" smtClean="0">
                          <a:solidFill>
                            <a:srgbClr val="856451"/>
                          </a:solidFill>
                        </a:rPr>
                        <a:t>Almost Always</a:t>
                      </a:r>
                      <a:endParaRPr lang="en-AU" sz="1050" b="1" i="1" dirty="0">
                        <a:solidFill>
                          <a:srgbClr val="856451"/>
                        </a:solidFill>
                      </a:endParaRPr>
                    </a:p>
                  </a:txBody>
                  <a:tcPr marL="63305" marR="63305" marT="31652" marB="31652" anchor="ctr"/>
                </a:tc>
              </a:tr>
              <a:tr h="1012594">
                <a:tc>
                  <a:txBody>
                    <a:bodyPr/>
                    <a:lstStyle/>
                    <a:p>
                      <a:pPr>
                        <a:spcAft>
                          <a:spcPts val="300"/>
                        </a:spcAft>
                      </a:pPr>
                      <a:r>
                        <a:rPr lang="en-AU" sz="1200" dirty="0" smtClean="0">
                          <a:solidFill>
                            <a:srgbClr val="856451"/>
                          </a:solidFill>
                          <a:latin typeface="MillerBanner Roman" panose="02000503080000020003" pitchFamily="2" charset="0"/>
                        </a:rPr>
                        <a:t>Be</a:t>
                      </a:r>
                      <a:r>
                        <a:rPr lang="en-AU" sz="1200" baseline="0" dirty="0" smtClean="0">
                          <a:solidFill>
                            <a:srgbClr val="856451"/>
                          </a:solidFill>
                          <a:latin typeface="MillerBanner Roman" panose="02000503080000020003" pitchFamily="2" charset="0"/>
                        </a:rPr>
                        <a:t> Courageous</a:t>
                      </a:r>
                    </a:p>
                    <a:p>
                      <a:pPr marL="108000" indent="-108000" rtl="0" eaLnBrk="1" fontAlgn="ctr" latinLnBrk="0" hangingPunct="1">
                        <a:buFont typeface="Arial" panose="020B0604020202020204" pitchFamily="34" charset="0"/>
                        <a:buChar char="•"/>
                      </a:pPr>
                      <a:r>
                        <a:rPr lang="en-AU" sz="750" b="0" i="0" u="none" strike="noStrike" kern="1200" baseline="0" dirty="0" smtClean="0">
                          <a:solidFill>
                            <a:schemeClr val="tx1"/>
                          </a:solidFill>
                          <a:effectLst/>
                          <a:latin typeface="+mn-lt"/>
                          <a:ea typeface="+mn-ea"/>
                          <a:cs typeface="+mn-cs"/>
                        </a:rPr>
                        <a:t>We respectfully share what we think or believe in, even if we don’t think others will agree</a:t>
                      </a:r>
                      <a:endParaRPr lang="en-AU" sz="750" b="0" i="0" u="none" strike="noStrike" kern="1200" dirty="0" smtClean="0">
                        <a:solidFill>
                          <a:schemeClr val="tx1"/>
                        </a:solidFill>
                        <a:effectLst/>
                        <a:latin typeface="+mn-lt"/>
                        <a:ea typeface="+mn-ea"/>
                        <a:cs typeface="+mn-cs"/>
                      </a:endParaRPr>
                    </a:p>
                    <a:p>
                      <a:pPr marL="108000" indent="-108000" rtl="0" eaLnBrk="1" fontAlgn="ctr"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We</a:t>
                      </a:r>
                      <a:r>
                        <a:rPr lang="en-AU" sz="750" b="0" i="0" u="none" strike="noStrike" kern="1200" baseline="0" dirty="0" smtClean="0">
                          <a:solidFill>
                            <a:schemeClr val="tx1"/>
                          </a:solidFill>
                          <a:effectLst/>
                          <a:latin typeface="+mn-lt"/>
                          <a:ea typeface="+mn-ea"/>
                          <a:cs typeface="+mn-cs"/>
                        </a:rPr>
                        <a:t>’re</a:t>
                      </a:r>
                      <a:r>
                        <a:rPr lang="en-AU" sz="750" b="0" i="0" u="none" strike="noStrike" kern="1200" dirty="0" smtClean="0">
                          <a:solidFill>
                            <a:schemeClr val="tx1"/>
                          </a:solidFill>
                          <a:effectLst/>
                          <a:latin typeface="+mn-lt"/>
                          <a:ea typeface="+mn-ea"/>
                          <a:cs typeface="+mn-cs"/>
                        </a:rPr>
                        <a:t> able to stay open and</a:t>
                      </a:r>
                      <a:r>
                        <a:rPr lang="en-AU" sz="750" b="0" i="0" u="none" strike="noStrike" kern="1200" baseline="0" dirty="0" smtClean="0">
                          <a:solidFill>
                            <a:schemeClr val="tx1"/>
                          </a:solidFill>
                          <a:effectLst/>
                          <a:latin typeface="+mn-lt"/>
                          <a:ea typeface="+mn-ea"/>
                          <a:cs typeface="+mn-cs"/>
                        </a:rPr>
                        <a:t> receptive to hearing things that we might not like or don’t want to hear</a:t>
                      </a:r>
                      <a:endParaRPr lang="en-AU" sz="750" b="0" i="0" u="none" strike="noStrike" kern="1200" dirty="0" smtClean="0">
                        <a:solidFill>
                          <a:schemeClr val="tx1"/>
                        </a:solidFill>
                        <a:effectLst/>
                        <a:latin typeface="+mn-lt"/>
                        <a:ea typeface="+mn-ea"/>
                        <a:cs typeface="+mn-cs"/>
                      </a:endParaRPr>
                    </a:p>
                    <a:p>
                      <a:pPr marL="108000" indent="-108000" rtl="0" eaLnBrk="1" fontAlgn="ctr" latinLnBrk="0" hangingPunct="1">
                        <a:buFont typeface="Arial" panose="020B0604020202020204" pitchFamily="34" charset="0"/>
                        <a:buChar char="•"/>
                      </a:pPr>
                      <a:r>
                        <a:rPr lang="en-AU" sz="750" b="0" i="0" u="none" strike="noStrike" kern="1200" baseline="0" dirty="0" smtClean="0">
                          <a:solidFill>
                            <a:schemeClr val="tx1"/>
                          </a:solidFill>
                          <a:effectLst/>
                          <a:latin typeface="+mn-lt"/>
                          <a:ea typeface="+mn-ea"/>
                          <a:cs typeface="+mn-cs"/>
                        </a:rPr>
                        <a:t>During our conversations it is common for us to share something of or about ourselves with each other</a:t>
                      </a:r>
                      <a:endParaRPr lang="en-AU" sz="750" b="0" i="0" u="none" strike="noStrike" kern="1200" dirty="0" smtClean="0">
                        <a:solidFill>
                          <a:schemeClr val="tx1"/>
                        </a:solidFill>
                        <a:effectLst/>
                        <a:latin typeface="+mn-lt"/>
                        <a:ea typeface="+mn-ea"/>
                        <a:cs typeface="+mn-cs"/>
                      </a:endParaRPr>
                    </a:p>
                    <a:p>
                      <a:pPr marL="108000" indent="-108000" rtl="0" eaLnBrk="1" fontAlgn="ctr" latinLnBrk="0" hangingPunct="1">
                        <a:buFont typeface="Arial" panose="020B0604020202020204" pitchFamily="34" charset="0"/>
                        <a:buChar char="•"/>
                      </a:pPr>
                      <a:r>
                        <a:rPr lang="en-AU" sz="750" b="0" i="0" u="none" strike="noStrike" kern="1200" baseline="0" dirty="0" smtClean="0">
                          <a:solidFill>
                            <a:schemeClr val="tx1"/>
                          </a:solidFill>
                          <a:effectLst/>
                          <a:latin typeface="+mn-lt"/>
                          <a:ea typeface="+mn-ea"/>
                          <a:cs typeface="+mn-cs"/>
                        </a:rPr>
                        <a:t>We are prepared to be vulnerable in the service of the conversation and / or other person</a:t>
                      </a:r>
                      <a:endParaRPr lang="en-AU" sz="750" b="0" i="0" u="none" strike="noStrike" kern="1200" dirty="0" smtClean="0">
                        <a:solidFill>
                          <a:schemeClr val="tx1"/>
                        </a:solidFill>
                        <a:effectLst/>
                        <a:latin typeface="+mn-lt"/>
                        <a:ea typeface="+mn-ea"/>
                        <a:cs typeface="+mn-cs"/>
                      </a:endParaRPr>
                    </a:p>
                  </a:txBody>
                  <a:tcPr marL="63305" marR="63305" marT="31652" marB="31652" anchor="ctr"/>
                </a:tc>
                <a:tc>
                  <a:txBody>
                    <a:bodyPr/>
                    <a:lstStyle/>
                    <a:p>
                      <a:endParaRPr lang="en-AU" dirty="0"/>
                    </a:p>
                  </a:txBody>
                  <a:tcPr marL="63305" marR="63305" marT="31652" marB="31652"/>
                </a:tc>
                <a:tc>
                  <a:txBody>
                    <a:bodyPr/>
                    <a:lstStyle/>
                    <a:p>
                      <a:endParaRPr lang="en-AU" dirty="0"/>
                    </a:p>
                  </a:txBody>
                  <a:tcPr marL="63305" marR="63305" marT="31652" marB="31652"/>
                </a:tc>
                <a:tc>
                  <a:txBody>
                    <a:bodyPr/>
                    <a:lstStyle/>
                    <a:p>
                      <a:endParaRPr lang="en-AU" dirty="0"/>
                    </a:p>
                  </a:txBody>
                  <a:tcPr marL="63305" marR="63305" marT="31652" marB="31652"/>
                </a:tc>
                <a:tc>
                  <a:txBody>
                    <a:bodyPr/>
                    <a:lstStyle/>
                    <a:p>
                      <a:endParaRPr lang="en-AU" dirty="0"/>
                    </a:p>
                  </a:txBody>
                  <a:tcPr marL="63305" marR="63305" marT="31652" marB="31652"/>
                </a:tc>
              </a:tr>
              <a:tr h="968443">
                <a:tc>
                  <a:txBody>
                    <a:bodyPr/>
                    <a:lstStyle/>
                    <a:p>
                      <a:pPr>
                        <a:spcAft>
                          <a:spcPts val="300"/>
                        </a:spcAft>
                      </a:pPr>
                      <a:r>
                        <a:rPr lang="en-AU" sz="1200" dirty="0" smtClean="0">
                          <a:solidFill>
                            <a:srgbClr val="856451"/>
                          </a:solidFill>
                          <a:latin typeface="MillerBanner Roman" panose="02000503080000020003" pitchFamily="2" charset="0"/>
                        </a:rPr>
                        <a:t>Be</a:t>
                      </a:r>
                      <a:r>
                        <a:rPr lang="en-AU" sz="1200" baseline="0" dirty="0" smtClean="0">
                          <a:solidFill>
                            <a:srgbClr val="856451"/>
                          </a:solidFill>
                          <a:latin typeface="MillerBanner Roman" panose="02000503080000020003" pitchFamily="2" charset="0"/>
                        </a:rPr>
                        <a:t> Empathetic</a:t>
                      </a:r>
                    </a:p>
                    <a:p>
                      <a:pPr marL="108000" indent="-108000" rtl="0" eaLnBrk="1" fontAlgn="ctr"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When</a:t>
                      </a:r>
                      <a:r>
                        <a:rPr lang="en-AU" sz="750" b="0" i="0" u="none" strike="noStrike" kern="1200" baseline="0" dirty="0" smtClean="0">
                          <a:solidFill>
                            <a:schemeClr val="tx1"/>
                          </a:solidFill>
                          <a:effectLst/>
                          <a:latin typeface="+mn-lt"/>
                          <a:ea typeface="+mn-ea"/>
                          <a:cs typeface="+mn-cs"/>
                        </a:rPr>
                        <a:t> engaging with other members of the team we take the time to consider what it would be like to take a ‘walk in their shoes’</a:t>
                      </a:r>
                      <a:endParaRPr lang="en-AU" sz="750" b="0" i="0" u="none" strike="noStrike" kern="1200" dirty="0" smtClean="0">
                        <a:solidFill>
                          <a:schemeClr val="tx1"/>
                        </a:solidFill>
                        <a:effectLst/>
                        <a:latin typeface="+mn-lt"/>
                        <a:ea typeface="+mn-ea"/>
                        <a:cs typeface="+mn-cs"/>
                      </a:endParaRPr>
                    </a:p>
                    <a:p>
                      <a:pPr marL="108000" indent="-108000" rtl="0" eaLnBrk="1" fontAlgn="ctr"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We respect</a:t>
                      </a:r>
                      <a:r>
                        <a:rPr lang="en-AU" sz="750" b="0" i="0" u="none" strike="noStrike" kern="1200" baseline="0" dirty="0" smtClean="0">
                          <a:solidFill>
                            <a:schemeClr val="tx1"/>
                          </a:solidFill>
                          <a:effectLst/>
                          <a:latin typeface="+mn-lt"/>
                          <a:ea typeface="+mn-ea"/>
                          <a:cs typeface="+mn-cs"/>
                        </a:rPr>
                        <a:t> the different experiences and perspectives of others</a:t>
                      </a:r>
                      <a:endParaRPr lang="en-AU" sz="750" b="0" i="0" u="none" strike="noStrike" kern="1200" dirty="0" smtClean="0">
                        <a:solidFill>
                          <a:schemeClr val="tx1"/>
                        </a:solidFill>
                        <a:effectLst/>
                        <a:latin typeface="+mn-lt"/>
                        <a:ea typeface="+mn-ea"/>
                        <a:cs typeface="+mn-cs"/>
                      </a:endParaRPr>
                    </a:p>
                    <a:p>
                      <a:pPr marL="108000" indent="-108000" rtl="0" eaLnBrk="1" fontAlgn="ctr"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We</a:t>
                      </a:r>
                      <a:r>
                        <a:rPr lang="en-AU" sz="750" b="0" i="0" u="none" strike="noStrike" kern="1200" baseline="0" dirty="0" smtClean="0">
                          <a:solidFill>
                            <a:schemeClr val="tx1"/>
                          </a:solidFill>
                          <a:effectLst/>
                          <a:latin typeface="+mn-lt"/>
                          <a:ea typeface="+mn-ea"/>
                          <a:cs typeface="+mn-cs"/>
                        </a:rPr>
                        <a:t> </a:t>
                      </a:r>
                      <a:r>
                        <a:rPr lang="en-AU" sz="750" b="0" i="0" u="none" strike="noStrike" kern="1200" dirty="0" smtClean="0">
                          <a:solidFill>
                            <a:schemeClr val="tx1"/>
                          </a:solidFill>
                          <a:effectLst/>
                          <a:latin typeface="+mn-lt"/>
                          <a:ea typeface="+mn-ea"/>
                          <a:cs typeface="+mn-cs"/>
                        </a:rPr>
                        <a:t>avoid</a:t>
                      </a:r>
                      <a:r>
                        <a:rPr lang="en-AU" sz="750" b="0" i="0" u="none" strike="noStrike" kern="1200" baseline="0" dirty="0" smtClean="0">
                          <a:solidFill>
                            <a:schemeClr val="tx1"/>
                          </a:solidFill>
                          <a:effectLst/>
                          <a:latin typeface="+mn-lt"/>
                          <a:ea typeface="+mn-ea"/>
                          <a:cs typeface="+mn-cs"/>
                        </a:rPr>
                        <a:t> making assumptions or jumping to conclusions about other people’s motivations</a:t>
                      </a:r>
                      <a:endParaRPr lang="en-AU" sz="750" b="0" i="0" u="none" strike="noStrike" kern="1200" dirty="0" smtClean="0">
                        <a:solidFill>
                          <a:schemeClr val="tx1"/>
                        </a:solidFill>
                        <a:effectLst/>
                        <a:latin typeface="+mn-lt"/>
                        <a:ea typeface="+mn-ea"/>
                        <a:cs typeface="+mn-cs"/>
                      </a:endParaRPr>
                    </a:p>
                    <a:p>
                      <a:pPr marL="108000" indent="-108000" rtl="0" eaLnBrk="1" fontAlgn="ctr"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When</a:t>
                      </a:r>
                      <a:r>
                        <a:rPr lang="en-AU" sz="750" b="0" i="0" u="none" strike="noStrike" kern="1200" baseline="0" dirty="0" smtClean="0">
                          <a:solidFill>
                            <a:schemeClr val="tx1"/>
                          </a:solidFill>
                          <a:effectLst/>
                          <a:latin typeface="+mn-lt"/>
                          <a:ea typeface="+mn-ea"/>
                          <a:cs typeface="+mn-cs"/>
                        </a:rPr>
                        <a:t> speaking with each other we focus as much on what is </a:t>
                      </a:r>
                      <a:r>
                        <a:rPr lang="en-AU" sz="750" b="0" i="1" u="none" strike="noStrike" kern="1200" baseline="0" dirty="0" smtClean="0">
                          <a:solidFill>
                            <a:schemeClr val="tx1"/>
                          </a:solidFill>
                          <a:effectLst/>
                          <a:latin typeface="+mn-lt"/>
                          <a:ea typeface="+mn-ea"/>
                          <a:cs typeface="+mn-cs"/>
                        </a:rPr>
                        <a:t>not </a:t>
                      </a:r>
                      <a:r>
                        <a:rPr lang="en-AU" sz="750" b="0" i="0" u="none" strike="noStrike" kern="1200" baseline="0" dirty="0" smtClean="0">
                          <a:solidFill>
                            <a:schemeClr val="tx1"/>
                          </a:solidFill>
                          <a:effectLst/>
                          <a:latin typeface="+mn-lt"/>
                          <a:ea typeface="+mn-ea"/>
                          <a:cs typeface="+mn-cs"/>
                        </a:rPr>
                        <a:t>being said as what is said</a:t>
                      </a:r>
                      <a:endParaRPr lang="en-AU" sz="750" b="0" i="0" u="none" strike="noStrike" kern="1200" dirty="0" smtClean="0">
                        <a:solidFill>
                          <a:schemeClr val="tx1"/>
                        </a:solidFill>
                        <a:effectLst/>
                        <a:latin typeface="+mn-lt"/>
                        <a:ea typeface="+mn-ea"/>
                        <a:cs typeface="+mn-cs"/>
                      </a:endParaRPr>
                    </a:p>
                  </a:txBody>
                  <a:tcPr marL="63305" marR="63305" marT="31652" marB="31652" anchor="ctr"/>
                </a:tc>
                <a:tc>
                  <a:txBody>
                    <a:bodyPr/>
                    <a:lstStyle/>
                    <a:p>
                      <a:endParaRPr lang="en-AU" dirty="0"/>
                    </a:p>
                  </a:txBody>
                  <a:tcPr marL="63305" marR="63305" marT="31652" marB="31652"/>
                </a:tc>
                <a:tc>
                  <a:txBody>
                    <a:bodyPr/>
                    <a:lstStyle/>
                    <a:p>
                      <a:endParaRPr lang="en-AU" dirty="0"/>
                    </a:p>
                  </a:txBody>
                  <a:tcPr marL="63305" marR="63305" marT="31652" marB="31652"/>
                </a:tc>
                <a:tc>
                  <a:txBody>
                    <a:bodyPr/>
                    <a:lstStyle/>
                    <a:p>
                      <a:endParaRPr lang="en-AU" dirty="0"/>
                    </a:p>
                  </a:txBody>
                  <a:tcPr marL="63305" marR="63305" marT="31652" marB="31652"/>
                </a:tc>
                <a:tc>
                  <a:txBody>
                    <a:bodyPr/>
                    <a:lstStyle/>
                    <a:p>
                      <a:endParaRPr lang="en-AU" dirty="0"/>
                    </a:p>
                  </a:txBody>
                  <a:tcPr marL="63305" marR="63305" marT="31652" marB="31652"/>
                </a:tc>
              </a:tr>
              <a:tr h="968443">
                <a:tc>
                  <a:txBody>
                    <a:bodyPr/>
                    <a:lstStyle/>
                    <a:p>
                      <a:pPr>
                        <a:spcAft>
                          <a:spcPts val="300"/>
                        </a:spcAft>
                      </a:pPr>
                      <a:r>
                        <a:rPr lang="en-AU" sz="1200" dirty="0" smtClean="0">
                          <a:solidFill>
                            <a:srgbClr val="856451"/>
                          </a:solidFill>
                          <a:latin typeface="MillerBanner Roman" panose="02000503080000020003" pitchFamily="2" charset="0"/>
                        </a:rPr>
                        <a:t>Be</a:t>
                      </a:r>
                      <a:r>
                        <a:rPr lang="en-AU" sz="1200" baseline="0" dirty="0" smtClean="0">
                          <a:solidFill>
                            <a:srgbClr val="856451"/>
                          </a:solidFill>
                          <a:latin typeface="MillerBanner Roman" panose="02000503080000020003" pitchFamily="2" charset="0"/>
                        </a:rPr>
                        <a:t> Present</a:t>
                      </a:r>
                    </a:p>
                    <a:p>
                      <a:pPr marL="108000" indent="-108000" rtl="0" eaLnBrk="1" fontAlgn="ctr"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We</a:t>
                      </a:r>
                      <a:r>
                        <a:rPr lang="en-AU" sz="750" b="0" i="0" u="none" strike="noStrike" kern="1200" baseline="0" dirty="0" smtClean="0">
                          <a:solidFill>
                            <a:schemeClr val="tx1"/>
                          </a:solidFill>
                          <a:effectLst/>
                          <a:latin typeface="+mn-lt"/>
                          <a:ea typeface="+mn-ea"/>
                          <a:cs typeface="+mn-cs"/>
                        </a:rPr>
                        <a:t> give each other our undivided attention </a:t>
                      </a:r>
                    </a:p>
                    <a:p>
                      <a:pPr marL="108000" indent="-108000" rtl="0" eaLnBrk="1" fontAlgn="ctr" latinLnBrk="0" hangingPunct="1">
                        <a:buFont typeface="Arial" panose="020B0604020202020204" pitchFamily="34" charset="0"/>
                        <a:buChar char="•"/>
                      </a:pPr>
                      <a:r>
                        <a:rPr lang="en-AU" sz="750" b="0" i="0" u="none" strike="noStrike" kern="1200" baseline="0" dirty="0" smtClean="0">
                          <a:solidFill>
                            <a:schemeClr val="tx1"/>
                          </a:solidFill>
                          <a:effectLst/>
                          <a:latin typeface="+mn-lt"/>
                          <a:ea typeface="+mn-ea"/>
                          <a:cs typeface="+mn-cs"/>
                        </a:rPr>
                        <a:t>During conversations we put a lot of effort into asking good questions </a:t>
                      </a:r>
                      <a:endParaRPr lang="en-AU" sz="750" b="0" i="0" u="none" strike="noStrike" kern="1200" dirty="0" smtClean="0">
                        <a:solidFill>
                          <a:schemeClr val="tx1"/>
                        </a:solidFill>
                        <a:effectLst/>
                        <a:latin typeface="+mn-lt"/>
                        <a:ea typeface="+mn-ea"/>
                        <a:cs typeface="+mn-cs"/>
                      </a:endParaRPr>
                    </a:p>
                    <a:p>
                      <a:pPr marL="108000" indent="-108000" rtl="0" eaLnBrk="1" fontAlgn="auto"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We</a:t>
                      </a:r>
                      <a:r>
                        <a:rPr lang="en-AU" sz="750" b="0" i="0" u="none" strike="noStrike" kern="1200" baseline="0" dirty="0" smtClean="0">
                          <a:solidFill>
                            <a:schemeClr val="tx1"/>
                          </a:solidFill>
                          <a:effectLst/>
                          <a:latin typeface="+mn-lt"/>
                          <a:ea typeface="+mn-ea"/>
                          <a:cs typeface="+mn-cs"/>
                        </a:rPr>
                        <a:t> </a:t>
                      </a:r>
                      <a:r>
                        <a:rPr lang="en-AU" sz="750" b="0" i="0" u="none" strike="noStrike" kern="1200" dirty="0" smtClean="0">
                          <a:solidFill>
                            <a:schemeClr val="tx1"/>
                          </a:solidFill>
                          <a:effectLst/>
                          <a:latin typeface="+mn-lt"/>
                          <a:ea typeface="+mn-ea"/>
                          <a:cs typeface="+mn-cs"/>
                        </a:rPr>
                        <a:t>listen carefully for the other</a:t>
                      </a:r>
                      <a:r>
                        <a:rPr lang="en-AU" sz="750" b="0" i="0" u="none" strike="noStrike" kern="1200" baseline="0" dirty="0" smtClean="0">
                          <a:solidFill>
                            <a:schemeClr val="tx1"/>
                          </a:solidFill>
                          <a:effectLst/>
                          <a:latin typeface="+mn-lt"/>
                          <a:ea typeface="+mn-ea"/>
                          <a:cs typeface="+mn-cs"/>
                        </a:rPr>
                        <a:t> person’s perspective and for what we don’t already know about a situation or issue</a:t>
                      </a:r>
                      <a:endParaRPr lang="en-AU" sz="750" b="0" i="0" u="none" strike="noStrike" kern="1200" dirty="0" smtClean="0">
                        <a:solidFill>
                          <a:schemeClr val="tx1"/>
                        </a:solidFill>
                        <a:effectLst/>
                        <a:latin typeface="+mn-lt"/>
                        <a:ea typeface="+mn-ea"/>
                        <a:cs typeface="+mn-cs"/>
                      </a:endParaRPr>
                    </a:p>
                    <a:p>
                      <a:pPr marL="108000" indent="-108000" rtl="0" eaLnBrk="1" fontAlgn="ctr"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We</a:t>
                      </a:r>
                      <a:r>
                        <a:rPr lang="en-AU" sz="750" b="0" i="0" u="none" strike="noStrike" kern="1200" baseline="0" dirty="0" smtClean="0">
                          <a:solidFill>
                            <a:schemeClr val="tx1"/>
                          </a:solidFill>
                          <a:effectLst/>
                          <a:latin typeface="+mn-lt"/>
                          <a:ea typeface="+mn-ea"/>
                          <a:cs typeface="+mn-cs"/>
                        </a:rPr>
                        <a:t> </a:t>
                      </a:r>
                      <a:r>
                        <a:rPr lang="en-AU" sz="750" b="0" i="0" u="none" strike="noStrike" kern="1200" dirty="0" smtClean="0">
                          <a:solidFill>
                            <a:schemeClr val="tx1"/>
                          </a:solidFill>
                          <a:effectLst/>
                          <a:latin typeface="+mn-lt"/>
                          <a:ea typeface="+mn-ea"/>
                          <a:cs typeface="+mn-cs"/>
                        </a:rPr>
                        <a:t>pay close attention to other</a:t>
                      </a:r>
                      <a:r>
                        <a:rPr lang="en-AU" sz="750" b="0" i="0" u="none" strike="noStrike" kern="1200" baseline="0" dirty="0" smtClean="0">
                          <a:solidFill>
                            <a:schemeClr val="tx1"/>
                          </a:solidFill>
                          <a:effectLst/>
                          <a:latin typeface="+mn-lt"/>
                          <a:ea typeface="+mn-ea"/>
                          <a:cs typeface="+mn-cs"/>
                        </a:rPr>
                        <a:t> people’s non verbal communication signs (and the signals they are sending) when we are talking with each other</a:t>
                      </a:r>
                      <a:endParaRPr lang="en-AU" sz="750" baseline="0" dirty="0" smtClean="0">
                        <a:solidFill>
                          <a:srgbClr val="856451"/>
                        </a:solidFill>
                        <a:latin typeface="MillerBanner Roman" panose="02000503080000020003" pitchFamily="2" charset="0"/>
                      </a:endParaRPr>
                    </a:p>
                  </a:txBody>
                  <a:tcPr marL="63305" marR="63305" marT="31652" marB="31652" anchor="ctr"/>
                </a:tc>
                <a:tc>
                  <a:txBody>
                    <a:bodyPr/>
                    <a:lstStyle/>
                    <a:p>
                      <a:endParaRPr lang="en-AU" dirty="0"/>
                    </a:p>
                  </a:txBody>
                  <a:tcPr marL="63305" marR="63305" marT="31652" marB="31652"/>
                </a:tc>
                <a:tc>
                  <a:txBody>
                    <a:bodyPr/>
                    <a:lstStyle/>
                    <a:p>
                      <a:endParaRPr lang="en-AU" dirty="0"/>
                    </a:p>
                  </a:txBody>
                  <a:tcPr marL="63305" marR="63305" marT="31652" marB="31652"/>
                </a:tc>
                <a:tc>
                  <a:txBody>
                    <a:bodyPr/>
                    <a:lstStyle/>
                    <a:p>
                      <a:endParaRPr lang="en-AU" dirty="0"/>
                    </a:p>
                  </a:txBody>
                  <a:tcPr marL="63305" marR="63305" marT="31652" marB="31652"/>
                </a:tc>
                <a:tc>
                  <a:txBody>
                    <a:bodyPr/>
                    <a:lstStyle/>
                    <a:p>
                      <a:endParaRPr lang="en-AU" dirty="0"/>
                    </a:p>
                  </a:txBody>
                  <a:tcPr marL="63305" marR="63305" marT="31652" marB="31652"/>
                </a:tc>
              </a:tr>
              <a:tr h="1120306">
                <a:tc>
                  <a:txBody>
                    <a:bodyPr/>
                    <a:lstStyle/>
                    <a:p>
                      <a:pPr>
                        <a:spcAft>
                          <a:spcPts val="300"/>
                        </a:spcAft>
                      </a:pPr>
                      <a:r>
                        <a:rPr lang="en-AU" sz="1200" dirty="0" smtClean="0">
                          <a:solidFill>
                            <a:srgbClr val="856451"/>
                          </a:solidFill>
                          <a:latin typeface="MillerBanner Roman" panose="02000503080000020003" pitchFamily="2" charset="0"/>
                        </a:rPr>
                        <a:t>B</a:t>
                      </a:r>
                      <a:r>
                        <a:rPr lang="en-AU" sz="1200" baseline="0" dirty="0" smtClean="0">
                          <a:solidFill>
                            <a:srgbClr val="856451"/>
                          </a:solidFill>
                          <a:latin typeface="MillerBanner Roman" panose="02000503080000020003" pitchFamily="2" charset="0"/>
                        </a:rPr>
                        <a:t>e Aware</a:t>
                      </a:r>
                    </a:p>
                    <a:p>
                      <a:pPr marL="108000" indent="-108000" rtl="0" eaLnBrk="1" fontAlgn="ctr"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We</a:t>
                      </a:r>
                      <a:r>
                        <a:rPr lang="en-AU" sz="750" b="0" i="0" u="none" strike="noStrike" kern="1200" baseline="0" dirty="0" smtClean="0">
                          <a:solidFill>
                            <a:schemeClr val="tx1"/>
                          </a:solidFill>
                          <a:effectLst/>
                          <a:latin typeface="+mn-lt"/>
                          <a:ea typeface="+mn-ea"/>
                          <a:cs typeface="+mn-cs"/>
                        </a:rPr>
                        <a:t> </a:t>
                      </a:r>
                      <a:r>
                        <a:rPr lang="en-AU" sz="750" b="0" i="0" u="none" strike="noStrike" kern="1200" dirty="0" smtClean="0">
                          <a:solidFill>
                            <a:schemeClr val="tx1"/>
                          </a:solidFill>
                          <a:effectLst/>
                          <a:latin typeface="+mn-lt"/>
                          <a:ea typeface="+mn-ea"/>
                          <a:cs typeface="+mn-cs"/>
                        </a:rPr>
                        <a:t>make</a:t>
                      </a:r>
                      <a:r>
                        <a:rPr lang="en-AU" sz="750" b="0" i="0" u="none" strike="noStrike" kern="1200" baseline="0" dirty="0" smtClean="0">
                          <a:solidFill>
                            <a:schemeClr val="tx1"/>
                          </a:solidFill>
                          <a:effectLst/>
                          <a:latin typeface="+mn-lt"/>
                          <a:ea typeface="+mn-ea"/>
                          <a:cs typeface="+mn-cs"/>
                        </a:rPr>
                        <a:t> sure we know what we want to say and how to say it before heading into an important meeting or conversation </a:t>
                      </a:r>
                      <a:endParaRPr lang="en-AU" sz="750" b="0" i="0" u="none" strike="noStrike" kern="1200" dirty="0" smtClean="0">
                        <a:solidFill>
                          <a:schemeClr val="tx1"/>
                        </a:solidFill>
                        <a:effectLst/>
                        <a:latin typeface="+mn-lt"/>
                        <a:ea typeface="+mn-ea"/>
                        <a:cs typeface="+mn-cs"/>
                      </a:endParaRPr>
                    </a:p>
                    <a:p>
                      <a:pPr marL="108000" indent="-108000" rtl="0" eaLnBrk="1" fontAlgn="ctr"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We </a:t>
                      </a:r>
                      <a:r>
                        <a:rPr lang="en-AU" sz="750" b="0" i="0" u="none" strike="noStrike" kern="1200" dirty="0" err="1" smtClean="0">
                          <a:solidFill>
                            <a:schemeClr val="tx1"/>
                          </a:solidFill>
                          <a:effectLst/>
                          <a:latin typeface="+mn-lt"/>
                          <a:ea typeface="+mn-ea"/>
                          <a:cs typeface="+mn-cs"/>
                        </a:rPr>
                        <a:t>apprecaite</a:t>
                      </a:r>
                      <a:r>
                        <a:rPr lang="en-AU" sz="750" b="0" i="0" u="none" strike="noStrike" kern="1200" baseline="0" dirty="0" smtClean="0">
                          <a:solidFill>
                            <a:schemeClr val="tx1"/>
                          </a:solidFill>
                          <a:effectLst/>
                          <a:latin typeface="+mn-lt"/>
                          <a:ea typeface="+mn-ea"/>
                          <a:cs typeface="+mn-cs"/>
                        </a:rPr>
                        <a:t> how our mood and reactions within a conversation impact others</a:t>
                      </a:r>
                      <a:endParaRPr lang="en-AU" sz="750" b="0" i="0" u="none" strike="noStrike" kern="1200" dirty="0" smtClean="0">
                        <a:solidFill>
                          <a:schemeClr val="tx1"/>
                        </a:solidFill>
                        <a:effectLst/>
                        <a:latin typeface="+mn-lt"/>
                        <a:ea typeface="+mn-ea"/>
                        <a:cs typeface="+mn-cs"/>
                      </a:endParaRPr>
                    </a:p>
                    <a:p>
                      <a:pPr marL="108000" indent="-108000" rtl="0" eaLnBrk="1" fontAlgn="ctr"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When a</a:t>
                      </a:r>
                      <a:r>
                        <a:rPr lang="en-AU" sz="750" b="0" i="0" u="none" strike="noStrike" kern="1200" baseline="0" dirty="0" smtClean="0">
                          <a:solidFill>
                            <a:schemeClr val="tx1"/>
                          </a:solidFill>
                          <a:effectLst/>
                          <a:latin typeface="+mn-lt"/>
                          <a:ea typeface="+mn-ea"/>
                          <a:cs typeface="+mn-cs"/>
                        </a:rPr>
                        <a:t> conversation becomes difficult we recognise and calmly manage challenging comments or behaviour </a:t>
                      </a:r>
                      <a:endParaRPr lang="en-AU" sz="750" b="0" i="0" u="none" strike="noStrike" kern="1200" dirty="0" smtClean="0">
                        <a:solidFill>
                          <a:schemeClr val="tx1"/>
                        </a:solidFill>
                        <a:effectLst/>
                        <a:latin typeface="+mn-lt"/>
                        <a:ea typeface="+mn-ea"/>
                        <a:cs typeface="+mn-cs"/>
                      </a:endParaRPr>
                    </a:p>
                    <a:p>
                      <a:pPr marL="108000" indent="-108000" rtl="0" eaLnBrk="1" fontAlgn="ctr"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We’re able</a:t>
                      </a:r>
                      <a:r>
                        <a:rPr lang="en-AU" sz="750" b="0" i="0" u="none" strike="noStrike" kern="1200" baseline="0" dirty="0" smtClean="0">
                          <a:solidFill>
                            <a:schemeClr val="tx1"/>
                          </a:solidFill>
                          <a:effectLst/>
                          <a:latin typeface="+mn-lt"/>
                          <a:ea typeface="+mn-ea"/>
                          <a:cs typeface="+mn-cs"/>
                        </a:rPr>
                        <a:t> to identify prior or peripheral issues that may be impacting on the current conversation </a:t>
                      </a:r>
                      <a:endParaRPr lang="en-AU" sz="1400" baseline="0" dirty="0" smtClean="0">
                        <a:solidFill>
                          <a:srgbClr val="856451"/>
                        </a:solidFill>
                        <a:latin typeface="MillerBanner Roman" panose="02000503080000020003" pitchFamily="2" charset="0"/>
                      </a:endParaRPr>
                    </a:p>
                  </a:txBody>
                  <a:tcPr marL="63305" marR="63305" marT="31652" marB="31652" anchor="ctr"/>
                </a:tc>
                <a:tc>
                  <a:txBody>
                    <a:bodyPr/>
                    <a:lstStyle/>
                    <a:p>
                      <a:endParaRPr lang="en-AU"/>
                    </a:p>
                  </a:txBody>
                  <a:tcPr marL="63305" marR="63305" marT="31652" marB="31652"/>
                </a:tc>
                <a:tc>
                  <a:txBody>
                    <a:bodyPr/>
                    <a:lstStyle/>
                    <a:p>
                      <a:endParaRPr lang="en-AU" dirty="0"/>
                    </a:p>
                  </a:txBody>
                  <a:tcPr marL="63305" marR="63305" marT="31652" marB="31652"/>
                </a:tc>
                <a:tc>
                  <a:txBody>
                    <a:bodyPr/>
                    <a:lstStyle/>
                    <a:p>
                      <a:endParaRPr lang="en-AU" dirty="0"/>
                    </a:p>
                  </a:txBody>
                  <a:tcPr marL="63305" marR="63305" marT="31652" marB="31652"/>
                </a:tc>
                <a:tc>
                  <a:txBody>
                    <a:bodyPr/>
                    <a:lstStyle/>
                    <a:p>
                      <a:endParaRPr lang="en-AU" dirty="0"/>
                    </a:p>
                  </a:txBody>
                  <a:tcPr marL="63305" marR="63305" marT="31652" marB="31652"/>
                </a:tc>
              </a:tr>
              <a:tr h="820647">
                <a:tc>
                  <a:txBody>
                    <a:bodyPr/>
                    <a:lstStyle/>
                    <a:p>
                      <a:r>
                        <a:rPr lang="en-AU" sz="1200" dirty="0" smtClean="0">
                          <a:solidFill>
                            <a:srgbClr val="856451"/>
                          </a:solidFill>
                          <a:latin typeface="MillerBanner Roman" panose="02000503080000020003" pitchFamily="2" charset="0"/>
                        </a:rPr>
                        <a:t>Be</a:t>
                      </a:r>
                      <a:r>
                        <a:rPr lang="en-AU" sz="1200" baseline="0" dirty="0" smtClean="0">
                          <a:solidFill>
                            <a:srgbClr val="856451"/>
                          </a:solidFill>
                          <a:latin typeface="MillerBanner Roman" panose="02000503080000020003" pitchFamily="2" charset="0"/>
                        </a:rPr>
                        <a:t> Silent</a:t>
                      </a:r>
                    </a:p>
                    <a:p>
                      <a:pPr marL="108000" indent="-108000" rtl="0" eaLnBrk="1" fontAlgn="ctr"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When</a:t>
                      </a:r>
                      <a:r>
                        <a:rPr lang="en-AU" sz="750" b="0" i="0" u="none" strike="noStrike" kern="1200" baseline="0" dirty="0" smtClean="0">
                          <a:solidFill>
                            <a:schemeClr val="tx1"/>
                          </a:solidFill>
                          <a:effectLst/>
                          <a:latin typeface="+mn-lt"/>
                          <a:ea typeface="+mn-ea"/>
                          <a:cs typeface="+mn-cs"/>
                        </a:rPr>
                        <a:t> talking with one another we</a:t>
                      </a:r>
                      <a:r>
                        <a:rPr lang="en-AU" sz="750" b="0" i="0" u="none" strike="noStrike" kern="1200" dirty="0" smtClean="0">
                          <a:solidFill>
                            <a:schemeClr val="tx1"/>
                          </a:solidFill>
                          <a:effectLst/>
                          <a:latin typeface="+mn-lt"/>
                          <a:ea typeface="+mn-ea"/>
                          <a:cs typeface="+mn-cs"/>
                        </a:rPr>
                        <a:t> communicate</a:t>
                      </a:r>
                      <a:r>
                        <a:rPr lang="en-AU" sz="750" b="0" i="0" u="none" strike="noStrike" kern="1200" baseline="0" dirty="0" smtClean="0">
                          <a:solidFill>
                            <a:schemeClr val="tx1"/>
                          </a:solidFill>
                          <a:effectLst/>
                          <a:latin typeface="+mn-lt"/>
                          <a:ea typeface="+mn-ea"/>
                          <a:cs typeface="+mn-cs"/>
                        </a:rPr>
                        <a:t> at an appropriate pace and use pauses effectively to collect our thoughts</a:t>
                      </a:r>
                      <a:endParaRPr lang="en-AU" sz="750" b="0" i="0" u="none" strike="noStrike" kern="1200" dirty="0" smtClean="0">
                        <a:solidFill>
                          <a:schemeClr val="tx1"/>
                        </a:solidFill>
                        <a:effectLst/>
                        <a:latin typeface="+mn-lt"/>
                        <a:ea typeface="+mn-ea"/>
                        <a:cs typeface="+mn-cs"/>
                      </a:endParaRPr>
                    </a:p>
                    <a:p>
                      <a:pPr marL="108000" indent="-108000" rtl="0" eaLnBrk="1" fontAlgn="ctr" latinLnBrk="0" hangingPunct="1">
                        <a:buFont typeface="Arial" panose="020B0604020202020204" pitchFamily="34" charset="0"/>
                        <a:buChar char="•"/>
                      </a:pPr>
                      <a:r>
                        <a:rPr lang="en-AU" sz="750" b="0" i="0" u="none" strike="noStrike" kern="1200" baseline="0" dirty="0" smtClean="0">
                          <a:solidFill>
                            <a:schemeClr val="tx1"/>
                          </a:solidFill>
                          <a:effectLst/>
                          <a:latin typeface="+mn-lt"/>
                          <a:ea typeface="+mn-ea"/>
                          <a:cs typeface="+mn-cs"/>
                        </a:rPr>
                        <a:t>We give the other person in the conversation time to digest what is being said</a:t>
                      </a:r>
                      <a:endParaRPr lang="en-AU" sz="750" b="0" i="0" u="none" strike="noStrike" kern="1200" dirty="0" smtClean="0">
                        <a:solidFill>
                          <a:schemeClr val="tx1"/>
                        </a:solidFill>
                        <a:effectLst/>
                        <a:latin typeface="+mn-lt"/>
                        <a:ea typeface="+mn-ea"/>
                        <a:cs typeface="+mn-cs"/>
                      </a:endParaRPr>
                    </a:p>
                    <a:p>
                      <a:pPr marL="108000" indent="-108000" rtl="0" eaLnBrk="1" fontAlgn="ctr"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We resist filling</a:t>
                      </a:r>
                      <a:r>
                        <a:rPr lang="en-AU" sz="750" b="0" i="0" u="none" strike="noStrike" kern="1200" baseline="0" dirty="0" smtClean="0">
                          <a:solidFill>
                            <a:schemeClr val="tx1"/>
                          </a:solidFill>
                          <a:effectLst/>
                          <a:latin typeface="+mn-lt"/>
                          <a:ea typeface="+mn-ea"/>
                          <a:cs typeface="+mn-cs"/>
                        </a:rPr>
                        <a:t> moments of silence in a conversation with more talking </a:t>
                      </a:r>
                      <a:endParaRPr lang="en-AU" sz="750" b="0" i="0" u="none" strike="noStrike" kern="1200" dirty="0" smtClean="0">
                        <a:solidFill>
                          <a:schemeClr val="tx1"/>
                        </a:solidFill>
                        <a:effectLst/>
                        <a:latin typeface="+mn-lt"/>
                        <a:ea typeface="+mn-ea"/>
                        <a:cs typeface="+mn-cs"/>
                      </a:endParaRPr>
                    </a:p>
                    <a:p>
                      <a:pPr marL="108000" indent="-108000" rtl="0" eaLnBrk="1" fontAlgn="auto" latinLnBrk="0" hangingPunct="1">
                        <a:buFont typeface="Arial" panose="020B0604020202020204" pitchFamily="34" charset="0"/>
                        <a:buChar char="•"/>
                      </a:pPr>
                      <a:r>
                        <a:rPr lang="en-AU" sz="750" b="0" i="0" u="none" strike="noStrike" kern="1200" dirty="0" smtClean="0">
                          <a:solidFill>
                            <a:schemeClr val="tx1"/>
                          </a:solidFill>
                          <a:effectLst/>
                          <a:latin typeface="+mn-lt"/>
                          <a:ea typeface="+mn-ea"/>
                          <a:cs typeface="+mn-cs"/>
                        </a:rPr>
                        <a:t>On</a:t>
                      </a:r>
                      <a:r>
                        <a:rPr lang="en-AU" sz="750" b="0" i="0" u="none" strike="noStrike" kern="1200" baseline="0" dirty="0" smtClean="0">
                          <a:solidFill>
                            <a:schemeClr val="tx1"/>
                          </a:solidFill>
                          <a:effectLst/>
                          <a:latin typeface="+mn-lt"/>
                          <a:ea typeface="+mn-ea"/>
                          <a:cs typeface="+mn-cs"/>
                        </a:rPr>
                        <a:t> average, we aim to speak less than 50% of the time in a conversation </a:t>
                      </a:r>
                      <a:endParaRPr lang="en-AU" sz="750" b="0" i="0" u="none" strike="noStrike" kern="1200" dirty="0" smtClean="0">
                        <a:solidFill>
                          <a:schemeClr val="tx1"/>
                        </a:solidFill>
                        <a:effectLst/>
                        <a:latin typeface="+mn-lt"/>
                        <a:ea typeface="+mn-ea"/>
                        <a:cs typeface="+mn-cs"/>
                      </a:endParaRPr>
                    </a:p>
                  </a:txBody>
                  <a:tcPr marL="63305" marR="63305" marT="31652" marB="31652" anchor="ctr"/>
                </a:tc>
                <a:tc>
                  <a:txBody>
                    <a:bodyPr/>
                    <a:lstStyle/>
                    <a:p>
                      <a:endParaRPr lang="en-AU" dirty="0"/>
                    </a:p>
                  </a:txBody>
                  <a:tcPr marL="63305" marR="63305" marT="31652" marB="31652"/>
                </a:tc>
                <a:tc>
                  <a:txBody>
                    <a:bodyPr/>
                    <a:lstStyle/>
                    <a:p>
                      <a:endParaRPr lang="en-AU"/>
                    </a:p>
                  </a:txBody>
                  <a:tcPr marL="63305" marR="63305" marT="31652" marB="31652"/>
                </a:tc>
                <a:tc>
                  <a:txBody>
                    <a:bodyPr/>
                    <a:lstStyle/>
                    <a:p>
                      <a:endParaRPr lang="en-AU" dirty="0"/>
                    </a:p>
                  </a:txBody>
                  <a:tcPr marL="63305" marR="63305" marT="31652" marB="31652"/>
                </a:tc>
                <a:tc>
                  <a:txBody>
                    <a:bodyPr/>
                    <a:lstStyle/>
                    <a:p>
                      <a:endParaRPr lang="en-AU" dirty="0"/>
                    </a:p>
                  </a:txBody>
                  <a:tcPr marL="63305" marR="63305" marT="31652" marB="31652"/>
                </a:tc>
              </a:tr>
            </a:tbl>
          </a:graphicData>
        </a:graphic>
      </p:graphicFrame>
    </p:spTree>
    <p:extLst>
      <p:ext uri="{BB962C8B-B14F-4D97-AF65-F5344CB8AC3E}">
        <p14:creationId xmlns:p14="http://schemas.microsoft.com/office/powerpoint/2010/main" val="1197249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11674</TotalTime>
  <Words>733</Words>
  <Application>Microsoft Macintosh PowerPoint</Application>
  <PresentationFormat>A4 Paper (210x297 mm)</PresentationFormat>
  <Paragraphs>67</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vt:lpstr>
      <vt:lpstr>Calibri Light</vt:lpstr>
      <vt:lpstr>MillerBanner Black</vt:lpstr>
      <vt:lpstr>MillerBanner Roman</vt:lpstr>
      <vt:lpstr>Wingdings</vt:lpstr>
      <vt:lpstr>Arial</vt:lpstr>
      <vt:lpstr>Office Theme</vt:lpstr>
      <vt:lpstr>Principles of Everyday Conversations Team Activity </vt:lpstr>
      <vt:lpstr>Principles of Everyday Conversations Team Activity </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196</cp:revision>
  <cp:lastPrinted>2017-08-25T02:46:47Z</cp:lastPrinted>
  <dcterms:created xsi:type="dcterms:W3CDTF">2016-04-06T11:41:11Z</dcterms:created>
  <dcterms:modified xsi:type="dcterms:W3CDTF">2017-09-26T01:54:05Z</dcterms:modified>
</cp:coreProperties>
</file>