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05" r:id="rId2"/>
    <p:sldId id="307" r:id="rId3"/>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A6C"/>
    <a:srgbClr val="F8ADA0"/>
    <a:srgbClr val="856451"/>
    <a:srgbClr val="ECBDAC"/>
    <a:srgbClr val="E95130"/>
    <a:srgbClr val="E2987E"/>
    <a:srgbClr val="F9E4CF"/>
    <a:srgbClr val="EFA799"/>
    <a:srgbClr val="7F7F7F"/>
    <a:srgbClr val="E26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4455" autoAdjust="0"/>
  </p:normalViewPr>
  <p:slideViewPr>
    <p:cSldViewPr snapToGrid="0" snapToObjects="1">
      <p:cViewPr>
        <p:scale>
          <a:sx n="102" d="100"/>
          <a:sy n="102" d="100"/>
        </p:scale>
        <p:origin x="2504" y="144"/>
      </p:cViewPr>
      <p:guideLst>
        <p:guide orient="horz" pos="3120"/>
        <p:guide pos="216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61B8F-907F-4702-8949-8C1DAB5E92CD}" type="doc">
      <dgm:prSet loTypeId="urn:microsoft.com/office/officeart/2005/8/layout/pyramid1" loCatId="pyramid" qsTypeId="urn:microsoft.com/office/officeart/2005/8/quickstyle/simple1" qsCatId="simple" csTypeId="urn:microsoft.com/office/officeart/2005/8/colors/accent1_2" csCatId="accent1" phldr="1"/>
      <dgm:spPr/>
    </dgm:pt>
    <dgm:pt modelId="{7C9657ED-2CAC-4DDC-B9DE-C5C7063186A8}">
      <dgm:prSet phldrT="[Text]" custT="1"/>
      <dgm:spPr>
        <a:solidFill>
          <a:srgbClr val="F8ADA0">
            <a:alpha val="74902"/>
          </a:srgbClr>
        </a:solidFill>
      </dgm:spPr>
      <dgm:t>
        <a:bodyPr/>
        <a:lstStyle/>
        <a:p>
          <a:endParaRPr lang="en-AU" sz="1000" dirty="0" smtClean="0"/>
        </a:p>
        <a:p>
          <a:endParaRPr lang="en-AU" sz="1000" dirty="0" smtClean="0"/>
        </a:p>
        <a:p>
          <a:r>
            <a:rPr lang="en-AU" sz="1200" b="1" dirty="0" smtClean="0">
              <a:solidFill>
                <a:schemeClr val="bg1"/>
              </a:solidFill>
            </a:rPr>
            <a:t>Not Willing</a:t>
          </a:r>
          <a:endParaRPr lang="en-AU" sz="1200" b="1" dirty="0">
            <a:solidFill>
              <a:schemeClr val="bg1"/>
            </a:solidFill>
          </a:endParaRPr>
        </a:p>
      </dgm:t>
    </dgm:pt>
    <dgm:pt modelId="{D1170480-A96E-48BD-B074-A100C3E6728C}" type="parTrans" cxnId="{54F6E27F-68E1-4CB2-8100-8BDEC3270EC9}">
      <dgm:prSet/>
      <dgm:spPr/>
      <dgm:t>
        <a:bodyPr/>
        <a:lstStyle/>
        <a:p>
          <a:endParaRPr lang="en-AU"/>
        </a:p>
      </dgm:t>
    </dgm:pt>
    <dgm:pt modelId="{011581D4-B557-4CAD-91FB-8FCE7AE43548}" type="sibTrans" cxnId="{54F6E27F-68E1-4CB2-8100-8BDEC3270EC9}">
      <dgm:prSet/>
      <dgm:spPr/>
      <dgm:t>
        <a:bodyPr/>
        <a:lstStyle/>
        <a:p>
          <a:endParaRPr lang="en-AU"/>
        </a:p>
      </dgm:t>
    </dgm:pt>
    <dgm:pt modelId="{B2237403-8FB8-454E-954B-36D5981AD875}">
      <dgm:prSet phldrT="[Text]" custT="1"/>
      <dgm:spPr>
        <a:solidFill>
          <a:srgbClr val="DE8A6C">
            <a:alpha val="74902"/>
          </a:srgbClr>
        </a:solidFill>
      </dgm:spPr>
      <dgm:t>
        <a:bodyPr/>
        <a:lstStyle/>
        <a:p>
          <a:r>
            <a:rPr lang="en-AU" sz="1200" b="1" dirty="0" smtClean="0">
              <a:solidFill>
                <a:schemeClr val="bg1"/>
              </a:solidFill>
            </a:rPr>
            <a:t>Not Able</a:t>
          </a:r>
          <a:endParaRPr lang="en-AU" sz="1200" b="1" dirty="0">
            <a:solidFill>
              <a:schemeClr val="bg1"/>
            </a:solidFill>
          </a:endParaRPr>
        </a:p>
      </dgm:t>
    </dgm:pt>
    <dgm:pt modelId="{191401E6-F7AD-4686-B1BC-9ED6A9B41CDB}" type="parTrans" cxnId="{20301DAF-B375-4092-97D8-448FA1B30FEE}">
      <dgm:prSet/>
      <dgm:spPr/>
      <dgm:t>
        <a:bodyPr/>
        <a:lstStyle/>
        <a:p>
          <a:endParaRPr lang="en-AU"/>
        </a:p>
      </dgm:t>
    </dgm:pt>
    <dgm:pt modelId="{E3B46CC9-35E7-4264-B0E8-B225D8A8A8FB}" type="sibTrans" cxnId="{20301DAF-B375-4092-97D8-448FA1B30FEE}">
      <dgm:prSet/>
      <dgm:spPr/>
      <dgm:t>
        <a:bodyPr/>
        <a:lstStyle/>
        <a:p>
          <a:endParaRPr lang="en-AU"/>
        </a:p>
      </dgm:t>
    </dgm:pt>
    <dgm:pt modelId="{7F1CEE5F-6112-4BAD-85F0-58CC256A859E}">
      <dgm:prSet phldrT="[Text]" custT="1"/>
      <dgm:spPr>
        <a:solidFill>
          <a:srgbClr val="856451">
            <a:alpha val="74902"/>
          </a:srgbClr>
        </a:solidFill>
      </dgm:spPr>
      <dgm:t>
        <a:bodyPr/>
        <a:lstStyle/>
        <a:p>
          <a:r>
            <a:rPr lang="en-AU" sz="1200" b="1" dirty="0" smtClean="0">
              <a:solidFill>
                <a:schemeClr val="bg1"/>
              </a:solidFill>
            </a:rPr>
            <a:t>Not Knowing</a:t>
          </a:r>
          <a:endParaRPr lang="en-AU" sz="1200" b="1" dirty="0">
            <a:solidFill>
              <a:schemeClr val="bg1"/>
            </a:solidFill>
          </a:endParaRPr>
        </a:p>
      </dgm:t>
    </dgm:pt>
    <dgm:pt modelId="{C756C523-C5EF-4B65-9D78-9072A992690F}" type="parTrans" cxnId="{42174244-0D8E-4E1F-A7A7-ECEA4677FB84}">
      <dgm:prSet/>
      <dgm:spPr/>
      <dgm:t>
        <a:bodyPr/>
        <a:lstStyle/>
        <a:p>
          <a:endParaRPr lang="en-AU"/>
        </a:p>
      </dgm:t>
    </dgm:pt>
    <dgm:pt modelId="{B62B6183-557D-49BF-8FBD-D2607FB689CC}" type="sibTrans" cxnId="{42174244-0D8E-4E1F-A7A7-ECEA4677FB84}">
      <dgm:prSet/>
      <dgm:spPr/>
      <dgm:t>
        <a:bodyPr/>
        <a:lstStyle/>
        <a:p>
          <a:endParaRPr lang="en-AU"/>
        </a:p>
      </dgm:t>
    </dgm:pt>
    <dgm:pt modelId="{627E7487-9972-4E7F-8D6C-57EE63334789}" type="pres">
      <dgm:prSet presAssocID="{9A361B8F-907F-4702-8949-8C1DAB5E92CD}" presName="Name0" presStyleCnt="0">
        <dgm:presLayoutVars>
          <dgm:dir/>
          <dgm:animLvl val="lvl"/>
          <dgm:resizeHandles val="exact"/>
        </dgm:presLayoutVars>
      </dgm:prSet>
      <dgm:spPr/>
    </dgm:pt>
    <dgm:pt modelId="{778EE50F-E48D-4661-9EB2-98D9F6033F4E}" type="pres">
      <dgm:prSet presAssocID="{7C9657ED-2CAC-4DDC-B9DE-C5C7063186A8}" presName="Name8" presStyleCnt="0"/>
      <dgm:spPr/>
    </dgm:pt>
    <dgm:pt modelId="{492F87F0-2161-4084-BC09-FE0116B05D93}" type="pres">
      <dgm:prSet presAssocID="{7C9657ED-2CAC-4DDC-B9DE-C5C7063186A8}" presName="level" presStyleLbl="node1" presStyleIdx="0" presStyleCnt="3">
        <dgm:presLayoutVars>
          <dgm:chMax val="1"/>
          <dgm:bulletEnabled val="1"/>
        </dgm:presLayoutVars>
      </dgm:prSet>
      <dgm:spPr/>
      <dgm:t>
        <a:bodyPr/>
        <a:lstStyle/>
        <a:p>
          <a:endParaRPr lang="en-AU"/>
        </a:p>
      </dgm:t>
    </dgm:pt>
    <dgm:pt modelId="{95E3F346-9552-4F5C-8B5F-39E37274CC3B}" type="pres">
      <dgm:prSet presAssocID="{7C9657ED-2CAC-4DDC-B9DE-C5C7063186A8}" presName="levelTx" presStyleLbl="revTx" presStyleIdx="0" presStyleCnt="0">
        <dgm:presLayoutVars>
          <dgm:chMax val="1"/>
          <dgm:bulletEnabled val="1"/>
        </dgm:presLayoutVars>
      </dgm:prSet>
      <dgm:spPr/>
      <dgm:t>
        <a:bodyPr/>
        <a:lstStyle/>
        <a:p>
          <a:endParaRPr lang="en-AU"/>
        </a:p>
      </dgm:t>
    </dgm:pt>
    <dgm:pt modelId="{085068B3-B537-43DE-ADFE-9776BEDB687C}" type="pres">
      <dgm:prSet presAssocID="{B2237403-8FB8-454E-954B-36D5981AD875}" presName="Name8" presStyleCnt="0"/>
      <dgm:spPr/>
    </dgm:pt>
    <dgm:pt modelId="{8756B555-2207-4898-8AB2-C8F5642772E7}" type="pres">
      <dgm:prSet presAssocID="{B2237403-8FB8-454E-954B-36D5981AD875}" presName="level" presStyleLbl="node1" presStyleIdx="1" presStyleCnt="3">
        <dgm:presLayoutVars>
          <dgm:chMax val="1"/>
          <dgm:bulletEnabled val="1"/>
        </dgm:presLayoutVars>
      </dgm:prSet>
      <dgm:spPr/>
      <dgm:t>
        <a:bodyPr/>
        <a:lstStyle/>
        <a:p>
          <a:endParaRPr lang="en-AU"/>
        </a:p>
      </dgm:t>
    </dgm:pt>
    <dgm:pt modelId="{8A729EFA-61CC-43AE-BDB8-BC6F694AB61B}" type="pres">
      <dgm:prSet presAssocID="{B2237403-8FB8-454E-954B-36D5981AD875}" presName="levelTx" presStyleLbl="revTx" presStyleIdx="0" presStyleCnt="0">
        <dgm:presLayoutVars>
          <dgm:chMax val="1"/>
          <dgm:bulletEnabled val="1"/>
        </dgm:presLayoutVars>
      </dgm:prSet>
      <dgm:spPr/>
      <dgm:t>
        <a:bodyPr/>
        <a:lstStyle/>
        <a:p>
          <a:endParaRPr lang="en-AU"/>
        </a:p>
      </dgm:t>
    </dgm:pt>
    <dgm:pt modelId="{36F7C815-9CAB-4BAD-87E5-F9EF695075D0}" type="pres">
      <dgm:prSet presAssocID="{7F1CEE5F-6112-4BAD-85F0-58CC256A859E}" presName="Name8" presStyleCnt="0"/>
      <dgm:spPr/>
    </dgm:pt>
    <dgm:pt modelId="{64762102-7414-448B-AAE5-F073B330CD04}" type="pres">
      <dgm:prSet presAssocID="{7F1CEE5F-6112-4BAD-85F0-58CC256A859E}" presName="level" presStyleLbl="node1" presStyleIdx="2" presStyleCnt="3" custLinFactNeighborY="1176">
        <dgm:presLayoutVars>
          <dgm:chMax val="1"/>
          <dgm:bulletEnabled val="1"/>
        </dgm:presLayoutVars>
      </dgm:prSet>
      <dgm:spPr/>
      <dgm:t>
        <a:bodyPr/>
        <a:lstStyle/>
        <a:p>
          <a:endParaRPr lang="en-AU"/>
        </a:p>
      </dgm:t>
    </dgm:pt>
    <dgm:pt modelId="{9359142A-A960-480F-BE27-0F628AC59010}" type="pres">
      <dgm:prSet presAssocID="{7F1CEE5F-6112-4BAD-85F0-58CC256A859E}" presName="levelTx" presStyleLbl="revTx" presStyleIdx="0" presStyleCnt="0">
        <dgm:presLayoutVars>
          <dgm:chMax val="1"/>
          <dgm:bulletEnabled val="1"/>
        </dgm:presLayoutVars>
      </dgm:prSet>
      <dgm:spPr/>
      <dgm:t>
        <a:bodyPr/>
        <a:lstStyle/>
        <a:p>
          <a:endParaRPr lang="en-AU"/>
        </a:p>
      </dgm:t>
    </dgm:pt>
  </dgm:ptLst>
  <dgm:cxnLst>
    <dgm:cxn modelId="{CFA3AE19-CB72-4550-B0C4-948F0FD7AAFF}" type="presOf" srcId="{7C9657ED-2CAC-4DDC-B9DE-C5C7063186A8}" destId="{492F87F0-2161-4084-BC09-FE0116B05D93}" srcOrd="0" destOrd="0" presId="urn:microsoft.com/office/officeart/2005/8/layout/pyramid1"/>
    <dgm:cxn modelId="{F359E06B-08E8-4A46-BF08-621586563CC8}" type="presOf" srcId="{7F1CEE5F-6112-4BAD-85F0-58CC256A859E}" destId="{64762102-7414-448B-AAE5-F073B330CD04}" srcOrd="0" destOrd="0" presId="urn:microsoft.com/office/officeart/2005/8/layout/pyramid1"/>
    <dgm:cxn modelId="{20301DAF-B375-4092-97D8-448FA1B30FEE}" srcId="{9A361B8F-907F-4702-8949-8C1DAB5E92CD}" destId="{B2237403-8FB8-454E-954B-36D5981AD875}" srcOrd="1" destOrd="0" parTransId="{191401E6-F7AD-4686-B1BC-9ED6A9B41CDB}" sibTransId="{E3B46CC9-35E7-4264-B0E8-B225D8A8A8FB}"/>
    <dgm:cxn modelId="{B552023C-2D8A-4A1B-AC4B-026F80870BA5}" type="presOf" srcId="{9A361B8F-907F-4702-8949-8C1DAB5E92CD}" destId="{627E7487-9972-4E7F-8D6C-57EE63334789}" srcOrd="0" destOrd="0" presId="urn:microsoft.com/office/officeart/2005/8/layout/pyramid1"/>
    <dgm:cxn modelId="{42174244-0D8E-4E1F-A7A7-ECEA4677FB84}" srcId="{9A361B8F-907F-4702-8949-8C1DAB5E92CD}" destId="{7F1CEE5F-6112-4BAD-85F0-58CC256A859E}" srcOrd="2" destOrd="0" parTransId="{C756C523-C5EF-4B65-9D78-9072A992690F}" sibTransId="{B62B6183-557D-49BF-8FBD-D2607FB689CC}"/>
    <dgm:cxn modelId="{8C317AC9-4292-41D8-842E-C18B6BC25A3B}" type="presOf" srcId="{7C9657ED-2CAC-4DDC-B9DE-C5C7063186A8}" destId="{95E3F346-9552-4F5C-8B5F-39E37274CC3B}" srcOrd="1" destOrd="0" presId="urn:microsoft.com/office/officeart/2005/8/layout/pyramid1"/>
    <dgm:cxn modelId="{54F6E27F-68E1-4CB2-8100-8BDEC3270EC9}" srcId="{9A361B8F-907F-4702-8949-8C1DAB5E92CD}" destId="{7C9657ED-2CAC-4DDC-B9DE-C5C7063186A8}" srcOrd="0" destOrd="0" parTransId="{D1170480-A96E-48BD-B074-A100C3E6728C}" sibTransId="{011581D4-B557-4CAD-91FB-8FCE7AE43548}"/>
    <dgm:cxn modelId="{18C508B7-93E2-450F-A942-2002EBB1CF88}" type="presOf" srcId="{7F1CEE5F-6112-4BAD-85F0-58CC256A859E}" destId="{9359142A-A960-480F-BE27-0F628AC59010}" srcOrd="1" destOrd="0" presId="urn:microsoft.com/office/officeart/2005/8/layout/pyramid1"/>
    <dgm:cxn modelId="{08B950A7-3C77-4990-93A5-4D19C518C337}" type="presOf" srcId="{B2237403-8FB8-454E-954B-36D5981AD875}" destId="{8A729EFA-61CC-43AE-BDB8-BC6F694AB61B}" srcOrd="1" destOrd="0" presId="urn:microsoft.com/office/officeart/2005/8/layout/pyramid1"/>
    <dgm:cxn modelId="{F2B191E3-7B5D-4B66-909E-415A2D73FF54}" type="presOf" srcId="{B2237403-8FB8-454E-954B-36D5981AD875}" destId="{8756B555-2207-4898-8AB2-C8F5642772E7}" srcOrd="0" destOrd="0" presId="urn:microsoft.com/office/officeart/2005/8/layout/pyramid1"/>
    <dgm:cxn modelId="{2F0FE25C-6DEB-4EDD-BE93-8F3D16D4F761}" type="presParOf" srcId="{627E7487-9972-4E7F-8D6C-57EE63334789}" destId="{778EE50F-E48D-4661-9EB2-98D9F6033F4E}" srcOrd="0" destOrd="0" presId="urn:microsoft.com/office/officeart/2005/8/layout/pyramid1"/>
    <dgm:cxn modelId="{5E89279F-8C80-4A6C-9386-43EE8EC23831}" type="presParOf" srcId="{778EE50F-E48D-4661-9EB2-98D9F6033F4E}" destId="{492F87F0-2161-4084-BC09-FE0116B05D93}" srcOrd="0" destOrd="0" presId="urn:microsoft.com/office/officeart/2005/8/layout/pyramid1"/>
    <dgm:cxn modelId="{329861AA-50B3-44B3-BDCC-F28D4688AFA3}" type="presParOf" srcId="{778EE50F-E48D-4661-9EB2-98D9F6033F4E}" destId="{95E3F346-9552-4F5C-8B5F-39E37274CC3B}" srcOrd="1" destOrd="0" presId="urn:microsoft.com/office/officeart/2005/8/layout/pyramid1"/>
    <dgm:cxn modelId="{F0BAE263-41E1-42D7-8FE6-F72B2CD8E0B7}" type="presParOf" srcId="{627E7487-9972-4E7F-8D6C-57EE63334789}" destId="{085068B3-B537-43DE-ADFE-9776BEDB687C}" srcOrd="1" destOrd="0" presId="urn:microsoft.com/office/officeart/2005/8/layout/pyramid1"/>
    <dgm:cxn modelId="{AA792797-EE07-4E78-8008-A11401166CD4}" type="presParOf" srcId="{085068B3-B537-43DE-ADFE-9776BEDB687C}" destId="{8756B555-2207-4898-8AB2-C8F5642772E7}" srcOrd="0" destOrd="0" presId="urn:microsoft.com/office/officeart/2005/8/layout/pyramid1"/>
    <dgm:cxn modelId="{42D012DF-C36E-4471-920C-7ACD89BFE1B2}" type="presParOf" srcId="{085068B3-B537-43DE-ADFE-9776BEDB687C}" destId="{8A729EFA-61CC-43AE-BDB8-BC6F694AB61B}" srcOrd="1" destOrd="0" presId="urn:microsoft.com/office/officeart/2005/8/layout/pyramid1"/>
    <dgm:cxn modelId="{DD3E21C6-DDD0-45DF-AD2C-07811C2397C7}" type="presParOf" srcId="{627E7487-9972-4E7F-8D6C-57EE63334789}" destId="{36F7C815-9CAB-4BAD-87E5-F9EF695075D0}" srcOrd="2" destOrd="0" presId="urn:microsoft.com/office/officeart/2005/8/layout/pyramid1"/>
    <dgm:cxn modelId="{DDF89E69-06F7-434F-88B2-055BA11BBFCC}" type="presParOf" srcId="{36F7C815-9CAB-4BAD-87E5-F9EF695075D0}" destId="{64762102-7414-448B-AAE5-F073B330CD04}" srcOrd="0" destOrd="0" presId="urn:microsoft.com/office/officeart/2005/8/layout/pyramid1"/>
    <dgm:cxn modelId="{4EF21359-6C41-4FE5-9A2C-C8B6A6BAAD87}" type="presParOf" srcId="{36F7C815-9CAB-4BAD-87E5-F9EF695075D0}" destId="{9359142A-A960-480F-BE27-0F628AC59010}"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F87F0-2161-4084-BC09-FE0116B05D93}">
      <dsp:nvSpPr>
        <dsp:cNvPr id="0" name=""/>
        <dsp:cNvSpPr/>
      </dsp:nvSpPr>
      <dsp:spPr>
        <a:xfrm>
          <a:off x="1273175" y="0"/>
          <a:ext cx="1273174" cy="1012186"/>
        </a:xfrm>
        <a:prstGeom prst="trapezoid">
          <a:avLst>
            <a:gd name="adj" fmla="val 62892"/>
          </a:avLst>
        </a:prstGeom>
        <a:solidFill>
          <a:srgbClr val="F8ADA0">
            <a:alpha val="7490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endParaRPr lang="en-AU" sz="1000" kern="1200" dirty="0" smtClean="0"/>
        </a:p>
        <a:p>
          <a:pPr lvl="0" algn="ctr" defTabSz="444500">
            <a:lnSpc>
              <a:spcPct val="90000"/>
            </a:lnSpc>
            <a:spcBef>
              <a:spcPct val="0"/>
            </a:spcBef>
            <a:spcAft>
              <a:spcPct val="35000"/>
            </a:spcAft>
          </a:pPr>
          <a:endParaRPr lang="en-AU" sz="1000" kern="1200" dirty="0" smtClean="0"/>
        </a:p>
        <a:p>
          <a:pPr lvl="0" algn="ctr" defTabSz="444500">
            <a:lnSpc>
              <a:spcPct val="90000"/>
            </a:lnSpc>
            <a:spcBef>
              <a:spcPct val="0"/>
            </a:spcBef>
            <a:spcAft>
              <a:spcPct val="35000"/>
            </a:spcAft>
          </a:pPr>
          <a:r>
            <a:rPr lang="en-AU" sz="1200" b="1" kern="1200" dirty="0" smtClean="0">
              <a:solidFill>
                <a:schemeClr val="bg1"/>
              </a:solidFill>
            </a:rPr>
            <a:t>Not Willing</a:t>
          </a:r>
          <a:endParaRPr lang="en-AU" sz="1200" b="1" kern="1200" dirty="0">
            <a:solidFill>
              <a:schemeClr val="bg1"/>
            </a:solidFill>
          </a:endParaRPr>
        </a:p>
      </dsp:txBody>
      <dsp:txXfrm>
        <a:off x="1273175" y="0"/>
        <a:ext cx="1273174" cy="1012186"/>
      </dsp:txXfrm>
    </dsp:sp>
    <dsp:sp modelId="{8756B555-2207-4898-8AB2-C8F5642772E7}">
      <dsp:nvSpPr>
        <dsp:cNvPr id="0" name=""/>
        <dsp:cNvSpPr/>
      </dsp:nvSpPr>
      <dsp:spPr>
        <a:xfrm>
          <a:off x="636587" y="1012185"/>
          <a:ext cx="2546349" cy="1012186"/>
        </a:xfrm>
        <a:prstGeom prst="trapezoid">
          <a:avLst>
            <a:gd name="adj" fmla="val 62892"/>
          </a:avLst>
        </a:prstGeom>
        <a:solidFill>
          <a:srgbClr val="DE8A6C">
            <a:alpha val="7490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b="1" kern="1200" dirty="0" smtClean="0">
              <a:solidFill>
                <a:schemeClr val="bg1"/>
              </a:solidFill>
            </a:rPr>
            <a:t>Not Able</a:t>
          </a:r>
          <a:endParaRPr lang="en-AU" sz="1200" b="1" kern="1200" dirty="0">
            <a:solidFill>
              <a:schemeClr val="bg1"/>
            </a:solidFill>
          </a:endParaRPr>
        </a:p>
      </dsp:txBody>
      <dsp:txXfrm>
        <a:off x="1082198" y="1012185"/>
        <a:ext cx="1655127" cy="1012186"/>
      </dsp:txXfrm>
    </dsp:sp>
    <dsp:sp modelId="{64762102-7414-448B-AAE5-F073B330CD04}">
      <dsp:nvSpPr>
        <dsp:cNvPr id="0" name=""/>
        <dsp:cNvSpPr/>
      </dsp:nvSpPr>
      <dsp:spPr>
        <a:xfrm>
          <a:off x="0" y="2024371"/>
          <a:ext cx="3819524" cy="1012186"/>
        </a:xfrm>
        <a:prstGeom prst="trapezoid">
          <a:avLst>
            <a:gd name="adj" fmla="val 62892"/>
          </a:avLst>
        </a:prstGeom>
        <a:solidFill>
          <a:srgbClr val="856451">
            <a:alpha val="7490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b="1" kern="1200" dirty="0" smtClean="0">
              <a:solidFill>
                <a:schemeClr val="bg1"/>
              </a:solidFill>
            </a:rPr>
            <a:t>Not Knowing</a:t>
          </a:r>
          <a:endParaRPr lang="en-AU" sz="1200" b="1" kern="1200" dirty="0">
            <a:solidFill>
              <a:schemeClr val="bg1"/>
            </a:solidFill>
          </a:endParaRPr>
        </a:p>
      </dsp:txBody>
      <dsp:txXfrm>
        <a:off x="668416" y="2024371"/>
        <a:ext cx="2482691" cy="101218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70767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jpeg"/><Relationship Id="rId10"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84727"/>
            <a:ext cx="6307455" cy="623455"/>
          </a:xfrm>
        </p:spPr>
        <p:txBody>
          <a:bodyPr>
            <a:normAutofit/>
          </a:bodyPr>
          <a:lstStyle/>
          <a:p>
            <a:r>
              <a:rPr lang="en-AU" sz="2400" dirty="0" smtClean="0">
                <a:solidFill>
                  <a:srgbClr val="856451"/>
                </a:solidFill>
                <a:latin typeface="MillerBanner Roman" panose="02000503080000020003" pitchFamily="2" charset="0"/>
              </a:rPr>
              <a:t>Embracing Change Team Activity </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sp>
        <p:nvSpPr>
          <p:cNvPr id="9" name="Rounded Rectangle 8"/>
          <p:cNvSpPr/>
          <p:nvPr/>
        </p:nvSpPr>
        <p:spPr>
          <a:xfrm>
            <a:off x="236220" y="1371600"/>
            <a:ext cx="2087880" cy="8034040"/>
          </a:xfrm>
          <a:prstGeom prst="roundRect">
            <a:avLst/>
          </a:prstGeom>
          <a:solidFill>
            <a:srgbClr val="DE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2552700" y="6390887"/>
            <a:ext cx="4056634" cy="2185214"/>
          </a:xfrm>
          <a:prstGeom prst="rect">
            <a:avLst/>
          </a:prstGeom>
          <a:noFill/>
        </p:spPr>
        <p:txBody>
          <a:bodyPr wrap="square" rtlCol="0">
            <a:spAutoFit/>
          </a:bodyPr>
          <a:lstStyle/>
          <a:p>
            <a:pPr algn="just">
              <a:spcAft>
                <a:spcPts val="600"/>
              </a:spcAft>
            </a:pPr>
            <a:r>
              <a:rPr lang="en-AU" sz="1100" dirty="0" smtClean="0"/>
              <a:t>Diagnosing potential sources of resistance to change within your team enables you to manage for it. </a:t>
            </a:r>
          </a:p>
          <a:p>
            <a:pPr algn="just">
              <a:spcAft>
                <a:spcPts val="600"/>
              </a:spcAft>
            </a:pPr>
            <a:r>
              <a:rPr lang="en-AU" sz="1100" dirty="0" smtClean="0"/>
              <a:t>For example, if the source of resistance is a lack of knowledge, you can share more information about the change, provide regular updates and respond to questions that your team might have. </a:t>
            </a:r>
          </a:p>
          <a:p>
            <a:pPr algn="just">
              <a:spcAft>
                <a:spcPts val="600"/>
              </a:spcAft>
            </a:pPr>
            <a:r>
              <a:rPr lang="en-AU" sz="1100" dirty="0" smtClean="0"/>
              <a:t>If the source of resistance is fear that team members wont be capable of meeting changing expectations you can provide resources, training and coaching to improve their skills. </a:t>
            </a:r>
          </a:p>
          <a:p>
            <a:pPr algn="just">
              <a:spcAft>
                <a:spcPts val="600"/>
              </a:spcAft>
            </a:pPr>
            <a:r>
              <a:rPr lang="en-AU" sz="1100" dirty="0" smtClean="0"/>
              <a:t>Or, if, the source of resistance is a lack of motivation, you can recognise and reinforce steps in the right direction or clearly outline the consequences of choosing not to accept the change.</a:t>
            </a:r>
          </a:p>
        </p:txBody>
      </p:sp>
      <p:sp>
        <p:nvSpPr>
          <p:cNvPr id="25" name="TextBox 24"/>
          <p:cNvSpPr txBox="1"/>
          <p:nvPr/>
        </p:nvSpPr>
        <p:spPr>
          <a:xfrm>
            <a:off x="2538731" y="1371600"/>
            <a:ext cx="4319269" cy="292388"/>
          </a:xfrm>
          <a:prstGeom prst="rect">
            <a:avLst/>
          </a:prstGeom>
          <a:noFill/>
        </p:spPr>
        <p:txBody>
          <a:bodyPr wrap="square" rtlCol="0">
            <a:spAutoFit/>
          </a:bodyPr>
          <a:lstStyle/>
          <a:p>
            <a:pPr>
              <a:spcAft>
                <a:spcPts val="600"/>
              </a:spcAft>
            </a:pPr>
            <a:r>
              <a:rPr lang="en-AU" sz="1300" dirty="0">
                <a:solidFill>
                  <a:srgbClr val="DE8A6C"/>
                </a:solidFill>
                <a:latin typeface="MillerBanner Roman" panose="02000503080000020003" pitchFamily="2" charset="0"/>
              </a:rPr>
              <a:t>T</a:t>
            </a:r>
            <a:r>
              <a:rPr lang="en-AU" sz="1300" dirty="0" smtClean="0">
                <a:solidFill>
                  <a:srgbClr val="DE8A6C"/>
                </a:solidFill>
                <a:latin typeface="MillerBanner Roman" panose="02000503080000020003" pitchFamily="2" charset="0"/>
              </a:rPr>
              <a:t>he Resistance Pyramid</a:t>
            </a:r>
            <a:endParaRPr lang="en-AU" sz="1100" dirty="0"/>
          </a:p>
        </p:txBody>
      </p:sp>
      <p:sp>
        <p:nvSpPr>
          <p:cNvPr id="27" name="TextBox 26"/>
          <p:cNvSpPr txBox="1"/>
          <p:nvPr/>
        </p:nvSpPr>
        <p:spPr>
          <a:xfrm>
            <a:off x="236220" y="798657"/>
            <a:ext cx="6393179" cy="430887"/>
          </a:xfrm>
          <a:prstGeom prst="rect">
            <a:avLst/>
          </a:prstGeom>
          <a:noFill/>
        </p:spPr>
        <p:txBody>
          <a:bodyPr wrap="square" rtlCol="0">
            <a:spAutoFit/>
          </a:bodyPr>
          <a:lstStyle/>
          <a:p>
            <a:pPr algn="just">
              <a:spcAft>
                <a:spcPts val="600"/>
              </a:spcAft>
            </a:pPr>
            <a:r>
              <a:rPr lang="en-AU" sz="1100" dirty="0"/>
              <a:t>A key role of </a:t>
            </a:r>
            <a:r>
              <a:rPr lang="en-AU" sz="1100" dirty="0" smtClean="0"/>
              <a:t>any </a:t>
            </a:r>
            <a:r>
              <a:rPr lang="en-AU" sz="1100" dirty="0"/>
              <a:t>leader during change is managing </a:t>
            </a:r>
            <a:r>
              <a:rPr lang="en-AU" sz="1100" dirty="0" smtClean="0"/>
              <a:t>resistance, which in turn enables team members to adjust to shifting work circumstances and take advantage of the opportunities that they might present.  </a:t>
            </a:r>
            <a:endParaRPr lang="en-AU" sz="1100" dirty="0"/>
          </a:p>
        </p:txBody>
      </p:sp>
      <p:sp>
        <p:nvSpPr>
          <p:cNvPr id="28" name="TextBox 27"/>
          <p:cNvSpPr txBox="1"/>
          <p:nvPr/>
        </p:nvSpPr>
        <p:spPr>
          <a:xfrm>
            <a:off x="381001" y="1603504"/>
            <a:ext cx="1828800" cy="7802136"/>
          </a:xfrm>
          <a:prstGeom prst="rect">
            <a:avLst/>
          </a:prstGeom>
          <a:noFill/>
        </p:spPr>
        <p:txBody>
          <a:bodyPr wrap="square" rtlCol="0">
            <a:spAutoFit/>
          </a:bodyPr>
          <a:lstStyle/>
          <a:p>
            <a:pPr algn="just">
              <a:spcAft>
                <a:spcPts val="600"/>
              </a:spcAft>
            </a:pPr>
            <a:r>
              <a:rPr lang="en-AU" sz="1300" dirty="0" smtClean="0">
                <a:solidFill>
                  <a:schemeClr val="bg1"/>
                </a:solidFill>
                <a:latin typeface="MillerBanner Roman" panose="02000503080000020003" pitchFamily="2" charset="0"/>
              </a:rPr>
              <a:t>WHY Do It?</a:t>
            </a:r>
          </a:p>
          <a:p>
            <a:pPr algn="just">
              <a:spcAft>
                <a:spcPts val="600"/>
              </a:spcAft>
            </a:pPr>
            <a:r>
              <a:rPr lang="en-AU" sz="1100" dirty="0">
                <a:solidFill>
                  <a:schemeClr val="bg1"/>
                </a:solidFill>
              </a:rPr>
              <a:t>This team activity flips three common sources of resistance in order to brainstorm the support and resources team members need to embrace </a:t>
            </a:r>
            <a:r>
              <a:rPr lang="en-AU" sz="1100" dirty="0" smtClean="0">
                <a:solidFill>
                  <a:schemeClr val="bg1"/>
                </a:solidFill>
              </a:rPr>
              <a:t>change. </a:t>
            </a:r>
          </a:p>
          <a:p>
            <a:pPr algn="just"/>
            <a:endParaRPr lang="en-AU" sz="1000" dirty="0" smtClean="0">
              <a:solidFill>
                <a:schemeClr val="bg1"/>
              </a:solidFill>
              <a:latin typeface="MillerBanner Roman" panose="02000503080000020003" pitchFamily="2" charset="0"/>
            </a:endParaRPr>
          </a:p>
          <a:p>
            <a:pPr algn="just">
              <a:spcAft>
                <a:spcPts val="600"/>
              </a:spcAft>
            </a:pPr>
            <a:r>
              <a:rPr lang="en-AU" sz="1300" dirty="0" smtClean="0">
                <a:solidFill>
                  <a:schemeClr val="bg1"/>
                </a:solidFill>
                <a:latin typeface="MillerBanner Roman" panose="02000503080000020003" pitchFamily="2" charset="0"/>
              </a:rPr>
              <a:t>WHAT You Need</a:t>
            </a:r>
          </a:p>
          <a:p>
            <a:pPr marL="171450" indent="-171450" algn="just">
              <a:spcAft>
                <a:spcPts val="300"/>
              </a:spcAft>
              <a:buFont typeface="Wingdings" panose="05000000000000000000" pitchFamily="2" charset="2"/>
              <a:buChar char="q"/>
            </a:pPr>
            <a:r>
              <a:rPr lang="en-AU" sz="1100" dirty="0" smtClean="0">
                <a:solidFill>
                  <a:schemeClr val="bg1"/>
                </a:solidFill>
              </a:rPr>
              <a:t>Approximately 30 minutes before or after a team meeting or over lunch to discuss as a group</a:t>
            </a:r>
          </a:p>
          <a:p>
            <a:pPr marL="171450" indent="-171450" algn="just">
              <a:spcAft>
                <a:spcPts val="300"/>
              </a:spcAft>
              <a:buFont typeface="Wingdings" panose="05000000000000000000" pitchFamily="2" charset="2"/>
              <a:buChar char="q"/>
            </a:pPr>
            <a:r>
              <a:rPr lang="en-AU" sz="1100" dirty="0" err="1" smtClean="0">
                <a:solidFill>
                  <a:schemeClr val="bg1"/>
                </a:solidFill>
              </a:rPr>
              <a:t>Textas</a:t>
            </a:r>
            <a:r>
              <a:rPr lang="en-AU" sz="1100" dirty="0" smtClean="0">
                <a:solidFill>
                  <a:schemeClr val="bg1"/>
                </a:solidFill>
              </a:rPr>
              <a:t> and a whiteboard, flipchart, butchers paper etc. to capture the team’s ideas</a:t>
            </a:r>
          </a:p>
          <a:p>
            <a:pPr marL="171450" indent="-171450" algn="just">
              <a:spcAft>
                <a:spcPts val="300"/>
              </a:spcAft>
              <a:buFont typeface="Wingdings" panose="05000000000000000000" pitchFamily="2" charset="2"/>
              <a:buChar char="q"/>
            </a:pPr>
            <a:r>
              <a:rPr lang="en-AU" sz="1100" dirty="0" smtClean="0">
                <a:solidFill>
                  <a:schemeClr val="bg1"/>
                </a:solidFill>
              </a:rPr>
              <a:t>Post-it notes</a:t>
            </a:r>
          </a:p>
          <a:p>
            <a:pPr marL="171450" indent="-171450" algn="just">
              <a:spcAft>
                <a:spcPts val="300"/>
              </a:spcAft>
              <a:buFont typeface="Wingdings" panose="05000000000000000000" pitchFamily="2" charset="2"/>
              <a:buChar char="q"/>
            </a:pPr>
            <a:r>
              <a:rPr lang="en-AU" sz="1100" dirty="0" smtClean="0">
                <a:solidFill>
                  <a:schemeClr val="bg1"/>
                </a:solidFill>
              </a:rPr>
              <a:t>A current or impending change that will impact the team</a:t>
            </a:r>
          </a:p>
          <a:p>
            <a:pPr marL="171450" indent="-171450" algn="just">
              <a:spcAft>
                <a:spcPts val="300"/>
              </a:spcAft>
              <a:buFont typeface="Wingdings" panose="05000000000000000000" pitchFamily="2" charset="2"/>
              <a:buChar char="q"/>
            </a:pPr>
            <a:r>
              <a:rPr lang="en-AU" sz="1100" dirty="0" smtClean="0">
                <a:solidFill>
                  <a:schemeClr val="bg1"/>
                </a:solidFill>
              </a:rPr>
              <a:t>Dot stickers (optional)</a:t>
            </a:r>
          </a:p>
          <a:p>
            <a:pPr algn="just">
              <a:spcAft>
                <a:spcPts val="300"/>
              </a:spcAft>
            </a:pPr>
            <a:endParaRPr lang="en-AU" sz="1000" dirty="0" smtClean="0">
              <a:solidFill>
                <a:schemeClr val="bg1"/>
              </a:solidFill>
            </a:endParaRPr>
          </a:p>
          <a:p>
            <a:pPr algn="just">
              <a:spcAft>
                <a:spcPts val="600"/>
              </a:spcAft>
            </a:pPr>
            <a:r>
              <a:rPr lang="en-AU" sz="1300" dirty="0" smtClean="0">
                <a:solidFill>
                  <a:schemeClr val="bg1"/>
                </a:solidFill>
                <a:latin typeface="MillerBanner Roman" panose="02000503080000020003" pitchFamily="2" charset="0"/>
              </a:rPr>
              <a:t>WHEN To Try It</a:t>
            </a:r>
          </a:p>
          <a:p>
            <a:pPr algn="just">
              <a:spcAft>
                <a:spcPts val="600"/>
              </a:spcAft>
            </a:pPr>
            <a:r>
              <a:rPr lang="en-AU" sz="1100" dirty="0">
                <a:solidFill>
                  <a:schemeClr val="bg1"/>
                </a:solidFill>
              </a:rPr>
              <a:t>This </a:t>
            </a:r>
            <a:r>
              <a:rPr lang="en-AU" sz="1100" dirty="0" smtClean="0">
                <a:solidFill>
                  <a:schemeClr val="bg1"/>
                </a:solidFill>
              </a:rPr>
              <a:t>activity is </a:t>
            </a:r>
            <a:r>
              <a:rPr lang="en-AU" sz="1100" dirty="0">
                <a:solidFill>
                  <a:schemeClr val="bg1"/>
                </a:solidFill>
              </a:rPr>
              <a:t>particularly useful at the onset of change and where you want to set the team up for success</a:t>
            </a:r>
            <a:r>
              <a:rPr lang="en-AU" sz="1100" dirty="0" smtClean="0">
                <a:solidFill>
                  <a:schemeClr val="bg1"/>
                </a:solidFill>
              </a:rPr>
              <a:t>.</a:t>
            </a:r>
          </a:p>
          <a:p>
            <a:pPr algn="just"/>
            <a:endParaRPr lang="en-AU" sz="1000" dirty="0">
              <a:solidFill>
                <a:schemeClr val="bg1"/>
              </a:solidFill>
            </a:endParaRPr>
          </a:p>
          <a:p>
            <a:pPr algn="just">
              <a:spcAft>
                <a:spcPts val="600"/>
              </a:spcAft>
            </a:pPr>
            <a:r>
              <a:rPr lang="en-AU" sz="1300" dirty="0" smtClean="0">
                <a:solidFill>
                  <a:schemeClr val="bg1"/>
                </a:solidFill>
                <a:latin typeface="MillerBanner Roman" panose="02000503080000020003" pitchFamily="2" charset="0"/>
              </a:rPr>
              <a:t>WHO Is Involved?</a:t>
            </a:r>
          </a:p>
          <a:p>
            <a:pPr algn="just">
              <a:spcAft>
                <a:spcPts val="600"/>
              </a:spcAft>
            </a:pPr>
            <a:r>
              <a:rPr lang="en-AU" sz="1100" dirty="0" smtClean="0">
                <a:solidFill>
                  <a:schemeClr val="bg1"/>
                </a:solidFill>
              </a:rPr>
              <a:t>This activity is designed for the entire team. Depending on how the team is currently tracking, you may like to brief a couple of members about what the activity involves, so that they can think about some positive examples to share in advance. </a:t>
            </a:r>
          </a:p>
        </p:txBody>
      </p:sp>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graphicFrame>
        <p:nvGraphicFramePr>
          <p:cNvPr id="20" name="Diagram 19"/>
          <p:cNvGraphicFramePr/>
          <p:nvPr>
            <p:extLst>
              <p:ext uri="{D42A27DB-BD31-4B8C-83A1-F6EECF244321}">
                <p14:modId xmlns:p14="http://schemas.microsoft.com/office/powerpoint/2010/main" val="3381520203"/>
              </p:ext>
            </p:extLst>
          </p:nvPr>
        </p:nvGraphicFramePr>
        <p:xfrm>
          <a:off x="2638425" y="2897517"/>
          <a:ext cx="3819525" cy="30365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Striped Right Arrow 21"/>
          <p:cNvSpPr/>
          <p:nvPr/>
        </p:nvSpPr>
        <p:spPr>
          <a:xfrm>
            <a:off x="5385972" y="5034494"/>
            <a:ext cx="1247236" cy="774296"/>
          </a:xfrm>
          <a:prstGeom prst="stripedRightArrow">
            <a:avLst/>
          </a:prstGeom>
          <a:solidFill>
            <a:srgbClr val="856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Communicate / Educate</a:t>
            </a:r>
            <a:endParaRPr lang="en-AU" sz="800" b="1" dirty="0"/>
          </a:p>
        </p:txBody>
      </p:sp>
      <p:sp>
        <p:nvSpPr>
          <p:cNvPr id="23" name="Striped Right Arrow 22"/>
          <p:cNvSpPr/>
          <p:nvPr/>
        </p:nvSpPr>
        <p:spPr>
          <a:xfrm>
            <a:off x="5333619" y="4059387"/>
            <a:ext cx="1275714" cy="746269"/>
          </a:xfrm>
          <a:prstGeom prst="stripedRightArrow">
            <a:avLst/>
          </a:prstGeom>
          <a:solidFill>
            <a:srgbClr val="DE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Build Capability</a:t>
            </a:r>
            <a:endParaRPr lang="en-AU" sz="800" b="1" dirty="0"/>
          </a:p>
        </p:txBody>
      </p:sp>
      <p:sp>
        <p:nvSpPr>
          <p:cNvPr id="29" name="Striped Right Arrow 28"/>
          <p:cNvSpPr/>
          <p:nvPr/>
        </p:nvSpPr>
        <p:spPr>
          <a:xfrm>
            <a:off x="5362671" y="3078493"/>
            <a:ext cx="1246662" cy="726234"/>
          </a:xfrm>
          <a:prstGeom prst="stripedRightArrow">
            <a:avLst/>
          </a:prstGeom>
          <a:solidFill>
            <a:srgbClr val="F8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Change the Mindset</a:t>
            </a:r>
            <a:endParaRPr lang="en-AU" sz="800" b="1" dirty="0"/>
          </a:p>
        </p:txBody>
      </p:sp>
      <p:sp>
        <p:nvSpPr>
          <p:cNvPr id="30" name="TextBox 29"/>
          <p:cNvSpPr txBox="1"/>
          <p:nvPr/>
        </p:nvSpPr>
        <p:spPr>
          <a:xfrm>
            <a:off x="2552699" y="1736725"/>
            <a:ext cx="4085685" cy="938719"/>
          </a:xfrm>
          <a:prstGeom prst="rect">
            <a:avLst/>
          </a:prstGeom>
          <a:noFill/>
        </p:spPr>
        <p:txBody>
          <a:bodyPr wrap="square" rtlCol="0">
            <a:spAutoFit/>
          </a:bodyPr>
          <a:lstStyle/>
          <a:p>
            <a:pPr algn="just">
              <a:spcAft>
                <a:spcPts val="600"/>
              </a:spcAft>
            </a:pPr>
            <a:r>
              <a:rPr lang="en-AU" sz="1100" dirty="0" err="1" smtClean="0"/>
              <a:t>Nieder</a:t>
            </a:r>
            <a:r>
              <a:rPr lang="en-AU" sz="1100" dirty="0" smtClean="0"/>
              <a:t> and Zimmerman suggest that there are three primary sources of resistance to change. These are not understanding the change (why, what, how, when, who etc.), not feeling as though you have the skills or experience to successfully come to terms with the change and not having the motivation (will) to change:</a:t>
            </a:r>
          </a:p>
        </p:txBody>
      </p:sp>
      <p:pic>
        <p:nvPicPr>
          <p:cNvPr id="15" name="Picture 14"/>
          <p:cNvPicPr/>
          <p:nvPr/>
        </p:nvPicPr>
        <p:blipFill>
          <a:blip r:embed="rId9">
            <a:duotone>
              <a:schemeClr val="accent2">
                <a:shade val="45000"/>
                <a:satMod val="135000"/>
              </a:schemeClr>
              <a:prstClr val="white"/>
            </a:duotone>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818599" y="148157"/>
            <a:ext cx="819785" cy="687070"/>
          </a:xfrm>
          <a:prstGeom prst="rect">
            <a:avLst/>
          </a:prstGeom>
        </p:spPr>
      </p:pic>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33927"/>
            <a:ext cx="6307455" cy="623455"/>
          </a:xfrm>
        </p:spPr>
        <p:txBody>
          <a:bodyPr>
            <a:normAutofit/>
          </a:bodyPr>
          <a:lstStyle/>
          <a:p>
            <a:r>
              <a:rPr lang="en-AU" sz="2400" dirty="0" smtClean="0">
                <a:solidFill>
                  <a:srgbClr val="856451"/>
                </a:solidFill>
                <a:latin typeface="MillerBanner Roman" panose="02000503080000020003" pitchFamily="2" charset="0"/>
              </a:rPr>
              <a:t>Embracing Change Team Activity </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65043"/>
            <a:ext cx="1239195" cy="354056"/>
          </a:xfrm>
          <a:prstGeom prst="rect">
            <a:avLst/>
          </a:prstGeom>
        </p:spPr>
      </p:pic>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6" name="Rectangle 5"/>
          <p:cNvSpPr/>
          <p:nvPr/>
        </p:nvSpPr>
        <p:spPr>
          <a:xfrm>
            <a:off x="927101" y="1213356"/>
            <a:ext cx="5178424" cy="6093976"/>
          </a:xfrm>
          <a:prstGeom prst="rect">
            <a:avLst/>
          </a:prstGeom>
        </p:spPr>
        <p:txBody>
          <a:bodyPr wrap="square">
            <a:spAutoFit/>
          </a:bodyPr>
          <a:lstStyle/>
          <a:p>
            <a:pPr algn="just">
              <a:spcAft>
                <a:spcPts val="600"/>
              </a:spcAft>
            </a:pPr>
            <a:r>
              <a:rPr lang="en-AU" sz="1200" b="1" dirty="0" smtClean="0">
                <a:solidFill>
                  <a:srgbClr val="DE8A6C"/>
                </a:solidFill>
              </a:rPr>
              <a:t>Instructions</a:t>
            </a:r>
          </a:p>
          <a:p>
            <a:pPr algn="just">
              <a:spcAft>
                <a:spcPts val="600"/>
              </a:spcAft>
            </a:pPr>
            <a:r>
              <a:rPr lang="en-AU" sz="1100" dirty="0" smtClean="0"/>
              <a:t>This </a:t>
            </a:r>
            <a:r>
              <a:rPr lang="en-AU" sz="1100" dirty="0"/>
              <a:t>team activity uses </a:t>
            </a:r>
            <a:r>
              <a:rPr lang="en-AU" sz="1100" dirty="0" smtClean="0"/>
              <a:t>three categories informed by the Resistance Pyramid (described on the previous page) </a:t>
            </a:r>
            <a:r>
              <a:rPr lang="en-AU" sz="1100" dirty="0"/>
              <a:t>to facilitate a group discussion regarding the things that as a team we need to ‘Know’, ‘Do’ and “Reward’ in order to embrace change</a:t>
            </a:r>
            <a:r>
              <a:rPr lang="en-AU" sz="1100" dirty="0" smtClean="0"/>
              <a:t>.</a:t>
            </a:r>
          </a:p>
          <a:p>
            <a:pPr algn="just"/>
            <a:endParaRPr lang="en-AU" sz="1100" dirty="0"/>
          </a:p>
          <a:p>
            <a:pPr algn="just">
              <a:spcAft>
                <a:spcPts val="600"/>
              </a:spcAft>
            </a:pPr>
            <a:r>
              <a:rPr lang="en-AU" sz="1100" dirty="0" smtClean="0"/>
              <a:t>To get the activity underway:</a:t>
            </a:r>
          </a:p>
          <a:p>
            <a:pPr algn="just"/>
            <a:endParaRPr lang="en-AU" sz="1100" dirty="0"/>
          </a:p>
          <a:p>
            <a:pPr marL="228600" indent="-228600" algn="just">
              <a:spcAft>
                <a:spcPts val="600"/>
              </a:spcAft>
              <a:buAutoNum type="arabicPeriod"/>
            </a:pPr>
            <a:r>
              <a:rPr lang="en-AU" sz="1100" dirty="0" smtClean="0"/>
              <a:t>Agree on a change that is or is about to impact the team to discuss</a:t>
            </a:r>
          </a:p>
          <a:p>
            <a:pPr marL="228600" indent="-228600" algn="just">
              <a:spcAft>
                <a:spcPts val="600"/>
              </a:spcAft>
              <a:buAutoNum type="arabicPeriod"/>
            </a:pPr>
            <a:r>
              <a:rPr lang="en-AU" sz="1100" dirty="0" smtClean="0"/>
              <a:t>Draw a large pyramid on a whiteboard or flipchart. Label the three sections of the pyramid (from bottom to top) ‘Know’, Do’ and ‘Reward’</a:t>
            </a:r>
          </a:p>
          <a:p>
            <a:pPr marL="228600" indent="-228600" algn="just">
              <a:spcAft>
                <a:spcPts val="600"/>
              </a:spcAft>
              <a:buAutoNum type="arabicPeriod"/>
            </a:pPr>
            <a:r>
              <a:rPr lang="en-AU" sz="1100" dirty="0" smtClean="0"/>
              <a:t>Divide the team into three groups, and assign a group to each level of the pyramid</a:t>
            </a:r>
          </a:p>
          <a:p>
            <a:pPr marL="228600" indent="-228600" algn="just">
              <a:spcAft>
                <a:spcPts val="600"/>
              </a:spcAft>
              <a:buAutoNum type="arabicPeriod"/>
            </a:pPr>
            <a:r>
              <a:rPr lang="en-AU" sz="1100" dirty="0" smtClean="0"/>
              <a:t>Invite each group to spend 5-10 minutes discussing their level of the pyramid. Write each key question, idea, action or concept discussed on a separate post-it note.  For example:</a:t>
            </a:r>
            <a:endParaRPr lang="en-AU" sz="1100" dirty="0"/>
          </a:p>
          <a:p>
            <a:pPr marL="628650" lvl="1" indent="-171450" algn="just">
              <a:spcAft>
                <a:spcPts val="600"/>
              </a:spcAft>
              <a:buFont typeface="Arial" panose="020B0604020202020204" pitchFamily="34" charset="0"/>
              <a:buChar char="•"/>
            </a:pPr>
            <a:r>
              <a:rPr lang="en-AU" sz="1100" b="1" dirty="0" smtClean="0">
                <a:solidFill>
                  <a:srgbClr val="DE8A6C"/>
                </a:solidFill>
              </a:rPr>
              <a:t>‘Know’ group </a:t>
            </a:r>
            <a:r>
              <a:rPr lang="en-AU" sz="1100" dirty="0" smtClean="0"/>
              <a:t>– brainstorm the knowledge gaps and / or questions that you have about the change</a:t>
            </a:r>
          </a:p>
          <a:p>
            <a:pPr marL="628650" lvl="1" indent="-171450" algn="just">
              <a:spcAft>
                <a:spcPts val="600"/>
              </a:spcAft>
              <a:buFont typeface="Arial" panose="020B0604020202020204" pitchFamily="34" charset="0"/>
              <a:buChar char="•"/>
            </a:pPr>
            <a:r>
              <a:rPr lang="en-AU" sz="1100" b="1" dirty="0" smtClean="0">
                <a:solidFill>
                  <a:srgbClr val="DE8A6C"/>
                </a:solidFill>
              </a:rPr>
              <a:t>‘Do’ group </a:t>
            </a:r>
            <a:r>
              <a:rPr lang="en-AU" sz="1100" dirty="0" smtClean="0"/>
              <a:t>– brainstorm the skills and capabilities that you think will be important to making this change successful</a:t>
            </a:r>
          </a:p>
          <a:p>
            <a:pPr marL="628650" lvl="1" indent="-171450" algn="just">
              <a:spcAft>
                <a:spcPts val="600"/>
              </a:spcAft>
              <a:buFont typeface="Arial" panose="020B0604020202020204" pitchFamily="34" charset="0"/>
              <a:buChar char="•"/>
            </a:pPr>
            <a:r>
              <a:rPr lang="en-AU" sz="1100" b="1" dirty="0" smtClean="0">
                <a:solidFill>
                  <a:srgbClr val="DE8A6C"/>
                </a:solidFill>
              </a:rPr>
              <a:t>‘Reward’ group </a:t>
            </a:r>
            <a:r>
              <a:rPr lang="en-AU" sz="1100" dirty="0" smtClean="0"/>
              <a:t>-  brainstorm the different ways that we could recognise and reward one another for contributing positively to the change.</a:t>
            </a:r>
            <a:endParaRPr lang="en-AU" sz="1100" dirty="0"/>
          </a:p>
          <a:p>
            <a:pPr algn="just">
              <a:spcAft>
                <a:spcPts val="600"/>
              </a:spcAft>
            </a:pPr>
            <a:r>
              <a:rPr lang="en-AU" sz="1100" dirty="0" smtClean="0"/>
              <a:t>5. Invite each group to stick their post-it notes on the appropriate section of the pyramid</a:t>
            </a:r>
          </a:p>
          <a:p>
            <a:pPr algn="just">
              <a:spcAft>
                <a:spcPts val="600"/>
              </a:spcAft>
            </a:pPr>
            <a:r>
              <a:rPr lang="en-AU" sz="1100" dirty="0" smtClean="0"/>
              <a:t>6. Discuss / debrief each section of the pyramid in turn</a:t>
            </a:r>
            <a:endParaRPr lang="en-AU" sz="1100" dirty="0"/>
          </a:p>
          <a:p>
            <a:pPr algn="just">
              <a:spcAft>
                <a:spcPts val="600"/>
              </a:spcAft>
            </a:pPr>
            <a:r>
              <a:rPr lang="en-AU" sz="1100" dirty="0" smtClean="0"/>
              <a:t>7. At the end of the discussion, invite each team member to select the top three questions, comments or actions from the various post-it notes that they believe will have the biggest impact on the team’s intention and ability to embrace change (you can use sticky dots for this if available)</a:t>
            </a:r>
          </a:p>
          <a:p>
            <a:pPr algn="just">
              <a:spcAft>
                <a:spcPts val="600"/>
              </a:spcAft>
            </a:pPr>
            <a:r>
              <a:rPr lang="en-AU" sz="1100" dirty="0" smtClean="0"/>
              <a:t>8. Capture these top selections as a summary of prioritised actions for follow up</a:t>
            </a:r>
          </a:p>
          <a:p>
            <a:pPr algn="just">
              <a:spcAft>
                <a:spcPts val="600"/>
              </a:spcAft>
            </a:pPr>
            <a:r>
              <a:rPr lang="en-AU" sz="1100" dirty="0" smtClean="0"/>
              <a:t>9. Thank team for their participation and conclude activity.</a:t>
            </a:r>
            <a:endParaRPr lang="en-AU" sz="1100" dirty="0"/>
          </a:p>
        </p:txBody>
      </p:sp>
      <p:sp>
        <p:nvSpPr>
          <p:cNvPr id="7" name="Rounded Rectangle 6"/>
          <p:cNvSpPr/>
          <p:nvPr/>
        </p:nvSpPr>
        <p:spPr>
          <a:xfrm>
            <a:off x="381000" y="888999"/>
            <a:ext cx="6162675" cy="6594495"/>
          </a:xfrm>
          <a:prstGeom prst="roundRect">
            <a:avLst/>
          </a:prstGeom>
          <a:noFill/>
          <a:ln>
            <a:solidFill>
              <a:srgbClr val="DE8A6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556097" y="7851776"/>
            <a:ext cx="3307243" cy="276999"/>
          </a:xfrm>
          <a:prstGeom prst="rect">
            <a:avLst/>
          </a:prstGeom>
          <a:noFill/>
        </p:spPr>
        <p:txBody>
          <a:bodyPr wrap="square" rtlCol="0">
            <a:spAutoFit/>
          </a:bodyPr>
          <a:lstStyle/>
          <a:p>
            <a:r>
              <a:rPr lang="en-AU" sz="1200" b="1" dirty="0" smtClean="0">
                <a:solidFill>
                  <a:srgbClr val="DE8A6C"/>
                </a:solidFill>
              </a:rPr>
              <a:t>Your Notes to Prepare for this Activity:</a:t>
            </a:r>
            <a:endParaRPr lang="en-AU" sz="1200" b="1" dirty="0">
              <a:solidFill>
                <a:srgbClr val="DE8A6C"/>
              </a:solidFill>
            </a:endParaRPr>
          </a:p>
        </p:txBody>
      </p:sp>
    </p:spTree>
    <p:extLst>
      <p:ext uri="{BB962C8B-B14F-4D97-AF65-F5344CB8AC3E}">
        <p14:creationId xmlns:p14="http://schemas.microsoft.com/office/powerpoint/2010/main" val="1228761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11022</TotalTime>
  <Words>741</Words>
  <Application>Microsoft Macintosh PowerPoint</Application>
  <PresentationFormat>A4 Paper (210x297 mm)</PresentationFormat>
  <Paragraphs>54</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Calibri Light</vt:lpstr>
      <vt:lpstr>MillerBanner Black</vt:lpstr>
      <vt:lpstr>MillerBanner Roman</vt:lpstr>
      <vt:lpstr>Wingdings</vt:lpstr>
      <vt:lpstr>Arial</vt:lpstr>
      <vt:lpstr>Office Theme</vt:lpstr>
      <vt:lpstr>Embracing Change Team Activity </vt:lpstr>
      <vt:lpstr>Embracing Change Team Activity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191</cp:revision>
  <cp:lastPrinted>2017-06-22T03:29:12Z</cp:lastPrinted>
  <dcterms:created xsi:type="dcterms:W3CDTF">2016-04-06T11:41:11Z</dcterms:created>
  <dcterms:modified xsi:type="dcterms:W3CDTF">2017-09-26T02:37:51Z</dcterms:modified>
</cp:coreProperties>
</file>