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05" r:id="rId2"/>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D72"/>
    <a:srgbClr val="F6B69F"/>
    <a:srgbClr val="F9C9B8"/>
    <a:srgbClr val="DE8A6C"/>
    <a:srgbClr val="856451"/>
    <a:srgbClr val="ECBDAC"/>
    <a:srgbClr val="E95130"/>
    <a:srgbClr val="E2987E"/>
    <a:srgbClr val="F9E4CF"/>
    <a:srgbClr val="F8A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228" autoAdjust="0"/>
    <p:restoredTop sz="93590" autoAdjust="0"/>
  </p:normalViewPr>
  <p:slideViewPr>
    <p:cSldViewPr snapToGrid="0" snapToObjects="1">
      <p:cViewPr varScale="1">
        <p:scale>
          <a:sx n="59" d="100"/>
          <a:sy n="59" d="100"/>
        </p:scale>
        <p:origin x="1536" y="78"/>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10/11/2017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11/10/2017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205390"/>
            <a:ext cx="6307455" cy="623455"/>
          </a:xfrm>
        </p:spPr>
        <p:txBody>
          <a:bodyPr>
            <a:normAutofit/>
          </a:bodyPr>
          <a:lstStyle/>
          <a:p>
            <a:r>
              <a:rPr lang="en-AU" sz="2400" dirty="0" smtClean="0">
                <a:solidFill>
                  <a:srgbClr val="856451"/>
                </a:solidFill>
                <a:latin typeface="MillerBanner Roman" panose="02000503080000020003" pitchFamily="2" charset="0"/>
              </a:rPr>
              <a:t>One </a:t>
            </a:r>
            <a:r>
              <a:rPr lang="en-AU" sz="2400" dirty="0" smtClean="0">
                <a:solidFill>
                  <a:srgbClr val="856451"/>
                </a:solidFill>
                <a:latin typeface="MillerBanner Roman" panose="02000503080000020003" pitchFamily="2" charset="0"/>
              </a:rPr>
              <a:t>Word in One Minute </a:t>
            </a:r>
            <a:r>
              <a:rPr lang="en-AU" sz="2400" dirty="0" smtClean="0">
                <a:solidFill>
                  <a:srgbClr val="856451"/>
                </a:solidFill>
                <a:latin typeface="MillerBanner Roman" panose="02000503080000020003" pitchFamily="2" charset="0"/>
              </a:rPr>
              <a:t>Activity</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21" name="Chart 20"/>
          <p:cNvGraphicFramePr/>
          <p:nvPr>
            <p:extLst>
              <p:ext uri="{D42A27DB-BD31-4B8C-83A1-F6EECF244321}">
                <p14:modId xmlns:p14="http://schemas.microsoft.com/office/powerpoint/2010/main" val="692637996"/>
              </p:ext>
            </p:extLst>
          </p:nvPr>
        </p:nvGraphicFramePr>
        <p:xfrm>
          <a:off x="3458843" y="6842385"/>
          <a:ext cx="1852930" cy="1191260"/>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p:cNvSpPr txBox="1"/>
          <p:nvPr/>
        </p:nvSpPr>
        <p:spPr>
          <a:xfrm>
            <a:off x="464821" y="1075910"/>
            <a:ext cx="6393179" cy="307777"/>
          </a:xfrm>
          <a:prstGeom prst="rect">
            <a:avLst/>
          </a:prstGeom>
          <a:noFill/>
        </p:spPr>
        <p:txBody>
          <a:bodyPr wrap="square" rtlCol="0">
            <a:spAutoFit/>
          </a:bodyPr>
          <a:lstStyle/>
          <a:p>
            <a:pPr algn="just">
              <a:spcAft>
                <a:spcPts val="600"/>
              </a:spcAft>
            </a:pPr>
            <a:r>
              <a:rPr lang="en-AU" sz="1400" dirty="0"/>
              <a:t>This activity is designed to help you engage your team.</a:t>
            </a:r>
            <a:endParaRPr lang="en-AU" sz="1400" dirty="0"/>
          </a:p>
        </p:txBody>
      </p:sp>
      <p:graphicFrame>
        <p:nvGraphicFramePr>
          <p:cNvPr id="33" name="Chart 32"/>
          <p:cNvGraphicFramePr/>
          <p:nvPr>
            <p:extLst>
              <p:ext uri="{D42A27DB-BD31-4B8C-83A1-F6EECF244321}">
                <p14:modId xmlns:p14="http://schemas.microsoft.com/office/powerpoint/2010/main" val="1462792228"/>
              </p:ext>
            </p:extLst>
          </p:nvPr>
        </p:nvGraphicFramePr>
        <p:xfrm>
          <a:off x="4974272" y="6826065"/>
          <a:ext cx="1852930" cy="1191260"/>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5" name="Rectangle 4"/>
          <p:cNvSpPr/>
          <p:nvPr/>
        </p:nvSpPr>
        <p:spPr>
          <a:xfrm>
            <a:off x="2385684" y="1544643"/>
            <a:ext cx="4277379" cy="7509748"/>
          </a:xfrm>
          <a:prstGeom prst="rect">
            <a:avLst/>
          </a:prstGeom>
        </p:spPr>
        <p:txBody>
          <a:bodyPr wrap="square">
            <a:spAutoFit/>
          </a:bodyPr>
          <a:lstStyle/>
          <a:p>
            <a:pPr>
              <a:spcAft>
                <a:spcPts val="600"/>
              </a:spcAft>
            </a:pPr>
            <a:r>
              <a:rPr lang="en-AU" dirty="0" smtClean="0">
                <a:solidFill>
                  <a:srgbClr val="DE8A6C"/>
                </a:solidFill>
                <a:latin typeface="MillerBanner Roman" panose="02000503080000020003" pitchFamily="2" charset="0"/>
              </a:rPr>
              <a:t>Steps</a:t>
            </a:r>
            <a:endParaRPr lang="en-AU" dirty="0">
              <a:solidFill>
                <a:srgbClr val="DE8A6C"/>
              </a:solidFill>
              <a:latin typeface="MillerBanner Roman" panose="02000503080000020003" pitchFamily="2" charset="0"/>
            </a:endParaRPr>
          </a:p>
          <a:p>
            <a:pPr marL="228600" lvl="0" indent="-228600">
              <a:buFont typeface="+mj-lt"/>
              <a:buAutoNum type="arabicPeriod"/>
            </a:pPr>
            <a:r>
              <a:rPr lang="en-AU" sz="1400" dirty="0" smtClean="0"/>
              <a:t>Divide </a:t>
            </a:r>
            <a:r>
              <a:rPr lang="en-AU" sz="1400" dirty="0"/>
              <a:t>your team into smaller groups (</a:t>
            </a:r>
            <a:r>
              <a:rPr lang="en-AU" sz="1400" dirty="0" err="1"/>
              <a:t>approx</a:t>
            </a:r>
            <a:r>
              <a:rPr lang="en-AU" sz="1400" dirty="0"/>
              <a:t> 4 – 5 people</a:t>
            </a:r>
            <a:r>
              <a:rPr lang="en-AU" sz="1400" dirty="0" smtClean="0"/>
              <a:t>).</a:t>
            </a:r>
          </a:p>
          <a:p>
            <a:pPr marL="228600" lvl="0" indent="-228600">
              <a:buFont typeface="+mj-lt"/>
              <a:buAutoNum type="arabicPeriod"/>
            </a:pPr>
            <a:endParaRPr lang="en-AU" sz="1400" dirty="0"/>
          </a:p>
          <a:p>
            <a:pPr marL="228600" lvl="0" indent="-228600">
              <a:buFont typeface="+mj-lt"/>
              <a:buAutoNum type="arabicPeriod"/>
            </a:pPr>
            <a:r>
              <a:rPr lang="en-AU" sz="1400" dirty="0"/>
              <a:t>Ask the groups to think of ‘one word’ which describes the current culture/vibe  of our organisation.  They will have just 1 minute</a:t>
            </a:r>
            <a:r>
              <a:rPr lang="en-AU" sz="1400" dirty="0" smtClean="0"/>
              <a:t>.</a:t>
            </a:r>
          </a:p>
          <a:p>
            <a:pPr marL="228600" lvl="0" indent="-228600">
              <a:buFont typeface="+mj-lt"/>
              <a:buAutoNum type="arabicPeriod"/>
            </a:pPr>
            <a:endParaRPr lang="en-AU" sz="1400" dirty="0" smtClean="0"/>
          </a:p>
          <a:p>
            <a:pPr marL="228600" lvl="0" indent="-228600">
              <a:buFont typeface="+mj-lt"/>
              <a:buAutoNum type="arabicPeriod"/>
            </a:pPr>
            <a:r>
              <a:rPr lang="en-AU" sz="1400" dirty="0"/>
              <a:t>This activity provides a snapshot in what people are currently thinking.  Of course you can choose any topic you feel is appropriate for your team</a:t>
            </a:r>
            <a:r>
              <a:rPr lang="en-AU" sz="1400" dirty="0" smtClean="0"/>
              <a:t>.</a:t>
            </a:r>
          </a:p>
          <a:p>
            <a:pPr marL="228600" lvl="0" indent="-228600">
              <a:buFont typeface="+mj-lt"/>
              <a:buAutoNum type="arabicPeriod"/>
            </a:pPr>
            <a:endParaRPr lang="en-AU" sz="1400" dirty="0" smtClean="0"/>
          </a:p>
          <a:p>
            <a:pPr marL="228600" lvl="0" indent="-228600">
              <a:buFont typeface="+mj-lt"/>
              <a:buAutoNum type="arabicPeriod"/>
            </a:pPr>
            <a:r>
              <a:rPr lang="en-AU" sz="1400" dirty="0"/>
              <a:t>You will notice conversation will spark off in each group as they discuss what each other is feeling, thinking.  Keep an eye on the time.  You want to capture thoughts, feelings </a:t>
            </a:r>
            <a:r>
              <a:rPr lang="en-AU" sz="1400" dirty="0" err="1"/>
              <a:t>etc</a:t>
            </a:r>
            <a:r>
              <a:rPr lang="en-AU" sz="1400" dirty="0"/>
              <a:t> that are at the forefront of peoples’ </a:t>
            </a:r>
            <a:r>
              <a:rPr lang="en-AU" sz="1400" dirty="0" smtClean="0"/>
              <a:t>minds</a:t>
            </a:r>
          </a:p>
          <a:p>
            <a:pPr marL="228600" lvl="0" indent="-228600">
              <a:buFont typeface="+mj-lt"/>
              <a:buAutoNum type="arabicPeriod"/>
            </a:pPr>
            <a:endParaRPr lang="en-AU" sz="1400" dirty="0" smtClean="0"/>
          </a:p>
          <a:p>
            <a:pPr marL="228600" lvl="0" indent="-228600">
              <a:buFont typeface="+mj-lt"/>
              <a:buAutoNum type="arabicPeriod"/>
            </a:pPr>
            <a:r>
              <a:rPr lang="en-AU" sz="1400" dirty="0"/>
              <a:t>You will notice conversation will spark off in each group as they discuss what each other is feeling, thinking.  Keep an eye on the time.  You want to capture thoughts, feelings </a:t>
            </a:r>
            <a:r>
              <a:rPr lang="en-AU" sz="1400" dirty="0" err="1"/>
              <a:t>etc</a:t>
            </a:r>
            <a:r>
              <a:rPr lang="en-AU" sz="1400" dirty="0"/>
              <a:t> that are at the forefront of peoples’ </a:t>
            </a:r>
            <a:r>
              <a:rPr lang="en-AU" sz="1400" dirty="0" smtClean="0"/>
              <a:t>minds</a:t>
            </a:r>
          </a:p>
          <a:p>
            <a:pPr marL="228600" lvl="0" indent="-228600">
              <a:buFont typeface="+mj-lt"/>
              <a:buAutoNum type="arabicPeriod"/>
            </a:pPr>
            <a:endParaRPr lang="en-AU" sz="1400" dirty="0" smtClean="0"/>
          </a:p>
          <a:p>
            <a:pPr marL="228600" lvl="0" indent="-228600">
              <a:buFont typeface="+mj-lt"/>
              <a:buAutoNum type="arabicPeriod"/>
            </a:pPr>
            <a:r>
              <a:rPr lang="en-AU" sz="1400" dirty="0"/>
              <a:t>Ask each group to share their ‘one word’ with the larger group and to share their 2 – 3  main points which were </a:t>
            </a:r>
            <a:r>
              <a:rPr lang="en-AU" sz="1400" dirty="0" smtClean="0"/>
              <a:t>discussed</a:t>
            </a:r>
          </a:p>
          <a:p>
            <a:pPr marL="228600" lvl="0" indent="-228600">
              <a:buFont typeface="+mj-lt"/>
              <a:buAutoNum type="arabicPeriod"/>
            </a:pPr>
            <a:endParaRPr lang="en-AU" sz="1400" dirty="0" smtClean="0"/>
          </a:p>
          <a:p>
            <a:pPr marL="228600" lvl="0" indent="-228600">
              <a:buFont typeface="+mj-lt"/>
              <a:buAutoNum type="arabicPeriod"/>
            </a:pPr>
            <a:r>
              <a:rPr lang="en-AU" sz="1400" dirty="0"/>
              <a:t>Debrief the activity by </a:t>
            </a:r>
          </a:p>
          <a:p>
            <a:pPr marL="628650" lvl="1" indent="-171450">
              <a:buFont typeface="Arial" panose="020B0604020202020204" pitchFamily="34" charset="0"/>
              <a:buChar char="•"/>
            </a:pPr>
            <a:r>
              <a:rPr lang="en-AU" sz="1400" dirty="0"/>
              <a:t>highlighting any common themes</a:t>
            </a:r>
          </a:p>
          <a:p>
            <a:pPr marL="628650" lvl="1" indent="-171450">
              <a:buFont typeface="Arial" panose="020B0604020202020204" pitchFamily="34" charset="0"/>
              <a:buChar char="•"/>
            </a:pPr>
            <a:r>
              <a:rPr lang="en-AU" sz="1400" dirty="0"/>
              <a:t>seek suggestions from the group on what the team could do to help one another</a:t>
            </a:r>
          </a:p>
          <a:p>
            <a:pPr marL="628650" lvl="1" indent="-171450">
              <a:buFont typeface="Arial" panose="020B0604020202020204" pitchFamily="34" charset="0"/>
              <a:buChar char="•"/>
            </a:pPr>
            <a:r>
              <a:rPr lang="en-AU" sz="1400" dirty="0"/>
              <a:t>understand what support people may require</a:t>
            </a:r>
          </a:p>
          <a:p>
            <a:pPr lvl="0"/>
            <a:endParaRPr lang="en-AU" sz="1100" dirty="0"/>
          </a:p>
        </p:txBody>
      </p:sp>
      <p:sp>
        <p:nvSpPr>
          <p:cNvPr id="29" name="AutoShape 8"/>
          <p:cNvSpPr>
            <a:spLocks noChangeArrowheads="1"/>
          </p:cNvSpPr>
          <p:nvPr/>
        </p:nvSpPr>
        <p:spPr bwMode="auto">
          <a:xfrm>
            <a:off x="312254" y="1460110"/>
            <a:ext cx="1847850" cy="7858639"/>
          </a:xfrm>
          <a:prstGeom prst="roundRect">
            <a:avLst>
              <a:gd name="adj" fmla="val 11713"/>
            </a:avLst>
          </a:prstGeom>
          <a:solidFill>
            <a:srgbClr val="DE8D72"/>
          </a:solidFill>
          <a:ln w="9525">
            <a:noFill/>
            <a:round/>
            <a:headEnd/>
            <a:tailEnd/>
          </a:ln>
          <a:effectLst/>
          <a:extLst/>
        </p:spPr>
        <p:txBody>
          <a:bodyPr rot="0" vert="horz" wrap="square" lIns="91440" tIns="45720" rIns="91440" bIns="45720" anchor="t" anchorCtr="0" upright="1">
            <a:noAutofit/>
          </a:bodyPr>
          <a:lstStyle/>
          <a:p>
            <a:endParaRPr lang="en-GB"/>
          </a:p>
        </p:txBody>
      </p:sp>
      <p:sp>
        <p:nvSpPr>
          <p:cNvPr id="30" name="Text Box 10"/>
          <p:cNvSpPr txBox="1">
            <a:spLocks noChangeArrowheads="1"/>
          </p:cNvSpPr>
          <p:nvPr/>
        </p:nvSpPr>
        <p:spPr bwMode="auto">
          <a:xfrm>
            <a:off x="432812" y="1588168"/>
            <a:ext cx="1851997" cy="7602524"/>
          </a:xfrm>
          <a:prstGeom prst="rect">
            <a:avLst/>
          </a:prstGeom>
          <a:noFill/>
          <a:ln>
            <a:noFill/>
          </a:ln>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4="http://schemas.microsoft.com/office/drawing/2010/main" xmlns:w="http://schemas.openxmlformats.org/wordprocessingml/2006/main" xmlns:w10="urn:schemas-microsoft-com:office:word" xmlns:v="urn:schemas-microsoft-com:vml" xmlns:o="urn:schemas-microsoft-com:office:office" xmlns:lc="http://schemas.openxmlformats.org/drawingml/2006/lockedCanvas">
                <a:solidFill>
                  <a:srgbClr val="FFFFFF"/>
                </a:solidFill>
              </a14:hiddenFill>
            </a:ext>
            <a:ext uri="{91240B29-F687-4f45-9708-019B960494DF}">
              <a14:hiddenLine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4="http://schemas.microsoft.com/office/drawing/2010/main" xmlns:w="http://schemas.openxmlformats.org/wordprocessingml/2006/main" xmlns:w10="urn:schemas-microsoft-com:office:word" xmlns:v="urn:schemas-microsoft-com:vml" xmlns:o="urn:schemas-microsoft-com:office:office" xmlns:lc="http://schemas.openxmlformats.org/drawingml/2006/lockedCanvas" w="9525">
                <a:solidFill>
                  <a:srgbClr val="000000"/>
                </a:solidFill>
                <a:miter lim="800000"/>
                <a:headEnd/>
                <a:tailEnd/>
              </a14:hiddenLine>
            </a:ext>
          </a:extLst>
        </p:spPr>
        <p:txBody>
          <a:bodyPr rot="0" vert="horz" wrap="square" lIns="91440" tIns="45720" rIns="91440" bIns="45720" anchor="t" anchorCtr="0" upright="1">
            <a:noAutofit/>
          </a:bodyPr>
          <a:lstStyle/>
          <a:p>
            <a:r>
              <a:rPr lang="en-AU" sz="1600" b="1" dirty="0">
                <a:solidFill>
                  <a:schemeClr val="bg1"/>
                </a:solidFill>
              </a:rPr>
              <a:t>Time required</a:t>
            </a:r>
            <a:endParaRPr lang="en-AU" sz="1600" dirty="0">
              <a:solidFill>
                <a:schemeClr val="bg1"/>
              </a:solidFill>
            </a:endParaRPr>
          </a:p>
          <a:p>
            <a:r>
              <a:rPr lang="en-AU" sz="1600" dirty="0">
                <a:solidFill>
                  <a:schemeClr val="bg1"/>
                </a:solidFill>
              </a:rPr>
              <a:t>10 – 20 mins dependent upon size of group and the conversation </a:t>
            </a:r>
            <a:r>
              <a:rPr lang="en-AU" sz="1600" dirty="0" smtClean="0">
                <a:solidFill>
                  <a:schemeClr val="bg1"/>
                </a:solidFill>
              </a:rPr>
              <a:t>generated</a:t>
            </a:r>
          </a:p>
          <a:p>
            <a:endParaRPr lang="en-AU" sz="1600" b="1" dirty="0" smtClean="0">
              <a:solidFill>
                <a:schemeClr val="bg1"/>
              </a:solidFill>
            </a:endParaRPr>
          </a:p>
          <a:p>
            <a:endParaRPr lang="en-AU" sz="1600" b="1" dirty="0" smtClean="0">
              <a:solidFill>
                <a:schemeClr val="bg1"/>
              </a:solidFill>
            </a:endParaRPr>
          </a:p>
          <a:p>
            <a:r>
              <a:rPr lang="en-AU" sz="1600" b="1" dirty="0" smtClean="0">
                <a:solidFill>
                  <a:schemeClr val="bg1"/>
                </a:solidFill>
              </a:rPr>
              <a:t>Group </a:t>
            </a:r>
            <a:r>
              <a:rPr lang="en-AU" sz="1600" b="1" dirty="0">
                <a:solidFill>
                  <a:schemeClr val="bg1"/>
                </a:solidFill>
              </a:rPr>
              <a:t>size</a:t>
            </a:r>
            <a:endParaRPr lang="en-AU" sz="1600" dirty="0">
              <a:solidFill>
                <a:schemeClr val="bg1"/>
              </a:solidFill>
            </a:endParaRPr>
          </a:p>
          <a:p>
            <a:r>
              <a:rPr lang="en-AU" sz="1600" dirty="0">
                <a:solidFill>
                  <a:schemeClr val="bg1"/>
                </a:solidFill>
              </a:rPr>
              <a:t>No limit – break groups into smaller group of </a:t>
            </a:r>
            <a:r>
              <a:rPr lang="en-AU" sz="1600" dirty="0" err="1">
                <a:solidFill>
                  <a:schemeClr val="bg1"/>
                </a:solidFill>
              </a:rPr>
              <a:t>approx</a:t>
            </a:r>
            <a:r>
              <a:rPr lang="en-AU" sz="1600" dirty="0">
                <a:solidFill>
                  <a:schemeClr val="bg1"/>
                </a:solidFill>
              </a:rPr>
              <a:t>  4 -  5 </a:t>
            </a:r>
            <a:r>
              <a:rPr lang="en-AU" sz="1600" dirty="0" smtClean="0">
                <a:solidFill>
                  <a:schemeClr val="bg1"/>
                </a:solidFill>
              </a:rPr>
              <a:t>people</a:t>
            </a:r>
          </a:p>
          <a:p>
            <a:endParaRPr lang="en-AU" sz="1600" b="1" dirty="0" smtClean="0">
              <a:solidFill>
                <a:schemeClr val="bg1"/>
              </a:solidFill>
            </a:endParaRPr>
          </a:p>
          <a:p>
            <a:endParaRPr lang="en-AU" sz="1600" b="1" dirty="0" smtClean="0">
              <a:solidFill>
                <a:schemeClr val="bg1"/>
              </a:solidFill>
            </a:endParaRPr>
          </a:p>
          <a:p>
            <a:r>
              <a:rPr lang="en-AU" sz="1600" b="1" dirty="0" smtClean="0">
                <a:solidFill>
                  <a:schemeClr val="bg1"/>
                </a:solidFill>
              </a:rPr>
              <a:t>Materials </a:t>
            </a:r>
            <a:r>
              <a:rPr lang="en-AU" sz="1600" b="1" dirty="0">
                <a:solidFill>
                  <a:schemeClr val="bg1"/>
                </a:solidFill>
              </a:rPr>
              <a:t>needed</a:t>
            </a:r>
            <a:endParaRPr lang="en-AU" sz="1600" dirty="0">
              <a:solidFill>
                <a:schemeClr val="bg1"/>
              </a:solidFill>
            </a:endParaRPr>
          </a:p>
          <a:p>
            <a:r>
              <a:rPr lang="en-AU" sz="1600" dirty="0">
                <a:solidFill>
                  <a:schemeClr val="bg1"/>
                </a:solidFill>
              </a:rPr>
              <a:t>No materials required</a:t>
            </a:r>
          </a:p>
          <a:p>
            <a:endParaRPr lang="en-AU" sz="1600" b="1" dirty="0" smtClean="0">
              <a:solidFill>
                <a:schemeClr val="bg1"/>
              </a:solidFill>
            </a:endParaRPr>
          </a:p>
          <a:p>
            <a:endParaRPr lang="en-AU" sz="1600" b="1" dirty="0" smtClean="0">
              <a:solidFill>
                <a:schemeClr val="bg1"/>
              </a:solidFill>
            </a:endParaRPr>
          </a:p>
          <a:p>
            <a:r>
              <a:rPr lang="en-AU" sz="1600" b="1" dirty="0" smtClean="0">
                <a:solidFill>
                  <a:schemeClr val="bg1"/>
                </a:solidFill>
              </a:rPr>
              <a:t>Aim </a:t>
            </a:r>
            <a:r>
              <a:rPr lang="en-AU" sz="1600" b="1" dirty="0">
                <a:solidFill>
                  <a:schemeClr val="bg1"/>
                </a:solidFill>
              </a:rPr>
              <a:t>of activity</a:t>
            </a:r>
            <a:endParaRPr lang="en-AU" sz="1600" dirty="0">
              <a:solidFill>
                <a:schemeClr val="bg1"/>
              </a:solidFill>
            </a:endParaRPr>
          </a:p>
          <a:p>
            <a:r>
              <a:rPr lang="en-AU" sz="1600" dirty="0">
                <a:solidFill>
                  <a:schemeClr val="bg1"/>
                </a:solidFill>
              </a:rPr>
              <a:t>To encourage conversation amongst the group/ team about how they are feeling or thinking</a:t>
            </a:r>
          </a:p>
          <a:p>
            <a:endParaRPr lang="en-AU" sz="1400" dirty="0"/>
          </a:p>
          <a:p>
            <a:endParaRPr lang="en-AU" sz="1400" dirty="0"/>
          </a:p>
        </p:txBody>
      </p:sp>
      <p:pic>
        <p:nvPicPr>
          <p:cNvPr id="20" name="Picture 19"/>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04533" y="110046"/>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10502</TotalTime>
  <Words>287</Words>
  <Application>Microsoft Office PowerPoint</Application>
  <PresentationFormat>A4 Paper (210x297 mm)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MillerBanner Black</vt:lpstr>
      <vt:lpstr>MillerBanner Roman</vt:lpstr>
      <vt:lpstr>Office Theme</vt:lpstr>
      <vt:lpstr>One Word in One Minute 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Isabel Smit</cp:lastModifiedBy>
  <cp:revision>187</cp:revision>
  <cp:lastPrinted>2017-06-22T03:29:12Z</cp:lastPrinted>
  <dcterms:created xsi:type="dcterms:W3CDTF">2016-04-06T11:41:11Z</dcterms:created>
  <dcterms:modified xsi:type="dcterms:W3CDTF">2017-10-10T23:22:43Z</dcterms:modified>
</cp:coreProperties>
</file>