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4"/>
  </p:notesMasterIdLst>
  <p:sldIdLst>
    <p:sldId id="305" r:id="rId2"/>
    <p:sldId id="307" r:id="rId3"/>
  </p:sldIdLst>
  <p:sldSz cx="9906000" cy="6858000" type="A4"/>
  <p:notesSz cx="9942513" cy="68087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6451"/>
    <a:srgbClr val="DE8D72"/>
    <a:srgbClr val="E2987E"/>
    <a:srgbClr val="F6B69F"/>
    <a:srgbClr val="F9C9B8"/>
    <a:srgbClr val="DE8A6C"/>
    <a:srgbClr val="ECBDAC"/>
    <a:srgbClr val="E95130"/>
    <a:srgbClr val="F9E4CF"/>
    <a:srgbClr val="F8AD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0000" autoAdjust="0"/>
    <p:restoredTop sz="93590" autoAdjust="0"/>
  </p:normalViewPr>
  <p:slideViewPr>
    <p:cSldViewPr snapToGrid="0" snapToObjects="1">
      <p:cViewPr varScale="1">
        <p:scale>
          <a:sx n="81" d="100"/>
          <a:sy n="81" d="100"/>
        </p:scale>
        <p:origin x="294" y="60"/>
      </p:cViewPr>
      <p:guideLst>
        <p:guide orient="horz" pos="2160"/>
        <p:guide pos="3120"/>
      </p:guideLst>
    </p:cSldViewPr>
  </p:slideViewPr>
  <p:notesTextViewPr>
    <p:cViewPr>
      <p:scale>
        <a:sx n="1" d="1"/>
        <a:sy n="1" d="1"/>
      </p:scale>
      <p:origin x="0" y="0"/>
    </p:cViewPr>
  </p:notesTextViewPr>
  <p:sorterViewPr>
    <p:cViewPr>
      <p:scale>
        <a:sx n="160" d="100"/>
        <a:sy n="16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4308423" cy="341622"/>
          </a:xfrm>
          <a:prstGeom prst="rect">
            <a:avLst/>
          </a:prstGeom>
        </p:spPr>
        <p:txBody>
          <a:bodyPr vert="horz" lIns="93744" tIns="46872" rIns="93744" bIns="46872" rtlCol="0"/>
          <a:lstStyle>
            <a:lvl1pPr algn="l">
              <a:defRPr sz="1200"/>
            </a:lvl1pPr>
          </a:lstStyle>
          <a:p>
            <a:endParaRPr lang="en-US"/>
          </a:p>
        </p:txBody>
      </p:sp>
      <p:sp>
        <p:nvSpPr>
          <p:cNvPr id="3" name="Date Placeholder 2"/>
          <p:cNvSpPr>
            <a:spLocks noGrp="1"/>
          </p:cNvSpPr>
          <p:nvPr>
            <p:ph type="dt" idx="1"/>
          </p:nvPr>
        </p:nvSpPr>
        <p:spPr>
          <a:xfrm>
            <a:off x="5631790" y="1"/>
            <a:ext cx="4308423" cy="341622"/>
          </a:xfrm>
          <a:prstGeom prst="rect">
            <a:avLst/>
          </a:prstGeom>
        </p:spPr>
        <p:txBody>
          <a:bodyPr vert="horz" lIns="93744" tIns="46872" rIns="93744" bIns="46872" rtlCol="0"/>
          <a:lstStyle>
            <a:lvl1pPr algn="r">
              <a:defRPr sz="1200"/>
            </a:lvl1pPr>
          </a:lstStyle>
          <a:p>
            <a:fld id="{2BC31DEB-6978-E647-822A-B71C6741FE5E}" type="datetimeFigureOut">
              <a:rPr lang="en-US" smtClean="0"/>
              <a:t>10/10/2017</a:t>
            </a:fld>
            <a:endParaRPr lang="en-US"/>
          </a:p>
        </p:txBody>
      </p:sp>
      <p:sp>
        <p:nvSpPr>
          <p:cNvPr id="4" name="Slide Image Placeholder 3"/>
          <p:cNvSpPr>
            <a:spLocks noGrp="1" noRot="1" noChangeAspect="1"/>
          </p:cNvSpPr>
          <p:nvPr>
            <p:ph type="sldImg" idx="2"/>
          </p:nvPr>
        </p:nvSpPr>
        <p:spPr>
          <a:xfrm>
            <a:off x="3313113" y="850900"/>
            <a:ext cx="3319462" cy="2298700"/>
          </a:xfrm>
          <a:prstGeom prst="rect">
            <a:avLst/>
          </a:prstGeom>
          <a:noFill/>
          <a:ln w="12700">
            <a:solidFill>
              <a:prstClr val="black"/>
            </a:solidFill>
          </a:ln>
        </p:spPr>
        <p:txBody>
          <a:bodyPr vert="horz" lIns="93744" tIns="46872" rIns="93744" bIns="46872" rtlCol="0" anchor="ctr"/>
          <a:lstStyle/>
          <a:p>
            <a:endParaRPr lang="en-US"/>
          </a:p>
        </p:txBody>
      </p:sp>
      <p:sp>
        <p:nvSpPr>
          <p:cNvPr id="5" name="Notes Placeholder 4"/>
          <p:cNvSpPr>
            <a:spLocks noGrp="1"/>
          </p:cNvSpPr>
          <p:nvPr>
            <p:ph type="body" sz="quarter" idx="3"/>
          </p:nvPr>
        </p:nvSpPr>
        <p:spPr>
          <a:xfrm>
            <a:off x="994252" y="3276729"/>
            <a:ext cx="7954010" cy="2680961"/>
          </a:xfrm>
          <a:prstGeom prst="rect">
            <a:avLst/>
          </a:prstGeom>
        </p:spPr>
        <p:txBody>
          <a:bodyPr vert="horz" lIns="93744" tIns="46872" rIns="93744" bIns="4687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6467167"/>
            <a:ext cx="4308423" cy="341622"/>
          </a:xfrm>
          <a:prstGeom prst="rect">
            <a:avLst/>
          </a:prstGeom>
        </p:spPr>
        <p:txBody>
          <a:bodyPr vert="horz" lIns="93744" tIns="46872" rIns="93744" bIns="46872" rtlCol="0" anchor="b"/>
          <a:lstStyle>
            <a:lvl1pPr algn="l">
              <a:defRPr sz="1200"/>
            </a:lvl1pPr>
          </a:lstStyle>
          <a:p>
            <a:endParaRPr lang="en-US"/>
          </a:p>
        </p:txBody>
      </p:sp>
      <p:sp>
        <p:nvSpPr>
          <p:cNvPr id="7" name="Slide Number Placeholder 6"/>
          <p:cNvSpPr>
            <a:spLocks noGrp="1"/>
          </p:cNvSpPr>
          <p:nvPr>
            <p:ph type="sldNum" sz="quarter" idx="5"/>
          </p:nvPr>
        </p:nvSpPr>
        <p:spPr>
          <a:xfrm>
            <a:off x="5631790" y="6467167"/>
            <a:ext cx="4308423" cy="341622"/>
          </a:xfrm>
          <a:prstGeom prst="rect">
            <a:avLst/>
          </a:prstGeom>
        </p:spPr>
        <p:txBody>
          <a:bodyPr vert="horz" lIns="93744" tIns="46872" rIns="93744" bIns="46872" rtlCol="0" anchor="b"/>
          <a:lstStyle>
            <a:lvl1pPr algn="r">
              <a:defRPr sz="1200"/>
            </a:lvl1pPr>
          </a:lstStyle>
          <a:p>
            <a:fld id="{E392FA8F-C82B-CF4D-AE31-B1CB5B789770}" type="slidenum">
              <a:rPr lang="en-US" smtClean="0"/>
              <a:t>‹#›</a:t>
            </a:fld>
            <a:endParaRPr lang="en-US"/>
          </a:p>
        </p:txBody>
      </p:sp>
    </p:spTree>
    <p:extLst>
      <p:ext uri="{BB962C8B-B14F-4D97-AF65-F5344CB8AC3E}">
        <p14:creationId xmlns:p14="http://schemas.microsoft.com/office/powerpoint/2010/main" val="1656094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3113" y="850900"/>
            <a:ext cx="3319462" cy="2298700"/>
          </a:xfrm>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E392FA8F-C82B-CF4D-AE31-B1CB5B789770}" type="slidenum">
              <a:rPr lang="en-US" smtClean="0"/>
              <a:t>1</a:t>
            </a:fld>
            <a:endParaRPr lang="en-US"/>
          </a:p>
        </p:txBody>
      </p:sp>
    </p:spTree>
    <p:extLst>
      <p:ext uri="{BB962C8B-B14F-4D97-AF65-F5344CB8AC3E}">
        <p14:creationId xmlns:p14="http://schemas.microsoft.com/office/powerpoint/2010/main" val="2823593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3113" y="850900"/>
            <a:ext cx="3319462" cy="2298700"/>
          </a:xfrm>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E392FA8F-C82B-CF4D-AE31-B1CB5B789770}" type="slidenum">
              <a:rPr lang="en-US" smtClean="0"/>
              <a:t>2</a:t>
            </a:fld>
            <a:endParaRPr lang="en-US"/>
          </a:p>
        </p:txBody>
      </p:sp>
    </p:spTree>
    <p:extLst>
      <p:ext uri="{BB962C8B-B14F-4D97-AF65-F5344CB8AC3E}">
        <p14:creationId xmlns:p14="http://schemas.microsoft.com/office/powerpoint/2010/main" val="707673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745C414-9370-5F4F-8F35-B389FACB8751}" type="datetime1">
              <a:rPr lang="en-AU" smtClean="0"/>
              <a:t>10/10/2017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CAD8E-F57B-6C48-B537-FB019C8C9CB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A1A472-E14F-CE4F-B77B-D003F7266798}" type="datetime1">
              <a:rPr lang="en-AU" smtClean="0"/>
              <a:t>10/10/2017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CAD8E-F57B-6C48-B537-FB019C8C9CB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9B9104-41CA-AC4B-BF45-0A62A92E51AD}" type="datetime1">
              <a:rPr lang="en-AU" smtClean="0"/>
              <a:t>10/10/2017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CAD8E-F57B-6C48-B537-FB019C8C9CB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F607D9-BF67-4648-A759-E819C7FBE482}" type="datetime1">
              <a:rPr lang="en-AU" smtClean="0"/>
              <a:t>10/10/2017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CAD8E-F57B-6C48-B537-FB019C8C9CB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E1D10D-2A85-264B-A6DA-6C48E18D1D5A}" type="datetime1">
              <a:rPr lang="en-AU" smtClean="0"/>
              <a:t>10/10/2017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CAD8E-F57B-6C48-B537-FB019C8C9CB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FD12691-1507-084D-82BA-7E878476D090}" type="datetime1">
              <a:rPr lang="en-AU" smtClean="0"/>
              <a:t>10/10/2017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ECAD8E-F57B-6C48-B537-FB019C8C9CB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2329" y="2505075"/>
            <a:ext cx="4190702"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14913" y="2505075"/>
            <a:ext cx="4211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57BC789-4B8B-9248-A49A-0DBB81EC3CCC}" type="datetime1">
              <a:rPr lang="en-AU" smtClean="0"/>
              <a:t>10/10/2017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ECAD8E-F57B-6C48-B537-FB019C8C9CB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8B61B26-228B-DA4A-A02D-B837A13176CA}" type="datetime1">
              <a:rPr lang="en-AU" smtClean="0"/>
              <a:t>10/10/2017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ECAD8E-F57B-6C48-B537-FB019C8C9CB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F8725E-A075-9D49-8FB3-8D88F97AE107}" type="datetime1">
              <a:rPr lang="en-AU" smtClean="0"/>
              <a:t>10/10/2017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ECAD8E-F57B-6C48-B537-FB019C8C9CB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F2885F-6A97-A64B-9AAC-45F26900639C}" type="datetime1">
              <a:rPr lang="en-AU" smtClean="0"/>
              <a:t>10/10/2017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ECAD8E-F57B-6C48-B537-FB019C8C9CB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308234-E5E3-7A43-92FE-3EF6774D48C4}" type="datetime1">
              <a:rPr lang="en-AU" smtClean="0"/>
              <a:t>10/10/2017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ECAD8E-F57B-6C48-B537-FB019C8C9CB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908141-0FF9-794F-AB45-87F1317C0B3D}" type="datetime1">
              <a:rPr lang="en-AU" smtClean="0"/>
              <a:t>10/10/2017</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ECAD8E-F57B-6C48-B537-FB019C8C9CB0}" type="slidenum">
              <a:rPr lang="en-US" smtClean="0"/>
              <a:t>‹#›</a:t>
            </a:fld>
            <a:endParaRPr lang="en-US"/>
          </a:p>
        </p:txBody>
      </p:sp>
    </p:spTree>
    <p:extLst>
      <p:ext uri="{BB962C8B-B14F-4D97-AF65-F5344CB8AC3E}">
        <p14:creationId xmlns:p14="http://schemas.microsoft.com/office/powerpoint/2010/main" val="80589643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chart" Target="../charts/chart1.xml"/><Relationship Id="rId7"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3.png"/><Relationship Id="rId5" Type="http://schemas.openxmlformats.org/officeDocument/2006/relationships/image" Target="../media/image2.jp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081" y="-1935"/>
            <a:ext cx="9068007" cy="900546"/>
          </a:xfrm>
        </p:spPr>
        <p:txBody>
          <a:bodyPr>
            <a:normAutofit/>
          </a:bodyPr>
          <a:lstStyle/>
          <a:p>
            <a:r>
              <a:rPr lang="en-AU" sz="2500" dirty="0">
                <a:solidFill>
                  <a:srgbClr val="856451"/>
                </a:solidFill>
                <a:latin typeface="MillerBanner Roman" panose="02000503080000020003" pitchFamily="2" charset="0"/>
              </a:rPr>
              <a:t>Building a RASCI Matrix </a:t>
            </a:r>
          </a:p>
        </p:txBody>
      </p:sp>
      <p:graphicFrame>
        <p:nvGraphicFramePr>
          <p:cNvPr id="21" name="Chart 20"/>
          <p:cNvGraphicFramePr/>
          <p:nvPr>
            <p:extLst>
              <p:ext uri="{D42A27DB-BD31-4B8C-83A1-F6EECF244321}">
                <p14:modId xmlns:p14="http://schemas.microsoft.com/office/powerpoint/2010/main" val="692637996"/>
              </p:ext>
            </p:extLst>
          </p:nvPr>
        </p:nvGraphicFramePr>
        <p:xfrm>
          <a:off x="4996107" y="6158113"/>
          <a:ext cx="2676454" cy="1720709"/>
        </p:xfrm>
        <a:graphic>
          <a:graphicData uri="http://schemas.openxmlformats.org/drawingml/2006/chart">
            <c:chart xmlns:c="http://schemas.openxmlformats.org/drawingml/2006/chart" xmlns:r="http://schemas.openxmlformats.org/officeDocument/2006/relationships" r:id="rId3"/>
          </a:graphicData>
        </a:graphic>
      </p:graphicFrame>
      <p:sp>
        <p:nvSpPr>
          <p:cNvPr id="38" name="TextBox 37"/>
          <p:cNvSpPr txBox="1"/>
          <p:nvPr/>
        </p:nvSpPr>
        <p:spPr>
          <a:xfrm>
            <a:off x="6535209" y="6458927"/>
            <a:ext cx="591608" cy="492443"/>
          </a:xfrm>
          <a:prstGeom prst="rect">
            <a:avLst/>
          </a:prstGeom>
          <a:noFill/>
        </p:spPr>
        <p:txBody>
          <a:bodyPr wrap="square" rtlCol="0" anchor="ctr">
            <a:spAutoFit/>
          </a:bodyPr>
          <a:lstStyle/>
          <a:p>
            <a:r>
              <a:rPr lang="en-AU" sz="2600" dirty="0">
                <a:solidFill>
                  <a:schemeClr val="bg1"/>
                </a:solidFill>
                <a:latin typeface="MillerBanner Black" panose="02000504090000020003" pitchFamily="2" charset="0"/>
              </a:rPr>
              <a:t>+</a:t>
            </a:r>
          </a:p>
        </p:txBody>
      </p:sp>
      <p:sp>
        <p:nvSpPr>
          <p:cNvPr id="12" name="Rectangle 11"/>
          <p:cNvSpPr/>
          <p:nvPr/>
        </p:nvSpPr>
        <p:spPr>
          <a:xfrm>
            <a:off x="366331" y="1806228"/>
            <a:ext cx="3367577" cy="5570756"/>
          </a:xfrm>
          <a:prstGeom prst="rect">
            <a:avLst/>
          </a:prstGeom>
          <a:ln>
            <a:noFill/>
          </a:ln>
        </p:spPr>
        <p:txBody>
          <a:bodyPr wrap="square">
            <a:spAutoFit/>
          </a:bodyPr>
          <a:lstStyle/>
          <a:p>
            <a:r>
              <a:rPr lang="en-GB" sz="1300" dirty="0" smtClean="0">
                <a:solidFill>
                  <a:srgbClr val="E2987E"/>
                </a:solidFill>
                <a:latin typeface="MillerBanner Roman" charset="0"/>
                <a:ea typeface="MillerBanner Roman" charset="0"/>
                <a:cs typeface="MillerBanner Roman" charset="0"/>
              </a:rPr>
              <a:t>Responsible</a:t>
            </a:r>
            <a:endParaRPr lang="en-AU" sz="1300" dirty="0">
              <a:latin typeface="Calibri" charset="0"/>
              <a:ea typeface="MillerBanner Roman" charset="0"/>
              <a:cs typeface="Calibri" charset="0"/>
            </a:endParaRPr>
          </a:p>
          <a:p>
            <a:pPr marL="171450" indent="-171450">
              <a:buFont typeface="Arial" panose="020B0604020202020204" pitchFamily="34" charset="0"/>
              <a:buChar char="•"/>
            </a:pPr>
            <a:r>
              <a:rPr lang="en-AU" sz="1100" dirty="0"/>
              <a:t>Leads delivery of the agreed work outcome</a:t>
            </a:r>
          </a:p>
          <a:p>
            <a:pPr marL="171450" indent="-171450">
              <a:buFont typeface="Arial" panose="020B0604020202020204" pitchFamily="34" charset="0"/>
              <a:buChar char="•"/>
            </a:pPr>
            <a:r>
              <a:rPr lang="en-AU" sz="1100" dirty="0" smtClean="0"/>
              <a:t>Can </a:t>
            </a:r>
            <a:r>
              <a:rPr lang="en-AU" sz="1100" dirty="0"/>
              <a:t>delegate to  others</a:t>
            </a:r>
          </a:p>
          <a:p>
            <a:pPr marL="171450" indent="-171450">
              <a:buFont typeface="Arial" panose="020B0604020202020204" pitchFamily="34" charset="0"/>
              <a:buChar char="•"/>
            </a:pPr>
            <a:r>
              <a:rPr lang="en-US" sz="1100" dirty="0" smtClean="0"/>
              <a:t>Answerable </a:t>
            </a:r>
            <a:r>
              <a:rPr lang="en-US" sz="1100" dirty="0"/>
              <a:t>to ‘</a:t>
            </a:r>
            <a:r>
              <a:rPr lang="en-AU" sz="1100" dirty="0"/>
              <a:t>A’</a:t>
            </a:r>
          </a:p>
          <a:p>
            <a:pPr marL="171450" indent="-171450">
              <a:buFont typeface="Arial" panose="020B0604020202020204" pitchFamily="34" charset="0"/>
              <a:buChar char="•"/>
            </a:pPr>
            <a:r>
              <a:rPr lang="en-AU" sz="1100" dirty="0" smtClean="0"/>
              <a:t>Best </a:t>
            </a:r>
            <a:r>
              <a:rPr lang="en-AU" sz="1100" dirty="0"/>
              <a:t>to have one ‘R’</a:t>
            </a:r>
            <a:endParaRPr lang="en-AU" sz="1200" dirty="0"/>
          </a:p>
          <a:p>
            <a:endParaRPr lang="en-GB" sz="800" dirty="0" smtClean="0">
              <a:solidFill>
                <a:srgbClr val="E2987E"/>
              </a:solidFill>
              <a:latin typeface="MillerBanner Roman" charset="0"/>
              <a:ea typeface="MillerBanner Roman" charset="0"/>
              <a:cs typeface="MillerBanner Roman" charset="0"/>
            </a:endParaRPr>
          </a:p>
          <a:p>
            <a:r>
              <a:rPr lang="en-GB" sz="1300" dirty="0" smtClean="0">
                <a:solidFill>
                  <a:srgbClr val="E2987E"/>
                </a:solidFill>
                <a:latin typeface="MillerBanner Roman" charset="0"/>
                <a:ea typeface="MillerBanner Roman" charset="0"/>
                <a:cs typeface="MillerBanner Roman" charset="0"/>
              </a:rPr>
              <a:t>Accountable</a:t>
            </a:r>
          </a:p>
          <a:p>
            <a:pPr marL="171450" indent="-171450">
              <a:buFont typeface="Arial" panose="020B0604020202020204" pitchFamily="34" charset="0"/>
              <a:buChar char="•"/>
            </a:pPr>
            <a:r>
              <a:rPr lang="en-AU" sz="1100" dirty="0"/>
              <a:t>Owns the work outcome</a:t>
            </a:r>
          </a:p>
          <a:p>
            <a:pPr marL="171450" indent="-171450">
              <a:buFont typeface="Arial" panose="020B0604020202020204" pitchFamily="34" charset="0"/>
              <a:buChar char="•"/>
            </a:pPr>
            <a:r>
              <a:rPr lang="en-AU" sz="1100" dirty="0" smtClean="0"/>
              <a:t>Signs </a:t>
            </a:r>
            <a:r>
              <a:rPr lang="en-AU" sz="1100" dirty="0"/>
              <a:t>off work</a:t>
            </a:r>
          </a:p>
          <a:p>
            <a:pPr marL="171450" indent="-171450">
              <a:buFont typeface="Arial" panose="020B0604020202020204" pitchFamily="34" charset="0"/>
              <a:buChar char="•"/>
            </a:pPr>
            <a:r>
              <a:rPr lang="en-AU" sz="1100" dirty="0" smtClean="0"/>
              <a:t>Is </a:t>
            </a:r>
            <a:r>
              <a:rPr lang="en-AU" sz="1100" dirty="0"/>
              <a:t>a key Sponsor</a:t>
            </a:r>
          </a:p>
          <a:p>
            <a:pPr marL="171450" indent="-171450">
              <a:buFont typeface="Arial" panose="020B0604020202020204" pitchFamily="34" charset="0"/>
              <a:buChar char="•"/>
            </a:pPr>
            <a:r>
              <a:rPr lang="en-AU" sz="1100" dirty="0" smtClean="0"/>
              <a:t>Can </a:t>
            </a:r>
            <a:r>
              <a:rPr lang="en-AU" sz="1100" dirty="0"/>
              <a:t>be only one ‘A’</a:t>
            </a:r>
          </a:p>
          <a:p>
            <a:endParaRPr lang="en-GB" sz="800" dirty="0" smtClean="0">
              <a:solidFill>
                <a:srgbClr val="E2987E"/>
              </a:solidFill>
              <a:latin typeface="Calibri" charset="0"/>
              <a:ea typeface="Calibri" charset="0"/>
              <a:cs typeface="Calibri" charset="0"/>
            </a:endParaRPr>
          </a:p>
          <a:p>
            <a:r>
              <a:rPr lang="en-GB" sz="1300" dirty="0" smtClean="0">
                <a:solidFill>
                  <a:srgbClr val="E2987E"/>
                </a:solidFill>
                <a:latin typeface="MillerBanner Roman" charset="0"/>
                <a:ea typeface="MillerBanner Roman" charset="0"/>
                <a:cs typeface="MillerBanner Roman" charset="0"/>
              </a:rPr>
              <a:t>Support</a:t>
            </a:r>
          </a:p>
          <a:p>
            <a:pPr marL="171450" indent="-171450">
              <a:buFont typeface="Arial" panose="020B0604020202020204" pitchFamily="34" charset="0"/>
              <a:buChar char="•"/>
            </a:pPr>
            <a:r>
              <a:rPr lang="en-AU" sz="1100" dirty="0" smtClean="0"/>
              <a:t>Provides </a:t>
            </a:r>
            <a:r>
              <a:rPr lang="en-AU" sz="1100" dirty="0"/>
              <a:t>resources, support, data</a:t>
            </a:r>
          </a:p>
          <a:p>
            <a:pPr marL="171450" indent="-171450">
              <a:buFont typeface="Arial" panose="020B0604020202020204" pitchFamily="34" charset="0"/>
              <a:buChar char="•"/>
            </a:pPr>
            <a:r>
              <a:rPr lang="en-AU" sz="1100" dirty="0" smtClean="0"/>
              <a:t>Owns </a:t>
            </a:r>
            <a:r>
              <a:rPr lang="en-AU" sz="1100" dirty="0"/>
              <a:t>delivery of agreed components contributing to the work outcome</a:t>
            </a:r>
          </a:p>
          <a:p>
            <a:pPr marL="171450" indent="-171450">
              <a:buFont typeface="Arial" panose="020B0604020202020204" pitchFamily="34" charset="0"/>
              <a:buChar char="•"/>
            </a:pPr>
            <a:r>
              <a:rPr lang="en-AU" sz="1100" dirty="0" smtClean="0"/>
              <a:t>Can </a:t>
            </a:r>
            <a:r>
              <a:rPr lang="en-AU" sz="1100" dirty="0"/>
              <a:t>be multiple ‘S’</a:t>
            </a:r>
          </a:p>
          <a:p>
            <a:r>
              <a:rPr lang="en-GB" sz="1100" dirty="0" smtClean="0">
                <a:latin typeface="Calibri" charset="0"/>
                <a:ea typeface="Calibri" charset="0"/>
                <a:cs typeface="Calibri" charset="0"/>
              </a:rPr>
              <a:t/>
            </a:r>
            <a:br>
              <a:rPr lang="en-GB" sz="1100" dirty="0" smtClean="0">
                <a:latin typeface="Calibri" charset="0"/>
                <a:ea typeface="Calibri" charset="0"/>
                <a:cs typeface="Calibri" charset="0"/>
              </a:rPr>
            </a:br>
            <a:r>
              <a:rPr lang="en-GB" sz="1300" dirty="0" smtClean="0">
                <a:solidFill>
                  <a:srgbClr val="E2987E"/>
                </a:solidFill>
                <a:latin typeface="MillerBanner Roman" charset="0"/>
                <a:ea typeface="MillerBanner Roman" charset="0"/>
                <a:cs typeface="MillerBanner Roman" charset="0"/>
              </a:rPr>
              <a:t>Consulted</a:t>
            </a:r>
          </a:p>
          <a:p>
            <a:pPr marL="171450" indent="-171450">
              <a:buFont typeface="Arial" panose="020B0604020202020204" pitchFamily="34" charset="0"/>
              <a:buChar char="•"/>
            </a:pPr>
            <a:r>
              <a:rPr lang="en-AU" sz="1100" dirty="0"/>
              <a:t>Provides technical expertise to inform decisions</a:t>
            </a:r>
          </a:p>
          <a:p>
            <a:pPr marL="171450" indent="-171450">
              <a:buFont typeface="Arial" panose="020B0604020202020204" pitchFamily="34" charset="0"/>
              <a:buChar char="•"/>
            </a:pPr>
            <a:r>
              <a:rPr lang="en-AU" sz="1100" dirty="0" smtClean="0"/>
              <a:t>Owns </a:t>
            </a:r>
            <a:r>
              <a:rPr lang="en-AU" sz="1100" dirty="0"/>
              <a:t>the advice they give</a:t>
            </a:r>
          </a:p>
          <a:p>
            <a:pPr marL="171450" indent="-171450">
              <a:buFont typeface="Arial" panose="020B0604020202020204" pitchFamily="34" charset="0"/>
              <a:buChar char="•"/>
            </a:pPr>
            <a:r>
              <a:rPr lang="en-AU" sz="1100" dirty="0" smtClean="0"/>
              <a:t>Buy-in </a:t>
            </a:r>
            <a:r>
              <a:rPr lang="en-AU" sz="1100" dirty="0"/>
              <a:t>needed </a:t>
            </a:r>
          </a:p>
          <a:p>
            <a:pPr marL="171450" indent="-171450">
              <a:buFont typeface="Arial" panose="020B0604020202020204" pitchFamily="34" charset="0"/>
              <a:buChar char="•"/>
            </a:pPr>
            <a:r>
              <a:rPr lang="en-AU" sz="1100" dirty="0" smtClean="0"/>
              <a:t>Can </a:t>
            </a:r>
            <a:r>
              <a:rPr lang="en-AU" sz="1100" dirty="0"/>
              <a:t>be multiple ‘C’</a:t>
            </a:r>
          </a:p>
          <a:p>
            <a:endParaRPr lang="en-GB" sz="1100" dirty="0">
              <a:latin typeface="Calibri" charset="0"/>
              <a:ea typeface="Calibri" charset="0"/>
              <a:cs typeface="Calibri" charset="0"/>
            </a:endParaRPr>
          </a:p>
          <a:p>
            <a:r>
              <a:rPr lang="en-GB" sz="1300" dirty="0">
                <a:solidFill>
                  <a:srgbClr val="E2987E"/>
                </a:solidFill>
                <a:latin typeface="MillerBanner Roman" charset="0"/>
                <a:ea typeface="MillerBanner Roman" charset="0"/>
                <a:cs typeface="MillerBanner Roman" charset="0"/>
              </a:rPr>
              <a:t>Informed</a:t>
            </a:r>
          </a:p>
          <a:p>
            <a:pPr marL="171450" indent="-171450">
              <a:buFont typeface="Arial" panose="020B0604020202020204" pitchFamily="34" charset="0"/>
              <a:buChar char="•"/>
            </a:pPr>
            <a:r>
              <a:rPr lang="en-US" sz="1100" dirty="0"/>
              <a:t>Needs to be kept up-to-date because of impact on </a:t>
            </a:r>
            <a:r>
              <a:rPr lang="en-US" sz="1100" dirty="0" smtClean="0"/>
              <a:t>them. Could be a key stakeholder</a:t>
            </a:r>
            <a:endParaRPr lang="en-US" sz="1100" dirty="0"/>
          </a:p>
          <a:p>
            <a:pPr marL="171450" indent="-171450">
              <a:buFont typeface="Arial" panose="020B0604020202020204" pitchFamily="34" charset="0"/>
              <a:buChar char="•"/>
            </a:pPr>
            <a:r>
              <a:rPr lang="en-US" sz="1100" dirty="0"/>
              <a:t>Proactively keeps themselves informed</a:t>
            </a:r>
            <a:endParaRPr lang="en-AU" sz="1100" dirty="0"/>
          </a:p>
          <a:p>
            <a:pPr marL="171450" indent="-171450">
              <a:buFont typeface="Arial" panose="020B0604020202020204" pitchFamily="34" charset="0"/>
              <a:buChar char="•"/>
            </a:pPr>
            <a:r>
              <a:rPr lang="en-US" sz="1100" dirty="0"/>
              <a:t>Don’t need to be involved in decision making </a:t>
            </a:r>
          </a:p>
          <a:p>
            <a:endParaRPr lang="en-GB" sz="1100" dirty="0" smtClean="0">
              <a:latin typeface="Calibri" charset="0"/>
              <a:ea typeface="Calibri" charset="0"/>
              <a:cs typeface="Calibri" charset="0"/>
            </a:endParaRPr>
          </a:p>
          <a:p>
            <a:endParaRPr lang="en-GB" sz="1100" dirty="0">
              <a:solidFill>
                <a:srgbClr val="E2987E"/>
              </a:solidFill>
              <a:latin typeface="MillerBanner Roman" charset="0"/>
              <a:ea typeface="MillerBanner Roman" charset="0"/>
              <a:cs typeface="MillerBanner Roman" charset="0"/>
            </a:endParaRPr>
          </a:p>
        </p:txBody>
      </p:sp>
      <p:sp>
        <p:nvSpPr>
          <p:cNvPr id="11" name="TextBox 10"/>
          <p:cNvSpPr txBox="1"/>
          <p:nvPr/>
        </p:nvSpPr>
        <p:spPr>
          <a:xfrm>
            <a:off x="286046" y="661079"/>
            <a:ext cx="8734386" cy="600164"/>
          </a:xfrm>
          <a:prstGeom prst="rect">
            <a:avLst/>
          </a:prstGeom>
          <a:noFill/>
        </p:spPr>
        <p:txBody>
          <a:bodyPr wrap="square" rtlCol="0">
            <a:spAutoFit/>
          </a:bodyPr>
          <a:lstStyle/>
          <a:p>
            <a:pPr>
              <a:spcAft>
                <a:spcPts val="867"/>
              </a:spcAft>
            </a:pPr>
            <a:r>
              <a:rPr lang="en-AU" sz="1100" dirty="0"/>
              <a:t>This activity is designed to help you build a RASCI matrix that can assist with project management and accountability</a:t>
            </a:r>
            <a:r>
              <a:rPr lang="en-AU" sz="1100" dirty="0" smtClean="0"/>
              <a:t>.</a:t>
            </a:r>
            <a:br>
              <a:rPr lang="en-AU" sz="1100" dirty="0" smtClean="0"/>
            </a:br>
            <a:r>
              <a:rPr lang="en-AU" sz="1100" dirty="0" smtClean="0"/>
              <a:t>The </a:t>
            </a:r>
            <a:r>
              <a:rPr lang="en-AU" sz="1100" dirty="0"/>
              <a:t>key to building a successful RASCI matrix is assigning people to the correct </a:t>
            </a:r>
            <a:r>
              <a:rPr lang="en-AU" sz="1100" dirty="0" smtClean="0"/>
              <a:t>roles. Take a look at the role descriptions and matrix example below, then have a go at populating your own RASCI matrix on the next page.</a:t>
            </a:r>
            <a:endParaRPr lang="en-AU" sz="1100" dirty="0"/>
          </a:p>
        </p:txBody>
      </p:sp>
      <p:sp>
        <p:nvSpPr>
          <p:cNvPr id="24" name="TextBox 23"/>
          <p:cNvSpPr txBox="1"/>
          <p:nvPr/>
        </p:nvSpPr>
        <p:spPr>
          <a:xfrm>
            <a:off x="3758391" y="1778083"/>
            <a:ext cx="4996107" cy="1846659"/>
          </a:xfrm>
          <a:prstGeom prst="rect">
            <a:avLst/>
          </a:prstGeom>
          <a:noFill/>
        </p:spPr>
        <p:txBody>
          <a:bodyPr wrap="square" rtlCol="0">
            <a:spAutoFit/>
          </a:bodyPr>
          <a:lstStyle/>
          <a:p>
            <a:pPr algn="just">
              <a:spcAft>
                <a:spcPts val="867"/>
              </a:spcAft>
            </a:pPr>
            <a:r>
              <a:rPr lang="en-AU" sz="1100" dirty="0" smtClean="0">
                <a:latin typeface="Calibri" charset="0"/>
                <a:ea typeface="Calibri" charset="0"/>
                <a:cs typeface="Calibri" charset="0"/>
              </a:rPr>
              <a:t>Presented below is an example of a basic RASCI Matrix. </a:t>
            </a:r>
          </a:p>
          <a:p>
            <a:pPr algn="just">
              <a:spcAft>
                <a:spcPts val="867"/>
              </a:spcAft>
            </a:pPr>
            <a:r>
              <a:rPr lang="en-AU" sz="1100" dirty="0" smtClean="0">
                <a:latin typeface="Calibri" charset="0"/>
                <a:ea typeface="Calibri" charset="0"/>
                <a:cs typeface="Calibri" charset="0"/>
              </a:rPr>
              <a:t>You should notice that not all projects use all people, and that only one person is assigned to the Accountable role. This helps to make sure everyone is clear on their role and responsibilities, and that ‘accountability’ can clearly be communicated.</a:t>
            </a:r>
          </a:p>
          <a:p>
            <a:pPr algn="just">
              <a:spcAft>
                <a:spcPts val="867"/>
              </a:spcAft>
            </a:pPr>
            <a:r>
              <a:rPr lang="en-AU" sz="1100" dirty="0" smtClean="0">
                <a:latin typeface="Calibri" charset="0"/>
                <a:ea typeface="Calibri" charset="0"/>
                <a:cs typeface="Calibri" charset="0"/>
              </a:rPr>
              <a:t>With this example to guide you, build your own RASCI matrix using the template on the next page. Start with deciding on a project that you have coming up (along with the key milestones) and add it to the left hand column. Next, list the people resources you will have along the top row. Following this, you are ready to begin assigning roles using the RASCI framework. </a:t>
            </a:r>
            <a:endParaRPr lang="en-AU" sz="1100" dirty="0">
              <a:latin typeface="Calibri" charset="0"/>
              <a:ea typeface="Calibri" charset="0"/>
              <a:cs typeface="Calibri" charset="0"/>
            </a:endParaRPr>
          </a:p>
        </p:txBody>
      </p:sp>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t="-1" b="17826"/>
          <a:stretch/>
        </p:blipFill>
        <p:spPr>
          <a:xfrm>
            <a:off x="3758391" y="3698496"/>
            <a:ext cx="4996107" cy="2298391"/>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70401" y="6158113"/>
            <a:ext cx="1565675" cy="447336"/>
          </a:xfrm>
          <a:prstGeom prst="rect">
            <a:avLst/>
          </a:prstGeom>
        </p:spPr>
      </p:pic>
      <p:sp>
        <p:nvSpPr>
          <p:cNvPr id="3" name="Rectangle 2"/>
          <p:cNvSpPr/>
          <p:nvPr/>
        </p:nvSpPr>
        <p:spPr>
          <a:xfrm>
            <a:off x="3758391" y="1334997"/>
            <a:ext cx="2599943" cy="369332"/>
          </a:xfrm>
          <a:prstGeom prst="rect">
            <a:avLst/>
          </a:prstGeom>
        </p:spPr>
        <p:txBody>
          <a:bodyPr wrap="none">
            <a:spAutoFit/>
          </a:bodyPr>
          <a:lstStyle/>
          <a:p>
            <a:pPr algn="just">
              <a:spcAft>
                <a:spcPts val="867"/>
              </a:spcAft>
            </a:pPr>
            <a:r>
              <a:rPr lang="en-AU" dirty="0">
                <a:solidFill>
                  <a:srgbClr val="856451"/>
                </a:solidFill>
                <a:latin typeface="MillerBanner Roman" charset="0"/>
                <a:ea typeface="MillerBanner Roman" charset="0"/>
                <a:cs typeface="MillerBanner Roman" charset="0"/>
              </a:rPr>
              <a:t>RASCI Matrix Example </a:t>
            </a:r>
          </a:p>
        </p:txBody>
      </p:sp>
      <p:sp>
        <p:nvSpPr>
          <p:cNvPr id="19" name="Rectangle 18"/>
          <p:cNvSpPr/>
          <p:nvPr/>
        </p:nvSpPr>
        <p:spPr>
          <a:xfrm>
            <a:off x="366331" y="1339514"/>
            <a:ext cx="793807" cy="369332"/>
          </a:xfrm>
          <a:prstGeom prst="rect">
            <a:avLst/>
          </a:prstGeom>
        </p:spPr>
        <p:txBody>
          <a:bodyPr wrap="none">
            <a:spAutoFit/>
          </a:bodyPr>
          <a:lstStyle/>
          <a:p>
            <a:pPr>
              <a:spcAft>
                <a:spcPts val="867"/>
              </a:spcAft>
            </a:pPr>
            <a:r>
              <a:rPr lang="en-AU" dirty="0" smtClean="0">
                <a:solidFill>
                  <a:srgbClr val="856451"/>
                </a:solidFill>
                <a:latin typeface="MillerBanner Roman" charset="0"/>
                <a:ea typeface="MillerBanner Roman" charset="0"/>
                <a:cs typeface="MillerBanner Roman" charset="0"/>
              </a:rPr>
              <a:t>Roles </a:t>
            </a:r>
            <a:endParaRPr lang="en-AU" dirty="0">
              <a:solidFill>
                <a:srgbClr val="856451"/>
              </a:solidFill>
              <a:latin typeface="MillerBanner Roman" charset="0"/>
              <a:ea typeface="MillerBanner Roman" charset="0"/>
              <a:cs typeface="MillerBanner Roman" charset="0"/>
            </a:endParaRPr>
          </a:p>
        </p:txBody>
      </p:sp>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26988" y="4709378"/>
            <a:ext cx="927100" cy="1016000"/>
          </a:xfrm>
          <a:prstGeom prst="rect">
            <a:avLst/>
          </a:prstGeom>
        </p:spPr>
      </p:pic>
      <p:pic>
        <p:nvPicPr>
          <p:cNvPr id="13" name="Picture 12"/>
          <p:cNvPicPr/>
          <p:nvPr/>
        </p:nvPicPr>
        <p:blipFill>
          <a:blip r:embed="rId7">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8160722" y="116094"/>
            <a:ext cx="840105" cy="705485"/>
          </a:xfrm>
          <a:prstGeom prst="rect">
            <a:avLst/>
          </a:prstGeom>
        </p:spPr>
      </p:pic>
    </p:spTree>
    <p:extLst>
      <p:ext uri="{BB962C8B-B14F-4D97-AF65-F5344CB8AC3E}">
        <p14:creationId xmlns:p14="http://schemas.microsoft.com/office/powerpoint/2010/main" val="2110161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p:cNvSpPr txBox="1"/>
          <p:nvPr/>
        </p:nvSpPr>
        <p:spPr>
          <a:xfrm>
            <a:off x="6535209" y="6458927"/>
            <a:ext cx="591608" cy="492443"/>
          </a:xfrm>
          <a:prstGeom prst="rect">
            <a:avLst/>
          </a:prstGeom>
          <a:noFill/>
        </p:spPr>
        <p:txBody>
          <a:bodyPr wrap="square" rtlCol="0" anchor="ctr">
            <a:spAutoFit/>
          </a:bodyPr>
          <a:lstStyle/>
          <a:p>
            <a:r>
              <a:rPr lang="en-AU" sz="2600" dirty="0">
                <a:solidFill>
                  <a:schemeClr val="bg1"/>
                </a:solidFill>
                <a:latin typeface="MillerBanner Black" panose="02000504090000020003" pitchFamily="2" charset="0"/>
              </a:rPr>
              <a:t>+</a:t>
            </a: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943" b="21025"/>
          <a:stretch/>
        </p:blipFill>
        <p:spPr>
          <a:xfrm>
            <a:off x="418996" y="1288283"/>
            <a:ext cx="9068008" cy="4281434"/>
          </a:xfrm>
          <a:prstGeom prst="rect">
            <a:avLst/>
          </a:prstGeom>
        </p:spPr>
      </p:pic>
      <p:sp>
        <p:nvSpPr>
          <p:cNvPr id="13" name="Title 1"/>
          <p:cNvSpPr>
            <a:spLocks noGrp="1"/>
          </p:cNvSpPr>
          <p:nvPr>
            <p:ph type="title"/>
          </p:nvPr>
        </p:nvSpPr>
        <p:spPr>
          <a:xfrm>
            <a:off x="341205" y="166800"/>
            <a:ext cx="9068007" cy="900546"/>
          </a:xfrm>
        </p:spPr>
        <p:txBody>
          <a:bodyPr>
            <a:normAutofit/>
          </a:bodyPr>
          <a:lstStyle/>
          <a:p>
            <a:r>
              <a:rPr lang="en-AU" sz="2500" dirty="0" smtClean="0">
                <a:solidFill>
                  <a:srgbClr val="856451"/>
                </a:solidFill>
                <a:latin typeface="MillerBanner Roman" panose="02000503080000020003" pitchFamily="2" charset="0"/>
              </a:rPr>
              <a:t>RASCI </a:t>
            </a:r>
            <a:r>
              <a:rPr lang="en-AU" sz="2500" dirty="0">
                <a:solidFill>
                  <a:srgbClr val="856451"/>
                </a:solidFill>
                <a:latin typeface="MillerBanner Roman" panose="02000503080000020003" pitchFamily="2" charset="0"/>
              </a:rPr>
              <a:t>Matrix </a:t>
            </a:r>
            <a:r>
              <a:rPr lang="en-AU" sz="2500" dirty="0" smtClean="0">
                <a:solidFill>
                  <a:srgbClr val="856451"/>
                </a:solidFill>
                <a:latin typeface="MillerBanner Roman" panose="02000503080000020003" pitchFamily="2" charset="0"/>
              </a:rPr>
              <a:t>Template</a:t>
            </a:r>
            <a:endParaRPr lang="en-AU" sz="2500" dirty="0">
              <a:solidFill>
                <a:srgbClr val="856451"/>
              </a:solidFill>
              <a:latin typeface="MillerBanner Roman" panose="02000503080000020003" pitchFamily="2" charset="0"/>
            </a:endParaRP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2372" y="6011591"/>
            <a:ext cx="1565675" cy="447336"/>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010" y="4490322"/>
            <a:ext cx="927100" cy="1016000"/>
          </a:xfrm>
          <a:prstGeom prst="rect">
            <a:avLst/>
          </a:prstGeom>
        </p:spPr>
      </p:pic>
      <p:sp>
        <p:nvSpPr>
          <p:cNvPr id="2" name="Rectangle 1"/>
          <p:cNvSpPr/>
          <p:nvPr/>
        </p:nvSpPr>
        <p:spPr>
          <a:xfrm>
            <a:off x="341205" y="808483"/>
            <a:ext cx="9235413" cy="369332"/>
          </a:xfrm>
          <a:prstGeom prst="rect">
            <a:avLst/>
          </a:prstGeom>
        </p:spPr>
        <p:txBody>
          <a:bodyPr wrap="none">
            <a:spAutoFit/>
          </a:bodyPr>
          <a:lstStyle/>
          <a:p>
            <a:r>
              <a:rPr lang="en-GB" dirty="0" smtClean="0">
                <a:solidFill>
                  <a:srgbClr val="E2987E"/>
                </a:solidFill>
                <a:latin typeface="MillerBanner Roman" charset="0"/>
                <a:ea typeface="MillerBanner Roman" charset="0"/>
                <a:cs typeface="MillerBanner Roman" charset="0"/>
              </a:rPr>
              <a:t>Project Name:</a:t>
            </a:r>
            <a:r>
              <a:rPr lang="en-GB" u="sng" dirty="0" smtClean="0">
                <a:solidFill>
                  <a:srgbClr val="E2987E"/>
                </a:solidFill>
                <a:latin typeface="MillerBanner Roman" charset="0"/>
                <a:ea typeface="MillerBanner Roman" charset="0"/>
                <a:cs typeface="MillerBanner Roman" charset="0"/>
              </a:rPr>
              <a:t>                                                   </a:t>
            </a:r>
            <a:r>
              <a:rPr lang="en-GB" dirty="0" smtClean="0">
                <a:solidFill>
                  <a:srgbClr val="E2987E"/>
                </a:solidFill>
                <a:latin typeface="MillerBanner Roman" charset="0"/>
                <a:ea typeface="MillerBanner Roman" charset="0"/>
                <a:cs typeface="MillerBanner Roman" charset="0"/>
              </a:rPr>
              <a:t>   Completed By:</a:t>
            </a:r>
            <a:r>
              <a:rPr lang="en-GB" u="sng" dirty="0" smtClean="0">
                <a:solidFill>
                  <a:srgbClr val="E2987E"/>
                </a:solidFill>
                <a:latin typeface="MillerBanner Roman" charset="0"/>
                <a:ea typeface="MillerBanner Roman" charset="0"/>
                <a:cs typeface="MillerBanner Roman" charset="0"/>
              </a:rPr>
              <a:t>                                                           </a:t>
            </a:r>
            <a:endParaRPr lang="en-AU" dirty="0">
              <a:latin typeface="Calibri" charset="0"/>
              <a:ea typeface="Calibri" charset="0"/>
              <a:cs typeface="Calibri" charset="0"/>
            </a:endParaRPr>
          </a:p>
        </p:txBody>
      </p:sp>
    </p:spTree>
    <p:extLst>
      <p:ext uri="{BB962C8B-B14F-4D97-AF65-F5344CB8AC3E}">
        <p14:creationId xmlns:p14="http://schemas.microsoft.com/office/powerpoint/2010/main" val="12287615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10825</TotalTime>
  <Words>241</Words>
  <Application>Microsoft Office PowerPoint</Application>
  <PresentationFormat>A4 Paper (210x297 mm)</PresentationFormat>
  <Paragraphs>39</Paragraphs>
  <Slides>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Calibri Light</vt:lpstr>
      <vt:lpstr>MillerBanner Black</vt:lpstr>
      <vt:lpstr>MillerBanner Roman</vt:lpstr>
      <vt:lpstr>Office Theme</vt:lpstr>
      <vt:lpstr>Building a RASCI Matrix </vt:lpstr>
      <vt:lpstr>RASCI Matrix Template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CHANGE AGILITY &amp; RESILIENCE</dc:title>
  <dc:creator>Sharon Adams</dc:creator>
  <cp:lastModifiedBy>Isabel Smit</cp:lastModifiedBy>
  <cp:revision>215</cp:revision>
  <cp:lastPrinted>2017-06-22T03:29:12Z</cp:lastPrinted>
  <dcterms:created xsi:type="dcterms:W3CDTF">2016-04-06T11:41:11Z</dcterms:created>
  <dcterms:modified xsi:type="dcterms:W3CDTF">2017-10-10T07:19:46Z</dcterms:modified>
</cp:coreProperties>
</file>