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dp" ContentType="image/vnd.ms-photo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305" r:id="rId2"/>
  </p:sldIdLst>
  <p:sldSz cx="6858000" cy="9906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BDAC"/>
    <a:srgbClr val="856451"/>
    <a:srgbClr val="DE8A6C"/>
    <a:srgbClr val="E95130"/>
    <a:srgbClr val="E2987E"/>
    <a:srgbClr val="F9E4CF"/>
    <a:srgbClr val="F8ADA0"/>
    <a:srgbClr val="EFA799"/>
    <a:srgbClr val="7F7F7F"/>
    <a:srgbClr val="E260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4455" autoAdjust="0"/>
  </p:normalViewPr>
  <p:slideViewPr>
    <p:cSldViewPr snapToGrid="0" snapToObjects="1">
      <p:cViewPr>
        <p:scale>
          <a:sx n="104" d="100"/>
          <a:sy n="104" d="100"/>
        </p:scale>
        <p:origin x="-296" y="144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853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3"/>
          </a:xfrm>
          <a:prstGeom prst="rect">
            <a:avLst/>
          </a:prstGeom>
        </p:spPr>
        <p:txBody>
          <a:bodyPr vert="horz" lIns="93744" tIns="46872" rIns="93744" bIns="46872" rtlCol="0"/>
          <a:lstStyle>
            <a:lvl1pPr algn="r">
              <a:defRPr sz="1200"/>
            </a:lvl1pPr>
          </a:lstStyle>
          <a:p>
            <a:fld id="{2BC31DEB-6978-E647-822A-B71C6741FE5E}" type="datetimeFigureOut">
              <a:rPr lang="en-US" smtClean="0"/>
              <a:t>9/26/17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4100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44" tIns="46872" rIns="93744" bIns="468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4"/>
            <a:ext cx="5447030" cy="3914865"/>
          </a:xfrm>
          <a:prstGeom prst="rect">
            <a:avLst/>
          </a:prstGeom>
        </p:spPr>
        <p:txBody>
          <a:bodyPr vert="horz" lIns="93744" tIns="46872" rIns="93744" bIns="4687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0475" cy="498852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2"/>
            <a:ext cx="2950475" cy="498852"/>
          </a:xfrm>
          <a:prstGeom prst="rect">
            <a:avLst/>
          </a:prstGeom>
        </p:spPr>
        <p:txBody>
          <a:bodyPr vert="horz" lIns="93744" tIns="46872" rIns="93744" bIns="46872" rtlCol="0" anchor="b"/>
          <a:lstStyle>
            <a:lvl1pPr algn="r">
              <a:defRPr sz="1200"/>
            </a:lvl1pPr>
          </a:lstStyle>
          <a:p>
            <a:fld id="{E392FA8F-C82B-CF4D-AE31-B1CB5B789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9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2FA8F-C82B-CF4D-AE31-B1CB5B7897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9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5C414-9370-5F4F-8F35-B389FACB8751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0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1A472-E14F-CE4F-B77B-D003F7266798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B9104-41CA-AC4B-BF45-0A62A92E51AD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6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607D9-BF67-4648-A759-E819C7FBE482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7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1D10D-2A85-264B-A6DA-6C48E18D1D5A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12691-1507-084D-82BA-7E878476D090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9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C789-4B8B-9248-A49A-0DBB81EC3CCC}" type="datetime1">
              <a:rPr lang="en-AU" smtClean="0"/>
              <a:t>26/9/17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1B26-228B-DA4A-A02D-B837A13176CA}" type="datetime1">
              <a:rPr lang="en-AU" smtClean="0"/>
              <a:t>26/9/17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2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725E-A075-9D49-8FB3-8D88F97AE107}" type="datetime1">
              <a:rPr lang="en-AU" smtClean="0"/>
              <a:t>26/9/17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21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85F-6A97-A64B-9AAC-45F26900639C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0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8234-E5E3-7A43-92FE-3EF6774D48C4}" type="datetime1">
              <a:rPr lang="en-AU" smtClean="0"/>
              <a:t>26/9/17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08141-0FF9-794F-AB45-87F1317C0B3D}" type="datetime1">
              <a:rPr lang="en-AU" smtClean="0"/>
              <a:t>26/9/17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CAD8E-F57B-6C48-B537-FB019C8C9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2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jpeg"/><Relationship Id="rId5" Type="http://schemas.microsoft.com/office/2007/relationships/hdphoto" Target="../media/hdphoto1.wdp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18" y="51377"/>
            <a:ext cx="6307455" cy="623455"/>
          </a:xfrm>
        </p:spPr>
        <p:txBody>
          <a:bodyPr>
            <a:normAutofit/>
          </a:bodyPr>
          <a:lstStyle/>
          <a:p>
            <a:r>
              <a:rPr lang="en-AU" sz="2400" dirty="0" smtClean="0">
                <a:solidFill>
                  <a:srgbClr val="856451"/>
                </a:solidFill>
                <a:latin typeface="MillerBanner Roman" panose="02000503080000020003" pitchFamily="2" charset="0"/>
              </a:rPr>
              <a:t>Principles of Everyday Conversations</a:t>
            </a:r>
            <a:endParaRPr lang="en-AU" sz="2400" dirty="0">
              <a:solidFill>
                <a:srgbClr val="856451"/>
              </a:solidFill>
              <a:latin typeface="MillerBanner Roman" panose="02000503080000020003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86" y="9544411"/>
            <a:ext cx="1024128" cy="29260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0661" y="922070"/>
            <a:ext cx="6395089" cy="120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500"/>
              </a:spcAft>
            </a:pPr>
            <a:r>
              <a:rPr lang="en-US" sz="1000" dirty="0"/>
              <a:t>C</a:t>
            </a:r>
            <a:r>
              <a:rPr lang="en-US" sz="1000" dirty="0" smtClean="0"/>
              <a:t>onversations </a:t>
            </a:r>
            <a:r>
              <a:rPr lang="en-US" sz="1000" dirty="0"/>
              <a:t>are the way we connect, inspire, reassure and </a:t>
            </a:r>
            <a:r>
              <a:rPr lang="en-US" sz="1000" dirty="0" smtClean="0"/>
              <a:t>reinforce – they are the lifeblood of leadership. </a:t>
            </a:r>
            <a:r>
              <a:rPr lang="en-AU" sz="1000" dirty="0" smtClean="0"/>
              <a:t>Complete this self-assessment to reflect on the extent to which you demonstrate the seven key principles of everyday conversations when engaging others. </a:t>
            </a:r>
          </a:p>
          <a:p>
            <a:pPr algn="just">
              <a:spcAft>
                <a:spcPts val="500"/>
              </a:spcAft>
            </a:pPr>
            <a:r>
              <a:rPr lang="en-AU" sz="1000" dirty="0" smtClean="0"/>
              <a:t>When you’re done, consider which principle you score the highest on, and on which you score the least. </a:t>
            </a:r>
          </a:p>
          <a:p>
            <a:pPr algn="just">
              <a:spcAft>
                <a:spcPts val="500"/>
              </a:spcAft>
            </a:pPr>
            <a:r>
              <a:rPr lang="en-AU" sz="1000" b="1" i="1" dirty="0" smtClean="0">
                <a:solidFill>
                  <a:srgbClr val="856451"/>
                </a:solidFill>
              </a:rPr>
              <a:t>What’s the smallest thing you can do to have the biggest impact on your ability to demonstrate this principle?</a:t>
            </a:r>
          </a:p>
          <a:p>
            <a:pPr algn="just">
              <a:spcAft>
                <a:spcPts val="500"/>
              </a:spcAft>
            </a:pPr>
            <a:r>
              <a:rPr lang="en-AU" sz="1000" b="1" i="1" dirty="0" smtClean="0">
                <a:solidFill>
                  <a:srgbClr val="856451"/>
                </a:solidFill>
              </a:rPr>
              <a:t> </a:t>
            </a:r>
            <a:endParaRPr lang="en-AU" sz="1000" b="1" i="1" dirty="0">
              <a:solidFill>
                <a:srgbClr val="85645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52700" y="7114162"/>
            <a:ext cx="4095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AU" dirty="0" smtClean="0">
                <a:solidFill>
                  <a:schemeClr val="bg1"/>
                </a:solidFill>
                <a:latin typeface="MillerBanner Black" panose="02000504090000020003" pitchFamily="2" charset="0"/>
              </a:rPr>
              <a:t>=</a:t>
            </a:r>
            <a:endParaRPr lang="en-AU" dirty="0">
              <a:solidFill>
                <a:schemeClr val="bg1"/>
              </a:solidFill>
              <a:latin typeface="MillerBanner Black" panose="02000504090000020003" pitchFamily="2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95949" y="7548745"/>
            <a:ext cx="40957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solidFill>
                  <a:schemeClr val="bg1"/>
                </a:solidFill>
                <a:latin typeface="MillerBanner Black" panose="02000504090000020003" pitchFamily="2" charset="0"/>
              </a:rPr>
              <a:t>-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0661" y="502866"/>
            <a:ext cx="201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DE8A6C"/>
                </a:solidFill>
                <a:latin typeface="MillerBanner Roman" panose="02000503080000020003" pitchFamily="2" charset="0"/>
              </a:rPr>
              <a:t>Self Assessment </a:t>
            </a:r>
            <a:endParaRPr lang="en-AU" dirty="0">
              <a:solidFill>
                <a:srgbClr val="DE8A6C"/>
              </a:solidFill>
              <a:latin typeface="MillerBanner Roman" panose="02000503080000020003" pitchFamily="2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2554"/>
              </p:ext>
            </p:extLst>
          </p:nvPr>
        </p:nvGraphicFramePr>
        <p:xfrm>
          <a:off x="382302" y="2030969"/>
          <a:ext cx="6253448" cy="73866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133"/>
                <a:gridCol w="3533775"/>
                <a:gridCol w="582135"/>
                <a:gridCol w="582135"/>
                <a:gridCol w="582135"/>
                <a:gridCol w="582135"/>
              </a:tblGrid>
              <a:tr h="286431">
                <a:tc gridSpan="2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solidFill>
                            <a:schemeClr val="bg1"/>
                          </a:solidFill>
                          <a:latin typeface="MillerBanner Roman" panose="02000503080000020003" pitchFamily="2" charset="0"/>
                        </a:rPr>
                        <a:t>Self Rating</a:t>
                      </a:r>
                      <a:endParaRPr lang="en-AU" sz="1200" b="0" dirty="0">
                        <a:solidFill>
                          <a:schemeClr val="bg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anchor="ctr">
                    <a:solidFill>
                      <a:srgbClr val="DE8A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</a:tr>
              <a:tr h="264398">
                <a:tc gridSpan="2">
                  <a:txBody>
                    <a:bodyPr/>
                    <a:lstStyle/>
                    <a:p>
                      <a:pPr algn="ctr"/>
                      <a:r>
                        <a:rPr lang="en-AU" sz="1200" b="0" dirty="0" smtClean="0">
                          <a:solidFill>
                            <a:schemeClr val="bg1"/>
                          </a:solidFill>
                          <a:latin typeface="MillerBanner Roman" panose="02000503080000020003" pitchFamily="2" charset="0"/>
                        </a:rPr>
                        <a:t>Principle</a:t>
                      </a:r>
                      <a:endParaRPr lang="en-AU" sz="1200" b="0" dirty="0">
                        <a:solidFill>
                          <a:schemeClr val="bg1"/>
                        </a:solidFill>
                        <a:latin typeface="MillerBanner Roman" panose="02000503080000020003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E8A6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600" b="0" dirty="0" smtClean="0">
                          <a:latin typeface="MillerBanner Roman" panose="02000503080000020003" pitchFamily="2" charset="0"/>
                        </a:rPr>
                        <a:t>0</a:t>
                      </a:r>
                      <a:r>
                        <a:rPr lang="en-AU" sz="600" b="0" baseline="0" dirty="0" smtClean="0">
                          <a:latin typeface="MillerBanner Roman" panose="02000503080000020003" pitchFamily="2" charset="0"/>
                        </a:rPr>
                        <a:t> = </a:t>
                      </a:r>
                      <a:r>
                        <a:rPr lang="en-AU" sz="600" b="0" dirty="0" smtClean="0">
                          <a:latin typeface="MillerBanner Roman" panose="02000503080000020003" pitchFamily="2" charset="0"/>
                        </a:rPr>
                        <a:t>Rarely</a:t>
                      </a:r>
                      <a:endParaRPr lang="en-AU" sz="600" b="0" dirty="0">
                        <a:latin typeface="MillerBanner Roman" panose="02000503080000020003" pitchFamily="2" charset="0"/>
                      </a:endParaRPr>
                    </a:p>
                  </a:txBody>
                  <a:tcPr anchor="ctr">
                    <a:solidFill>
                      <a:srgbClr val="ECBD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600" b="0" dirty="0" smtClean="0">
                          <a:latin typeface="MillerBanner Roman" panose="02000503080000020003" pitchFamily="2" charset="0"/>
                        </a:rPr>
                        <a:t>1 = Sometimes</a:t>
                      </a:r>
                      <a:endParaRPr lang="en-AU" sz="600" b="0" dirty="0">
                        <a:latin typeface="MillerBanner Roman" panose="02000503080000020003" pitchFamily="2" charset="0"/>
                      </a:endParaRPr>
                    </a:p>
                  </a:txBody>
                  <a:tcPr anchor="ctr">
                    <a:solidFill>
                      <a:srgbClr val="ECBD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600" b="0" dirty="0" smtClean="0">
                          <a:latin typeface="MillerBanner Roman" panose="02000503080000020003" pitchFamily="2" charset="0"/>
                        </a:rPr>
                        <a:t>2 = Often</a:t>
                      </a:r>
                      <a:endParaRPr lang="en-AU" sz="600" b="0" dirty="0">
                        <a:latin typeface="MillerBanner Roman" panose="02000503080000020003" pitchFamily="2" charset="0"/>
                      </a:endParaRPr>
                    </a:p>
                  </a:txBody>
                  <a:tcPr anchor="ctr">
                    <a:solidFill>
                      <a:srgbClr val="ECBDA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600" b="0" dirty="0" smtClean="0">
                          <a:latin typeface="MillerBanner Roman" panose="02000503080000020003" pitchFamily="2" charset="0"/>
                        </a:rPr>
                        <a:t>3 = Almost Always</a:t>
                      </a:r>
                      <a:endParaRPr lang="en-AU" sz="600" b="0" dirty="0">
                        <a:latin typeface="MillerBanner Roman" panose="02000503080000020003" pitchFamily="2" charset="0"/>
                      </a:endParaRPr>
                    </a:p>
                  </a:txBody>
                  <a:tcPr anchor="ctr">
                    <a:solidFill>
                      <a:srgbClr val="ECBDAC"/>
                    </a:solidFill>
                  </a:tcPr>
                </a:tc>
              </a:tr>
              <a:tr h="227747">
                <a:tc rowSpan="5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MillerBanner Roman" panose="02000503080000020003" pitchFamily="2" charset="0"/>
                        </a:rPr>
                        <a:t>Be Courageous</a:t>
                      </a:r>
                      <a:endParaRPr lang="en-AU" sz="1200" dirty="0">
                        <a:latin typeface="MillerBanner Roman" panose="02000503080000020003" pitchFamily="2" charset="0"/>
                      </a:endParaRPr>
                    </a:p>
                  </a:txBody>
                  <a:tcPr vert="vert270" anchor="ctr">
                    <a:solidFill>
                      <a:srgbClr val="ECBD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750" dirty="0" smtClean="0">
                          <a:latin typeface="+mn-lt"/>
                        </a:rPr>
                        <a:t>I</a:t>
                      </a:r>
                      <a:r>
                        <a:rPr lang="en-AU" sz="750" baseline="0" dirty="0" smtClean="0">
                          <a:latin typeface="+mn-lt"/>
                        </a:rPr>
                        <a:t> respectfully share what I think or believe in, even if I don’t think others agree</a:t>
                      </a:r>
                      <a:endParaRPr lang="en-AU" sz="7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323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dirty="0" smtClean="0">
                          <a:latin typeface="+mn-lt"/>
                        </a:rPr>
                        <a:t>I’m able to stay open and</a:t>
                      </a:r>
                      <a:r>
                        <a:rPr lang="en-AU" sz="750" baseline="0" dirty="0" smtClean="0">
                          <a:latin typeface="+mn-lt"/>
                        </a:rPr>
                        <a:t> receptive to hearing things that I don’t like or want to hear</a:t>
                      </a:r>
                      <a:endParaRPr lang="en-AU" sz="7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</a:tr>
              <a:tr h="323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dirty="0" smtClean="0">
                          <a:latin typeface="+mn-lt"/>
                        </a:rPr>
                        <a:t>During</a:t>
                      </a:r>
                      <a:r>
                        <a:rPr lang="en-AU" sz="750" baseline="0" dirty="0" smtClean="0">
                          <a:latin typeface="+mn-lt"/>
                        </a:rPr>
                        <a:t> conversations with others it’s common for me to share something of or about myself</a:t>
                      </a:r>
                      <a:endParaRPr lang="en-AU" sz="7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323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baseline="0" dirty="0" smtClean="0">
                          <a:latin typeface="+mn-lt"/>
                        </a:rPr>
                        <a:t>I am prepared to be vulnerable in the service of the conversation and / or other person</a:t>
                      </a:r>
                      <a:endParaRPr lang="en-AU" sz="7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205643">
                <a:tc vMerge="1">
                  <a:txBody>
                    <a:bodyPr/>
                    <a:lstStyle/>
                    <a:p>
                      <a:pPr algn="ctr"/>
                      <a:endParaRPr lang="en-AU" sz="1100" dirty="0">
                        <a:latin typeface="MillerBanner Roman" panose="02000503080000020003" pitchFamily="2" charset="0"/>
                      </a:endParaRPr>
                    </a:p>
                  </a:txBody>
                  <a:tcPr vert="vert270" anchor="ctr">
                    <a:solidFill>
                      <a:srgbClr val="ECBDA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AU" sz="750" b="0" dirty="0" smtClean="0">
                          <a:latin typeface="MillerBanner Roman" panose="02000503080000020003" pitchFamily="2" charset="0"/>
                        </a:rPr>
                        <a:t> Total:</a:t>
                      </a:r>
                      <a:endParaRPr lang="en-AU" sz="750" b="0" dirty="0">
                        <a:latin typeface="MillerBanner Roman" panose="02000503080000020003" pitchFamily="2" charset="0"/>
                      </a:endParaRPr>
                    </a:p>
                  </a:txBody>
                  <a:tcPr anchor="ctr">
                    <a:solidFill>
                      <a:srgbClr val="ECBDAC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750" b="0" dirty="0" smtClean="0">
                          <a:latin typeface="MillerBanner Roman" panose="02000503080000020003" pitchFamily="2" charset="0"/>
                        </a:rPr>
                        <a:t>/12</a:t>
                      </a:r>
                      <a:endParaRPr lang="en-AU" sz="750" b="0" dirty="0">
                        <a:latin typeface="MillerBanner Roman" panose="02000503080000020003" pitchFamily="2" charset="0"/>
                      </a:endParaRPr>
                    </a:p>
                  </a:txBody>
                  <a:tcPr anchor="ctr"/>
                </a:tc>
              </a:tr>
              <a:tr h="323153">
                <a:tc rowSpan="5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MillerBanner Roman" panose="02000503080000020003" pitchFamily="2" charset="0"/>
                        </a:rPr>
                        <a:t>Be Empathetic</a:t>
                      </a:r>
                      <a:endParaRPr lang="en-AU" sz="1200" dirty="0">
                        <a:latin typeface="MillerBanner Roman" panose="02000503080000020003" pitchFamily="2" charset="0"/>
                      </a:endParaRPr>
                    </a:p>
                  </a:txBody>
                  <a:tcPr vert="vert270" anchor="ctr">
                    <a:solidFill>
                      <a:srgbClr val="ECBD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750" dirty="0" smtClean="0"/>
                        <a:t>When</a:t>
                      </a:r>
                      <a:r>
                        <a:rPr lang="en-AU" sz="750" baseline="0" dirty="0" smtClean="0"/>
                        <a:t> engaging with someone I take the time to consider what it would be like to take a ‘walk in their shoes’</a:t>
                      </a:r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</a:tr>
              <a:tr h="28643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dirty="0" smtClean="0"/>
                        <a:t>I respect</a:t>
                      </a:r>
                      <a:r>
                        <a:rPr lang="en-AU" sz="750" baseline="0" dirty="0" smtClean="0"/>
                        <a:t> the different experiences and perspectives of others</a:t>
                      </a:r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</a:tr>
              <a:tr h="323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dirty="0" smtClean="0"/>
                        <a:t>I avoid</a:t>
                      </a:r>
                      <a:r>
                        <a:rPr lang="en-AU" sz="750" baseline="0" dirty="0" smtClean="0"/>
                        <a:t> making assumptions or jumping to conclusions about other people’s motivations</a:t>
                      </a:r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</a:tr>
              <a:tr h="323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dirty="0" smtClean="0"/>
                        <a:t>When</a:t>
                      </a:r>
                      <a:r>
                        <a:rPr lang="en-AU" sz="750" baseline="0" dirty="0" smtClean="0"/>
                        <a:t> speaking with someone I focus as much on what they are</a:t>
                      </a:r>
                      <a:r>
                        <a:rPr lang="en-AU" sz="750" i="1" baseline="0" dirty="0" smtClean="0"/>
                        <a:t> not </a:t>
                      </a:r>
                      <a:r>
                        <a:rPr lang="en-AU" sz="750" baseline="0" dirty="0" smtClean="0"/>
                        <a:t>saying as what they are saying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205643">
                <a:tc vMerge="1">
                  <a:txBody>
                    <a:bodyPr/>
                    <a:lstStyle/>
                    <a:p>
                      <a:pPr algn="ctr"/>
                      <a:endParaRPr lang="en-AU" sz="1100" dirty="0">
                        <a:latin typeface="MillerBanner Roman" panose="02000503080000020003" pitchFamily="2" charset="0"/>
                      </a:endParaRPr>
                    </a:p>
                  </a:txBody>
                  <a:tcPr vert="vert270" anchor="ctr">
                    <a:solidFill>
                      <a:srgbClr val="ECBDA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AU" sz="750" baseline="0" dirty="0" smtClean="0">
                          <a:latin typeface="MillerBanner Roman" panose="02000503080000020003" pitchFamily="2" charset="0"/>
                        </a:rPr>
                        <a:t>Total:</a:t>
                      </a:r>
                    </a:p>
                  </a:txBody>
                  <a:tcPr anchor="ctr">
                    <a:solidFill>
                      <a:srgbClr val="ECBDAC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750" dirty="0" smtClean="0">
                          <a:latin typeface="MillerBanner Roman" panose="02000503080000020003" pitchFamily="2" charset="0"/>
                        </a:rPr>
                        <a:t> / 12</a:t>
                      </a:r>
                      <a:endParaRPr lang="en-AU" sz="750" dirty="0">
                        <a:latin typeface="MillerBanner Roman" panose="02000503080000020003" pitchFamily="2" charset="0"/>
                      </a:endParaRPr>
                    </a:p>
                  </a:txBody>
                  <a:tcPr anchor="ctr"/>
                </a:tc>
              </a:tr>
              <a:tr h="286431">
                <a:tc rowSpan="5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MillerBanner Roman" panose="02000503080000020003" pitchFamily="2" charset="0"/>
                        </a:rPr>
                        <a:t>Be Present</a:t>
                      </a:r>
                      <a:endParaRPr lang="en-AU" sz="1200" dirty="0">
                        <a:latin typeface="MillerBanner Roman" panose="02000503080000020003" pitchFamily="2" charset="0"/>
                      </a:endParaRPr>
                    </a:p>
                  </a:txBody>
                  <a:tcPr vert="vert270" anchor="ctr">
                    <a:solidFill>
                      <a:srgbClr val="ECBD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750" dirty="0" smtClean="0">
                          <a:latin typeface="+mn-lt"/>
                        </a:rPr>
                        <a:t>When speaking with someone</a:t>
                      </a:r>
                      <a:r>
                        <a:rPr lang="en-AU" sz="750" baseline="0" dirty="0" smtClean="0">
                          <a:latin typeface="+mn-lt"/>
                        </a:rPr>
                        <a:t> I give them my undivided attention</a:t>
                      </a:r>
                      <a:endParaRPr lang="en-AU" sz="7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286431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baseline="0" dirty="0" smtClean="0">
                          <a:latin typeface="+mn-lt"/>
                        </a:rPr>
                        <a:t>During conversations I put a lot of effort into asking good questions </a:t>
                      </a:r>
                      <a:endParaRPr lang="en-AU" sz="7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323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50" dirty="0" smtClean="0">
                          <a:latin typeface="+mn-lt"/>
                        </a:rPr>
                        <a:t>I listen carefully for the other</a:t>
                      </a:r>
                      <a:r>
                        <a:rPr lang="en-AU" sz="750" baseline="0" dirty="0" smtClean="0">
                          <a:latin typeface="+mn-lt"/>
                        </a:rPr>
                        <a:t> person’s perspective and for what I don’t already know about a situation or issue</a:t>
                      </a:r>
                      <a:endParaRPr lang="en-AU" sz="75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323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dirty="0" smtClean="0">
                          <a:latin typeface="+mn-lt"/>
                        </a:rPr>
                        <a:t>I pay close attention to other</a:t>
                      </a:r>
                      <a:r>
                        <a:rPr lang="en-AU" sz="750" baseline="0" dirty="0" smtClean="0">
                          <a:latin typeface="+mn-lt"/>
                        </a:rPr>
                        <a:t> people’s non verbal communication signs (and the signals they are sending) when I am talking with them</a:t>
                      </a:r>
                      <a:endParaRPr lang="en-AU" sz="75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205643">
                <a:tc vMerge="1">
                  <a:txBody>
                    <a:bodyPr/>
                    <a:lstStyle/>
                    <a:p>
                      <a:pPr algn="ctr"/>
                      <a:endParaRPr lang="en-AU" sz="1100" dirty="0">
                        <a:latin typeface="MillerBanner Roman" panose="02000503080000020003" pitchFamily="2" charset="0"/>
                      </a:endParaRPr>
                    </a:p>
                  </a:txBody>
                  <a:tcPr vert="vert270" anchor="ctr">
                    <a:solidFill>
                      <a:srgbClr val="ECBDAC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r"/>
                      <a:r>
                        <a:rPr lang="en-AU" sz="750" dirty="0" smtClean="0">
                          <a:latin typeface="MillerBanner Roman" panose="02000503080000020003" pitchFamily="2" charset="0"/>
                        </a:rPr>
                        <a:t>Total:</a:t>
                      </a:r>
                      <a:endParaRPr lang="en-AU" sz="750" dirty="0">
                        <a:latin typeface="MillerBanner Roman" panose="02000503080000020003" pitchFamily="2" charset="0"/>
                      </a:endParaRPr>
                    </a:p>
                  </a:txBody>
                  <a:tcPr anchor="ctr">
                    <a:solidFill>
                      <a:srgbClr val="ECBDAC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750" dirty="0" smtClean="0">
                          <a:latin typeface="MillerBanner Roman" panose="02000503080000020003" pitchFamily="2" charset="0"/>
                        </a:rPr>
                        <a:t> / 12</a:t>
                      </a:r>
                      <a:endParaRPr lang="en-AU" sz="750" dirty="0">
                        <a:latin typeface="MillerBanner Roman" panose="02000503080000020003" pitchFamily="2" charset="0"/>
                      </a:endParaRPr>
                    </a:p>
                  </a:txBody>
                  <a:tcPr anchor="ctr"/>
                </a:tc>
              </a:tr>
              <a:tr h="323153">
                <a:tc rowSpan="5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MillerBanner Roman" panose="02000503080000020003" pitchFamily="2" charset="0"/>
                        </a:rPr>
                        <a:t>Be Aware</a:t>
                      </a:r>
                      <a:endParaRPr lang="en-AU" sz="1200" dirty="0">
                        <a:latin typeface="MillerBanner Roman" panose="02000503080000020003" pitchFamily="2" charset="0"/>
                      </a:endParaRPr>
                    </a:p>
                  </a:txBody>
                  <a:tcPr vert="vert270" anchor="ctr">
                    <a:solidFill>
                      <a:srgbClr val="ECBD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750" dirty="0" smtClean="0"/>
                        <a:t>I make</a:t>
                      </a:r>
                      <a:r>
                        <a:rPr lang="en-AU" sz="750" baseline="0" dirty="0" smtClean="0"/>
                        <a:t> sure I know what I want to say and how to say it before heading into an important meeting or conversation </a:t>
                      </a:r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210602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dirty="0" smtClean="0"/>
                        <a:t>I appreciate</a:t>
                      </a:r>
                      <a:r>
                        <a:rPr lang="en-AU" sz="750" baseline="0" dirty="0" smtClean="0"/>
                        <a:t> how my mood and reactions within a conversation impact others</a:t>
                      </a:r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32315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dirty="0" smtClean="0"/>
                        <a:t>When a</a:t>
                      </a:r>
                      <a:r>
                        <a:rPr lang="en-AU" sz="750" baseline="0" dirty="0" smtClean="0"/>
                        <a:t> conversation becomes difficult I recognise and calmly manage challenging comments or behaviour </a:t>
                      </a:r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dirty="0" smtClean="0"/>
                        <a:t>I am able</a:t>
                      </a:r>
                      <a:r>
                        <a:rPr lang="en-AU" sz="750" baseline="0" dirty="0" smtClean="0"/>
                        <a:t> to identify prior or peripheral issues that may be impacting on the current conversation </a:t>
                      </a:r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205643">
                <a:tc vMerge="1">
                  <a:txBody>
                    <a:bodyPr/>
                    <a:lstStyle/>
                    <a:p>
                      <a:pPr algn="ctr"/>
                      <a:endParaRPr lang="en-AU" sz="1100" dirty="0">
                        <a:latin typeface="MillerBanner Roman" panose="02000503080000020003" pitchFamily="2" charset="0"/>
                      </a:endParaRPr>
                    </a:p>
                  </a:txBody>
                  <a:tcPr vert="vert270" anchor="ctr">
                    <a:solidFill>
                      <a:srgbClr val="ECBDAC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1" algn="r"/>
                      <a:r>
                        <a:rPr lang="en-AU" sz="750" dirty="0" smtClean="0">
                          <a:latin typeface="MillerBanner Roman" panose="02000503080000020003" pitchFamily="2" charset="0"/>
                        </a:rPr>
                        <a:t>Total:</a:t>
                      </a:r>
                      <a:endParaRPr lang="en-AU" sz="750" dirty="0">
                        <a:latin typeface="MillerBanner Roman" panose="02000503080000020003" pitchFamily="2" charset="0"/>
                      </a:endParaRPr>
                    </a:p>
                  </a:txBody>
                  <a:tcPr anchor="ctr">
                    <a:solidFill>
                      <a:srgbClr val="ECBDAC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U" sz="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AU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750" dirty="0" smtClean="0">
                          <a:latin typeface="MillerBanner Roman" panose="02000503080000020003" pitchFamily="2" charset="0"/>
                        </a:rPr>
                        <a:t>/12</a:t>
                      </a:r>
                      <a:endParaRPr lang="en-AU" sz="750" dirty="0">
                        <a:latin typeface="MillerBanner Roman" panose="02000503080000020003" pitchFamily="2" charset="0"/>
                      </a:endParaRPr>
                    </a:p>
                  </a:txBody>
                  <a:tcPr anchor="ctr"/>
                </a:tc>
              </a:tr>
              <a:tr h="205643">
                <a:tc rowSpan="5">
                  <a:txBody>
                    <a:bodyPr/>
                    <a:lstStyle/>
                    <a:p>
                      <a:pPr algn="ctr"/>
                      <a:r>
                        <a:rPr lang="en-AU" sz="1200" dirty="0" smtClean="0">
                          <a:latin typeface="MillerBanner Roman" panose="02000503080000020003" pitchFamily="2" charset="0"/>
                        </a:rPr>
                        <a:t>Be Silent</a:t>
                      </a:r>
                      <a:endParaRPr lang="en-AU" sz="1200" dirty="0">
                        <a:latin typeface="MillerBanner Roman" panose="02000503080000020003" pitchFamily="2" charset="0"/>
                      </a:endParaRPr>
                    </a:p>
                  </a:txBody>
                  <a:tcPr vert="vert270" anchor="ctr">
                    <a:solidFill>
                      <a:srgbClr val="ECBD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750" dirty="0" smtClean="0"/>
                        <a:t>I communicate</a:t>
                      </a:r>
                      <a:r>
                        <a:rPr lang="en-AU" sz="750" baseline="0" dirty="0" smtClean="0"/>
                        <a:t> at an appropriate pace and uses pauses effectively to collect my thoughts</a:t>
                      </a:r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205643">
                <a:tc vMerge="1">
                  <a:txBody>
                    <a:bodyPr/>
                    <a:lstStyle/>
                    <a:p>
                      <a:pPr algn="ctr"/>
                      <a:endParaRPr lang="en-AU" sz="1100" dirty="0">
                        <a:latin typeface="MillerBanner Roman" panose="02000503080000020003" pitchFamily="2" charset="0"/>
                      </a:endParaRPr>
                    </a:p>
                  </a:txBody>
                  <a:tcPr vert="vert270" anchor="ctr">
                    <a:solidFill>
                      <a:srgbClr val="ECBDA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750" baseline="0" dirty="0" smtClean="0"/>
                        <a:t>I give the other person in the conversation time to digest what I’m saying</a:t>
                      </a:r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20564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50" dirty="0" smtClean="0"/>
                        <a:t>I resist filling</a:t>
                      </a:r>
                      <a:r>
                        <a:rPr lang="en-AU" sz="750" baseline="0" dirty="0" smtClean="0"/>
                        <a:t> moments of silence in a conversation with more talking </a:t>
                      </a:r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20564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50" dirty="0" smtClean="0">
                          <a:latin typeface="+mn-lt"/>
                        </a:rPr>
                        <a:t>On</a:t>
                      </a:r>
                      <a:r>
                        <a:rPr lang="en-AU" sz="750" baseline="0" dirty="0" smtClean="0">
                          <a:latin typeface="+mn-lt"/>
                        </a:rPr>
                        <a:t> average, I speak less than 50% of the time in a conversation </a:t>
                      </a:r>
                      <a:endParaRPr lang="en-AU" sz="750" dirty="0" smtClean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AU" sz="750" dirty="0"/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50" dirty="0" smtClean="0">
                          <a:latin typeface="MillerBanner Roman" panose="02000503080000020003" pitchFamily="2" charset="0"/>
                        </a:rPr>
                        <a:t>Total:</a:t>
                      </a:r>
                    </a:p>
                  </a:txBody>
                  <a:tcPr anchor="ctr">
                    <a:solidFill>
                      <a:srgbClr val="ECBDAC">
                        <a:alpha val="25098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750" dirty="0" smtClean="0"/>
                        <a:t>/ 12</a:t>
                      </a:r>
                      <a:endParaRPr lang="en-AU" sz="75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670" y="51377"/>
            <a:ext cx="948055" cy="75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10483</TotalTime>
  <Words>462</Words>
  <Application>Microsoft Macintosh PowerPoint</Application>
  <PresentationFormat>A4 Paper (210x297 mm)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MillerBanner Black</vt:lpstr>
      <vt:lpstr>MillerBanner Roman</vt:lpstr>
      <vt:lpstr>Arial</vt:lpstr>
      <vt:lpstr>Office Theme</vt:lpstr>
      <vt:lpstr>Principles of Everyday Conversations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AGILITY &amp; RESILIENCE</dc:title>
  <dc:creator>Sharon Adams</dc:creator>
  <cp:lastModifiedBy>GAVIN MORSE</cp:lastModifiedBy>
  <cp:revision>185</cp:revision>
  <cp:lastPrinted>2017-08-28T06:05:06Z</cp:lastPrinted>
  <dcterms:created xsi:type="dcterms:W3CDTF">2016-04-06T11:41:11Z</dcterms:created>
  <dcterms:modified xsi:type="dcterms:W3CDTF">2017-09-26T01:54:52Z</dcterms:modified>
</cp:coreProperties>
</file>